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10"/>
  </p:notesMasterIdLst>
  <p:handoutMasterIdLst>
    <p:handoutMasterId r:id="rId11"/>
  </p:handoutMasterIdLst>
  <p:sldIdLst>
    <p:sldId id="282" r:id="rId3"/>
    <p:sldId id="283" r:id="rId4"/>
    <p:sldId id="279" r:id="rId5"/>
    <p:sldId id="280" r:id="rId6"/>
    <p:sldId id="286" r:id="rId7"/>
    <p:sldId id="288" r:id="rId8"/>
    <p:sldId id="281" r:id="rId9"/>
  </p:sldIdLst>
  <p:sldSz cx="9144000" cy="5143500" type="screen16x9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3"/>
    <p:restoredTop sz="96619" autoAdjust="0"/>
  </p:normalViewPr>
  <p:slideViewPr>
    <p:cSldViewPr snapToGrid="0" snapToObjects="1">
      <p:cViewPr varScale="1">
        <p:scale>
          <a:sx n="279" d="100"/>
          <a:sy n="279" d="100"/>
        </p:scale>
        <p:origin x="528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10/9/20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10/9/20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10/9/20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10/9/20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10/9/20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10/9/20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10/9/20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10/9/20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10/9/20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10/9/20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10/9/20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10/9/20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tif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Relationship Id="rId9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8" y="3483788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+mj-lt"/>
              </a:rPr>
              <a:t>2020 Postdoc Research Day Presentation Conference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Chiranjit Mukherjee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352N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Advisor:  Brian Clement (352N)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JPL Postdoctoral Program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73096A5-130C-F74D-95AF-6F0AFEA5E11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6775" b="16775"/>
          <a:stretch>
            <a:fillRect/>
          </a:stretch>
        </p:blipFill>
        <p:spPr>
          <a:xfrm>
            <a:off x="0" y="0"/>
            <a:ext cx="9144000" cy="341750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5BFD5-281D-6A42-8A08-7CDA51EDE5B2}"/>
              </a:ext>
            </a:extLst>
          </p:cNvPr>
          <p:cNvSpPr txBox="1"/>
          <p:nvPr/>
        </p:nvSpPr>
        <p:spPr>
          <a:xfrm>
            <a:off x="109728" y="411480"/>
            <a:ext cx="47823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cs typeface="Arial"/>
              </a:rPr>
              <a:t>What’s really hitching a ride to Mars: </a:t>
            </a:r>
          </a:p>
          <a:p>
            <a:r>
              <a:rPr lang="en-US" sz="1600" b="1" dirty="0">
                <a:solidFill>
                  <a:srgbClr val="000000"/>
                </a:solidFill>
                <a:cs typeface="Arial"/>
              </a:rPr>
              <a:t>De-noising Perseverance Rover’s Biodiversity!</a:t>
            </a:r>
          </a:p>
        </p:txBody>
      </p:sp>
      <p:pic>
        <p:nvPicPr>
          <p:cNvPr id="15" name="slide1">
            <a:hlinkClick r:id="" action="ppaction://media"/>
            <a:extLst>
              <a:ext uri="{FF2B5EF4-FFF2-40B4-BE49-F238E27FC236}">
                <a16:creationId xmlns:a16="http://schemas.microsoft.com/office/drawing/2014/main" id="{24D934FB-1FB0-DE4D-B2F7-857EB1EE54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5332" y="0"/>
            <a:ext cx="298958" cy="29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533843"/>
            <a:ext cx="9144000" cy="4097593"/>
          </a:xfrm>
        </p:spPr>
        <p:txBody>
          <a:bodyPr/>
          <a:lstStyle/>
          <a:p>
            <a:r>
              <a:rPr lang="en-US" u="sng" dirty="0">
                <a:solidFill>
                  <a:srgbClr val="0070C0"/>
                </a:solidFill>
              </a:rPr>
              <a:t>M2020 Genetic Inventory (GI) Task Goals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/>
              <a:t>Implements a DNA-based metagenomic approach to fulfill M2020 project requirements related to identification and quantification of terrestrial biological contamination sources such as bacteria, archaea, fungi and viruses</a:t>
            </a:r>
          </a:p>
          <a:p>
            <a:r>
              <a:rPr lang="en-US" dirty="0"/>
              <a:t> </a:t>
            </a:r>
          </a:p>
          <a:p>
            <a:pPr lvl="0"/>
            <a:endParaRPr lang="en-US" sz="1400" dirty="0"/>
          </a:p>
          <a:p>
            <a:endParaRPr lang="en-US" sz="1400" dirty="0"/>
          </a:p>
          <a:p>
            <a:endParaRPr lang="en-US" sz="700" b="1" dirty="0"/>
          </a:p>
          <a:p>
            <a:r>
              <a:rPr lang="en-US" sz="1600" b="1" dirty="0"/>
              <a:t>Challenge:</a:t>
            </a:r>
          </a:p>
          <a:p>
            <a:r>
              <a:rPr lang="en-US" sz="1100" dirty="0"/>
              <a:t>Hardware samples from cleanrooms have </a:t>
            </a:r>
            <a:r>
              <a:rPr lang="en-US" sz="1100" b="1" dirty="0"/>
              <a:t>Ultra-low Biomass (</a:t>
            </a:r>
            <a:r>
              <a:rPr lang="en-US" sz="1100" dirty="0"/>
              <a:t>very little DNA) - difficult to discriminate between true 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hardware-associated species (signal/true positives) </a:t>
            </a:r>
            <a:r>
              <a:rPr lang="en-US" sz="1100" dirty="0"/>
              <a:t>&amp; </a:t>
            </a:r>
            <a:r>
              <a:rPr lang="en-US" sz="1100" dirty="0">
                <a:solidFill>
                  <a:srgbClr val="C00000"/>
                </a:solidFill>
              </a:rPr>
              <a:t>contaminants (noise/false positives)</a:t>
            </a:r>
            <a:r>
              <a:rPr lang="en-US" sz="1100" dirty="0"/>
              <a:t> originating from collection &amp; processing of the samples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600" b="1" dirty="0"/>
              <a:t>Solution:</a:t>
            </a:r>
          </a:p>
          <a:p>
            <a:pPr marL="231775" indent="-231775">
              <a:buFont typeface="Wingdings" pitchFamily="2" charset="2"/>
              <a:buChar char="ü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Include all possible controls (handling/template free) samples</a:t>
            </a:r>
          </a:p>
          <a:p>
            <a:pPr marL="231775" indent="-231775">
              <a:buFont typeface="Wingdings" pitchFamily="2" charset="2"/>
              <a:buChar char="ü"/>
            </a:pPr>
            <a:r>
              <a:rPr lang="en-US" sz="13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strategy to subtract “noise” from data to generate true signal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73597C-7ACD-8441-ADD3-3C27937EC87F}"/>
              </a:ext>
            </a:extLst>
          </p:cNvPr>
          <p:cNvSpPr/>
          <p:nvPr/>
        </p:nvSpPr>
        <p:spPr>
          <a:xfrm>
            <a:off x="0" y="0"/>
            <a:ext cx="9144000" cy="470362"/>
          </a:xfrm>
          <a:prstGeom prst="rect">
            <a:avLst/>
          </a:prstGeom>
          <a:solidFill>
            <a:srgbClr val="7478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+mj-lt"/>
              </a:rPr>
              <a:t>Introduction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C6549FA-1EBB-C647-ACA0-FFF668B0F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252" y="972030"/>
            <a:ext cx="7009496" cy="11475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218422C-F790-504E-BEC5-F842E1143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876" y="3010826"/>
            <a:ext cx="3328524" cy="18400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353D907-BC81-FB49-BEBA-456CD8F7C71D}"/>
              </a:ext>
            </a:extLst>
          </p:cNvPr>
          <p:cNvSpPr txBox="1"/>
          <p:nvPr/>
        </p:nvSpPr>
        <p:spPr>
          <a:xfrm>
            <a:off x="3670150" y="2119602"/>
            <a:ext cx="18469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Schematic Overview of the GI Task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E92101-B37E-514E-8E8D-206E5B8BC590}"/>
              </a:ext>
            </a:extLst>
          </p:cNvPr>
          <p:cNvSpPr txBox="1"/>
          <p:nvPr/>
        </p:nvSpPr>
        <p:spPr>
          <a:xfrm>
            <a:off x="6557679" y="4838791"/>
            <a:ext cx="18181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Description of all GI Sample Types</a:t>
            </a:r>
          </a:p>
        </p:txBody>
      </p:sp>
      <p:pic>
        <p:nvPicPr>
          <p:cNvPr id="37" name="slide2">
            <a:hlinkClick r:id="" action="ppaction://media"/>
            <a:extLst>
              <a:ext uri="{FF2B5EF4-FFF2-40B4-BE49-F238E27FC236}">
                <a16:creationId xmlns:a16="http://schemas.microsoft.com/office/drawing/2014/main" id="{0648C297-5B6C-D042-BC98-CBB4A9942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5182" y="34267"/>
            <a:ext cx="292221" cy="2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9B9623-B4BE-F24A-AF2B-EFF9EEE66A58}"/>
              </a:ext>
            </a:extLst>
          </p:cNvPr>
          <p:cNvSpPr/>
          <p:nvPr/>
        </p:nvSpPr>
        <p:spPr>
          <a:xfrm>
            <a:off x="150876" y="837565"/>
            <a:ext cx="6181344" cy="3566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Open source software tool </a:t>
            </a:r>
            <a:r>
              <a:rPr lang="en-US" sz="1600" b="1" dirty="0">
                <a:solidFill>
                  <a:srgbClr val="C00000"/>
                </a:solidFill>
              </a:rPr>
              <a:t>‘Decontam’ </a:t>
            </a:r>
            <a:r>
              <a:rPr lang="en-US" sz="1600" dirty="0"/>
              <a:t>can </a:t>
            </a:r>
            <a:r>
              <a:rPr lang="en-US" sz="1600" u="sng" dirty="0"/>
              <a:t>classify</a:t>
            </a:r>
            <a:r>
              <a:rPr lang="en-US" sz="1600" dirty="0"/>
              <a:t> species present in samples as true positive vs contamination originating from process using information from controls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C00000"/>
                </a:solidFill>
              </a:rPr>
              <a:t>Current Goals:</a:t>
            </a:r>
          </a:p>
          <a:p>
            <a:pPr marL="214313" indent="-214313">
              <a:lnSpc>
                <a:spcPts val="302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Validate Decontam for our specific ultra-low biomass samples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US" sz="1000" dirty="0"/>
              <a:t>Using Zymo MMC samples (positive controls), and Dilution water &amp; Sequencing NTC (negative controls)</a:t>
            </a:r>
          </a:p>
          <a:p>
            <a:pPr marL="573088" lvl="1" indent="-115888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14313" indent="-214313">
              <a:lnSpc>
                <a:spcPts val="302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Optimize individual tool parameters using positive control data</a:t>
            </a:r>
          </a:p>
          <a:p>
            <a:pPr marL="214313" indent="-214313">
              <a:lnSpc>
                <a:spcPts val="302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Implement validated, optimized method to actual hardware samples</a:t>
            </a:r>
            <a:endParaRPr lang="en-US" sz="800" dirty="0"/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36B81D-C3ED-9146-AD60-889545962442}"/>
              </a:ext>
            </a:extLst>
          </p:cNvPr>
          <p:cNvSpPr/>
          <p:nvPr/>
        </p:nvSpPr>
        <p:spPr>
          <a:xfrm>
            <a:off x="0" y="0"/>
            <a:ext cx="9144000" cy="470362"/>
          </a:xfrm>
          <a:prstGeom prst="rect">
            <a:avLst/>
          </a:prstGeom>
          <a:solidFill>
            <a:srgbClr val="7478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Methods: “Noise” Removal Strategy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93CC4F-6743-244A-8881-AB41406BF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796" y="1101679"/>
            <a:ext cx="2659197" cy="24825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91C6A8-1296-8047-A99B-157B7F360862}"/>
              </a:ext>
            </a:extLst>
          </p:cNvPr>
          <p:cNvSpPr txBox="1"/>
          <p:nvPr/>
        </p:nvSpPr>
        <p:spPr>
          <a:xfrm>
            <a:off x="6995882" y="3584275"/>
            <a:ext cx="14430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Decontam Publication</a:t>
            </a:r>
          </a:p>
        </p:txBody>
      </p:sp>
      <p:pic>
        <p:nvPicPr>
          <p:cNvPr id="14" name="slide2">
            <a:hlinkClick r:id="" action="ppaction://media"/>
            <a:extLst>
              <a:ext uri="{FF2B5EF4-FFF2-40B4-BE49-F238E27FC236}">
                <a16:creationId xmlns:a16="http://schemas.microsoft.com/office/drawing/2014/main" id="{3B2EBAFD-7AFA-2A41-B57E-17CF60649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6333" y="60147"/>
            <a:ext cx="200660" cy="2006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94AC4F-4FDB-F749-9BE6-525594C9A89D}"/>
              </a:ext>
            </a:extLst>
          </p:cNvPr>
          <p:cNvSpPr txBox="1"/>
          <p:nvPr/>
        </p:nvSpPr>
        <p:spPr>
          <a:xfrm>
            <a:off x="2485830" y="4294436"/>
            <a:ext cx="41723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</a:rPr>
              <a:t>All work was done in R statistical computing environment. R package Decontam was used for building the denoising pipeline. Visualizations were built using R package ggplot2. </a:t>
            </a:r>
            <a:endParaRPr lang="en-US" sz="1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D98875-3B0B-EF46-A1F8-BF6F9299A2FB}"/>
              </a:ext>
            </a:extLst>
          </p:cNvPr>
          <p:cNvSpPr/>
          <p:nvPr/>
        </p:nvSpPr>
        <p:spPr>
          <a:xfrm>
            <a:off x="0" y="0"/>
            <a:ext cx="9144000" cy="470362"/>
          </a:xfrm>
          <a:prstGeom prst="rect">
            <a:avLst/>
          </a:prstGeom>
          <a:solidFill>
            <a:srgbClr val="7478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+mj-lt"/>
              </a:rPr>
              <a:t>Results I (Validation &amp; Optimization)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D01ECE-152A-8F4A-8B6D-4BB5CA5308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345"/>
          <a:stretch/>
        </p:blipFill>
        <p:spPr>
          <a:xfrm>
            <a:off x="7268595" y="1056169"/>
            <a:ext cx="1593901" cy="1482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E6D1B2-2566-0847-9FD3-4447880D81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569"/>
          <a:stretch/>
        </p:blipFill>
        <p:spPr>
          <a:xfrm>
            <a:off x="7268595" y="3294818"/>
            <a:ext cx="1609229" cy="14821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3A84F9-34B0-874D-956D-29BE17CCD5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755" b="12857"/>
          <a:stretch/>
        </p:blipFill>
        <p:spPr>
          <a:xfrm>
            <a:off x="5336804" y="3294818"/>
            <a:ext cx="1835478" cy="15399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8A59D4-A5C7-0243-A6F5-871DB35774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0712" b="12857"/>
          <a:stretch/>
        </p:blipFill>
        <p:spPr>
          <a:xfrm>
            <a:off x="5335688" y="1050125"/>
            <a:ext cx="1836594" cy="1539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16D2FF-FD6C-AA48-B9E1-E8929B5AFD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90" t="38638" r="277" b="44470"/>
          <a:stretch/>
        </p:blipFill>
        <p:spPr>
          <a:xfrm>
            <a:off x="8294267" y="2784345"/>
            <a:ext cx="648565" cy="3973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2CF5B1-CD82-1E44-B63C-043CC5A92FD7}"/>
              </a:ext>
            </a:extLst>
          </p:cNvPr>
          <p:cNvSpPr txBox="1"/>
          <p:nvPr/>
        </p:nvSpPr>
        <p:spPr>
          <a:xfrm>
            <a:off x="51571" y="930119"/>
            <a:ext cx="5110171" cy="370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Model Microbial Community (MMC, known bacterial composition) samples at two dilutions (2.5 &amp; 0.25 ng/µL) were included as positive controls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Dilution water &amp; Sequencing Blanks (Fulgent NTC) were used as negative controls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% of Expected Species in Positive Control Dilutions increased considerably after removal of contaminant species as detected using Decontam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5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Non-Metric Multidimensional Scaling (NMDS) ordination plots showed significantly better separation between positive &amp; negative control samples after  noise removal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BB424B-0ADE-9C41-AF42-89D16C44FE46}"/>
              </a:ext>
            </a:extLst>
          </p:cNvPr>
          <p:cNvSpPr txBox="1"/>
          <p:nvPr/>
        </p:nvSpPr>
        <p:spPr>
          <a:xfrm>
            <a:off x="6770915" y="634667"/>
            <a:ext cx="93006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Original 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291F09-C14D-4C47-9C4D-F103BB32C51E}"/>
              </a:ext>
            </a:extLst>
          </p:cNvPr>
          <p:cNvSpPr txBox="1"/>
          <p:nvPr/>
        </p:nvSpPr>
        <p:spPr>
          <a:xfrm>
            <a:off x="6700382" y="2854465"/>
            <a:ext cx="1071127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After Denoising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BF899F5-DD20-784B-B76E-4644FDC0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920" t="92262" r="31151" b="1488"/>
          <a:stretch/>
        </p:blipFill>
        <p:spPr>
          <a:xfrm>
            <a:off x="5166314" y="2878596"/>
            <a:ext cx="1417748" cy="204203"/>
          </a:xfrm>
          <a:prstGeom prst="rect">
            <a:avLst/>
          </a:prstGeom>
        </p:spPr>
      </p:pic>
      <p:pic>
        <p:nvPicPr>
          <p:cNvPr id="25" name="slide4">
            <a:hlinkClick r:id="" action="ppaction://media"/>
            <a:extLst>
              <a:ext uri="{FF2B5EF4-FFF2-40B4-BE49-F238E27FC236}">
                <a16:creationId xmlns:a16="http://schemas.microsoft.com/office/drawing/2014/main" id="{3E0690B0-77E4-B143-A547-96E4909C3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3491" y="50999"/>
            <a:ext cx="248666" cy="24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5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47B6B4-A1E9-E542-AF5F-A9F546631E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833"/>
          <a:stretch/>
        </p:blipFill>
        <p:spPr>
          <a:xfrm>
            <a:off x="7264876" y="3404110"/>
            <a:ext cx="1750560" cy="1506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9CF928-0FB0-B647-B562-2B7273893A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833"/>
          <a:stretch/>
        </p:blipFill>
        <p:spPr>
          <a:xfrm>
            <a:off x="7264876" y="1228023"/>
            <a:ext cx="1750560" cy="1506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5C501-5352-8248-8E88-19534C6127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166"/>
          <a:stretch/>
        </p:blipFill>
        <p:spPr>
          <a:xfrm>
            <a:off x="5188045" y="1228023"/>
            <a:ext cx="1723792" cy="1506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712242-437A-0147-B958-BE7A753E5F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166"/>
          <a:stretch/>
        </p:blipFill>
        <p:spPr>
          <a:xfrm>
            <a:off x="5188045" y="3404109"/>
            <a:ext cx="1723792" cy="1506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E720C-3B24-774B-92BE-DE1DC194CA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451" t="43032" r="209" b="45366"/>
          <a:stretch/>
        </p:blipFill>
        <p:spPr>
          <a:xfrm>
            <a:off x="5362747" y="678303"/>
            <a:ext cx="552873" cy="389866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AA6835-AAE5-D846-B956-1B9EA3D346AD}"/>
              </a:ext>
            </a:extLst>
          </p:cNvPr>
          <p:cNvSpPr/>
          <p:nvPr/>
        </p:nvSpPr>
        <p:spPr>
          <a:xfrm>
            <a:off x="0" y="0"/>
            <a:ext cx="9144000" cy="470362"/>
          </a:xfrm>
          <a:prstGeom prst="rect">
            <a:avLst/>
          </a:prstGeom>
          <a:solidFill>
            <a:srgbClr val="7478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+mj-lt"/>
              </a:rPr>
              <a:t>Results II (Implementation)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2112E3-B135-FC4F-B174-A1C07716B423}"/>
              </a:ext>
            </a:extLst>
          </p:cNvPr>
          <p:cNvSpPr txBox="1"/>
          <p:nvPr/>
        </p:nvSpPr>
        <p:spPr>
          <a:xfrm>
            <a:off x="6790832" y="526463"/>
            <a:ext cx="86273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Original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ACA6F-3C12-6747-B47E-330CD7989843}"/>
              </a:ext>
            </a:extLst>
          </p:cNvPr>
          <p:cNvSpPr txBox="1"/>
          <p:nvPr/>
        </p:nvSpPr>
        <p:spPr>
          <a:xfrm>
            <a:off x="6726712" y="2889773"/>
            <a:ext cx="990977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After Denoising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26B992-C8F1-B340-B6AA-D6C26ECFF617}"/>
              </a:ext>
            </a:extLst>
          </p:cNvPr>
          <p:cNvSpPr txBox="1"/>
          <p:nvPr/>
        </p:nvSpPr>
        <p:spPr>
          <a:xfrm>
            <a:off x="119282" y="737924"/>
            <a:ext cx="4928206" cy="3958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Decontam-based denoising method previously developed was applied to hardware samples, using handling controls (swabs/wipes used to collect DNA from the hardware) &amp; NTCs, as negative controls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7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NMDS ordinations showed that ecological profiles of hardware samples &amp; controls were  significantly different from each other after denoising, for both the wipe and swab samples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7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00" dirty="0"/>
              <a:t>Handling controls (swabs/wipes) were virtually indistinguishable from NTCs, suggesting that these do not significantly contribute to the overall biodiversity of the samples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5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8F6F64-4C0B-A046-AE2F-C75664F11E03}"/>
              </a:ext>
            </a:extLst>
          </p:cNvPr>
          <p:cNvSpPr txBox="1"/>
          <p:nvPr/>
        </p:nvSpPr>
        <p:spPr>
          <a:xfrm>
            <a:off x="6013034" y="838558"/>
            <a:ext cx="513282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Swabs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3184E4-BF45-FE45-8200-9E532F8A3389}"/>
              </a:ext>
            </a:extLst>
          </p:cNvPr>
          <p:cNvSpPr txBox="1"/>
          <p:nvPr/>
        </p:nvSpPr>
        <p:spPr>
          <a:xfrm>
            <a:off x="7885919" y="838558"/>
            <a:ext cx="50847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Wipes</a:t>
            </a:r>
          </a:p>
        </p:txBody>
      </p:sp>
      <p:pic>
        <p:nvPicPr>
          <p:cNvPr id="24" name="slide5">
            <a:hlinkClick r:id="" action="ppaction://media"/>
            <a:extLst>
              <a:ext uri="{FF2B5EF4-FFF2-40B4-BE49-F238E27FC236}">
                <a16:creationId xmlns:a16="http://schemas.microsoft.com/office/drawing/2014/main" id="{12568E25-FBF7-0747-A1A7-869AA75F2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71526" y="9413"/>
            <a:ext cx="243910" cy="24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5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BDB9A2-03A6-F342-8E0A-E4749A9C28D2}"/>
              </a:ext>
            </a:extLst>
          </p:cNvPr>
          <p:cNvSpPr/>
          <p:nvPr/>
        </p:nvSpPr>
        <p:spPr>
          <a:xfrm>
            <a:off x="0" y="0"/>
            <a:ext cx="9144000" cy="470362"/>
          </a:xfrm>
          <a:prstGeom prst="rect">
            <a:avLst/>
          </a:prstGeom>
          <a:solidFill>
            <a:srgbClr val="7478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+mj-lt"/>
              </a:rPr>
              <a:t>Conclusions &amp; Future Work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74029A-5698-2F44-A0D3-ACC3C8C954BB}"/>
              </a:ext>
            </a:extLst>
          </p:cNvPr>
          <p:cNvSpPr txBox="1">
            <a:spLocks/>
          </p:cNvSpPr>
          <p:nvPr/>
        </p:nvSpPr>
        <p:spPr>
          <a:xfrm>
            <a:off x="237744" y="837239"/>
            <a:ext cx="8714232" cy="37112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en-US" sz="1800" dirty="0"/>
              <a:t>Bioinformatic </a:t>
            </a:r>
            <a:r>
              <a:rPr lang="en-US" sz="1800" i="1" dirty="0"/>
              <a:t>De-noising</a:t>
            </a:r>
            <a:r>
              <a:rPr lang="en-US" sz="1800" dirty="0"/>
              <a:t> pipeline for ultra-low biomass samples validated &amp; optimized</a:t>
            </a:r>
          </a:p>
          <a:p>
            <a:pPr>
              <a:lnSpc>
                <a:spcPct val="160000"/>
              </a:lnSpc>
            </a:pPr>
            <a:r>
              <a:rPr lang="en-US" sz="1800" dirty="0"/>
              <a:t>Strategy successfully deployed to remove false positive species from the Perseverance rover’s hardware metagenomic samples</a:t>
            </a:r>
          </a:p>
          <a:p>
            <a:pPr>
              <a:lnSpc>
                <a:spcPct val="160000"/>
              </a:lnSpc>
            </a:pPr>
            <a:r>
              <a:rPr lang="en-US" sz="1800" b="1" dirty="0"/>
              <a:t>Hardware samples could be distinguished from controls with high statistical significance</a:t>
            </a:r>
            <a:endParaRPr lang="en-US" sz="1800" dirty="0"/>
          </a:p>
          <a:p>
            <a:pPr>
              <a:lnSpc>
                <a:spcPct val="160000"/>
              </a:lnSpc>
            </a:pPr>
            <a:r>
              <a:rPr lang="en-US" sz="1800" dirty="0"/>
              <a:t>Future work will focus on detailed investigation of individual species associated with the hardware samples, to establish a core rover microbiome</a:t>
            </a:r>
          </a:p>
          <a:p>
            <a:pPr marL="0" indent="0">
              <a:lnSpc>
                <a:spcPct val="160000"/>
              </a:lnSpc>
              <a:buNone/>
            </a:pPr>
            <a:endParaRPr lang="en-US" sz="1200" dirty="0"/>
          </a:p>
        </p:txBody>
      </p:sp>
      <p:pic>
        <p:nvPicPr>
          <p:cNvPr id="2" name="slide6">
            <a:hlinkClick r:id="" action="ppaction://media"/>
            <a:extLst>
              <a:ext uri="{FF2B5EF4-FFF2-40B4-BE49-F238E27FC236}">
                <a16:creationId xmlns:a16="http://schemas.microsoft.com/office/drawing/2014/main" id="{AE055237-47AA-5E42-9873-83681C3F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9604" y="34290"/>
            <a:ext cx="246380" cy="24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5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3EB254B-C8CB-4746-8758-2A04E2C5125F}"/>
              </a:ext>
            </a:extLst>
          </p:cNvPr>
          <p:cNvSpPr txBox="1"/>
          <p:nvPr/>
        </p:nvSpPr>
        <p:spPr>
          <a:xfrm>
            <a:off x="6832063" y="543641"/>
            <a:ext cx="2169179" cy="17729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BDB9A2-03A6-F342-8E0A-E4749A9C28D2}"/>
              </a:ext>
            </a:extLst>
          </p:cNvPr>
          <p:cNvSpPr/>
          <p:nvPr/>
        </p:nvSpPr>
        <p:spPr>
          <a:xfrm>
            <a:off x="0" y="0"/>
            <a:ext cx="9144000" cy="470362"/>
          </a:xfrm>
          <a:prstGeom prst="rect">
            <a:avLst/>
          </a:prstGeom>
          <a:solidFill>
            <a:srgbClr val="7478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+mj-lt"/>
              </a:rPr>
              <a:t>Acknowledgements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3435F-8241-6C43-B7E2-4FDDE7294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27" y="1020568"/>
            <a:ext cx="427950" cy="599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196201-6B30-954B-97CC-F7048BA2F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27" y="1800097"/>
            <a:ext cx="427950" cy="599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3B98BA-BEBB-D542-AEBF-C4E7758082C7}"/>
              </a:ext>
            </a:extLst>
          </p:cNvPr>
          <p:cNvSpPr txBox="1"/>
          <p:nvPr/>
        </p:nvSpPr>
        <p:spPr>
          <a:xfrm>
            <a:off x="868577" y="1202828"/>
            <a:ext cx="5847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Lisa Guan: </a:t>
            </a:r>
            <a:r>
              <a:rPr lang="en-US" sz="1400" dirty="0"/>
              <a:t>CAM, Sample collection, DNA extraction, Metadata management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EBF5D-27AA-A445-B0E4-66166A0AAF38}"/>
              </a:ext>
            </a:extLst>
          </p:cNvPr>
          <p:cNvSpPr txBox="1"/>
          <p:nvPr/>
        </p:nvSpPr>
        <p:spPr>
          <a:xfrm>
            <a:off x="868577" y="1924552"/>
            <a:ext cx="4241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Dr. Nitin Singh</a:t>
            </a:r>
            <a:r>
              <a:rPr lang="en-US" sz="1400" dirty="0"/>
              <a:t>: Sequence Data Pre-processing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741E6-20F4-4243-9437-C0E68EF39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26" y="2952348"/>
            <a:ext cx="428469" cy="6000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1922E4-7BBE-934B-B8F1-6574793926BD}"/>
              </a:ext>
            </a:extLst>
          </p:cNvPr>
          <p:cNvSpPr txBox="1"/>
          <p:nvPr/>
        </p:nvSpPr>
        <p:spPr>
          <a:xfrm>
            <a:off x="868577" y="3091956"/>
            <a:ext cx="57404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Dr. Parag Vaishampayan</a:t>
            </a:r>
            <a:r>
              <a:rPr lang="en-US" sz="1050" dirty="0"/>
              <a:t>: Project conceptualization and technical guidance.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99EC57-F035-3F43-B9EF-B0416EBD2F01}"/>
              </a:ext>
            </a:extLst>
          </p:cNvPr>
          <p:cNvSpPr txBox="1"/>
          <p:nvPr/>
        </p:nvSpPr>
        <p:spPr>
          <a:xfrm>
            <a:off x="358331" y="626539"/>
            <a:ext cx="3066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Current M2020 GI Team members: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B25508-8436-504B-989E-CCA292AAF6F2}"/>
              </a:ext>
            </a:extLst>
          </p:cNvPr>
          <p:cNvSpPr txBox="1"/>
          <p:nvPr/>
        </p:nvSpPr>
        <p:spPr>
          <a:xfrm>
            <a:off x="358331" y="2628748"/>
            <a:ext cx="165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Past GI Team members: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3F916-FAC6-0D42-91FC-2813B5B87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7827" y="3907862"/>
            <a:ext cx="485661" cy="6801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81CC00-A292-7940-8538-9B5DC2E73D3E}"/>
              </a:ext>
            </a:extLst>
          </p:cNvPr>
          <p:cNvSpPr txBox="1"/>
          <p:nvPr/>
        </p:nvSpPr>
        <p:spPr>
          <a:xfrm>
            <a:off x="2573488" y="4094071"/>
            <a:ext cx="5106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Dr. Brian Clement: </a:t>
            </a:r>
            <a:r>
              <a:rPr lang="en-US" sz="1400" dirty="0"/>
              <a:t>Post-doctoral advisor &amp; 352N Group Supervisor  </a:t>
            </a:r>
          </a:p>
        </p:txBody>
      </p:sp>
      <p:pic>
        <p:nvPicPr>
          <p:cNvPr id="17" name="slide7">
            <a:hlinkClick r:id="" action="ppaction://media"/>
            <a:extLst>
              <a:ext uri="{FF2B5EF4-FFF2-40B4-BE49-F238E27FC236}">
                <a16:creationId xmlns:a16="http://schemas.microsoft.com/office/drawing/2014/main" id="{76708C43-F712-8F47-A50B-351B4E4485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37600" y="44117"/>
            <a:ext cx="214376" cy="2143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0AE8C1-3DA8-C94E-AB52-5007124F6FED}"/>
              </a:ext>
            </a:extLst>
          </p:cNvPr>
          <p:cNvSpPr txBox="1"/>
          <p:nvPr/>
        </p:nvSpPr>
        <p:spPr>
          <a:xfrm>
            <a:off x="6832063" y="1553875"/>
            <a:ext cx="21691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Contact:</a:t>
            </a:r>
          </a:p>
          <a:p>
            <a:pPr algn="ctr"/>
            <a:r>
              <a:rPr lang="en-US" sz="1100" b="1" dirty="0" err="1"/>
              <a:t>chiranjit.mukherjee@jpl.nasa.gov</a:t>
            </a:r>
            <a:endParaRPr lang="en-US" sz="11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4C31A1-0419-F04D-B719-D9346AF694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3763" y="694993"/>
            <a:ext cx="765778" cy="76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18102</TotalTime>
  <Words>514</Words>
  <Application>Microsoft Macintosh PowerPoint</Application>
  <PresentationFormat>On-screen Show (16:9)</PresentationFormat>
  <Paragraphs>66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Tahoma</vt:lpstr>
      <vt:lpstr>Wingdings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Mukherjee, Chiranjit</cp:lastModifiedBy>
  <cp:revision>182</cp:revision>
  <dcterms:created xsi:type="dcterms:W3CDTF">2016-09-08T21:41:17Z</dcterms:created>
  <dcterms:modified xsi:type="dcterms:W3CDTF">2020-10-13T01:16:17Z</dcterms:modified>
</cp:coreProperties>
</file>