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282" r:id="rId3"/>
    <p:sldId id="285" r:id="rId4"/>
    <p:sldId id="349" r:id="rId5"/>
    <p:sldId id="287" r:id="rId6"/>
    <p:sldId id="341" r:id="rId7"/>
    <p:sldId id="286" r:id="rId8"/>
    <p:sldId id="288" r:id="rId9"/>
    <p:sldId id="348" r:id="rId10"/>
    <p:sldId id="281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0F7"/>
    <a:srgbClr val="00FD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64"/>
    <p:restoredTop sz="70432" autoAdjust="0"/>
  </p:normalViewPr>
  <p:slideViewPr>
    <p:cSldViewPr snapToGrid="0" snapToObjects="1">
      <p:cViewPr varScale="1">
        <p:scale>
          <a:sx n="82" d="100"/>
          <a:sy n="82" d="100"/>
        </p:scale>
        <p:origin x="184" y="9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10/12/20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31.50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6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19.07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7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2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52.26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5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0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9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5AC2F-9F51-AA40-A846-AF921D2F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CFE0-2FA1-354F-9DC9-FD1378413F9A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AEFD-6365-504F-925F-4600A614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365E-29AC-6543-BE77-D94F5BDA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22F-74C6-D045-B6E1-CF4A1313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14C20F1-6D86-5347-A59B-2FAF6AE0449D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2020 Postdoc Research Day Presentation Conference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C8293E0-BAE3-AA49-AAD1-B58BC5EA7397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rial" charset="0"/>
              </a:rPr>
              <a:t>Lavanya Periasamy 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9A5F0-717B-7E44-8A8E-32C81DB696BE}"/>
              </a:ext>
            </a:extLst>
          </p:cNvPr>
          <p:cNvSpPr txBox="1"/>
          <p:nvPr/>
        </p:nvSpPr>
        <p:spPr>
          <a:xfrm>
            <a:off x="369197" y="4322190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329H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Advisor:  Brian Drouin (329H), Sidharth </a:t>
            </a:r>
            <a:r>
              <a:rPr lang="en-US" altLang="en-US" sz="1000" dirty="0" err="1">
                <a:latin typeface="Tahoma" panose="020B0604030504040204" pitchFamily="34" charset="0"/>
              </a:rPr>
              <a:t>Misra</a:t>
            </a:r>
            <a:r>
              <a:rPr lang="en-US" altLang="en-US" sz="1000" dirty="0">
                <a:latin typeface="Tahoma" panose="020B0604030504040204" pitchFamily="34" charset="0"/>
              </a:rPr>
              <a:t> (386G)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JPL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842D826-EF19-9E45-9034-C8875D81E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2A87F-39D7-8540-A6CB-03542A8643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720"/>
          <a:stretch/>
        </p:blipFill>
        <p:spPr>
          <a:xfrm>
            <a:off x="3365500" y="1269830"/>
            <a:ext cx="5778500" cy="2147673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33C039E-31A8-3B41-ABE2-FDCB58E4DF42}"/>
              </a:ext>
            </a:extLst>
          </p:cNvPr>
          <p:cNvSpPr txBox="1">
            <a:spLocks/>
          </p:cNvSpPr>
          <p:nvPr/>
        </p:nvSpPr>
        <p:spPr>
          <a:xfrm>
            <a:off x="136008" y="183194"/>
            <a:ext cx="6880809" cy="852392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200" dirty="0">
                <a:latin typeface="+mj-lt"/>
              </a:rPr>
              <a:t>Ground Calibration Procedures for the PREFIRE CubeSat Spectrometer</a:t>
            </a:r>
          </a:p>
          <a:p>
            <a:pPr marL="457200" indent="-457200">
              <a:buAutoNum type="arabicPeriod"/>
            </a:pPr>
            <a:endParaRPr lang="en-US" sz="22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+mj-lt"/>
              </a:rPr>
              <a:t>Phased Antenna Array Design for a Scalable Ka-band Digital Beamforming Array Receiver  </a:t>
            </a:r>
          </a:p>
          <a:p>
            <a:pPr marL="457200" indent="-457200">
              <a:buAutoNum type="arabicPeriod"/>
            </a:pPr>
            <a:endParaRPr lang="en-US" sz="2200" dirty="0">
              <a:latin typeface="+mj-lt"/>
            </a:endParaRPr>
          </a:p>
        </p:txBody>
      </p:sp>
      <p:pic>
        <p:nvPicPr>
          <p:cNvPr id="3" name="Slide_1" descr="Slide_1">
            <a:hlinkClick r:id="" action="ppaction://media"/>
            <a:extLst>
              <a:ext uri="{FF2B5EF4-FFF2-40B4-BE49-F238E27FC236}">
                <a16:creationId xmlns:a16="http://schemas.microsoft.com/office/drawing/2014/main" id="{2DC835F0-A029-0040-B18D-E65A00948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115" y="909848"/>
            <a:ext cx="4994035" cy="39544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PREFIRE mission will launch two CubeSats in low earth, near polar inclination orbits.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PREFIRE will measure variations in FIR emissivity and greenhouse effect via thermal radiometric sampling at the top of the polar atmosphere.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Measurements will be integrated into climate models to understand the role of FIR radiation in Arctic climate.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payload in each CubeSat is a Thermal (far) InfraRed Spectrometer (TIRS) that can detect emission between 5 and 45 um with: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0.85 um spectral resolution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&lt;1.3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spatial resolution with 8 cross-track pixels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0.6 K sensitivity.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spectrometer has heritage from the Mars Climate Sounder, the Diviner Lunar Radiometer Experiment, and the Moon Mineralogy Mapper.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instrument uses a flip mirror to switch between an internal blackbody and cold space for two-point radiometric calibration.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699" y="33293"/>
            <a:ext cx="8454602" cy="795382"/>
          </a:xfrm>
        </p:spPr>
        <p:txBody>
          <a:bodyPr/>
          <a:lstStyle/>
          <a:p>
            <a:pPr algn="ctr"/>
            <a:r>
              <a:rPr lang="en-US" b="0" dirty="0"/>
              <a:t>The PREFIRE CubeSat Mission</a:t>
            </a:r>
          </a:p>
          <a:p>
            <a:pPr algn="ctr"/>
            <a:r>
              <a:rPr lang="en-US" sz="1800" b="0" dirty="0"/>
              <a:t>Polar Radiant Energy in the Far InfraRed Experiment </a:t>
            </a:r>
          </a:p>
        </p:txBody>
      </p:sp>
      <p:pic>
        <p:nvPicPr>
          <p:cNvPr id="7" name="Picture 6" descr="radiances.jpg">
            <a:extLst>
              <a:ext uri="{FF2B5EF4-FFF2-40B4-BE49-F238E27FC236}">
                <a16:creationId xmlns:a16="http://schemas.microsoft.com/office/drawing/2014/main" id="{3BEE60DB-5A1D-D64F-9AE8-DDFE98A202E5}"/>
              </a:ext>
            </a:extLst>
          </p:cNvPr>
          <p:cNvPicPr/>
          <p:nvPr/>
        </p:nvPicPr>
        <p:blipFill rotWithShape="1">
          <a:blip r:embed="rId5" cstate="print"/>
          <a:srcRect l="7172" r="3310" b="44240"/>
          <a:stretch/>
        </p:blipFill>
        <p:spPr>
          <a:xfrm>
            <a:off x="5391150" y="909848"/>
            <a:ext cx="3667126" cy="2094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B2CBD7-7260-8F4F-9FF0-41C7134D0675}"/>
              </a:ext>
            </a:extLst>
          </p:cNvPr>
          <p:cNvSpPr txBox="1"/>
          <p:nvPr/>
        </p:nvSpPr>
        <p:spPr>
          <a:xfrm>
            <a:off x="5781675" y="3228975"/>
            <a:ext cx="3017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Nearly 60% of polar emission occurs at wavelengths longer than 15 µm that have never been systematically measured.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PREFIRE science data will determine seasonal variations in: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Snow and ice FIR emissivity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FIR green house effect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Arctic spectral surface emission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de_2" descr="Slide_2">
            <a:hlinkClick r:id="" action="ppaction://media"/>
            <a:extLst>
              <a:ext uri="{FF2B5EF4-FFF2-40B4-BE49-F238E27FC236}">
                <a16:creationId xmlns:a16="http://schemas.microsoft.com/office/drawing/2014/main" id="{5EFEEE47-6B08-0E4A-BA4B-26E223583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D454-A50A-8741-AA0B-23CF4A7E8F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567896"/>
            <a:ext cx="8454602" cy="435416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Prelaunch characterization of the FIR spectrometer includes three calibration procedures: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Spectral calibration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Determines spectral response of the instrument across all channels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Uses a FIR source with a monochromator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Radiometric calibration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Determines instrument gain and offset corrections due to thermal drift or fluctuations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Uses two external hot and cold temperature controlled blackbody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Spatial calibration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Determines field of view of each detector, relative alignment between detectors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Uses a tunable laser source in conjunction with a monochromator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Calibration procedures have similarity with those of the MCS and DLRE spectrometers’.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work focuses on developing the laboratory setup for spatial calibration and includes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determining optical requirements and procurement of the new PREFIRE monochromator including the collimated FIR ceramic emitter source, condensing optics, gratings, and filter wheel.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developing a mathematical model for determining monochromator throughput based on the optics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understanding the MCS legacy monochromator and associated calibration procedures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 of a chopper stabilized instrumentation amplifier for integrating with the monochromator reference detector and for laser alignment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8293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7146-5543-9B4D-9341-971B7D71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732" y="134817"/>
            <a:ext cx="8454602" cy="430183"/>
          </a:xfrm>
        </p:spPr>
        <p:txBody>
          <a:bodyPr/>
          <a:lstStyle/>
          <a:p>
            <a:pPr algn="ctr"/>
            <a:r>
              <a:rPr lang="en-US" b="0" dirty="0"/>
              <a:t>Laboratory Calibration of a Spectrometer</a:t>
            </a:r>
          </a:p>
        </p:txBody>
      </p:sp>
      <p:pic>
        <p:nvPicPr>
          <p:cNvPr id="5" name="Slide_3" descr="Slide_3">
            <a:hlinkClick r:id="" action="ppaction://media"/>
            <a:extLst>
              <a:ext uri="{FF2B5EF4-FFF2-40B4-BE49-F238E27FC236}">
                <a16:creationId xmlns:a16="http://schemas.microsoft.com/office/drawing/2014/main" id="{BF543B97-3345-B549-B4A4-E29B4AED1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732" y="158006"/>
            <a:ext cx="8454602" cy="430183"/>
          </a:xfrm>
        </p:spPr>
        <p:txBody>
          <a:bodyPr/>
          <a:lstStyle/>
          <a:p>
            <a:pPr algn="ctr"/>
            <a:r>
              <a:rPr lang="en-US" b="0" dirty="0"/>
              <a:t>TIRS Prelaunch Calibration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A6FDF-37A8-C040-93DE-4E20EA9D6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6" y="684439"/>
            <a:ext cx="8272913" cy="4114800"/>
          </a:xfrm>
          <a:prstGeom prst="rect">
            <a:avLst/>
          </a:prstGeom>
        </p:spPr>
      </p:pic>
      <p:pic>
        <p:nvPicPr>
          <p:cNvPr id="7" name="Slide_4" descr="Slide_4">
            <a:hlinkClick r:id="" action="ppaction://media"/>
            <a:extLst>
              <a:ext uri="{FF2B5EF4-FFF2-40B4-BE49-F238E27FC236}">
                <a16:creationId xmlns:a16="http://schemas.microsoft.com/office/drawing/2014/main" id="{1D985613-8328-DA4F-BCAD-35AC1CD7F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5E9D53-94A9-FB44-B22B-3DDB2B9E1110}"/>
              </a:ext>
            </a:extLst>
          </p:cNvPr>
          <p:cNvSpPr/>
          <p:nvPr/>
        </p:nvSpPr>
        <p:spPr>
          <a:xfrm>
            <a:off x="418641" y="106591"/>
            <a:ext cx="828468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solidFill>
                  <a:srgbClr val="990000"/>
                </a:solidFill>
                <a:latin typeface="Arial"/>
                <a:cs typeface="Arial"/>
              </a:rPr>
              <a:t>Monochromator Throughput Model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54C20-CB33-5F4B-9630-D8A57856D2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6" t="10522" r="8141"/>
          <a:stretch/>
        </p:blipFill>
        <p:spPr>
          <a:xfrm>
            <a:off x="5039182" y="1133434"/>
            <a:ext cx="4005667" cy="3149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483750-04BD-AA44-AA4E-FEA7DD97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023" y="4344162"/>
            <a:ext cx="1999335" cy="66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3445D-B3C7-7A4C-A8A2-3CA32743E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560" y="4405998"/>
            <a:ext cx="1683289" cy="542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126AE5-797C-A548-965D-F975A337B932}"/>
              </a:ext>
            </a:extLst>
          </p:cNvPr>
          <p:cNvSpPr txBox="1"/>
          <p:nvPr/>
        </p:nvSpPr>
        <p:spPr>
          <a:xfrm>
            <a:off x="5132320" y="4128999"/>
            <a:ext cx="133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Approx. losses: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8C630-0CBF-7F49-A7C4-9092184AC6F8}"/>
              </a:ext>
            </a:extLst>
          </p:cNvPr>
          <p:cNvSpPr txBox="1"/>
          <p:nvPr/>
        </p:nvSpPr>
        <p:spPr>
          <a:xfrm>
            <a:off x="5116299" y="609935"/>
            <a:ext cx="400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Expected monochromator output power with ceramic emitter and blocking filter for 2 mm and 4 mm slit widths</a:t>
            </a:r>
          </a:p>
        </p:txBody>
      </p:sp>
      <p:pic>
        <p:nvPicPr>
          <p:cNvPr id="10" name="Picture 1" descr="page1image16208560">
            <a:extLst>
              <a:ext uri="{FF2B5EF4-FFF2-40B4-BE49-F238E27FC236}">
                <a16:creationId xmlns:a16="http://schemas.microsoft.com/office/drawing/2014/main" id="{243E796F-FF55-4E40-8941-B53F0F38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8" y="2420110"/>
            <a:ext cx="4572000" cy="25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AECFA9-2619-E34A-B589-D01E8BE8C84B}"/>
              </a:ext>
            </a:extLst>
          </p:cNvPr>
          <p:cNvSpPr/>
          <p:nvPr/>
        </p:nvSpPr>
        <p:spPr>
          <a:xfrm>
            <a:off x="290272" y="1854631"/>
            <a:ext cx="4171559" cy="56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Irradiance curve for the 22 W 3x10 mm</a:t>
            </a:r>
            <a:r>
              <a:rPr 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ceramic emitter source (1600-2000 K) after optimization with condensing optics for the monochromator.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82AD18-F957-D44D-B345-4E26268EDB86}"/>
              </a:ext>
            </a:extLst>
          </p:cNvPr>
          <p:cNvCxnSpPr>
            <a:cxnSpLocks/>
          </p:cNvCxnSpPr>
          <p:nvPr/>
        </p:nvCxnSpPr>
        <p:spPr>
          <a:xfrm>
            <a:off x="980501" y="2420110"/>
            <a:ext cx="110169" cy="7387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B4554D-A0FF-D149-ABC6-48E00F7D6E27}"/>
              </a:ext>
            </a:extLst>
          </p:cNvPr>
          <p:cNvSpPr txBox="1"/>
          <p:nvPr/>
        </p:nvSpPr>
        <p:spPr>
          <a:xfrm>
            <a:off x="3456026" y="2571750"/>
            <a:ext cx="118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*Image source: Manufacturer specification document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CE096-E1D4-F441-ACDF-6CD2B5C17326}"/>
              </a:ext>
            </a:extLst>
          </p:cNvPr>
          <p:cNvSpPr txBox="1"/>
          <p:nvPr/>
        </p:nvSpPr>
        <p:spPr>
          <a:xfrm>
            <a:off x="290272" y="694063"/>
            <a:ext cx="453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Product of the etendue and bandpass with source exitance (irradiance) and corresponding efficiency factors gives an estimate of the expected output power from the monochromator. </a:t>
            </a:r>
            <a:endParaRPr lang="en-US" sz="1400" dirty="0"/>
          </a:p>
        </p:txBody>
      </p:sp>
      <p:pic>
        <p:nvPicPr>
          <p:cNvPr id="3" name="Slide_5" descr="Slide_5">
            <a:hlinkClick r:id="" action="ppaction://media"/>
            <a:extLst>
              <a:ext uri="{FF2B5EF4-FFF2-40B4-BE49-F238E27FC236}">
                <a16:creationId xmlns:a16="http://schemas.microsoft.com/office/drawing/2014/main" id="{BC7E4BEA-C8D7-E04E-BB5C-1D5252D65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491" y="876299"/>
            <a:ext cx="5110759" cy="413088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SRTD intends to demonstrate an airborne-ready scalable and multi-functionality Ka-band multi-channel combined active/passive RF array system, with digitally re-configurable antenna beams.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band: 35.5 – 36.0 GHz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Passive band: 36.0 – 37.0 GHz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Receiver development includes miniaturization of system components either through custom built options or leveraging commercial 5G chipsets in the spectral band of interest.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digital signal processing chain includes a FPGA based digital beam forming algorithm, and phase and gain equalization between the multiple receivers required for achieving digital beamforming.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antenna systems consists of 5x5 planar array of dual-polarized circular waveguides.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amplitude and phase at the input of each element is modified by the digital beamformer.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keeping in mind low cost, light weight, ease of portability for airborne experiments, and ease of scalability.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key science observing priorities at this band are clouds, convection and precipitation.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8491" y="136317"/>
            <a:ext cx="8507018" cy="454233"/>
          </a:xfrm>
        </p:spPr>
        <p:txBody>
          <a:bodyPr/>
          <a:lstStyle/>
          <a:p>
            <a:pPr algn="ctr"/>
            <a:r>
              <a:rPr lang="en-US" b="0" dirty="0"/>
              <a:t>Ka-band Active and Passive Digital Array Receiver</a:t>
            </a:r>
          </a:p>
          <a:p>
            <a:pPr algn="ctr"/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8A012-6CA8-114A-8A02-5F6D874F9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432" y="912114"/>
            <a:ext cx="3405078" cy="3507486"/>
          </a:xfrm>
          <a:prstGeom prst="rect">
            <a:avLst/>
          </a:prstGeom>
        </p:spPr>
      </p:pic>
      <p:pic>
        <p:nvPicPr>
          <p:cNvPr id="4" name="Slide_6" descr="Slide_6">
            <a:hlinkClick r:id="" action="ppaction://media"/>
            <a:extLst>
              <a:ext uri="{FF2B5EF4-FFF2-40B4-BE49-F238E27FC236}">
                <a16:creationId xmlns:a16="http://schemas.microsoft.com/office/drawing/2014/main" id="{99FBDC62-6FF7-5D40-A5BF-EEC16CC4A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B671B8-AC31-9542-832B-BA3A0EBB00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5" t="5278" r="5420" b="3804"/>
          <a:stretch/>
        </p:blipFill>
        <p:spPr>
          <a:xfrm>
            <a:off x="5650030" y="3424104"/>
            <a:ext cx="2348564" cy="16965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656716"/>
            <a:ext cx="4471525" cy="43352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Antenna element design requirements for radiometry: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Dual polarization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cross polarization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side lobe level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 and H plane symmetry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phase efficiency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radiation and ohmic loss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Possibly use structural elements that can be 3D printed (scalable, low cost)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Antenna array design requirements: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&gt;18 dB directive gain, ~12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3-dB beamwidth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beam efficiency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Sidelobe and grating lobe levels below -15 dB for |20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| elevation scan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Very low mutual coupling between elements</a:t>
            </a:r>
          </a:p>
          <a:p>
            <a:r>
              <a:rPr lang="en-US" sz="1400" dirty="0"/>
              <a:t>=&gt; 5x5 uniformly spaced planar array of circular waveguides was chosen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Triangular spacing lattice is also being considered.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699" y="151516"/>
            <a:ext cx="8454602" cy="430183"/>
          </a:xfrm>
        </p:spPr>
        <p:txBody>
          <a:bodyPr/>
          <a:lstStyle/>
          <a:p>
            <a:pPr algn="ctr"/>
            <a:r>
              <a:rPr lang="en-US" b="0" dirty="0"/>
              <a:t>3D Printed Planar Antenna Array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BD521-5445-B046-B60E-C4C3414381E1}"/>
              </a:ext>
            </a:extLst>
          </p:cNvPr>
          <p:cNvSpPr txBox="1"/>
          <p:nvPr/>
        </p:nvSpPr>
        <p:spPr>
          <a:xfrm>
            <a:off x="5322771" y="418284"/>
            <a:ext cx="3224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Design Parameters: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wall thickness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inter-element spacing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impedance matching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ground plane edge diffraction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lattice type i.e. square vs triangular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amplitude tapering e.g. Taylor for beam shaping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|S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| &gt; -15 dB for larger waveguide radii; however inter element spacing &gt;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such cases.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3D printing using JPL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~8 um surface roughness &lt;&lt;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de_7" descr="Slide_7">
            <a:hlinkClick r:id="" action="ppaction://media"/>
            <a:extLst>
              <a:ext uri="{FF2B5EF4-FFF2-40B4-BE49-F238E27FC236}">
                <a16:creationId xmlns:a16="http://schemas.microsoft.com/office/drawing/2014/main" id="{96C1558F-B668-784C-A992-D7F604888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75F002-F82B-9F42-A673-B6A2E4AFD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8" t="6315" r="8423"/>
          <a:stretch/>
        </p:blipFill>
        <p:spPr>
          <a:xfrm>
            <a:off x="114301" y="853964"/>
            <a:ext cx="6579997" cy="176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8C84B-583E-954E-9F02-B2B3257245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13" t="6150" r="4241"/>
          <a:stretch/>
        </p:blipFill>
        <p:spPr>
          <a:xfrm>
            <a:off x="114300" y="3182266"/>
            <a:ext cx="6791325" cy="1948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5CAE5-43C2-4A48-A7E5-A6F8618E2973}"/>
              </a:ext>
            </a:extLst>
          </p:cNvPr>
          <p:cNvSpPr txBox="1"/>
          <p:nvPr/>
        </p:nvSpPr>
        <p:spPr>
          <a:xfrm>
            <a:off x="1266825" y="1015929"/>
            <a:ext cx="971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E-Plane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296FE-79BE-C944-A7EC-7A0BE778CC32}"/>
              </a:ext>
            </a:extLst>
          </p:cNvPr>
          <p:cNvSpPr txBox="1"/>
          <p:nvPr/>
        </p:nvSpPr>
        <p:spPr>
          <a:xfrm>
            <a:off x="3613366" y="987055"/>
            <a:ext cx="971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D-Plane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88162-94AD-374B-8D26-6D22C6941A7B}"/>
              </a:ext>
            </a:extLst>
          </p:cNvPr>
          <p:cNvSpPr txBox="1"/>
          <p:nvPr/>
        </p:nvSpPr>
        <p:spPr>
          <a:xfrm>
            <a:off x="5848350" y="987053"/>
            <a:ext cx="971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H-Plane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6B485-BCE1-A447-9151-B0C3D3F5DEA3}"/>
              </a:ext>
            </a:extLst>
          </p:cNvPr>
          <p:cNvSpPr txBox="1"/>
          <p:nvPr/>
        </p:nvSpPr>
        <p:spPr>
          <a:xfrm>
            <a:off x="199225" y="573913"/>
            <a:ext cx="69437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Fullwave HFSS Simulation (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vs Array Factor times CWG HFSS Element Pattern (</a:t>
            </a:r>
            <a:r>
              <a:rPr lang="en-US" sz="13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41BB6-1940-0246-96EB-5B6BBFD0DBED}"/>
              </a:ext>
            </a:extLst>
          </p:cNvPr>
          <p:cNvSpPr txBox="1"/>
          <p:nvPr/>
        </p:nvSpPr>
        <p:spPr>
          <a:xfrm>
            <a:off x="6813383" y="805839"/>
            <a:ext cx="22135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following issues are being addressed in the array design in order to improve beam efficiency: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Azimuthal plane cuts around the 45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plane are broader with higher side lobes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Cross polarization levels for the HFSS fullwave simulation are at -8 dB below peak directivity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Sidelobe levels are at -12 dB below maximum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Grating lobes during scanning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Boundaries and meshing requirements in HFSS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97BCE3-D9B4-5A45-A4C2-5B7935C2766C}"/>
              </a:ext>
            </a:extLst>
          </p:cNvPr>
          <p:cNvSpPr txBox="1"/>
          <p:nvPr/>
        </p:nvSpPr>
        <p:spPr>
          <a:xfrm>
            <a:off x="1295399" y="3259970"/>
            <a:ext cx="11334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E-Plane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47E623-B251-8145-AAD7-3DCC2D3F7360}"/>
              </a:ext>
            </a:extLst>
          </p:cNvPr>
          <p:cNvSpPr txBox="1"/>
          <p:nvPr/>
        </p:nvSpPr>
        <p:spPr>
          <a:xfrm>
            <a:off x="3584790" y="3259970"/>
            <a:ext cx="11334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D-Plane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9A485-2FDD-3040-8397-A65DAD53FAD6}"/>
              </a:ext>
            </a:extLst>
          </p:cNvPr>
          <p:cNvSpPr txBox="1"/>
          <p:nvPr/>
        </p:nvSpPr>
        <p:spPr>
          <a:xfrm>
            <a:off x="5838824" y="3259970"/>
            <a:ext cx="11334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H-Plane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123AF7-B05B-C644-84BD-FE1B4D3DB5B4}"/>
              </a:ext>
            </a:extLst>
          </p:cNvPr>
          <p:cNvSpPr txBox="1"/>
          <p:nvPr/>
        </p:nvSpPr>
        <p:spPr>
          <a:xfrm>
            <a:off x="236126" y="2700927"/>
            <a:ext cx="630905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Co- and Xo- Polar Fullwave HFSS Simulation (</a:t>
            </a:r>
            <a:r>
              <a:rPr lang="en-US" sz="13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blue, 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vs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Co- and Xo- Polar Array Factor times CWG HFSS Element Pattern (</a:t>
            </a:r>
            <a:r>
              <a:rPr lang="en-US" sz="1300" dirty="0">
                <a:solidFill>
                  <a:srgbClr val="00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>
                <a:solidFill>
                  <a:srgbClr val="FD00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magenta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699" y="98241"/>
            <a:ext cx="8454602" cy="543047"/>
          </a:xfrm>
        </p:spPr>
        <p:txBody>
          <a:bodyPr/>
          <a:lstStyle/>
          <a:p>
            <a:pPr algn="ctr"/>
            <a:r>
              <a:rPr lang="en-US" b="0" dirty="0"/>
              <a:t>Simulated Farfield Radiation Patterns </a:t>
            </a:r>
            <a:r>
              <a:rPr lang="en-US" sz="1600" b="0" dirty="0"/>
              <a:t>(uniform amplitude excitation)</a:t>
            </a:r>
          </a:p>
        </p:txBody>
      </p:sp>
      <p:pic>
        <p:nvPicPr>
          <p:cNvPr id="2" name="Slide_8" descr="Slide_8">
            <a:hlinkClick r:id="" action="ppaction://media"/>
            <a:extLst>
              <a:ext uri="{FF2B5EF4-FFF2-40B4-BE49-F238E27FC236}">
                <a16:creationId xmlns:a16="http://schemas.microsoft.com/office/drawing/2014/main" id="{BD5D0195-BBF3-C846-8C53-6FAE7F19B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8139" y="981077"/>
            <a:ext cx="3916468" cy="1962150"/>
          </a:xfrm>
        </p:spPr>
        <p:txBody>
          <a:bodyPr/>
          <a:lstStyle/>
          <a:p>
            <a:r>
              <a:rPr lang="en-US" u="sng" dirty="0"/>
              <a:t>PREFIRE TIRS CALIBRATION SETUP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Brian Drouin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Sharmila Padmanabhan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Mary White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699" y="279192"/>
            <a:ext cx="8454602" cy="430183"/>
          </a:xfrm>
        </p:spPr>
        <p:txBody>
          <a:bodyPr/>
          <a:lstStyle/>
          <a:p>
            <a:pPr algn="ctr"/>
            <a:r>
              <a:rPr lang="en-US" b="0" dirty="0"/>
              <a:t>Acknowledgements</a:t>
            </a:r>
          </a:p>
          <a:p>
            <a:pPr algn="ctr"/>
            <a:endParaRPr lang="en-US" b="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4E09AC8-00AF-D543-B57D-56463E0B7F25}"/>
              </a:ext>
            </a:extLst>
          </p:cNvPr>
          <p:cNvSpPr txBox="1">
            <a:spLocks/>
          </p:cNvSpPr>
          <p:nvPr/>
        </p:nvSpPr>
        <p:spPr>
          <a:xfrm>
            <a:off x="4684607" y="971551"/>
            <a:ext cx="3916468" cy="1962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Ka BAND ANTENNA ARRAY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Sidharth </a:t>
            </a:r>
            <a:r>
              <a:rPr lang="en-US" dirty="0" err="1"/>
              <a:t>Misra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Richard Hodges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Xavier Bosch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Mehmet </a:t>
            </a:r>
            <a:r>
              <a:rPr lang="en-US" dirty="0" err="1"/>
              <a:t>Ogut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Slide_9" descr="Slide_9">
            <a:hlinkClick r:id="" action="ppaction://media"/>
            <a:extLst>
              <a:ext uri="{FF2B5EF4-FFF2-40B4-BE49-F238E27FC236}">
                <a16:creationId xmlns:a16="http://schemas.microsoft.com/office/drawing/2014/main" id="{BF62CA11-7023-FA4F-A823-76F616EC3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16939</TotalTime>
  <Words>1020</Words>
  <Application>Microsoft Macintosh PowerPoint</Application>
  <PresentationFormat>On-screen Show (16:9)</PresentationFormat>
  <Paragraphs>139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372</cp:revision>
  <dcterms:created xsi:type="dcterms:W3CDTF">2016-09-08T21:41:17Z</dcterms:created>
  <dcterms:modified xsi:type="dcterms:W3CDTF">2020-10-13T05:14:12Z</dcterms:modified>
</cp:coreProperties>
</file>