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1"/>
    <p:sldMasterId id="2147483694" r:id="rId2"/>
  </p:sldMasterIdLst>
  <p:notesMasterIdLst>
    <p:notesMasterId r:id="rId12"/>
  </p:notesMasterIdLst>
  <p:handoutMasterIdLst>
    <p:handoutMasterId r:id="rId13"/>
  </p:handoutMasterIdLst>
  <p:sldIdLst>
    <p:sldId id="285" r:id="rId3"/>
    <p:sldId id="283" r:id="rId4"/>
    <p:sldId id="284" r:id="rId5"/>
    <p:sldId id="290" r:id="rId6"/>
    <p:sldId id="287" r:id="rId7"/>
    <p:sldId id="288" r:id="rId8"/>
    <p:sldId id="286" r:id="rId9"/>
    <p:sldId id="289" r:id="rId10"/>
    <p:sldId id="292" r:id="rId11"/>
  </p:sldIdLst>
  <p:sldSz cx="9144000" cy="5143500" type="screen16x9"/>
  <p:notesSz cx="6858000" cy="9144000"/>
  <p:custDataLst>
    <p:tags r:id="rId1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6619" autoAdjust="0"/>
  </p:normalViewPr>
  <p:slideViewPr>
    <p:cSldViewPr snapToGrid="0" snapToObjects="1">
      <p:cViewPr varScale="1">
        <p:scale>
          <a:sx n="107" d="100"/>
          <a:sy n="107" d="100"/>
        </p:scale>
        <p:origin x="439" y="6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767AB6-DDEA-CF4E-A74B-19A554508643}" type="datetimeFigureOut">
              <a:rPr lang="en-US" smtClean="0">
                <a:latin typeface="Arial"/>
              </a:rPr>
              <a:t>11/5/2020</a:t>
            </a:fld>
            <a:endParaRPr lang="en-US" dirty="0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300F83-E232-AF4B-BEC0-F9D716239A3F}" type="slidenum">
              <a:rPr lang="en-US" smtClean="0">
                <a:latin typeface="Arial"/>
              </a:rPr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523010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/>
              </a:defRPr>
            </a:lvl1pPr>
          </a:lstStyle>
          <a:p>
            <a:fld id="{72DD8AEC-B96B-2C4C-86B3-8483D80B216B}" type="datetimeFigureOut">
              <a:rPr lang="en-US" smtClean="0"/>
              <a:pPr/>
              <a:t>11/5/2020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/>
              </a:defRPr>
            </a:lvl1pPr>
          </a:lstStyle>
          <a:p>
            <a:fld id="{4180AB40-CF9C-CB44-AF47-E5E5B00AC3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57177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925513" y="1956377"/>
            <a:ext cx="7483464" cy="294801"/>
          </a:xfrm>
        </p:spPr>
        <p:txBody>
          <a:bodyPr>
            <a:noAutofit/>
          </a:bodyPr>
          <a:lstStyle>
            <a:lvl1pPr marL="0" indent="0">
              <a:buNone/>
              <a:defRPr sz="1400" baseline="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sp>
        <p:nvSpPr>
          <p:cNvPr id="24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915352" y="2251179"/>
            <a:ext cx="7493625" cy="419202"/>
          </a:xfrm>
        </p:spPr>
        <p:txBody>
          <a:bodyPr>
            <a:noAutofit/>
          </a:bodyPr>
          <a:lstStyle>
            <a:lvl1pPr marL="0" indent="0">
              <a:buNone/>
              <a:defRPr sz="2400" b="1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25" name="Text Placeholder 21"/>
          <p:cNvSpPr>
            <a:spLocks noGrp="1"/>
          </p:cNvSpPr>
          <p:nvPr>
            <p:ph type="body" sz="quarter" idx="17" hasCustomPrompt="1"/>
          </p:nvPr>
        </p:nvSpPr>
        <p:spPr>
          <a:xfrm>
            <a:off x="925512" y="2668678"/>
            <a:ext cx="7483465" cy="826362"/>
          </a:xfrm>
        </p:spPr>
        <p:txBody>
          <a:bodyPr>
            <a:noAutofit/>
          </a:bodyPr>
          <a:lstStyle>
            <a:lvl1pPr marL="0" indent="0">
              <a:buNone/>
              <a:defRPr sz="2000" b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a Presentation Subtitle</a:t>
            </a:r>
          </a:p>
        </p:txBody>
      </p:sp>
      <p:sp>
        <p:nvSpPr>
          <p:cNvPr id="26" name="Text Placeholder 21"/>
          <p:cNvSpPr>
            <a:spLocks noGrp="1"/>
          </p:cNvSpPr>
          <p:nvPr>
            <p:ph type="body" sz="quarter" idx="18" hasCustomPrompt="1"/>
          </p:nvPr>
        </p:nvSpPr>
        <p:spPr>
          <a:xfrm>
            <a:off x="915352" y="4246880"/>
            <a:ext cx="7493625" cy="497840"/>
          </a:xfrm>
        </p:spPr>
        <p:txBody>
          <a:bodyPr anchor="b">
            <a:noAutofit/>
          </a:bodyPr>
          <a:lstStyle>
            <a:lvl1pPr marL="0" indent="0">
              <a:buNone/>
              <a:defRPr sz="1000" b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Presented by, Job Title, Date, etc.</a:t>
            </a:r>
          </a:p>
        </p:txBody>
      </p:sp>
      <p:pic>
        <p:nvPicPr>
          <p:cNvPr id="8" name="Picture 7" descr="Tribrand_ColorBlack_rgb_16x3_1606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95" y="1184383"/>
            <a:ext cx="2925483" cy="81263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20"/>
          </p:nvPr>
        </p:nvSpPr>
        <p:spPr>
          <a:xfrm>
            <a:off x="915353" y="4802823"/>
            <a:ext cx="7493624" cy="274637"/>
          </a:xfrm>
        </p:spPr>
        <p:txBody>
          <a:bodyPr/>
          <a:lstStyle/>
          <a:p>
            <a:pPr algn="l"/>
            <a:r>
              <a:rPr lang="en-US"/>
              <a:t>For required markings, please visit https://mh.jpl.nasa.gov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551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254000" y="2137092"/>
            <a:ext cx="4216400" cy="238410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11"/>
          <p:cNvSpPr>
            <a:spLocks noGrp="1"/>
          </p:cNvSpPr>
          <p:nvPr>
            <p:ph sz="quarter" idx="20"/>
          </p:nvPr>
        </p:nvSpPr>
        <p:spPr>
          <a:xfrm>
            <a:off x="4675164" y="2137092"/>
            <a:ext cx="4216400" cy="23841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254000" y="1497330"/>
            <a:ext cx="42164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75164" y="1497330"/>
            <a:ext cx="42164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1D4C51F1-096E-4A7D-AF59-49489967A51A}" type="datetime1">
              <a:rPr lang="en-US" smtClean="0"/>
              <a:t>11/5/2020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700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sz="quarter" idx="19"/>
          </p:nvPr>
        </p:nvSpPr>
        <p:spPr>
          <a:xfrm>
            <a:off x="254000" y="2137092"/>
            <a:ext cx="3211513" cy="238410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254000" y="1497330"/>
            <a:ext cx="3211513" cy="639762"/>
          </a:xfrm>
        </p:spPr>
        <p:txBody>
          <a:bodyPr anchor="b">
            <a:noAutofit/>
          </a:bodyPr>
          <a:lstStyle>
            <a:lvl1pPr marL="0" indent="0">
              <a:buFont typeface="Arial"/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3" name="Content Placeholder 11"/>
          <p:cNvSpPr>
            <a:spLocks noGrp="1"/>
          </p:cNvSpPr>
          <p:nvPr>
            <p:ph sz="quarter" idx="20"/>
          </p:nvPr>
        </p:nvSpPr>
        <p:spPr>
          <a:xfrm>
            <a:off x="3638844" y="1497329"/>
            <a:ext cx="5129236" cy="302386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8D18AFA9-C13B-4E9A-A7F0-C8B20BE5ADB5}" type="datetime1">
              <a:rPr lang="en-US" smtClean="0"/>
              <a:t>11/5/2020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58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idx="1"/>
          </p:nvPr>
        </p:nvSpPr>
        <p:spPr>
          <a:xfrm>
            <a:off x="254000" y="1497330"/>
            <a:ext cx="5129236" cy="302386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sz="quarter" idx="19"/>
          </p:nvPr>
        </p:nvSpPr>
        <p:spPr>
          <a:xfrm>
            <a:off x="5556567" y="2137092"/>
            <a:ext cx="3211513" cy="238410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5556567" y="1497330"/>
            <a:ext cx="3211513" cy="639762"/>
          </a:xfrm>
        </p:spPr>
        <p:txBody>
          <a:bodyPr anchor="b">
            <a:noAutofit/>
          </a:bodyPr>
          <a:lstStyle>
            <a:lvl1pPr marL="0" indent="0">
              <a:buFont typeface="Arial"/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6AFA6CE4-1B8F-4F53-8FC9-315CD27786F8}" type="datetime1">
              <a:rPr lang="en-US" smtClean="0"/>
              <a:t>11/5/2020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11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CDEFE66-01B5-A147-B059-451E84A5476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0732" y="1571687"/>
            <a:ext cx="8454602" cy="329262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2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Click to Insert Content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A0B06CD5-79FB-D64E-854C-192AEA1DF18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50731" y="823076"/>
            <a:ext cx="8454602" cy="43018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600" b="1" baseline="0">
                <a:solidFill>
                  <a:srgbClr val="990000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526962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Sq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5687785" y="508000"/>
            <a:ext cx="3347357" cy="826391"/>
          </a:xfrm>
        </p:spPr>
        <p:txBody>
          <a:bodyPr anchor="b">
            <a:noAutofit/>
          </a:bodyPr>
          <a:lstStyle>
            <a:lvl1pPr marL="0" indent="0" algn="ctr">
              <a:buNone/>
              <a:defRPr sz="14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accent1"/>
                </a:solidFill>
              </a:defRPr>
            </a:lvl2pPr>
            <a:lvl3pPr marL="914400" indent="0" algn="ctr">
              <a:buNone/>
              <a:defRPr sz="1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1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5687785" y="1354711"/>
            <a:ext cx="3347357" cy="728089"/>
          </a:xfrm>
        </p:spPr>
        <p:txBody>
          <a:bodyPr anchor="t">
            <a:noAutofit/>
          </a:bodyPr>
          <a:lstStyle>
            <a:lvl1pPr marL="0" indent="0" algn="ctr">
              <a:buNone/>
              <a:defRPr sz="2200" b="1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accent1"/>
                </a:solidFill>
              </a:defRPr>
            </a:lvl2pPr>
            <a:lvl3pPr marL="914400" indent="0" algn="ctr">
              <a:buNone/>
              <a:defRPr sz="1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1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546725" cy="5143500"/>
          </a:xfrm>
        </p:spPr>
        <p:txBody>
          <a:bodyPr anchor="ctr"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Tx/>
              <a:buFont typeface="Arial"/>
              <a:buNone/>
              <a:tabLst/>
              <a:defRPr sz="1400"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5687785" y="2164080"/>
            <a:ext cx="3347357" cy="833120"/>
          </a:xfrm>
        </p:spPr>
        <p:txBody>
          <a:bodyPr anchor="t">
            <a:noAutofit/>
          </a:bodyPr>
          <a:lstStyle>
            <a:lvl1pPr marL="0" indent="0" algn="ctr">
              <a:buNone/>
              <a:defRPr sz="1000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accent1"/>
                </a:solidFill>
              </a:defRPr>
            </a:lvl2pPr>
            <a:lvl3pPr marL="914400" indent="0" algn="ctr">
              <a:buNone/>
              <a:defRPr sz="1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1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Presented by, Job Title, Date, etc.</a:t>
            </a:r>
          </a:p>
        </p:txBody>
      </p:sp>
      <p:pic>
        <p:nvPicPr>
          <p:cNvPr id="8" name="Picture 7" descr="Tribrand_ColorBlack_rgb_16x3_1606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339" y="3918225"/>
            <a:ext cx="2925483" cy="81263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7"/>
          </p:nvPr>
        </p:nvSpPr>
        <p:spPr>
          <a:xfrm>
            <a:off x="5687785" y="4802823"/>
            <a:ext cx="3347357" cy="274637"/>
          </a:xfrm>
        </p:spPr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911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Horz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3417503"/>
          </a:xfrm>
        </p:spPr>
        <p:txBody>
          <a:bodyPr anchor="ctr"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Tx/>
              <a:buFont typeface="Arial"/>
              <a:buNone/>
              <a:tabLst/>
              <a:defRPr sz="1400"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369198" y="3773210"/>
            <a:ext cx="8530529" cy="430183"/>
          </a:xfrm>
        </p:spPr>
        <p:txBody>
          <a:bodyPr>
            <a:no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200" b="1">
                <a:latin typeface="+mj-lt"/>
              </a:defRPr>
            </a:lvl2pPr>
            <a:lvl3pPr marL="914400" indent="0">
              <a:buNone/>
              <a:defRPr sz="2200" b="1">
                <a:latin typeface="+mj-lt"/>
              </a:defRPr>
            </a:lvl3pPr>
            <a:lvl4pPr marL="1371600" indent="0">
              <a:buNone/>
              <a:defRPr sz="2200" b="1">
                <a:latin typeface="+mj-lt"/>
              </a:defRPr>
            </a:lvl4pPr>
            <a:lvl5pPr marL="1828800" indent="0">
              <a:buNone/>
              <a:defRPr sz="2200" b="1">
                <a:latin typeface="+mj-lt"/>
              </a:defRPr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7" hasCustomPrompt="1"/>
          </p:nvPr>
        </p:nvSpPr>
        <p:spPr>
          <a:xfrm>
            <a:off x="369198" y="4479716"/>
            <a:ext cx="5605047" cy="355600"/>
          </a:xfrm>
        </p:spPr>
        <p:txBody>
          <a:bodyPr anchor="b">
            <a:noAutofit/>
          </a:bodyPr>
          <a:lstStyle>
            <a:lvl1pPr marL="0" indent="0">
              <a:buNone/>
              <a:defRPr sz="1000" baseline="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Presented by, Job Title, Date, etc.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9" hasCustomPrompt="1"/>
          </p:nvPr>
        </p:nvSpPr>
        <p:spPr>
          <a:xfrm>
            <a:off x="369197" y="3488175"/>
            <a:ext cx="8530530" cy="28503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400">
                <a:solidFill>
                  <a:schemeClr val="accent1"/>
                </a:solidFill>
              </a:defRPr>
            </a:lvl2pPr>
            <a:lvl3pPr marL="914400" indent="0">
              <a:buNone/>
              <a:defRPr sz="1400">
                <a:solidFill>
                  <a:schemeClr val="accent1"/>
                </a:solidFill>
              </a:defRPr>
            </a:lvl3pPr>
            <a:lvl4pPr marL="1371600" indent="0">
              <a:buNone/>
              <a:defRPr sz="1400">
                <a:solidFill>
                  <a:schemeClr val="accent1"/>
                </a:solidFill>
              </a:defRPr>
            </a:lvl4pPr>
            <a:lvl5pPr marL="1828800" indent="0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pic>
        <p:nvPicPr>
          <p:cNvPr id="9" name="Picture 8" descr="Tribrand_ColorBlack_rgb_16x3_1606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244" y="4219782"/>
            <a:ext cx="2925483" cy="81263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>
          <a:xfrm>
            <a:off x="369199" y="4802823"/>
            <a:ext cx="5605046" cy="274637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911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9"/>
          </p:nvPr>
        </p:nvSpPr>
        <p:spPr>
          <a:xfrm>
            <a:off x="1412240" y="1602106"/>
            <a:ext cx="6319520" cy="27193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341DE1EE-7D9E-4356-A17B-AC39B24D4A0F}" type="datetime1">
              <a:rPr lang="en-US" smtClean="0"/>
              <a:t>11/5/2020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924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0EE1217-8810-43A4-A260-F7B93C1E2460}" type="datetime1">
              <a:rPr lang="en-US" smtClean="0"/>
              <a:t>11/5/2020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170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1412240" y="1602106"/>
            <a:ext cx="6319520" cy="27193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81BC07D9-38D2-4D21-BB9F-4FB482252065}" type="datetime1">
              <a:rPr lang="en-US" smtClean="0"/>
              <a:t>11/5/2020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170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37A7201D-60A7-477E-96B4-3973BB7451F7}" type="datetime1">
              <a:rPr lang="en-US" smtClean="0"/>
              <a:t>11/5/2020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767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1412240" y="1602106"/>
            <a:ext cx="6319520" cy="27193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DF441585-8FA9-4EA2-85A4-83043578477A}" type="datetime1">
              <a:rPr lang="en-US" smtClean="0"/>
              <a:t>11/5/2020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395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254000" y="1598613"/>
            <a:ext cx="4216400" cy="27193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11"/>
          <p:cNvSpPr>
            <a:spLocks noGrp="1"/>
          </p:cNvSpPr>
          <p:nvPr>
            <p:ph sz="quarter" idx="20"/>
          </p:nvPr>
        </p:nvSpPr>
        <p:spPr>
          <a:xfrm>
            <a:off x="4675164" y="1598612"/>
            <a:ext cx="4216400" cy="27193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83F1A4B9-1F13-48F5-BF93-72CC0A0DFA2C}" type="datetime1">
              <a:rPr lang="en-US" smtClean="0"/>
              <a:t>11/5/2020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275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4000" y="327899"/>
            <a:ext cx="8514080" cy="4341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4000" y="1200150"/>
            <a:ext cx="8432800" cy="33940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3999" y="4802823"/>
            <a:ext cx="1422401" cy="274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0FB8DC75-F238-4FEA-A196-95F443A65C8E}" type="datetime1">
              <a:rPr lang="en-US" smtClean="0"/>
              <a:t>11/5/2020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76401" y="4802823"/>
            <a:ext cx="5791199" cy="274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800">
                <a:solidFill>
                  <a:schemeClr val="accent4"/>
                </a:solidFill>
              </a:defRPr>
            </a:lvl1pPr>
          </a:lstStyle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67600" y="4802823"/>
            <a:ext cx="586130" cy="2720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911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1" r:id="rId5"/>
    <p:sldLayoutId id="2147483662" r:id="rId6"/>
    <p:sldLayoutId id="2147483664" r:id="rId7"/>
    <p:sldLayoutId id="2147483663" r:id="rId8"/>
    <p:sldLayoutId id="2147483669" r:id="rId9"/>
    <p:sldLayoutId id="2147483670" r:id="rId10"/>
    <p:sldLayoutId id="2147483671" r:id="rId11"/>
    <p:sldLayoutId id="2147483672" r:id="rId12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400" b="1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33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905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77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621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0817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3.m4a"/><Relationship Id="rId7" Type="http://schemas.openxmlformats.org/officeDocument/2006/relationships/image" Target="../media/image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jpe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3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3.png"/><Relationship Id="rId2" Type="http://schemas.openxmlformats.org/officeDocument/2006/relationships/audio" Target="../media/media5.m4a"/><Relationship Id="rId16" Type="http://schemas.openxmlformats.org/officeDocument/2006/relationships/image" Target="../media/image19.png"/><Relationship Id="rId1" Type="http://schemas.microsoft.com/office/2007/relationships/media" Target="../media/media5.m4a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8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673CAB81-4E43-F140-AF13-B466D9094E76}"/>
              </a:ext>
            </a:extLst>
          </p:cNvPr>
          <p:cNvSpPr txBox="1">
            <a:spLocks/>
          </p:cNvSpPr>
          <p:nvPr/>
        </p:nvSpPr>
        <p:spPr>
          <a:xfrm>
            <a:off x="85725" y="3483788"/>
            <a:ext cx="8972550" cy="363898"/>
          </a:xfrm>
          <a:prstGeom prst="rect">
            <a:avLst/>
          </a:prstGeom>
        </p:spPr>
        <p:txBody>
          <a:bodyPr/>
          <a:lstStyle>
            <a:lvl1pPr marL="2333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05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8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77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49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621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/>
              <a:t>Ice Sheet Surface Melting Detection using SMAP Radiometry</a:t>
            </a:r>
          </a:p>
          <a:p>
            <a:pPr marL="0" indent="0">
              <a:buNone/>
            </a:pPr>
            <a:endParaRPr lang="en-US" sz="2400" b="1" dirty="0">
              <a:latin typeface="+mj-lt"/>
            </a:endParaRP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D1EEC75B-CC61-E044-8ABA-811DA016D64D}"/>
              </a:ext>
            </a:extLst>
          </p:cNvPr>
          <p:cNvSpPr txBox="1">
            <a:spLocks/>
          </p:cNvSpPr>
          <p:nvPr/>
        </p:nvSpPr>
        <p:spPr>
          <a:xfrm>
            <a:off x="369198" y="3913971"/>
            <a:ext cx="8436134" cy="4038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None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1400" b="0" i="0" u="none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tx1"/>
                </a:solidFill>
                <a:latin typeface="Arial" charset="0"/>
              </a:rPr>
              <a:t>Mohammad Mousavi 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5F809F-D295-CF4A-B583-F28EED4303E1}"/>
              </a:ext>
            </a:extLst>
          </p:cNvPr>
          <p:cNvSpPr txBox="1"/>
          <p:nvPr/>
        </p:nvSpPr>
        <p:spPr>
          <a:xfrm>
            <a:off x="369197" y="4234054"/>
            <a:ext cx="56197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1000" dirty="0">
                <a:latin typeface="Tahoma" panose="020B0604030504040204" pitchFamily="34" charset="0"/>
              </a:rPr>
              <a:t>Organization: 386G</a:t>
            </a:r>
          </a:p>
          <a:p>
            <a:pPr>
              <a:spcBef>
                <a:spcPct val="0"/>
              </a:spcBef>
            </a:pPr>
            <a:r>
              <a:rPr lang="en-US" altLang="en-US" sz="1000" dirty="0">
                <a:latin typeface="Tahoma" panose="020B0604030504040204" pitchFamily="34" charset="0"/>
              </a:rPr>
              <a:t>Advisor: Andreas Colliander (386G)</a:t>
            </a:r>
          </a:p>
          <a:p>
            <a:pPr>
              <a:spcBef>
                <a:spcPct val="0"/>
              </a:spcBef>
            </a:pPr>
            <a:r>
              <a:rPr lang="en-US" altLang="en-US" sz="1000" dirty="0">
                <a:latin typeface="Tahoma" panose="020B0604030504040204" pitchFamily="34" charset="0"/>
              </a:rPr>
              <a:t>Postdoc Program: JPL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274B9859-9501-4D45-BF2B-E341BA54A76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t="11745" b="11745"/>
          <a:stretch>
            <a:fillRect/>
          </a:stretch>
        </p:blipFill>
        <p:spPr>
          <a:xfrm>
            <a:off x="0" y="0"/>
            <a:ext cx="9144000" cy="3417503"/>
          </a:xfr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DE3AB44-FC70-45C6-BC11-BCBCB02E85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7125" y="4746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72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30"/>
    </mc:Choice>
    <mc:Fallback xmlns="">
      <p:transition spd="slow" advTm="8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125C0CB-854E-CC49-A097-575C871E23E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50731" y="729630"/>
            <a:ext cx="4221269" cy="3899519"/>
          </a:xfrm>
        </p:spPr>
        <p:txBody>
          <a:bodyPr/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b="1" dirty="0"/>
              <a:t>Objective: </a:t>
            </a: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To remotely detect surface melt events over Antarctica ice sheets using SMAP L-band microwave radiometry</a:t>
            </a:r>
          </a:p>
          <a:p>
            <a:pPr marL="342900" lvl="1" algn="just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b="1" dirty="0"/>
              <a:t>Method:</a:t>
            </a: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By comparing daily polarization ratios of the measured brightness temperature with a reference value, melt event can be detected.</a:t>
            </a:r>
          </a:p>
          <a:p>
            <a:pPr marL="342900" lvl="1" algn="just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b="1" dirty="0"/>
              <a:t>Benefits:</a:t>
            </a: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Passive Microwave </a:t>
            </a:r>
          </a:p>
          <a:p>
            <a:pPr lvl="2" algn="just">
              <a:buFont typeface="Wingdings" panose="05000000000000000000" pitchFamily="2" charset="2"/>
              <a:buChar char="ü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Low power (low cost) for space/air borne instruments</a:t>
            </a:r>
          </a:p>
          <a:p>
            <a:pPr lvl="2" algn="just">
              <a:buFont typeface="Wingdings" panose="05000000000000000000" pitchFamily="2" charset="2"/>
              <a:buChar char="ü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All weather operation capability</a:t>
            </a: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Still operational</a:t>
            </a:r>
          </a:p>
          <a:p>
            <a:pPr lvl="2" algn="just">
              <a:buFont typeface="Wingdings" panose="05000000000000000000" pitchFamily="2" charset="2"/>
              <a:buChar char="ü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Longer period in L-band (2015-2020)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4D33C2-CE7F-5C4D-9F49-77092C449A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50731" y="45720"/>
            <a:ext cx="8454602" cy="430183"/>
          </a:xfrm>
        </p:spPr>
        <p:txBody>
          <a:bodyPr/>
          <a:lstStyle/>
          <a:p>
            <a:r>
              <a:rPr lang="en-US" dirty="0"/>
              <a:t>Introduction</a:t>
            </a:r>
          </a:p>
        </p:txBody>
      </p:sp>
      <p:pic>
        <p:nvPicPr>
          <p:cNvPr id="1026" name="Picture 2" descr="SMAP spacecraft">
            <a:extLst>
              <a:ext uri="{FF2B5EF4-FFF2-40B4-BE49-F238E27FC236}">
                <a16:creationId xmlns:a16="http://schemas.microsoft.com/office/drawing/2014/main" id="{32B54325-2CA2-492B-A3BB-6C31BF443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779" y="408897"/>
            <a:ext cx="3543302" cy="199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114FFA8-7A7E-4A9A-9236-B92CFC92D2DC}"/>
              </a:ext>
            </a:extLst>
          </p:cNvPr>
          <p:cNvSpPr txBox="1"/>
          <p:nvPr/>
        </p:nvSpPr>
        <p:spPr>
          <a:xfrm>
            <a:off x="5145879" y="181483"/>
            <a:ext cx="34671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 Soil Moisture Active Passive (SMAP) Satellite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18FCDF6-AF3D-4933-AD30-FB5860ACE28A}"/>
              </a:ext>
            </a:extLst>
          </p:cNvPr>
          <p:cNvSpPr txBox="1"/>
          <p:nvPr/>
        </p:nvSpPr>
        <p:spPr>
          <a:xfrm>
            <a:off x="5023840" y="2634376"/>
            <a:ext cx="37111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rgbClr val="FF0000"/>
                </a:solidFill>
              </a:rPr>
              <a:t>Snow Wetness% over Antarctica (2015-2016)</a:t>
            </a:r>
          </a:p>
        </p:txBody>
      </p:sp>
      <p:pic>
        <p:nvPicPr>
          <p:cNvPr id="4" name="test">
            <a:hlinkClick r:id="" action="ppaction://media"/>
            <a:extLst>
              <a:ext uri="{FF2B5EF4-FFF2-40B4-BE49-F238E27FC236}">
                <a16:creationId xmlns:a16="http://schemas.microsoft.com/office/drawing/2014/main" id="{3979D9E3-D125-4053-971E-F983AD03A8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r="3038"/>
          <a:stretch/>
        </p:blipFill>
        <p:spPr>
          <a:xfrm>
            <a:off x="5629890" y="2895986"/>
            <a:ext cx="2423160" cy="2286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74B8B7A-8C93-4B43-BAFE-D1724E43303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47125" y="4746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73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211"/>
    </mc:Choice>
    <mc:Fallback xmlns="">
      <p:transition spd="slow" advTm="392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35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" objId="4"/>
        <p14:playEvt time="33597" objId="4"/>
        <p14:stopEvt time="39211" objId="4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125C0CB-854E-CC49-A097-575C871E23E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50731" y="710466"/>
            <a:ext cx="4935143" cy="1637428"/>
          </a:xfrm>
        </p:spPr>
        <p:txBody>
          <a:bodyPr/>
          <a:lstStyle/>
          <a:p>
            <a:pPr marL="228600" indent="-228600">
              <a:buFont typeface="+mj-lt"/>
              <a:buAutoNum type="alphaLcParenR"/>
            </a:pPr>
            <a:r>
              <a:rPr lang="en-US" b="1" dirty="0"/>
              <a:t>The polar ice sheets have undergone unprecedented melt events in the recent past years:</a:t>
            </a:r>
          </a:p>
          <a:p>
            <a:pPr marL="640080" lvl="1" indent="-228600">
              <a:buFont typeface="Wingdings" panose="05000000000000000000" pitchFamily="2" charset="2"/>
              <a:buChar char="ü"/>
            </a:pPr>
            <a:r>
              <a:rPr lang="en-GB" sz="1200" i="1" dirty="0">
                <a:latin typeface="Arial" panose="020B0604020202020204" pitchFamily="34" charset="0"/>
                <a:cs typeface="Arial" panose="020B0604020202020204" pitchFamily="34" charset="0"/>
              </a:rPr>
              <a:t>Several major ice shelf collapses over the Antarctic Peninsula (Datta, et al., 2019)</a:t>
            </a:r>
          </a:p>
          <a:p>
            <a:pPr marL="640080" lvl="1" indent="-228600">
              <a:buFont typeface="Wingdings" panose="05000000000000000000" pitchFamily="2" charset="2"/>
              <a:buChar char="ü"/>
            </a:pPr>
            <a:r>
              <a:rPr lang="en-GB" sz="1200" i="1" dirty="0">
                <a:latin typeface="Arial" panose="020B0604020202020204" pitchFamily="34" charset="0"/>
                <a:cs typeface="Arial" panose="020B0604020202020204" pitchFamily="34" charset="0"/>
              </a:rPr>
              <a:t>Mean sea level rise of </a:t>
            </a:r>
            <a:r>
              <a:rPr lang="en-GB" sz="1200" b="1" i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7.6 mm</a:t>
            </a:r>
            <a:r>
              <a:rPr lang="en-GB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i="1" dirty="0">
                <a:latin typeface="Arial" panose="020B0604020202020204" pitchFamily="34" charset="0"/>
                <a:cs typeface="Arial" panose="020B0604020202020204" pitchFamily="34" charset="0"/>
              </a:rPr>
              <a:t>due to the Antarctic ice loss during 1992-2017 (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Shepherd et al. 2018</a:t>
            </a:r>
            <a:r>
              <a:rPr lang="en-GB" sz="1200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28600" indent="-228600">
              <a:buFont typeface="+mj-lt"/>
              <a:buAutoNum type="alphaLcParenR"/>
            </a:pPr>
            <a:r>
              <a:rPr lang="en-GB" b="1" dirty="0"/>
              <a:t>So, monitoring the melt extent and duration over the Antarctica is important!</a:t>
            </a:r>
          </a:p>
          <a:p>
            <a:pPr marL="640080" lvl="1" indent="-228600">
              <a:buFont typeface="Wingdings" panose="05000000000000000000" pitchFamily="2" charset="2"/>
              <a:buChar char="ü"/>
            </a:pPr>
            <a:endParaRPr lang="en-GB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4D33C2-CE7F-5C4D-9F49-77092C449A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50731" y="45720"/>
            <a:ext cx="8454602" cy="430183"/>
          </a:xfrm>
        </p:spPr>
        <p:txBody>
          <a:bodyPr/>
          <a:lstStyle/>
          <a:p>
            <a:r>
              <a:rPr lang="en-US" dirty="0"/>
              <a:t>Problem Description</a:t>
            </a:r>
          </a:p>
        </p:txBody>
      </p:sp>
      <p:pic>
        <p:nvPicPr>
          <p:cNvPr id="2050" name="Picture 2" descr="figure2">
            <a:extLst>
              <a:ext uri="{FF2B5EF4-FFF2-40B4-BE49-F238E27FC236}">
                <a16:creationId xmlns:a16="http://schemas.microsoft.com/office/drawing/2014/main" id="{96F61D63-FF2B-4992-A90B-8BC0D2C3F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423" y="626793"/>
            <a:ext cx="3141846" cy="1687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DBCFCF95-A8ED-45D6-8FF3-C6BF3F3CAD86}"/>
              </a:ext>
            </a:extLst>
          </p:cNvPr>
          <p:cNvSpPr txBox="1">
            <a:spLocks/>
          </p:cNvSpPr>
          <p:nvPr/>
        </p:nvSpPr>
        <p:spPr>
          <a:xfrm>
            <a:off x="350731" y="2383895"/>
            <a:ext cx="8351309" cy="195717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1148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5156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40080" lvl="1" indent="-228600">
              <a:buFont typeface="Wingdings" panose="05000000000000000000" pitchFamily="2" charset="2"/>
              <a:buChar char="ü"/>
            </a:pPr>
            <a:r>
              <a:rPr lang="en-GB" sz="12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Past Studies:</a:t>
            </a:r>
            <a:r>
              <a:rPr lang="en-GB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i="1" dirty="0">
                <a:latin typeface="Arial" panose="020B0604020202020204" pitchFamily="34" charset="0"/>
                <a:cs typeface="Arial" panose="020B0604020202020204" pitchFamily="34" charset="0"/>
              </a:rPr>
              <a:t>using 19 GHz and 37 GHz frequencies available from several satellite sensors, such as the Scanning Multichannel Microwave Radiometer (SMMR)</a:t>
            </a:r>
          </a:p>
          <a:p>
            <a:pPr marL="640080" lvl="1" indent="-228600">
              <a:buFont typeface="Wingdings" panose="05000000000000000000" pitchFamily="2" charset="2"/>
              <a:buChar char="ü"/>
            </a:pPr>
            <a:r>
              <a:rPr lang="en-GB" sz="1200" b="1" i="1" u="sng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Approach:</a:t>
            </a:r>
            <a:r>
              <a:rPr lang="en-GB" sz="12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i="1" dirty="0">
                <a:latin typeface="Arial" panose="020B0604020202020204" pitchFamily="34" charset="0"/>
                <a:cs typeface="Arial" panose="020B0604020202020204" pitchFamily="34" charset="0"/>
              </a:rPr>
              <a:t>using SMAP L-band (1.4 GHz) radiometer observations; more comprehensive information on the polar ice sheets due to the larger characteristic ice penetration and sensing depth at lower microwave frequencies (up to hundreds of meter)</a:t>
            </a:r>
          </a:p>
          <a:p>
            <a:pPr marL="342900" indent="-342900">
              <a:buFont typeface="+mj-lt"/>
              <a:buAutoNum type="alphaLcParenR" startAt="3"/>
            </a:pPr>
            <a:r>
              <a:rPr lang="en-GB" b="1" dirty="0"/>
              <a:t>Our Algorithms:</a:t>
            </a:r>
          </a:p>
          <a:p>
            <a:pPr marL="754380" lvl="1" indent="-342900">
              <a:buFont typeface="Wingdings" panose="05000000000000000000" pitchFamily="2" charset="2"/>
              <a:buChar char="ü"/>
            </a:pPr>
            <a:r>
              <a:rPr lang="en-GB" sz="1200" i="1" dirty="0">
                <a:latin typeface="Arial" panose="020B0604020202020204" pitchFamily="34" charset="0"/>
                <a:cs typeface="Arial" panose="020B0604020202020204" pitchFamily="34" charset="0"/>
              </a:rPr>
              <a:t>Empirical Threshold Algorithm</a:t>
            </a:r>
          </a:p>
          <a:p>
            <a:pPr marL="754380" lvl="1" indent="-342900">
              <a:buFont typeface="Wingdings" panose="05000000000000000000" pitchFamily="2" charset="2"/>
              <a:buChar char="ü"/>
            </a:pPr>
            <a:r>
              <a:rPr lang="en-GB" sz="1200" i="1" dirty="0">
                <a:latin typeface="Arial" panose="020B0604020202020204" pitchFamily="34" charset="0"/>
                <a:cs typeface="Arial" panose="020B0604020202020204" pitchFamily="34" charset="0"/>
              </a:rPr>
              <a:t>Geophysical Model-Based Algorithm; </a:t>
            </a:r>
            <a:r>
              <a:rPr lang="en-GB" sz="12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Sno</a:t>
            </a:r>
            <a:r>
              <a:rPr lang="en-GB" sz="1200" i="1" dirty="0">
                <a:latin typeface="Arial" panose="020B0604020202020204" pitchFamily="34" charset="0"/>
                <a:cs typeface="Arial" panose="020B0604020202020204" pitchFamily="34" charset="0"/>
              </a:rPr>
              <a:t>w </a:t>
            </a:r>
            <a:r>
              <a:rPr lang="en-GB" sz="12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GB" sz="1200" i="1" dirty="0">
                <a:latin typeface="Arial" panose="020B0604020202020204" pitchFamily="34" charset="0"/>
                <a:cs typeface="Arial" panose="020B0604020202020204" pitchFamily="34" charset="0"/>
              </a:rPr>
              <a:t>etness </a:t>
            </a:r>
            <a:r>
              <a:rPr lang="en-GB" sz="12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GB" sz="1200" i="1" dirty="0">
                <a:latin typeface="Arial" panose="020B0604020202020204" pitchFamily="34" charset="0"/>
                <a:cs typeface="Arial" panose="020B0604020202020204" pitchFamily="34" charset="0"/>
              </a:rPr>
              <a:t>etrieval (</a:t>
            </a:r>
            <a:r>
              <a:rPr lang="en-GB" sz="12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SnoWR</a:t>
            </a:r>
            <a:r>
              <a:rPr lang="en-GB" sz="1200" i="1" dirty="0">
                <a:latin typeface="Arial" panose="020B0604020202020204" pitchFamily="34" charset="0"/>
                <a:cs typeface="Arial" panose="020B0604020202020204" pitchFamily="34" charset="0"/>
              </a:rPr>
              <a:t>) Algorithm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965199-D9BA-4101-8388-DDA161501A59}"/>
              </a:ext>
            </a:extLst>
          </p:cNvPr>
          <p:cNvSpPr txBox="1"/>
          <p:nvPr/>
        </p:nvSpPr>
        <p:spPr>
          <a:xfrm>
            <a:off x="5728826" y="299796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Cumulative Antarctic Ice Sheet mass change </a:t>
            </a:r>
            <a:r>
              <a:rPr lang="en-GB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Shepherd et al. 2018</a:t>
            </a:r>
            <a:r>
              <a:rPr lang="en-GB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n-US" sz="12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85463974-BD99-4892-9EBD-53839991E3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7125" y="4746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09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747"/>
    </mc:Choice>
    <mc:Fallback xmlns="">
      <p:transition spd="slow" advTm="637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77D454-A50A-8741-AA0B-23CF4A7E8FC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5942" y="548641"/>
            <a:ext cx="4446058" cy="297179"/>
          </a:xfrm>
        </p:spPr>
        <p:txBody>
          <a:bodyPr/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b="1" dirty="0"/>
              <a:t>Empirical Threshold Algorithm: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4A7146-5543-9B4D-9341-971B7D7133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50731" y="45720"/>
            <a:ext cx="8454602" cy="430183"/>
          </a:xfrm>
        </p:spPr>
        <p:txBody>
          <a:bodyPr/>
          <a:lstStyle/>
          <a:p>
            <a:r>
              <a:rPr lang="en-US" dirty="0"/>
              <a:t>Methodology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5E702832-5849-467B-84C7-E286FE0DB3F6}"/>
              </a:ext>
            </a:extLst>
          </p:cNvPr>
          <p:cNvSpPr txBox="1">
            <a:spLocks/>
          </p:cNvSpPr>
          <p:nvPr/>
        </p:nvSpPr>
        <p:spPr>
          <a:xfrm>
            <a:off x="4572000" y="548641"/>
            <a:ext cx="4522470" cy="29718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1148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5156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Wingdings" panose="05000000000000000000" pitchFamily="2" charset="2"/>
              <a:buChar char="Ø"/>
            </a:pPr>
            <a:r>
              <a:rPr lang="en-GB" b="1" dirty="0"/>
              <a:t>SnoWR Algorithm (Model-Based):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A272E67D-8103-467F-ABC7-9AC53E0618B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23076" y="1083718"/>
                <a:ext cx="4631375" cy="6610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92162" tIns="46076" rIns="92162" bIns="46076" anchor="t" anchorCtr="0" compatLnSpc="1">
                <a:noAutofit/>
              </a:bodyPr>
              <a:lstStyle>
                <a:lvl1pPr marL="342900" marR="0" lvl="0" indent="-342900" algn="l" defTabSz="685800" rtl="0" eaLnBrk="1" fontAlgn="auto" hangingPunct="1">
                  <a:lnSpc>
                    <a:spcPct val="100000"/>
                  </a:lnSpc>
                  <a:spcBef>
                    <a:spcPts val="450"/>
                  </a:spcBef>
                  <a:spcAft>
                    <a:spcPts val="0"/>
                  </a:spcAft>
                  <a:buSzPct val="100000"/>
                  <a:buChar char="•"/>
                  <a:tabLst/>
                  <a:defRPr lang="en-US" sz="1800" b="0" i="0" u="none" strike="noStrike" kern="0" cap="none" spc="0" baseline="0">
                    <a:solidFill>
                      <a:srgbClr val="000000"/>
                    </a:solidFill>
                    <a:effectLst>
                      <a:outerShdw dist="38096" dir="2700000">
                        <a:srgbClr val="C0C0C0"/>
                      </a:outerShdw>
                    </a:effectLst>
                    <a:uFillTx/>
                    <a:latin typeface="Arial"/>
                  </a:defRPr>
                </a:lvl1pPr>
                <a:lvl2pPr marL="628652" marR="0" lvl="1" indent="-285752" algn="l" defTabSz="685800" rtl="0" eaLnBrk="1" fontAlgn="auto" hangingPunct="1">
                  <a:lnSpc>
                    <a:spcPct val="100000"/>
                  </a:lnSpc>
                  <a:spcBef>
                    <a:spcPts val="375"/>
                  </a:spcBef>
                  <a:spcAft>
                    <a:spcPts val="0"/>
                  </a:spcAft>
                  <a:buSzPct val="100000"/>
                  <a:buChar char="–"/>
                  <a:tabLst/>
                  <a:defRPr lang="en-US" sz="1500" b="0" i="0" u="none" strike="noStrike" kern="0" cap="none" spc="0" baseline="0">
                    <a:solidFill>
                      <a:srgbClr val="000000"/>
                    </a:solidFill>
                    <a:effectLst>
                      <a:outerShdw dist="38096" dir="2700000">
                        <a:srgbClr val="C0C0C0"/>
                      </a:outerShdw>
                    </a:effectLst>
                    <a:uFillTx/>
                    <a:latin typeface="Arial"/>
                  </a:defRPr>
                </a:lvl2pPr>
                <a:lvl3pPr marL="1028700" marR="0" lvl="2" indent="-342900" algn="l" defTabSz="685800" rtl="0" eaLnBrk="1" fontAlgn="auto" hangingPunct="1">
                  <a:lnSpc>
                    <a:spcPct val="100000"/>
                  </a:lnSpc>
                  <a:spcBef>
                    <a:spcPts val="450"/>
                  </a:spcBef>
                  <a:spcAft>
                    <a:spcPts val="0"/>
                  </a:spcAft>
                  <a:buSzPct val="100000"/>
                  <a:buChar char="•"/>
                  <a:tabLst/>
                  <a:defRPr lang="en-US" sz="1800" b="0" i="0" u="none" strike="noStrike" kern="0" cap="none" spc="0" baseline="0">
                    <a:solidFill>
                      <a:srgbClr val="000000"/>
                    </a:solidFill>
                    <a:uFillTx/>
                    <a:latin typeface="Arial"/>
                  </a:defRPr>
                </a:lvl3pPr>
                <a:lvl4pPr marL="1314452" marR="0" lvl="3" indent="-285752" algn="l" defTabSz="685800" rtl="0" eaLnBrk="1" fontAlgn="auto" hangingPunct="1">
                  <a:lnSpc>
                    <a:spcPct val="100000"/>
                  </a:lnSpc>
                  <a:spcBef>
                    <a:spcPts val="375"/>
                  </a:spcBef>
                  <a:spcAft>
                    <a:spcPts val="0"/>
                  </a:spcAft>
                  <a:buSzPct val="100000"/>
                  <a:buChar char="–"/>
                  <a:tabLst/>
                  <a:defRPr lang="en-US" sz="1500" b="0" i="0" u="none" strike="noStrike" kern="0" cap="none" spc="0" baseline="0">
                    <a:solidFill>
                      <a:srgbClr val="000000"/>
                    </a:solidFill>
                    <a:uFillTx/>
                    <a:latin typeface="Arial"/>
                  </a:defRPr>
                </a:lvl4pPr>
                <a:lvl5pPr marL="1657352" marR="0" lvl="4" indent="-285752" algn="l" defTabSz="685800" rtl="0" eaLnBrk="1" fontAlgn="auto" hangingPunct="1">
                  <a:lnSpc>
                    <a:spcPct val="100000"/>
                  </a:lnSpc>
                  <a:spcBef>
                    <a:spcPts val="375"/>
                  </a:spcBef>
                  <a:spcAft>
                    <a:spcPts val="0"/>
                  </a:spcAft>
                  <a:buSzPct val="100000"/>
                  <a:buChar char="»"/>
                  <a:tabLst/>
                  <a:defRPr lang="en-US" sz="1500" b="0" i="0" u="none" strike="noStrike" kern="0" cap="none" spc="0" baseline="0">
                    <a:solidFill>
                      <a:srgbClr val="000000"/>
                    </a:solidFill>
                    <a:uFillTx/>
                    <a:latin typeface="Arial"/>
                  </a:defRPr>
                </a:lvl5pPr>
                <a:lvl6pPr marL="1657352" marR="0" lvl="4" indent="-285752" algn="l" defTabSz="685800" rtl="0" eaLnBrk="1" fontAlgn="auto" hangingPunct="1">
                  <a:lnSpc>
                    <a:spcPct val="100000"/>
                  </a:lnSpc>
                  <a:spcBef>
                    <a:spcPts val="375"/>
                  </a:spcBef>
                  <a:spcAft>
                    <a:spcPts val="0"/>
                  </a:spcAft>
                  <a:buSzPct val="100000"/>
                  <a:buChar char="»"/>
                  <a:tabLst/>
                  <a:defRPr lang="en-GB" sz="1500" b="0" i="0" u="none" strike="noStrike" kern="0" cap="none" spc="0" baseline="0">
                    <a:solidFill>
                      <a:srgbClr val="000000"/>
                    </a:solidFill>
                    <a:uFillTx/>
                    <a:latin typeface="Arial"/>
                  </a:defRPr>
                </a:lvl6pPr>
                <a:lvl7pPr marL="1657352" marR="0" lvl="4" indent="-285752" algn="l" defTabSz="685800" rtl="0" eaLnBrk="1" fontAlgn="auto" hangingPunct="1">
                  <a:lnSpc>
                    <a:spcPct val="100000"/>
                  </a:lnSpc>
                  <a:spcBef>
                    <a:spcPts val="375"/>
                  </a:spcBef>
                  <a:spcAft>
                    <a:spcPts val="0"/>
                  </a:spcAft>
                  <a:buSzPct val="100000"/>
                  <a:buChar char="»"/>
                  <a:tabLst/>
                  <a:defRPr lang="en-GB" sz="1500" b="0" i="0" u="none" strike="noStrike" kern="0" cap="none" spc="0" baseline="0">
                    <a:solidFill>
                      <a:srgbClr val="000000"/>
                    </a:solidFill>
                    <a:uFillTx/>
                    <a:latin typeface="Arial"/>
                  </a:defRPr>
                </a:lvl7pPr>
                <a:lvl8pPr marL="1657352" marR="0" lvl="4" indent="-285752" algn="l" defTabSz="685800" rtl="0" eaLnBrk="1" fontAlgn="auto" hangingPunct="1">
                  <a:lnSpc>
                    <a:spcPct val="100000"/>
                  </a:lnSpc>
                  <a:spcBef>
                    <a:spcPts val="375"/>
                  </a:spcBef>
                  <a:spcAft>
                    <a:spcPts val="0"/>
                  </a:spcAft>
                  <a:buSzPct val="100000"/>
                  <a:buChar char="»"/>
                  <a:tabLst/>
                  <a:defRPr lang="en-GB" sz="1500" b="0" i="0" u="none" strike="noStrike" kern="0" cap="none" spc="0" baseline="0">
                    <a:solidFill>
                      <a:srgbClr val="000000"/>
                    </a:solidFill>
                    <a:uFillTx/>
                    <a:latin typeface="Arial"/>
                  </a:defRPr>
                </a:lvl8pPr>
                <a:lvl9pPr marL="1657352" marR="0" lvl="4" indent="-285752" algn="l" defTabSz="685800" rtl="0" eaLnBrk="1" fontAlgn="auto" hangingPunct="1">
                  <a:lnSpc>
                    <a:spcPct val="100000"/>
                  </a:lnSpc>
                  <a:spcBef>
                    <a:spcPts val="375"/>
                  </a:spcBef>
                  <a:spcAft>
                    <a:spcPts val="0"/>
                  </a:spcAft>
                  <a:buSzPct val="100000"/>
                  <a:buChar char="»"/>
                  <a:tabLst/>
                  <a:defRPr lang="en-GB" sz="1500" b="0" i="0" u="none" strike="noStrike" kern="0" cap="none" spc="0" baseline="0">
                    <a:solidFill>
                      <a:srgbClr val="000000"/>
                    </a:solidFill>
                    <a:uFillTx/>
                    <a:latin typeface="Arial"/>
                  </a:defRPr>
                </a:lvl9pPr>
              </a:lstStyle>
              <a:p>
                <a:pPr marL="0" indent="0" algn="just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0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GB" sz="10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10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0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GB" sz="10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10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0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GB" sz="10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 (</m:t>
                                </m:r>
                                <m:r>
                                  <a:rPr lang="en-GB" sz="10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𝑇𝑟𝑢𝑒</m:t>
                                </m:r>
                                <m:r>
                                  <a:rPr lang="en-GB" sz="10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sz="100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0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𝑁𝑃</m:t>
                                    </m:r>
                                    <m:sSub>
                                      <m:sSubPr>
                                        <m:ctrlPr>
                                          <a:rPr lang="en-US" sz="10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0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𝑅</m:t>
                                        </m:r>
                                      </m:e>
                                      <m:sub>
                                        <m:r>
                                          <a:rPr lang="en-US" sz="10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𝑑𝑎𝑖𝑙𝑦</m:t>
                                        </m:r>
                                      </m:sub>
                                    </m:sSub>
                                    <m:r>
                                      <a:rPr lang="en-US" sz="10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10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𝑁𝑃</m:t>
                                    </m:r>
                                    <m:sSub>
                                      <m:sSubPr>
                                        <m:ctrlPr>
                                          <a:rPr lang="en-US" sz="10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0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𝑅</m:t>
                                        </m:r>
                                      </m:e>
                                      <m:sub>
                                        <m:r>
                                          <a:rPr lang="en-US" sz="10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𝑟𝑒𝑓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GB" sz="10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≥</m:t>
                                </m:r>
                                <m:sSub>
                                  <m:sSubPr>
                                    <m:ctrlPr>
                                      <a:rPr lang="en-US" sz="100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00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𝑍</m:t>
                                    </m:r>
                                  </m:e>
                                  <m:sub>
                                    <m:r>
                                      <a:rPr lang="en-GB" sz="100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𝑛𝑝𝑟</m:t>
                                    </m:r>
                                  </m:sub>
                                </m:sSub>
                                <m:r>
                                  <a:rPr lang="en-GB" sz="10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lang="en-GB" sz="10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𝐸</m:t>
                                </m:r>
                                <m:sSub>
                                  <m:sSubPr>
                                    <m:ctrlPr>
                                      <a:rPr lang="en-US" sz="100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lang="en-US" sz="1000" i="1"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GB" sz="1000" i="1"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𝑆𝐷</m:t>
                                        </m:r>
                                        <m:d>
                                          <m:dPr>
                                            <m:begChr m:val="["/>
                                            <m:endChr m:val="]"/>
                                            <m:ctrlPr>
                                              <a:rPr lang="en-US" sz="1000" i="1">
                                                <a:effectLst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GB" sz="1000" i="1">
                                                <a:effectLst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𝑁𝑃𝑅</m:t>
                                            </m:r>
                                          </m:e>
                                        </m:d>
                                        <m:sSub>
                                          <m:sSubPr>
                                            <m:ctrlPr>
                                              <a:rPr lang="en-US" sz="1000" i="1">
                                                <a:effectLst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d>
                                              <m:dPr>
                                                <m:begChr m:val=""/>
                                                <m:endChr m:val="|"/>
                                                <m:ctrlPr>
                                                  <a:rPr lang="en-US" sz="1000" i="1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en-GB" sz="1000" i="1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​</m:t>
                                                </m:r>
                                              </m:e>
                                            </m:d>
                                          </m:e>
                                          <m:sub>
                                            <m:r>
                                              <a:rPr lang="en-GB" sz="1000" i="1">
                                                <a:effectLst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𝑊𝑅𝐸𝐹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sub>
                                    <m:r>
                                      <a:rPr lang="en-GB" sz="100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𝐴𝑙𝑙</m:t>
                                    </m:r>
                                    <m:r>
                                      <a:rPr lang="en-GB" sz="100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GB" sz="100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𝑃𝑖𝑥𝑒𝑙𝑠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GB" sz="10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 (</m:t>
                                </m:r>
                                <m:r>
                                  <a:rPr lang="en-GB" sz="10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𝐹𝑎𝑙𝑠𝑒</m:t>
                                </m:r>
                                <m:r>
                                  <a:rPr lang="en-GB" sz="10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e>
                                <m:r>
                                  <a:rPr lang="en-GB" sz="10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𝑜𝑡h𝑒𝑟𝑤𝑖𝑠𝑒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000" dirty="0">
                  <a:effectLst/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A272E67D-8103-467F-ABC7-9AC53E0618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3076" y="1083718"/>
                <a:ext cx="4631375" cy="661030"/>
              </a:xfrm>
              <a:prstGeom prst="rect">
                <a:avLst/>
              </a:prstGeom>
              <a:blipFill>
                <a:blip r:embed="rId4"/>
                <a:stretch>
                  <a:fillRect l="-7500" t="-172222" b="-2342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39F60E01-AFBB-47E2-9FA1-50050DFA590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143960" y="2253159"/>
                <a:ext cx="2315266" cy="30425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92162" tIns="46076" rIns="92162" bIns="46076" anchor="t" anchorCtr="0" compatLnSpc="1">
                <a:noAutofit/>
              </a:bodyPr>
              <a:lstStyle>
                <a:lvl1pPr marL="342900" marR="0" lvl="0" indent="-342900" algn="l" defTabSz="685800" rtl="0" eaLnBrk="1" fontAlgn="auto" hangingPunct="1">
                  <a:lnSpc>
                    <a:spcPct val="100000"/>
                  </a:lnSpc>
                  <a:spcBef>
                    <a:spcPts val="450"/>
                  </a:spcBef>
                  <a:spcAft>
                    <a:spcPts val="0"/>
                  </a:spcAft>
                  <a:buSzPct val="100000"/>
                  <a:buChar char="•"/>
                  <a:tabLst/>
                  <a:defRPr lang="en-US" sz="1800" b="0" i="0" u="none" strike="noStrike" kern="0" cap="none" spc="0" baseline="0">
                    <a:solidFill>
                      <a:srgbClr val="000000"/>
                    </a:solidFill>
                    <a:effectLst>
                      <a:outerShdw dist="38096" dir="2700000">
                        <a:srgbClr val="C0C0C0"/>
                      </a:outerShdw>
                    </a:effectLst>
                    <a:uFillTx/>
                    <a:latin typeface="Arial"/>
                  </a:defRPr>
                </a:lvl1pPr>
                <a:lvl2pPr marL="628652" marR="0" lvl="1" indent="-285752" algn="l" defTabSz="685800" rtl="0" eaLnBrk="1" fontAlgn="auto" hangingPunct="1">
                  <a:lnSpc>
                    <a:spcPct val="100000"/>
                  </a:lnSpc>
                  <a:spcBef>
                    <a:spcPts val="375"/>
                  </a:spcBef>
                  <a:spcAft>
                    <a:spcPts val="0"/>
                  </a:spcAft>
                  <a:buSzPct val="100000"/>
                  <a:buChar char="–"/>
                  <a:tabLst/>
                  <a:defRPr lang="en-US" sz="1500" b="0" i="0" u="none" strike="noStrike" kern="0" cap="none" spc="0" baseline="0">
                    <a:solidFill>
                      <a:srgbClr val="000000"/>
                    </a:solidFill>
                    <a:effectLst>
                      <a:outerShdw dist="38096" dir="2700000">
                        <a:srgbClr val="C0C0C0"/>
                      </a:outerShdw>
                    </a:effectLst>
                    <a:uFillTx/>
                    <a:latin typeface="Arial"/>
                  </a:defRPr>
                </a:lvl2pPr>
                <a:lvl3pPr marL="1028700" marR="0" lvl="2" indent="-342900" algn="l" defTabSz="685800" rtl="0" eaLnBrk="1" fontAlgn="auto" hangingPunct="1">
                  <a:lnSpc>
                    <a:spcPct val="100000"/>
                  </a:lnSpc>
                  <a:spcBef>
                    <a:spcPts val="450"/>
                  </a:spcBef>
                  <a:spcAft>
                    <a:spcPts val="0"/>
                  </a:spcAft>
                  <a:buSzPct val="100000"/>
                  <a:buChar char="•"/>
                  <a:tabLst/>
                  <a:defRPr lang="en-US" sz="1800" b="0" i="0" u="none" strike="noStrike" kern="0" cap="none" spc="0" baseline="0">
                    <a:solidFill>
                      <a:srgbClr val="000000"/>
                    </a:solidFill>
                    <a:uFillTx/>
                    <a:latin typeface="Arial"/>
                  </a:defRPr>
                </a:lvl3pPr>
                <a:lvl4pPr marL="1314452" marR="0" lvl="3" indent="-285752" algn="l" defTabSz="685800" rtl="0" eaLnBrk="1" fontAlgn="auto" hangingPunct="1">
                  <a:lnSpc>
                    <a:spcPct val="100000"/>
                  </a:lnSpc>
                  <a:spcBef>
                    <a:spcPts val="375"/>
                  </a:spcBef>
                  <a:spcAft>
                    <a:spcPts val="0"/>
                  </a:spcAft>
                  <a:buSzPct val="100000"/>
                  <a:buChar char="–"/>
                  <a:tabLst/>
                  <a:defRPr lang="en-US" sz="1500" b="0" i="0" u="none" strike="noStrike" kern="0" cap="none" spc="0" baseline="0">
                    <a:solidFill>
                      <a:srgbClr val="000000"/>
                    </a:solidFill>
                    <a:uFillTx/>
                    <a:latin typeface="Arial"/>
                  </a:defRPr>
                </a:lvl4pPr>
                <a:lvl5pPr marL="1657352" marR="0" lvl="4" indent="-285752" algn="l" defTabSz="685800" rtl="0" eaLnBrk="1" fontAlgn="auto" hangingPunct="1">
                  <a:lnSpc>
                    <a:spcPct val="100000"/>
                  </a:lnSpc>
                  <a:spcBef>
                    <a:spcPts val="375"/>
                  </a:spcBef>
                  <a:spcAft>
                    <a:spcPts val="0"/>
                  </a:spcAft>
                  <a:buSzPct val="100000"/>
                  <a:buChar char="»"/>
                  <a:tabLst/>
                  <a:defRPr lang="en-US" sz="1500" b="0" i="0" u="none" strike="noStrike" kern="0" cap="none" spc="0" baseline="0">
                    <a:solidFill>
                      <a:srgbClr val="000000"/>
                    </a:solidFill>
                    <a:uFillTx/>
                    <a:latin typeface="Arial"/>
                  </a:defRPr>
                </a:lvl5pPr>
                <a:lvl6pPr marL="1657352" marR="0" lvl="4" indent="-285752" algn="l" defTabSz="685800" rtl="0" eaLnBrk="1" fontAlgn="auto" hangingPunct="1">
                  <a:lnSpc>
                    <a:spcPct val="100000"/>
                  </a:lnSpc>
                  <a:spcBef>
                    <a:spcPts val="375"/>
                  </a:spcBef>
                  <a:spcAft>
                    <a:spcPts val="0"/>
                  </a:spcAft>
                  <a:buSzPct val="100000"/>
                  <a:buChar char="»"/>
                  <a:tabLst/>
                  <a:defRPr lang="en-GB" sz="1500" b="0" i="0" u="none" strike="noStrike" kern="0" cap="none" spc="0" baseline="0">
                    <a:solidFill>
                      <a:srgbClr val="000000"/>
                    </a:solidFill>
                    <a:uFillTx/>
                    <a:latin typeface="Arial"/>
                  </a:defRPr>
                </a:lvl6pPr>
                <a:lvl7pPr marL="1657352" marR="0" lvl="4" indent="-285752" algn="l" defTabSz="685800" rtl="0" eaLnBrk="1" fontAlgn="auto" hangingPunct="1">
                  <a:lnSpc>
                    <a:spcPct val="100000"/>
                  </a:lnSpc>
                  <a:spcBef>
                    <a:spcPts val="375"/>
                  </a:spcBef>
                  <a:spcAft>
                    <a:spcPts val="0"/>
                  </a:spcAft>
                  <a:buSzPct val="100000"/>
                  <a:buChar char="»"/>
                  <a:tabLst/>
                  <a:defRPr lang="en-GB" sz="1500" b="0" i="0" u="none" strike="noStrike" kern="0" cap="none" spc="0" baseline="0">
                    <a:solidFill>
                      <a:srgbClr val="000000"/>
                    </a:solidFill>
                    <a:uFillTx/>
                    <a:latin typeface="Arial"/>
                  </a:defRPr>
                </a:lvl7pPr>
                <a:lvl8pPr marL="1657352" marR="0" lvl="4" indent="-285752" algn="l" defTabSz="685800" rtl="0" eaLnBrk="1" fontAlgn="auto" hangingPunct="1">
                  <a:lnSpc>
                    <a:spcPct val="100000"/>
                  </a:lnSpc>
                  <a:spcBef>
                    <a:spcPts val="375"/>
                  </a:spcBef>
                  <a:spcAft>
                    <a:spcPts val="0"/>
                  </a:spcAft>
                  <a:buSzPct val="100000"/>
                  <a:buChar char="»"/>
                  <a:tabLst/>
                  <a:defRPr lang="en-GB" sz="1500" b="0" i="0" u="none" strike="noStrike" kern="0" cap="none" spc="0" baseline="0">
                    <a:solidFill>
                      <a:srgbClr val="000000"/>
                    </a:solidFill>
                    <a:uFillTx/>
                    <a:latin typeface="Arial"/>
                  </a:defRPr>
                </a:lvl8pPr>
                <a:lvl9pPr marL="1657352" marR="0" lvl="4" indent="-285752" algn="l" defTabSz="685800" rtl="0" eaLnBrk="1" fontAlgn="auto" hangingPunct="1">
                  <a:lnSpc>
                    <a:spcPct val="100000"/>
                  </a:lnSpc>
                  <a:spcBef>
                    <a:spcPts val="375"/>
                  </a:spcBef>
                  <a:spcAft>
                    <a:spcPts val="0"/>
                  </a:spcAft>
                  <a:buSzPct val="100000"/>
                  <a:buChar char="»"/>
                  <a:tabLst/>
                  <a:defRPr lang="en-GB" sz="1500" b="0" i="0" u="none" strike="noStrike" kern="0" cap="none" spc="0" baseline="0">
                    <a:solidFill>
                      <a:srgbClr val="000000"/>
                    </a:solidFill>
                    <a:uFillTx/>
                    <a:latin typeface="Arial"/>
                  </a:defRPr>
                </a:lvl9pPr>
              </a:lstStyle>
              <a:p>
                <a:pPr marL="0" indent="0" algn="just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i="1">
                          <a:effectLst/>
                          <a:latin typeface="Cambria Math" panose="02040503050406030204" pitchFamily="18" charset="0"/>
                        </a:rPr>
                        <m:t>𝑁𝑃</m:t>
                      </m:r>
                      <m:sSub>
                        <m:sSubPr>
                          <m:ctrlPr>
                            <a:rPr lang="en-US" sz="10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00" i="1">
                              <a:effectLst/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1000" i="1">
                              <a:effectLst/>
                              <a:latin typeface="Cambria Math" panose="02040503050406030204" pitchFamily="18" charset="0"/>
                            </a:rPr>
                            <m:t>𝑟𝑒𝑓</m:t>
                          </m:r>
                        </m:sub>
                      </m:sSub>
                      <m:r>
                        <a:rPr lang="en-US" sz="1000" i="1"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000" i="1">
                          <a:effectLst/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0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000" i="1">
                              <a:effectLst/>
                              <a:latin typeface="Cambria Math" panose="02040503050406030204" pitchFamily="18" charset="0"/>
                            </a:rPr>
                            <m:t>𝑁𝑃</m:t>
                          </m:r>
                          <m:sSub>
                            <m:sSubPr>
                              <m:ctrlPr>
                                <a:rPr lang="en-US" sz="10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00" i="1">
                                  <a:effectLst/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1000" i="1">
                                  <a:effectLst/>
                                  <a:latin typeface="Cambria Math" panose="02040503050406030204" pitchFamily="18" charset="0"/>
                                </a:rPr>
                                <m:t>𝑑𝑎𝑖𝑙𝑦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sz="10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10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000">
                                  <a:latin typeface="Cambria Math" panose="02040503050406030204" pitchFamily="18" charset="0"/>
                                </a:rPr>
                                <m:t>​</m:t>
                              </m:r>
                            </m:e>
                          </m:d>
                        </m:e>
                        <m:sub>
                          <m:r>
                            <a:rPr lang="en-US" sz="1000" i="1">
                              <a:effectLst/>
                              <a:latin typeface="Cambria Math" panose="02040503050406030204" pitchFamily="18" charset="0"/>
                            </a:rPr>
                            <m:t>𝑁𝑜𝑣</m:t>
                          </m:r>
                          <m:r>
                            <a:rPr lang="en-US" sz="1000" i="1">
                              <a:effectLst/>
                              <a:latin typeface="Cambria Math" panose="02040503050406030204" pitchFamily="18" charset="0"/>
                            </a:rPr>
                            <m:t> 1−15</m:t>
                          </m:r>
                        </m:sub>
                      </m:sSub>
                    </m:oMath>
                  </m:oMathPara>
                </a14:m>
                <a:endParaRPr lang="en-US" sz="1000" dirty="0">
                  <a:effectLst/>
                </a:endParaRPr>
              </a:p>
            </p:txBody>
          </p:sp>
        </mc:Choice>
        <mc:Fallback xmlns="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39F60E01-AFBB-47E2-9FA1-50050DFA59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3960" y="2253159"/>
                <a:ext cx="2315266" cy="304251"/>
              </a:xfrm>
              <a:prstGeom prst="rect">
                <a:avLst/>
              </a:prstGeom>
              <a:blipFill>
                <a:blip r:embed="rId5"/>
                <a:stretch>
                  <a:fillRect t="-150000" b="-228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D65926F0-CF3E-4997-A763-DF974EEF59B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81065" y="1711753"/>
                <a:ext cx="4562614" cy="5189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92162" tIns="46076" rIns="92162" bIns="46076" anchor="t" anchorCtr="0" compatLnSpc="1">
                <a:noAutofit/>
              </a:bodyPr>
              <a:lstStyle>
                <a:lvl1pPr marL="342900" marR="0" lvl="0" indent="-342900" algn="l" defTabSz="685800" rtl="0" eaLnBrk="1" fontAlgn="auto" hangingPunct="1">
                  <a:lnSpc>
                    <a:spcPct val="100000"/>
                  </a:lnSpc>
                  <a:spcBef>
                    <a:spcPts val="450"/>
                  </a:spcBef>
                  <a:spcAft>
                    <a:spcPts val="0"/>
                  </a:spcAft>
                  <a:buSzPct val="100000"/>
                  <a:buChar char="•"/>
                  <a:tabLst/>
                  <a:defRPr lang="en-US" sz="1800" b="0" i="0" u="none" strike="noStrike" kern="0" cap="none" spc="0" baseline="0">
                    <a:solidFill>
                      <a:srgbClr val="000000"/>
                    </a:solidFill>
                    <a:effectLst>
                      <a:outerShdw dist="38096" dir="2700000">
                        <a:srgbClr val="C0C0C0"/>
                      </a:outerShdw>
                    </a:effectLst>
                    <a:uFillTx/>
                    <a:latin typeface="Arial"/>
                  </a:defRPr>
                </a:lvl1pPr>
                <a:lvl2pPr marL="628652" marR="0" lvl="1" indent="-285752" algn="l" defTabSz="685800" rtl="0" eaLnBrk="1" fontAlgn="auto" hangingPunct="1">
                  <a:lnSpc>
                    <a:spcPct val="100000"/>
                  </a:lnSpc>
                  <a:spcBef>
                    <a:spcPts val="375"/>
                  </a:spcBef>
                  <a:spcAft>
                    <a:spcPts val="0"/>
                  </a:spcAft>
                  <a:buSzPct val="100000"/>
                  <a:buChar char="–"/>
                  <a:tabLst/>
                  <a:defRPr lang="en-US" sz="1500" b="0" i="0" u="none" strike="noStrike" kern="0" cap="none" spc="0" baseline="0">
                    <a:solidFill>
                      <a:srgbClr val="000000"/>
                    </a:solidFill>
                    <a:effectLst>
                      <a:outerShdw dist="38096" dir="2700000">
                        <a:srgbClr val="C0C0C0"/>
                      </a:outerShdw>
                    </a:effectLst>
                    <a:uFillTx/>
                    <a:latin typeface="Arial"/>
                  </a:defRPr>
                </a:lvl2pPr>
                <a:lvl3pPr marL="1028700" marR="0" lvl="2" indent="-342900" algn="l" defTabSz="685800" rtl="0" eaLnBrk="1" fontAlgn="auto" hangingPunct="1">
                  <a:lnSpc>
                    <a:spcPct val="100000"/>
                  </a:lnSpc>
                  <a:spcBef>
                    <a:spcPts val="450"/>
                  </a:spcBef>
                  <a:spcAft>
                    <a:spcPts val="0"/>
                  </a:spcAft>
                  <a:buSzPct val="100000"/>
                  <a:buChar char="•"/>
                  <a:tabLst/>
                  <a:defRPr lang="en-US" sz="1800" b="0" i="0" u="none" strike="noStrike" kern="0" cap="none" spc="0" baseline="0">
                    <a:solidFill>
                      <a:srgbClr val="000000"/>
                    </a:solidFill>
                    <a:uFillTx/>
                    <a:latin typeface="Arial"/>
                  </a:defRPr>
                </a:lvl3pPr>
                <a:lvl4pPr marL="1314452" marR="0" lvl="3" indent="-285752" algn="l" defTabSz="685800" rtl="0" eaLnBrk="1" fontAlgn="auto" hangingPunct="1">
                  <a:lnSpc>
                    <a:spcPct val="100000"/>
                  </a:lnSpc>
                  <a:spcBef>
                    <a:spcPts val="375"/>
                  </a:spcBef>
                  <a:spcAft>
                    <a:spcPts val="0"/>
                  </a:spcAft>
                  <a:buSzPct val="100000"/>
                  <a:buChar char="–"/>
                  <a:tabLst/>
                  <a:defRPr lang="en-US" sz="1500" b="0" i="0" u="none" strike="noStrike" kern="0" cap="none" spc="0" baseline="0">
                    <a:solidFill>
                      <a:srgbClr val="000000"/>
                    </a:solidFill>
                    <a:uFillTx/>
                    <a:latin typeface="Arial"/>
                  </a:defRPr>
                </a:lvl4pPr>
                <a:lvl5pPr marL="1657352" marR="0" lvl="4" indent="-285752" algn="l" defTabSz="685800" rtl="0" eaLnBrk="1" fontAlgn="auto" hangingPunct="1">
                  <a:lnSpc>
                    <a:spcPct val="100000"/>
                  </a:lnSpc>
                  <a:spcBef>
                    <a:spcPts val="375"/>
                  </a:spcBef>
                  <a:spcAft>
                    <a:spcPts val="0"/>
                  </a:spcAft>
                  <a:buSzPct val="100000"/>
                  <a:buChar char="»"/>
                  <a:tabLst/>
                  <a:defRPr lang="en-US" sz="1500" b="0" i="0" u="none" strike="noStrike" kern="0" cap="none" spc="0" baseline="0">
                    <a:solidFill>
                      <a:srgbClr val="000000"/>
                    </a:solidFill>
                    <a:uFillTx/>
                    <a:latin typeface="Arial"/>
                  </a:defRPr>
                </a:lvl5pPr>
                <a:lvl6pPr marL="1657352" marR="0" lvl="4" indent="-285752" algn="l" defTabSz="685800" rtl="0" eaLnBrk="1" fontAlgn="auto" hangingPunct="1">
                  <a:lnSpc>
                    <a:spcPct val="100000"/>
                  </a:lnSpc>
                  <a:spcBef>
                    <a:spcPts val="375"/>
                  </a:spcBef>
                  <a:spcAft>
                    <a:spcPts val="0"/>
                  </a:spcAft>
                  <a:buSzPct val="100000"/>
                  <a:buChar char="»"/>
                  <a:tabLst/>
                  <a:defRPr lang="en-GB" sz="1500" b="0" i="0" u="none" strike="noStrike" kern="0" cap="none" spc="0" baseline="0">
                    <a:solidFill>
                      <a:srgbClr val="000000"/>
                    </a:solidFill>
                    <a:uFillTx/>
                    <a:latin typeface="Arial"/>
                  </a:defRPr>
                </a:lvl6pPr>
                <a:lvl7pPr marL="1657352" marR="0" lvl="4" indent="-285752" algn="l" defTabSz="685800" rtl="0" eaLnBrk="1" fontAlgn="auto" hangingPunct="1">
                  <a:lnSpc>
                    <a:spcPct val="100000"/>
                  </a:lnSpc>
                  <a:spcBef>
                    <a:spcPts val="375"/>
                  </a:spcBef>
                  <a:spcAft>
                    <a:spcPts val="0"/>
                  </a:spcAft>
                  <a:buSzPct val="100000"/>
                  <a:buChar char="»"/>
                  <a:tabLst/>
                  <a:defRPr lang="en-GB" sz="1500" b="0" i="0" u="none" strike="noStrike" kern="0" cap="none" spc="0" baseline="0">
                    <a:solidFill>
                      <a:srgbClr val="000000"/>
                    </a:solidFill>
                    <a:uFillTx/>
                    <a:latin typeface="Arial"/>
                  </a:defRPr>
                </a:lvl7pPr>
                <a:lvl8pPr marL="1657352" marR="0" lvl="4" indent="-285752" algn="l" defTabSz="685800" rtl="0" eaLnBrk="1" fontAlgn="auto" hangingPunct="1">
                  <a:lnSpc>
                    <a:spcPct val="100000"/>
                  </a:lnSpc>
                  <a:spcBef>
                    <a:spcPts val="375"/>
                  </a:spcBef>
                  <a:spcAft>
                    <a:spcPts val="0"/>
                  </a:spcAft>
                  <a:buSzPct val="100000"/>
                  <a:buChar char="»"/>
                  <a:tabLst/>
                  <a:defRPr lang="en-GB" sz="1500" b="0" i="0" u="none" strike="noStrike" kern="0" cap="none" spc="0" baseline="0">
                    <a:solidFill>
                      <a:srgbClr val="000000"/>
                    </a:solidFill>
                    <a:uFillTx/>
                    <a:latin typeface="Arial"/>
                  </a:defRPr>
                </a:lvl8pPr>
                <a:lvl9pPr marL="1657352" marR="0" lvl="4" indent="-285752" algn="l" defTabSz="685800" rtl="0" eaLnBrk="1" fontAlgn="auto" hangingPunct="1">
                  <a:lnSpc>
                    <a:spcPct val="100000"/>
                  </a:lnSpc>
                  <a:spcBef>
                    <a:spcPts val="375"/>
                  </a:spcBef>
                  <a:spcAft>
                    <a:spcPts val="0"/>
                  </a:spcAft>
                  <a:buSzPct val="100000"/>
                  <a:buChar char="»"/>
                  <a:tabLst/>
                  <a:defRPr lang="en-GB" sz="1500" b="0" i="0" u="none" strike="noStrike" kern="0" cap="none" spc="0" baseline="0">
                    <a:solidFill>
                      <a:srgbClr val="000000"/>
                    </a:solidFill>
                    <a:uFillTx/>
                    <a:latin typeface="Arial"/>
                  </a:defRPr>
                </a:lvl9pPr>
              </a:lstStyle>
              <a:p>
                <a:pPr marL="0" indent="0" algn="just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0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GB" sz="1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10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</m:d>
                      <m:r>
                        <a:rPr lang="en-GB" sz="1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10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0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GB" sz="1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1 (</m:t>
                                </m:r>
                                <m:r>
                                  <a:rPr lang="en-GB" sz="1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𝑇𝑟𝑢𝑒</m:t>
                                </m:r>
                                <m:r>
                                  <a:rPr lang="en-GB" sz="1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e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sz="10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1000" b="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000" b="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e>
                                      <m:sub>
                                        <m:r>
                                          <a:rPr lang="en-US" sz="1000" b="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𝐵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000" b="0" i="1" smtClean="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000" b="0" i="1" smtClean="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𝑉</m:t>
                                            </m:r>
                                          </m:e>
                                          <m:sub>
                                            <m:r>
                                              <a:rPr lang="en-US" sz="1000" b="0" i="1" smtClean="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𝑑𝑎𝑖𝑙𝑦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  <m:r>
                                      <a:rPr lang="en-US" sz="10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1000" b="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sSub>
                                          <m:sSubPr>
                                            <m:ctrlPr>
                                              <a:rPr lang="en-US" sz="1000" b="0" i="1" smtClean="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000" b="0" i="1" smtClean="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𝑇</m:t>
                                            </m:r>
                                          </m:e>
                                          <m:sub>
                                            <m:r>
                                              <a:rPr lang="en-US" sz="1000" b="0" i="1" smtClean="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𝐵𝑉</m:t>
                                            </m:r>
                                          </m:sub>
                                        </m:sSub>
                                      </m:e>
                                      <m:sub>
                                        <m:r>
                                          <a:rPr lang="en-US" sz="1000" b="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𝑟𝑒𝑓</m:t>
                                        </m:r>
                                        <m:r>
                                          <a:rPr lang="en-US" sz="1000" b="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GB" sz="1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≥</m:t>
                                </m:r>
                                <m:sSub>
                                  <m:sSubPr>
                                    <m:ctrlPr>
                                      <a:rPr lang="en-US" sz="10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0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𝑍</m:t>
                                    </m:r>
                                  </m:e>
                                  <m:sub>
                                    <m:r>
                                      <a:rPr lang="en-GB" sz="10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𝑡𝑏𝑣</m:t>
                                    </m:r>
                                  </m:sub>
                                </m:sSub>
                                <m:r>
                                  <a:rPr lang="en-GB" sz="1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×</m:t>
                                </m:r>
                                <m:r>
                                  <a:rPr lang="en-GB" sz="1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𝐸</m:t>
                                </m:r>
                                <m:sSub>
                                  <m:sSubPr>
                                    <m:ctrlPr>
                                      <a:rPr lang="en-US" sz="10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lang="en-US" sz="10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GB" sz="10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𝑆𝐷</m:t>
                                        </m:r>
                                        <m:d>
                                          <m:dPr>
                                            <m:begChr m:val="["/>
                                            <m:endChr m:val="]"/>
                                            <m:ctrlPr>
                                              <a:rPr lang="en-US" sz="10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1000" i="1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GB" sz="1000" i="1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Times New Roman" panose="02020603050405020304" pitchFamily="18" charset="0"/>
                                                    <a:cs typeface="Times New Roman" panose="02020603050405020304" pitchFamily="18" charset="0"/>
                                                  </a:rPr>
                                                  <m:t>𝑇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GB" sz="1000" i="1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Times New Roman" panose="02020603050405020304" pitchFamily="18" charset="0"/>
                                                    <a:cs typeface="Times New Roman" panose="02020603050405020304" pitchFamily="18" charset="0"/>
                                                  </a:rPr>
                                                  <m:t>𝐵𝑉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  <m:sSub>
                                          <m:sSubPr>
                                            <m:ctrlPr>
                                              <a:rPr lang="en-US" sz="10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d>
                                              <m:dPr>
                                                <m:begChr m:val=""/>
                                                <m:endChr m:val="|"/>
                                                <m:ctrlPr>
                                                  <a:rPr lang="en-US" sz="1000" i="1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en-GB" sz="1000" i="1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Times New Roman" panose="02020603050405020304" pitchFamily="18" charset="0"/>
                                                    <a:cs typeface="Times New Roman" panose="02020603050405020304" pitchFamily="18" charset="0"/>
                                                  </a:rPr>
                                                  <m:t>​</m:t>
                                                </m:r>
                                              </m:e>
                                            </m:d>
                                          </m:e>
                                          <m:sub>
                                            <m:r>
                                              <a:rPr lang="en-GB" sz="1000" i="1">
                                                <a:effectLst/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𝑊𝑅𝐸𝐹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sub>
                                    <m:r>
                                      <a:rPr lang="en-GB" sz="10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𝐴𝑙𝑙</m:t>
                                    </m:r>
                                    <m:r>
                                      <a:rPr lang="en-GB" sz="10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 </m:t>
                                    </m:r>
                                    <m:r>
                                      <a:rPr lang="en-GB" sz="10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𝑃𝑖𝑥𝑒𝑙𝑠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GB" sz="1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0 (</m:t>
                                </m:r>
                                <m:r>
                                  <a:rPr lang="en-GB" sz="1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𝐹𝑎𝑙𝑠𝑒</m:t>
                                </m:r>
                                <m:r>
                                  <a:rPr lang="en-GB" sz="1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e>
                              <m:e>
                                <m:r>
                                  <a:rPr lang="en-GB" sz="1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𝑜𝑡h𝑒𝑟𝑤𝑖𝑠𝑒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000" dirty="0">
                  <a:effectLst/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D65926F0-CF3E-4997-A763-DF974EEF59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1065" y="1711753"/>
                <a:ext cx="4562614" cy="518914"/>
              </a:xfrm>
              <a:prstGeom prst="rect">
                <a:avLst/>
              </a:prstGeom>
              <a:blipFill>
                <a:blip r:embed="rId6"/>
                <a:stretch>
                  <a:fillRect l="-6150" t="-218824" b="-32470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 Placeholder 1">
                <a:extLst>
                  <a:ext uri="{FF2B5EF4-FFF2-40B4-BE49-F238E27FC236}">
                    <a16:creationId xmlns:a16="http://schemas.microsoft.com/office/drawing/2014/main" id="{0AFC0E71-F809-47A4-B3C6-B056EAA4BAA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6567" y="838315"/>
                <a:ext cx="4452090" cy="291948"/>
              </a:xfrm>
              <a:prstGeom prst="rect">
                <a:avLst/>
              </a:prstGeom>
            </p:spPr>
            <p:txBody>
              <a:bodyPr anchor="t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tabLst/>
                  <a:defRPr sz="120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1148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724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5156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2588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71450" indent="-171450" algn="just">
                  <a:buFont typeface="Wingdings" panose="05000000000000000000" pitchFamily="2" charset="2"/>
                  <a:buChar char="ü"/>
                </a:pPr>
                <a:r>
                  <a:rPr lang="en-GB" dirty="0">
                    <a:ea typeface="Times New Roman" panose="02020603050405020304" pitchFamily="18" charset="0"/>
                  </a:rPr>
                  <a:t>Melt: </a:t>
                </a:r>
                <a:r>
                  <a:rPr lang="en-GB" i="1" dirty="0">
                    <a:solidFill>
                      <a:srgbClr val="00B0F0"/>
                    </a:solidFill>
                    <a:ea typeface="Times New Roman" panose="02020603050405020304" pitchFamily="18" charset="0"/>
                  </a:rPr>
                  <a:t>if both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a:rPr lang="en-GB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GB" i="1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GB" i="1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GB" i="1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GB" i="1" dirty="0">
                    <a:solidFill>
                      <a:srgbClr val="00B0F0"/>
                    </a:solidFill>
                    <a:ea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a:rPr lang="en-GB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GB" i="1" dirty="0">
                    <a:solidFill>
                      <a:srgbClr val="00B0F0"/>
                    </a:solidFill>
                    <a:ea typeface="Times New Roman" panose="02020603050405020304" pitchFamily="18" charset="0"/>
                  </a:rPr>
                  <a:t> indicate True (AND operation)</a:t>
                </a:r>
                <a:endParaRPr lang="en-US" i="1" dirty="0"/>
              </a:p>
            </p:txBody>
          </p:sp>
        </mc:Choice>
        <mc:Fallback xmlns="">
          <p:sp>
            <p:nvSpPr>
              <p:cNvPr id="14" name="Text Placeholder 1">
                <a:extLst>
                  <a:ext uri="{FF2B5EF4-FFF2-40B4-BE49-F238E27FC236}">
                    <a16:creationId xmlns:a16="http://schemas.microsoft.com/office/drawing/2014/main" id="{0AFC0E71-F809-47A4-B3C6-B056EAA4BA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67" y="838315"/>
                <a:ext cx="4452090" cy="291948"/>
              </a:xfrm>
              <a:prstGeom prst="rect">
                <a:avLst/>
              </a:prstGeom>
              <a:blipFill>
                <a:blip r:embed="rId7"/>
                <a:stretch>
                  <a:fillRect t="-10638" b="-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91A8A548-87CD-4A1D-B155-5E6C3DD6C5D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97" y="3360529"/>
            <a:ext cx="1998131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BEB5E0D-C0EF-4DAB-B8E6-DA2E6100B71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7659" y="3360529"/>
            <a:ext cx="1998133" cy="1828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5360661-0BF1-405D-AD60-C3AED648DDED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4572000" y="475903"/>
            <a:ext cx="6032" cy="4667597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0D9CE94-29C1-4988-ADC3-324A7A31990F}"/>
              </a:ext>
            </a:extLst>
          </p:cNvPr>
          <p:cNvCxnSpPr>
            <a:cxnSpLocks/>
          </p:cNvCxnSpPr>
          <p:nvPr/>
        </p:nvCxnSpPr>
        <p:spPr>
          <a:xfrm>
            <a:off x="0" y="475488"/>
            <a:ext cx="9159240" cy="0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4FF6083B-DD26-49CA-A02D-B9A8154A0F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4230" y="754380"/>
            <a:ext cx="3336582" cy="3246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7F4791C-6FE0-4A84-BCE5-58768893085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645" r="4774"/>
          <a:stretch/>
        </p:blipFill>
        <p:spPr bwMode="auto">
          <a:xfrm>
            <a:off x="4174078" y="3964747"/>
            <a:ext cx="2841882" cy="10972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10568EA-5818-4D24-9AD5-24A1062BF83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9741" r="-8927" b="-9932"/>
          <a:stretch/>
        </p:blipFill>
        <p:spPr bwMode="auto">
          <a:xfrm>
            <a:off x="6538005" y="3954779"/>
            <a:ext cx="2867095" cy="12801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C9ADC52A-D77E-4979-80CE-3F36CF6A1DDB}"/>
              </a:ext>
            </a:extLst>
          </p:cNvPr>
          <p:cNvSpPr txBox="1"/>
          <p:nvPr/>
        </p:nvSpPr>
        <p:spPr>
          <a:xfrm>
            <a:off x="4773566" y="3728931"/>
            <a:ext cx="1642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NPR Increasing </a:t>
            </a:r>
          </a:p>
          <a:p>
            <a:pPr algn="ctr"/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(NPR-INCR)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C2D54EC-9CC3-4F5D-ADCA-E2CA677DA0C7}"/>
              </a:ext>
            </a:extLst>
          </p:cNvPr>
          <p:cNvSpPr txBox="1"/>
          <p:nvPr/>
        </p:nvSpPr>
        <p:spPr>
          <a:xfrm>
            <a:off x="7190204" y="3733914"/>
            <a:ext cx="1642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NPR Decreasing </a:t>
            </a:r>
          </a:p>
          <a:p>
            <a:pPr algn="ctr"/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(NPR-DECR)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 Placeholder 1">
                <a:extLst>
                  <a:ext uri="{FF2B5EF4-FFF2-40B4-BE49-F238E27FC236}">
                    <a16:creationId xmlns:a16="http://schemas.microsoft.com/office/drawing/2014/main" id="{C977833F-8742-4401-B4FA-BFC5B7EAD89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811205" y="3005398"/>
                <a:ext cx="1820170" cy="291650"/>
              </a:xfrm>
              <a:prstGeom prst="rect">
                <a:avLst/>
              </a:prstGeom>
            </p:spPr>
            <p:txBody>
              <a:bodyPr anchor="t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tabLst/>
                  <a:defRPr sz="120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1148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724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5156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2588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FAR</m:t>
                    </m:r>
                    <m:r>
                      <a:rPr lang="en-US" sz="1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US" sz="1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US" sz="1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0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erf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1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1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𝑍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US" sz="1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1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</m:den>
                                </m:f>
                              </m:e>
                            </m:d>
                          </m:e>
                        </m:func>
                      </m:e>
                    </m:d>
                  </m:oMath>
                </a14:m>
                <a:r>
                  <a:rPr lang="en-US" sz="1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0" name="Text Placeholder 1">
                <a:extLst>
                  <a:ext uri="{FF2B5EF4-FFF2-40B4-BE49-F238E27FC236}">
                    <a16:creationId xmlns:a16="http://schemas.microsoft.com/office/drawing/2014/main" id="{C977833F-8742-4401-B4FA-BFC5B7EAD8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1205" y="3005398"/>
                <a:ext cx="1820170" cy="29165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 Placeholder 1">
                <a:extLst>
                  <a:ext uri="{FF2B5EF4-FFF2-40B4-BE49-F238E27FC236}">
                    <a16:creationId xmlns:a16="http://schemas.microsoft.com/office/drawing/2014/main" id="{276C43B2-1908-4107-A170-E042ED7CD65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9910" y="3030883"/>
                <a:ext cx="2889990" cy="219763"/>
              </a:xfrm>
              <a:prstGeom prst="rect">
                <a:avLst/>
              </a:prstGeom>
            </p:spPr>
            <p:txBody>
              <a:bodyPr anchor="t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tabLst/>
                  <a:defRPr sz="120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1148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724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5156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2588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71450" indent="-171450" algn="just"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en-US" dirty="0"/>
                  <a:t> determines false alarm rate (FAR):</a:t>
                </a:r>
              </a:p>
            </p:txBody>
          </p:sp>
        </mc:Choice>
        <mc:Fallback xmlns="">
          <p:sp>
            <p:nvSpPr>
              <p:cNvPr id="22" name="Text Placeholder 1">
                <a:extLst>
                  <a:ext uri="{FF2B5EF4-FFF2-40B4-BE49-F238E27FC236}">
                    <a16:creationId xmlns:a16="http://schemas.microsoft.com/office/drawing/2014/main" id="{276C43B2-1908-4107-A170-E042ED7CD6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910" y="3030883"/>
                <a:ext cx="2889990" cy="219763"/>
              </a:xfrm>
              <a:prstGeom prst="rect">
                <a:avLst/>
              </a:prstGeom>
              <a:blipFill>
                <a:blip r:embed="rId14"/>
                <a:stretch>
                  <a:fillRect t="-11111" b="-36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ontent Placeholder 2">
                <a:extLst>
                  <a:ext uri="{FF2B5EF4-FFF2-40B4-BE49-F238E27FC236}">
                    <a16:creationId xmlns:a16="http://schemas.microsoft.com/office/drawing/2014/main" id="{7BED098C-CB28-46E9-B945-F80A3691347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052866" y="2633749"/>
                <a:ext cx="2315266" cy="3032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92162" tIns="46076" rIns="92162" bIns="46076" anchor="t" anchorCtr="0" compatLnSpc="1">
                <a:noAutofit/>
              </a:bodyPr>
              <a:lstStyle>
                <a:lvl1pPr marL="342900" marR="0" lvl="0" indent="-342900" algn="l" defTabSz="685800" rtl="0" eaLnBrk="1" fontAlgn="auto" hangingPunct="1">
                  <a:lnSpc>
                    <a:spcPct val="100000"/>
                  </a:lnSpc>
                  <a:spcBef>
                    <a:spcPts val="450"/>
                  </a:spcBef>
                  <a:spcAft>
                    <a:spcPts val="0"/>
                  </a:spcAft>
                  <a:buSzPct val="100000"/>
                  <a:buChar char="•"/>
                  <a:tabLst/>
                  <a:defRPr lang="en-US" sz="1800" b="0" i="0" u="none" strike="noStrike" kern="0" cap="none" spc="0" baseline="0">
                    <a:solidFill>
                      <a:srgbClr val="000000"/>
                    </a:solidFill>
                    <a:effectLst>
                      <a:outerShdw dist="38096" dir="2700000">
                        <a:srgbClr val="C0C0C0"/>
                      </a:outerShdw>
                    </a:effectLst>
                    <a:uFillTx/>
                    <a:latin typeface="Arial"/>
                  </a:defRPr>
                </a:lvl1pPr>
                <a:lvl2pPr marL="628652" marR="0" lvl="1" indent="-285752" algn="l" defTabSz="685800" rtl="0" eaLnBrk="1" fontAlgn="auto" hangingPunct="1">
                  <a:lnSpc>
                    <a:spcPct val="100000"/>
                  </a:lnSpc>
                  <a:spcBef>
                    <a:spcPts val="375"/>
                  </a:spcBef>
                  <a:spcAft>
                    <a:spcPts val="0"/>
                  </a:spcAft>
                  <a:buSzPct val="100000"/>
                  <a:buChar char="–"/>
                  <a:tabLst/>
                  <a:defRPr lang="en-US" sz="1500" b="0" i="0" u="none" strike="noStrike" kern="0" cap="none" spc="0" baseline="0">
                    <a:solidFill>
                      <a:srgbClr val="000000"/>
                    </a:solidFill>
                    <a:effectLst>
                      <a:outerShdw dist="38096" dir="2700000">
                        <a:srgbClr val="C0C0C0"/>
                      </a:outerShdw>
                    </a:effectLst>
                    <a:uFillTx/>
                    <a:latin typeface="Arial"/>
                  </a:defRPr>
                </a:lvl2pPr>
                <a:lvl3pPr marL="1028700" marR="0" lvl="2" indent="-342900" algn="l" defTabSz="685800" rtl="0" eaLnBrk="1" fontAlgn="auto" hangingPunct="1">
                  <a:lnSpc>
                    <a:spcPct val="100000"/>
                  </a:lnSpc>
                  <a:spcBef>
                    <a:spcPts val="450"/>
                  </a:spcBef>
                  <a:spcAft>
                    <a:spcPts val="0"/>
                  </a:spcAft>
                  <a:buSzPct val="100000"/>
                  <a:buChar char="•"/>
                  <a:tabLst/>
                  <a:defRPr lang="en-US" sz="1800" b="0" i="0" u="none" strike="noStrike" kern="0" cap="none" spc="0" baseline="0">
                    <a:solidFill>
                      <a:srgbClr val="000000"/>
                    </a:solidFill>
                    <a:uFillTx/>
                    <a:latin typeface="Arial"/>
                  </a:defRPr>
                </a:lvl3pPr>
                <a:lvl4pPr marL="1314452" marR="0" lvl="3" indent="-285752" algn="l" defTabSz="685800" rtl="0" eaLnBrk="1" fontAlgn="auto" hangingPunct="1">
                  <a:lnSpc>
                    <a:spcPct val="100000"/>
                  </a:lnSpc>
                  <a:spcBef>
                    <a:spcPts val="375"/>
                  </a:spcBef>
                  <a:spcAft>
                    <a:spcPts val="0"/>
                  </a:spcAft>
                  <a:buSzPct val="100000"/>
                  <a:buChar char="–"/>
                  <a:tabLst/>
                  <a:defRPr lang="en-US" sz="1500" b="0" i="0" u="none" strike="noStrike" kern="0" cap="none" spc="0" baseline="0">
                    <a:solidFill>
                      <a:srgbClr val="000000"/>
                    </a:solidFill>
                    <a:uFillTx/>
                    <a:latin typeface="Arial"/>
                  </a:defRPr>
                </a:lvl4pPr>
                <a:lvl5pPr marL="1657352" marR="0" lvl="4" indent="-285752" algn="l" defTabSz="685800" rtl="0" eaLnBrk="1" fontAlgn="auto" hangingPunct="1">
                  <a:lnSpc>
                    <a:spcPct val="100000"/>
                  </a:lnSpc>
                  <a:spcBef>
                    <a:spcPts val="375"/>
                  </a:spcBef>
                  <a:spcAft>
                    <a:spcPts val="0"/>
                  </a:spcAft>
                  <a:buSzPct val="100000"/>
                  <a:buChar char="»"/>
                  <a:tabLst/>
                  <a:defRPr lang="en-US" sz="1500" b="0" i="0" u="none" strike="noStrike" kern="0" cap="none" spc="0" baseline="0">
                    <a:solidFill>
                      <a:srgbClr val="000000"/>
                    </a:solidFill>
                    <a:uFillTx/>
                    <a:latin typeface="Arial"/>
                  </a:defRPr>
                </a:lvl5pPr>
                <a:lvl6pPr marL="1657352" marR="0" lvl="4" indent="-285752" algn="l" defTabSz="685800" rtl="0" eaLnBrk="1" fontAlgn="auto" hangingPunct="1">
                  <a:lnSpc>
                    <a:spcPct val="100000"/>
                  </a:lnSpc>
                  <a:spcBef>
                    <a:spcPts val="375"/>
                  </a:spcBef>
                  <a:spcAft>
                    <a:spcPts val="0"/>
                  </a:spcAft>
                  <a:buSzPct val="100000"/>
                  <a:buChar char="»"/>
                  <a:tabLst/>
                  <a:defRPr lang="en-GB" sz="1500" b="0" i="0" u="none" strike="noStrike" kern="0" cap="none" spc="0" baseline="0">
                    <a:solidFill>
                      <a:srgbClr val="000000"/>
                    </a:solidFill>
                    <a:uFillTx/>
                    <a:latin typeface="Arial"/>
                  </a:defRPr>
                </a:lvl6pPr>
                <a:lvl7pPr marL="1657352" marR="0" lvl="4" indent="-285752" algn="l" defTabSz="685800" rtl="0" eaLnBrk="1" fontAlgn="auto" hangingPunct="1">
                  <a:lnSpc>
                    <a:spcPct val="100000"/>
                  </a:lnSpc>
                  <a:spcBef>
                    <a:spcPts val="375"/>
                  </a:spcBef>
                  <a:spcAft>
                    <a:spcPts val="0"/>
                  </a:spcAft>
                  <a:buSzPct val="100000"/>
                  <a:buChar char="»"/>
                  <a:tabLst/>
                  <a:defRPr lang="en-GB" sz="1500" b="0" i="0" u="none" strike="noStrike" kern="0" cap="none" spc="0" baseline="0">
                    <a:solidFill>
                      <a:srgbClr val="000000"/>
                    </a:solidFill>
                    <a:uFillTx/>
                    <a:latin typeface="Arial"/>
                  </a:defRPr>
                </a:lvl7pPr>
                <a:lvl8pPr marL="1657352" marR="0" lvl="4" indent="-285752" algn="l" defTabSz="685800" rtl="0" eaLnBrk="1" fontAlgn="auto" hangingPunct="1">
                  <a:lnSpc>
                    <a:spcPct val="100000"/>
                  </a:lnSpc>
                  <a:spcBef>
                    <a:spcPts val="375"/>
                  </a:spcBef>
                  <a:spcAft>
                    <a:spcPts val="0"/>
                  </a:spcAft>
                  <a:buSzPct val="100000"/>
                  <a:buChar char="»"/>
                  <a:tabLst/>
                  <a:defRPr lang="en-GB" sz="1500" b="0" i="0" u="none" strike="noStrike" kern="0" cap="none" spc="0" baseline="0">
                    <a:solidFill>
                      <a:srgbClr val="000000"/>
                    </a:solidFill>
                    <a:uFillTx/>
                    <a:latin typeface="Arial"/>
                  </a:defRPr>
                </a:lvl8pPr>
                <a:lvl9pPr marL="1657352" marR="0" lvl="4" indent="-285752" algn="l" defTabSz="685800" rtl="0" eaLnBrk="1" fontAlgn="auto" hangingPunct="1">
                  <a:lnSpc>
                    <a:spcPct val="100000"/>
                  </a:lnSpc>
                  <a:spcBef>
                    <a:spcPts val="375"/>
                  </a:spcBef>
                  <a:spcAft>
                    <a:spcPts val="0"/>
                  </a:spcAft>
                  <a:buSzPct val="100000"/>
                  <a:buChar char="»"/>
                  <a:tabLst/>
                  <a:defRPr lang="en-GB" sz="1500" b="0" i="0" u="none" strike="noStrike" kern="0" cap="none" spc="0" baseline="0">
                    <a:solidFill>
                      <a:srgbClr val="000000"/>
                    </a:solidFill>
                    <a:uFillTx/>
                    <a:latin typeface="Arial"/>
                  </a:defRPr>
                </a:lvl9pPr>
              </a:lstStyle>
              <a:p>
                <a:pPr marL="0" indent="0" algn="just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00" b="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1000" b="0" i="1" smtClean="0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00" b="0" i="1" smtClean="0">
                                  <a:effectLst/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1000" b="0" i="1" smtClean="0">
                                  <a:effectLst/>
                                  <a:latin typeface="Cambria Math" panose="02040503050406030204" pitchFamily="18" charset="0"/>
                                </a:rPr>
                                <m:t>𝐵𝑉</m:t>
                              </m:r>
                            </m:sub>
                          </m:sSub>
                        </m:e>
                        <m:sub>
                          <m:r>
                            <a:rPr lang="en-US" sz="1000" b="0" i="1" smtClean="0">
                              <a:effectLst/>
                              <a:latin typeface="Cambria Math" panose="02040503050406030204" pitchFamily="18" charset="0"/>
                            </a:rPr>
                            <m:t>𝑟𝑒𝑓</m:t>
                          </m:r>
                        </m:sub>
                      </m:sSub>
                      <m:r>
                        <a:rPr lang="en-US" sz="1000" i="1"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000" i="1">
                          <a:effectLst/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0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000" b="0" i="1" smtClean="0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sz="10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0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10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𝐵𝑉</m:t>
                                  </m:r>
                                </m:sub>
                              </m:sSub>
                            </m:e>
                            <m:sub>
                              <m:r>
                                <a:rPr lang="en-US" sz="1000" b="0" i="1" smtClean="0">
                                  <a:effectLst/>
                                  <a:latin typeface="Cambria Math" panose="02040503050406030204" pitchFamily="18" charset="0"/>
                                </a:rPr>
                                <m:t>𝑟𝑒𝑓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sz="10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10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000">
                                  <a:latin typeface="Cambria Math" panose="02040503050406030204" pitchFamily="18" charset="0"/>
                                </a:rPr>
                                <m:t>​</m:t>
                              </m:r>
                            </m:e>
                          </m:d>
                        </m:e>
                        <m:sub>
                          <m:r>
                            <a:rPr lang="en-US" sz="1000" i="1">
                              <a:effectLst/>
                              <a:latin typeface="Cambria Math" panose="02040503050406030204" pitchFamily="18" charset="0"/>
                            </a:rPr>
                            <m:t>𝑁𝑜𝑣</m:t>
                          </m:r>
                          <m:r>
                            <a:rPr lang="en-US" sz="1000" i="1">
                              <a:effectLst/>
                              <a:latin typeface="Cambria Math" panose="02040503050406030204" pitchFamily="18" charset="0"/>
                            </a:rPr>
                            <m:t> 1−15</m:t>
                          </m:r>
                        </m:sub>
                      </m:sSub>
                    </m:oMath>
                  </m:oMathPara>
                </a14:m>
                <a:endParaRPr lang="en-US" sz="1000" dirty="0">
                  <a:effectLst/>
                </a:endParaRPr>
              </a:p>
            </p:txBody>
          </p:sp>
        </mc:Choice>
        <mc:Fallback xmlns="">
          <p:sp>
            <p:nvSpPr>
              <p:cNvPr id="25" name="Content Placeholder 2">
                <a:extLst>
                  <a:ext uri="{FF2B5EF4-FFF2-40B4-BE49-F238E27FC236}">
                    <a16:creationId xmlns:a16="http://schemas.microsoft.com/office/drawing/2014/main" id="{7BED098C-CB28-46E9-B945-F80A369134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2866" y="2633749"/>
                <a:ext cx="2315266" cy="303295"/>
              </a:xfrm>
              <a:prstGeom prst="rect">
                <a:avLst/>
              </a:prstGeom>
              <a:blipFill>
                <a:blip r:embed="rId15"/>
                <a:stretch>
                  <a:fillRect t="-150000" b="-228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ontent Placeholder 2">
                <a:extLst>
                  <a:ext uri="{FF2B5EF4-FFF2-40B4-BE49-F238E27FC236}">
                    <a16:creationId xmlns:a16="http://schemas.microsoft.com/office/drawing/2014/main" id="{7BDE8E6A-8B0C-4DF1-B894-B3A68EDFE82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130132" y="2475609"/>
                <a:ext cx="1760202" cy="46768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92162" tIns="46076" rIns="92162" bIns="46076" anchor="t" anchorCtr="0" compatLnSpc="1">
                <a:noAutofit/>
              </a:bodyPr>
              <a:lstStyle>
                <a:lvl1pPr marL="342900" marR="0" lvl="0" indent="-342900" algn="l" defTabSz="685800" rtl="0" eaLnBrk="1" fontAlgn="auto" hangingPunct="1">
                  <a:lnSpc>
                    <a:spcPct val="100000"/>
                  </a:lnSpc>
                  <a:spcBef>
                    <a:spcPts val="450"/>
                  </a:spcBef>
                  <a:spcAft>
                    <a:spcPts val="0"/>
                  </a:spcAft>
                  <a:buSzPct val="100000"/>
                  <a:buChar char="•"/>
                  <a:tabLst/>
                  <a:defRPr lang="en-US" sz="1800" b="0" i="0" u="none" strike="noStrike" kern="0" cap="none" spc="0" baseline="0">
                    <a:solidFill>
                      <a:srgbClr val="000000"/>
                    </a:solidFill>
                    <a:effectLst>
                      <a:outerShdw dist="38096" dir="2700000">
                        <a:srgbClr val="C0C0C0"/>
                      </a:outerShdw>
                    </a:effectLst>
                    <a:uFillTx/>
                    <a:latin typeface="Arial"/>
                  </a:defRPr>
                </a:lvl1pPr>
                <a:lvl2pPr marL="628652" marR="0" lvl="1" indent="-285752" algn="l" defTabSz="685800" rtl="0" eaLnBrk="1" fontAlgn="auto" hangingPunct="1">
                  <a:lnSpc>
                    <a:spcPct val="100000"/>
                  </a:lnSpc>
                  <a:spcBef>
                    <a:spcPts val="375"/>
                  </a:spcBef>
                  <a:spcAft>
                    <a:spcPts val="0"/>
                  </a:spcAft>
                  <a:buSzPct val="100000"/>
                  <a:buChar char="–"/>
                  <a:tabLst/>
                  <a:defRPr lang="en-US" sz="1500" b="0" i="0" u="none" strike="noStrike" kern="0" cap="none" spc="0" baseline="0">
                    <a:solidFill>
                      <a:srgbClr val="000000"/>
                    </a:solidFill>
                    <a:effectLst>
                      <a:outerShdw dist="38096" dir="2700000">
                        <a:srgbClr val="C0C0C0"/>
                      </a:outerShdw>
                    </a:effectLst>
                    <a:uFillTx/>
                    <a:latin typeface="Arial"/>
                  </a:defRPr>
                </a:lvl2pPr>
                <a:lvl3pPr marL="1028700" marR="0" lvl="2" indent="-342900" algn="l" defTabSz="685800" rtl="0" eaLnBrk="1" fontAlgn="auto" hangingPunct="1">
                  <a:lnSpc>
                    <a:spcPct val="100000"/>
                  </a:lnSpc>
                  <a:spcBef>
                    <a:spcPts val="450"/>
                  </a:spcBef>
                  <a:spcAft>
                    <a:spcPts val="0"/>
                  </a:spcAft>
                  <a:buSzPct val="100000"/>
                  <a:buChar char="•"/>
                  <a:tabLst/>
                  <a:defRPr lang="en-US" sz="1800" b="0" i="0" u="none" strike="noStrike" kern="0" cap="none" spc="0" baseline="0">
                    <a:solidFill>
                      <a:srgbClr val="000000"/>
                    </a:solidFill>
                    <a:uFillTx/>
                    <a:latin typeface="Arial"/>
                  </a:defRPr>
                </a:lvl3pPr>
                <a:lvl4pPr marL="1314452" marR="0" lvl="3" indent="-285752" algn="l" defTabSz="685800" rtl="0" eaLnBrk="1" fontAlgn="auto" hangingPunct="1">
                  <a:lnSpc>
                    <a:spcPct val="100000"/>
                  </a:lnSpc>
                  <a:spcBef>
                    <a:spcPts val="375"/>
                  </a:spcBef>
                  <a:spcAft>
                    <a:spcPts val="0"/>
                  </a:spcAft>
                  <a:buSzPct val="100000"/>
                  <a:buChar char="–"/>
                  <a:tabLst/>
                  <a:defRPr lang="en-US" sz="1500" b="0" i="0" u="none" strike="noStrike" kern="0" cap="none" spc="0" baseline="0">
                    <a:solidFill>
                      <a:srgbClr val="000000"/>
                    </a:solidFill>
                    <a:uFillTx/>
                    <a:latin typeface="Arial"/>
                  </a:defRPr>
                </a:lvl4pPr>
                <a:lvl5pPr marL="1657352" marR="0" lvl="4" indent="-285752" algn="l" defTabSz="685800" rtl="0" eaLnBrk="1" fontAlgn="auto" hangingPunct="1">
                  <a:lnSpc>
                    <a:spcPct val="100000"/>
                  </a:lnSpc>
                  <a:spcBef>
                    <a:spcPts val="375"/>
                  </a:spcBef>
                  <a:spcAft>
                    <a:spcPts val="0"/>
                  </a:spcAft>
                  <a:buSzPct val="100000"/>
                  <a:buChar char="»"/>
                  <a:tabLst/>
                  <a:defRPr lang="en-US" sz="1500" b="0" i="0" u="none" strike="noStrike" kern="0" cap="none" spc="0" baseline="0">
                    <a:solidFill>
                      <a:srgbClr val="000000"/>
                    </a:solidFill>
                    <a:uFillTx/>
                    <a:latin typeface="Arial"/>
                  </a:defRPr>
                </a:lvl5pPr>
                <a:lvl6pPr marL="1657352" marR="0" lvl="4" indent="-285752" algn="l" defTabSz="685800" rtl="0" eaLnBrk="1" fontAlgn="auto" hangingPunct="1">
                  <a:lnSpc>
                    <a:spcPct val="100000"/>
                  </a:lnSpc>
                  <a:spcBef>
                    <a:spcPts val="375"/>
                  </a:spcBef>
                  <a:spcAft>
                    <a:spcPts val="0"/>
                  </a:spcAft>
                  <a:buSzPct val="100000"/>
                  <a:buChar char="»"/>
                  <a:tabLst/>
                  <a:defRPr lang="en-GB" sz="1500" b="0" i="0" u="none" strike="noStrike" kern="0" cap="none" spc="0" baseline="0">
                    <a:solidFill>
                      <a:srgbClr val="000000"/>
                    </a:solidFill>
                    <a:uFillTx/>
                    <a:latin typeface="Arial"/>
                  </a:defRPr>
                </a:lvl6pPr>
                <a:lvl7pPr marL="1657352" marR="0" lvl="4" indent="-285752" algn="l" defTabSz="685800" rtl="0" eaLnBrk="1" fontAlgn="auto" hangingPunct="1">
                  <a:lnSpc>
                    <a:spcPct val="100000"/>
                  </a:lnSpc>
                  <a:spcBef>
                    <a:spcPts val="375"/>
                  </a:spcBef>
                  <a:spcAft>
                    <a:spcPts val="0"/>
                  </a:spcAft>
                  <a:buSzPct val="100000"/>
                  <a:buChar char="»"/>
                  <a:tabLst/>
                  <a:defRPr lang="en-GB" sz="1500" b="0" i="0" u="none" strike="noStrike" kern="0" cap="none" spc="0" baseline="0">
                    <a:solidFill>
                      <a:srgbClr val="000000"/>
                    </a:solidFill>
                    <a:uFillTx/>
                    <a:latin typeface="Arial"/>
                  </a:defRPr>
                </a:lvl7pPr>
                <a:lvl8pPr marL="1657352" marR="0" lvl="4" indent="-285752" algn="l" defTabSz="685800" rtl="0" eaLnBrk="1" fontAlgn="auto" hangingPunct="1">
                  <a:lnSpc>
                    <a:spcPct val="100000"/>
                  </a:lnSpc>
                  <a:spcBef>
                    <a:spcPts val="375"/>
                  </a:spcBef>
                  <a:spcAft>
                    <a:spcPts val="0"/>
                  </a:spcAft>
                  <a:buSzPct val="100000"/>
                  <a:buChar char="»"/>
                  <a:tabLst/>
                  <a:defRPr lang="en-GB" sz="1500" b="0" i="0" u="none" strike="noStrike" kern="0" cap="none" spc="0" baseline="0">
                    <a:solidFill>
                      <a:srgbClr val="000000"/>
                    </a:solidFill>
                    <a:uFillTx/>
                    <a:latin typeface="Arial"/>
                  </a:defRPr>
                </a:lvl8pPr>
                <a:lvl9pPr marL="1657352" marR="0" lvl="4" indent="-285752" algn="l" defTabSz="685800" rtl="0" eaLnBrk="1" fontAlgn="auto" hangingPunct="1">
                  <a:lnSpc>
                    <a:spcPct val="100000"/>
                  </a:lnSpc>
                  <a:spcBef>
                    <a:spcPts val="375"/>
                  </a:spcBef>
                  <a:spcAft>
                    <a:spcPts val="0"/>
                  </a:spcAft>
                  <a:buSzPct val="100000"/>
                  <a:buChar char="»"/>
                  <a:tabLst/>
                  <a:defRPr lang="en-GB" sz="1500" b="0" i="0" u="none" strike="noStrike" kern="0" cap="none" spc="0" baseline="0">
                    <a:solidFill>
                      <a:srgbClr val="000000"/>
                    </a:solidFill>
                    <a:uFillTx/>
                    <a:latin typeface="Arial"/>
                  </a:defRPr>
                </a:lvl9pPr>
              </a:lstStyle>
              <a:p>
                <a:pPr marL="0" indent="0" algn="just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i="1" kern="1200">
                          <a:solidFill>
                            <a:prstClr val="black"/>
                          </a:solidFill>
                          <a:effectLst/>
                          <a:latin typeface="Cambria Math" panose="02040503050406030204" pitchFamily="18" charset="0"/>
                        </a:rPr>
                        <m:t>𝑁𝑃𝑅</m:t>
                      </m:r>
                      <m:r>
                        <a:rPr lang="en-US" sz="1000" i="1" kern="1200">
                          <a:solidFill>
                            <a:prstClr val="black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000" i="1" kern="1200"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000" i="1" kern="1200">
                                  <a:solidFill>
                                    <a:prstClr val="black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00" i="1" kern="1200">
                                  <a:solidFill>
                                    <a:prstClr val="black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1000" i="1" kern="1200">
                                      <a:solidFill>
                                        <a:prstClr val="black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000" i="1" kern="1200">
                                      <a:solidFill>
                                        <a:prstClr val="black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sz="1000" i="1" kern="1200">
                                      <a:solidFill>
                                        <a:prstClr val="black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sz="1000" i="1" kern="1200"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000" i="1" kern="1200">
                                  <a:solidFill>
                                    <a:prstClr val="black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00" i="1" kern="1200">
                                  <a:solidFill>
                                    <a:prstClr val="black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1000" i="1" kern="1200">
                                      <a:solidFill>
                                        <a:prstClr val="black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000" i="1" kern="1200">
                                      <a:solidFill>
                                        <a:prstClr val="black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sz="1000" i="1" kern="1200">
                                      <a:solidFill>
                                        <a:prstClr val="black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000" i="1" kern="1200">
                                  <a:solidFill>
                                    <a:prstClr val="black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00" i="1" kern="1200">
                                  <a:solidFill>
                                    <a:prstClr val="black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1000" i="1" kern="1200">
                                      <a:solidFill>
                                        <a:prstClr val="black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000" i="1" kern="1200">
                                      <a:solidFill>
                                        <a:prstClr val="black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sz="1000" i="1" kern="1200">
                                      <a:solidFill>
                                        <a:prstClr val="black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sz="1000" i="1" kern="1200">
                              <a:solidFill>
                                <a:prstClr val="black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000" i="1" kern="1200">
                                  <a:solidFill>
                                    <a:prstClr val="black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00" i="1" kern="1200">
                                  <a:solidFill>
                                    <a:prstClr val="black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1000" i="1" kern="1200">
                                      <a:solidFill>
                                        <a:prstClr val="black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000" i="1" kern="1200">
                                      <a:solidFill>
                                        <a:prstClr val="black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sz="1000" i="1" kern="1200">
                                      <a:solidFill>
                                        <a:prstClr val="black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</m:sub>
                          </m:sSub>
                        </m:den>
                      </m:f>
                    </m:oMath>
                  </m:oMathPara>
                </a14:m>
                <a:endParaRPr lang="en-US" sz="1000" dirty="0">
                  <a:effectLst/>
                </a:endParaRPr>
              </a:p>
            </p:txBody>
          </p:sp>
        </mc:Choice>
        <mc:Fallback xmlns="">
          <p:sp>
            <p:nvSpPr>
              <p:cNvPr id="27" name="Content Placeholder 2">
                <a:extLst>
                  <a:ext uri="{FF2B5EF4-FFF2-40B4-BE49-F238E27FC236}">
                    <a16:creationId xmlns:a16="http://schemas.microsoft.com/office/drawing/2014/main" id="{7BDE8E6A-8B0C-4DF1-B894-B3A68EDFE8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30132" y="2475609"/>
                <a:ext cx="1760202" cy="46768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" name="Audio 44">
            <a:hlinkClick r:id="" action="ppaction://media"/>
            <a:extLst>
              <a:ext uri="{FF2B5EF4-FFF2-40B4-BE49-F238E27FC236}">
                <a16:creationId xmlns:a16="http://schemas.microsoft.com/office/drawing/2014/main" id="{8F3E5D96-242E-4A27-B4A6-706EC9943D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747125" y="4746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94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180"/>
    </mc:Choice>
    <mc:Fallback xmlns="">
      <p:transition spd="slow" advTm="90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77D454-A50A-8741-AA0B-23CF4A7E8FC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5941" y="548641"/>
            <a:ext cx="9018059" cy="577426"/>
          </a:xfrm>
        </p:spPr>
        <p:txBody>
          <a:bodyPr/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b="1" dirty="0"/>
              <a:t>Empirical Algorithm (number of melt days overlaid on the recent</a:t>
            </a:r>
            <a:r>
              <a:rPr lang="en-GB" b="1" dirty="0"/>
              <a:t> Antarctica digital elevation model [Howat et al. 2019]</a:t>
            </a:r>
            <a:r>
              <a:rPr lang="en-US" b="1" dirty="0"/>
              <a:t>):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4A7146-5543-9B4D-9341-971B7D7133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50731" y="45720"/>
            <a:ext cx="8454602" cy="430183"/>
          </a:xfrm>
        </p:spPr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E4506C2-6F93-4A68-970B-C1A126765F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403" y="791255"/>
            <a:ext cx="2497668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76E8C17-71A4-4D93-869F-A1D7F8844F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5536" y="791255"/>
            <a:ext cx="2497665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2392B5F-1F5C-4301-9DA6-4D9501687D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6134" y="2953596"/>
            <a:ext cx="2497669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24D7865-ED6C-4A94-9084-1375F96D0C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7666" y="791255"/>
            <a:ext cx="2497667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B96328A-6CE1-45F1-B63C-187183050AD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8765" y="2949764"/>
            <a:ext cx="2497665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F3C33AEF-F15A-449A-8657-6F63275C72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47125" y="4746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8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71"/>
    </mc:Choice>
    <mc:Fallback xmlns="">
      <p:transition spd="slow" advTm="18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77D454-A50A-8741-AA0B-23CF4A7E8FC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5941" y="548641"/>
            <a:ext cx="8861425" cy="297179"/>
          </a:xfrm>
        </p:spPr>
        <p:txBody>
          <a:bodyPr/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en-GB" b="1" dirty="0"/>
              <a:t>SnoWR Algorithm (snow wetness% </a:t>
            </a:r>
            <a:r>
              <a:rPr lang="en-US" b="1" dirty="0"/>
              <a:t>overlaid on the recent</a:t>
            </a:r>
            <a:r>
              <a:rPr lang="en-GB" b="1" dirty="0"/>
              <a:t> Antarctica digital elevation model [Howat et al. 2019]):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4A7146-5543-9B4D-9341-971B7D7133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50731" y="45720"/>
            <a:ext cx="8454602" cy="430183"/>
          </a:xfrm>
        </p:spPr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AF9524-5B4F-400E-BBB0-00399FC1D2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760" y="795528"/>
            <a:ext cx="2497667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36C387C-0F98-45DD-ACCD-24D374F803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7560" y="795528"/>
            <a:ext cx="2497667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0FEB35-6DC9-4C40-AC24-AE547FFC37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9360" y="795528"/>
            <a:ext cx="2497667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928B6E-66B5-4974-AEF2-BBD07BD127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9032" y="2953512"/>
            <a:ext cx="2497667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0136290-8856-4B32-8263-C6019A66FB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0640" y="2953512"/>
            <a:ext cx="2497667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6C395E64-5E11-4099-9F34-712DB8D58D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47125" y="4746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67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44"/>
    </mc:Choice>
    <mc:Fallback xmlns="">
      <p:transition spd="slow" advTm="164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701B5E3C-052F-46D1-94AE-19F5DE8DDC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783509"/>
            <a:ext cx="4504228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77D454-A50A-8741-AA0B-23CF4A7E8FC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5942" y="548641"/>
            <a:ext cx="4446058" cy="297179"/>
          </a:xfrm>
        </p:spPr>
        <p:txBody>
          <a:bodyPr/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b="1" dirty="0"/>
              <a:t>Empirical Threshold Algorithm: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4A7146-5543-9B4D-9341-971B7D7133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50731" y="45720"/>
            <a:ext cx="8454602" cy="430183"/>
          </a:xfrm>
        </p:spPr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5E702832-5849-467B-84C7-E286FE0DB3F6}"/>
              </a:ext>
            </a:extLst>
          </p:cNvPr>
          <p:cNvSpPr txBox="1">
            <a:spLocks/>
          </p:cNvSpPr>
          <p:nvPr/>
        </p:nvSpPr>
        <p:spPr>
          <a:xfrm>
            <a:off x="4572000" y="548641"/>
            <a:ext cx="4522470" cy="29718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1148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5156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Wingdings" panose="05000000000000000000" pitchFamily="2" charset="2"/>
              <a:buChar char="Ø"/>
            </a:pPr>
            <a:r>
              <a:rPr lang="en-GB" b="1" dirty="0"/>
              <a:t>SnoWR Algorithm (Model-Based):</a:t>
            </a:r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DB748CB-A3F9-4FAD-9E8C-9B4DBDA4DA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72" y="783509"/>
            <a:ext cx="4504229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Text Placeholder 1">
            <a:extLst>
              <a:ext uri="{FF2B5EF4-FFF2-40B4-BE49-F238E27FC236}">
                <a16:creationId xmlns:a16="http://schemas.microsoft.com/office/drawing/2014/main" id="{CF0057F6-9574-4D41-B09B-5979B3657C47}"/>
              </a:ext>
            </a:extLst>
          </p:cNvPr>
          <p:cNvSpPr txBox="1">
            <a:spLocks/>
          </p:cNvSpPr>
          <p:nvPr/>
        </p:nvSpPr>
        <p:spPr>
          <a:xfrm>
            <a:off x="344699" y="3216991"/>
            <a:ext cx="8454602" cy="16640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1148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5156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Most </a:t>
            </a:r>
            <a:r>
              <a:rPr lang="en-US" b="1" u="sng" dirty="0"/>
              <a:t>extensive</a:t>
            </a:r>
            <a:r>
              <a:rPr lang="en-US" dirty="0"/>
              <a:t> melt season                        austral melt season 1 (Oct 31, 2015 – May 31, 2016) </a:t>
            </a:r>
          </a:p>
          <a:p>
            <a:pPr marL="582930" lvl="1" indent="-171450">
              <a:buFont typeface="Wingdings" panose="05000000000000000000" pitchFamily="2" charset="2"/>
              <a:buChar char="ü"/>
            </a:pPr>
            <a:r>
              <a:rPr lang="en-US" sz="1200" dirty="0"/>
              <a:t>Melt extent area (~10%) using both the empirical and the SnoWR algorithms</a:t>
            </a:r>
          </a:p>
          <a:p>
            <a:pPr lvl="1"/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Most </a:t>
            </a:r>
            <a:r>
              <a:rPr lang="en-US" b="1" u="sng" dirty="0"/>
              <a:t>intensive</a:t>
            </a:r>
            <a:r>
              <a:rPr lang="en-US" dirty="0"/>
              <a:t> melt season                         austral melt season 5 (Oct 31, 2019 – May 31, 2020)</a:t>
            </a:r>
          </a:p>
          <a:p>
            <a:pPr marL="582930" lvl="1" indent="-171450">
              <a:buFont typeface="Wingdings" panose="05000000000000000000" pitchFamily="2" charset="2"/>
              <a:buChar char="ü"/>
            </a:pPr>
            <a:r>
              <a:rPr lang="en-US" sz="1200" dirty="0"/>
              <a:t>Median of the number of melt days (24 days) using the empirical algorithm</a:t>
            </a:r>
          </a:p>
          <a:p>
            <a:pPr marL="582930" lvl="1" indent="-171450">
              <a:buFont typeface="Wingdings" panose="05000000000000000000" pitchFamily="2" charset="2"/>
              <a:buChar char="ü"/>
            </a:pPr>
            <a:r>
              <a:rPr lang="en-US" sz="1200" dirty="0"/>
              <a:t>Median of the snow wetness (~0.3%) using the SnoWR algorithm 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A6E110D6-FA83-4EDA-ADA1-7A309B86560B}"/>
              </a:ext>
            </a:extLst>
          </p:cNvPr>
          <p:cNvSpPr/>
          <p:nvPr/>
        </p:nvSpPr>
        <p:spPr>
          <a:xfrm>
            <a:off x="2620433" y="3257465"/>
            <a:ext cx="762000" cy="1820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Arrow: Right 38">
            <a:extLst>
              <a:ext uri="{FF2B5EF4-FFF2-40B4-BE49-F238E27FC236}">
                <a16:creationId xmlns:a16="http://schemas.microsoft.com/office/drawing/2014/main" id="{260056C6-B024-4D14-9313-C2750CB72883}"/>
              </a:ext>
            </a:extLst>
          </p:cNvPr>
          <p:cNvSpPr/>
          <p:nvPr/>
        </p:nvSpPr>
        <p:spPr>
          <a:xfrm>
            <a:off x="2620433" y="3978250"/>
            <a:ext cx="762000" cy="1820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BE91816C-7E3C-45A1-AB4D-4BE4E97C69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47125" y="4746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8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89"/>
    </mc:Choice>
    <mc:Fallback xmlns="">
      <p:transition spd="slow" advTm="244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4A7146-5543-9B4D-9341-971B7D7133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50731" y="45720"/>
            <a:ext cx="8454602" cy="430183"/>
          </a:xfrm>
        </p:spPr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8" name="Text Placeholder 1">
            <a:extLst>
              <a:ext uri="{FF2B5EF4-FFF2-40B4-BE49-F238E27FC236}">
                <a16:creationId xmlns:a16="http://schemas.microsoft.com/office/drawing/2014/main" id="{CF0057F6-9574-4D41-B09B-5979B3657C47}"/>
              </a:ext>
            </a:extLst>
          </p:cNvPr>
          <p:cNvSpPr txBox="1">
            <a:spLocks/>
          </p:cNvSpPr>
          <p:nvPr/>
        </p:nvSpPr>
        <p:spPr>
          <a:xfrm>
            <a:off x="350731" y="481163"/>
            <a:ext cx="8454602" cy="204981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1148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5156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Apply both the empirical and the SnoWR algorithms to the Greenland ice sheet.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Combine the SMAP L-band with higher frequency microwave TB measurements from overlapping satellite records (e.g. SMAP and AMSR2) to detect ice sheet melt extent and intensity with better performance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Using machine learning (ML) algorithms for further improvements and evaluation: 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82930" lvl="1" indent="-171450">
              <a:buFont typeface="Wingdings" panose="05000000000000000000" pitchFamily="2" charset="2"/>
              <a:buChar char="ü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Preliminary result from a neural network with only one-hidden layer (number of melt days during 2015-2016 austral melt season):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2C4B3E-E76F-4961-ADFC-A5F7E34C07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793" y="2827799"/>
            <a:ext cx="2501168" cy="2286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9BAB861-5F9A-407E-B9B8-85B2EBCB617F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8741" y="2858739"/>
            <a:ext cx="2505456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F8FE21F-5120-4A6E-A7C8-F3CFAF034163}"/>
              </a:ext>
            </a:extLst>
          </p:cNvPr>
          <p:cNvSpPr txBox="1"/>
          <p:nvPr/>
        </p:nvSpPr>
        <p:spPr>
          <a:xfrm>
            <a:off x="5550935" y="2612517"/>
            <a:ext cx="22410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Empirical Threshold Algorithm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8699B3-843E-4005-9FAE-B7583A8A19D9}"/>
              </a:ext>
            </a:extLst>
          </p:cNvPr>
          <p:cNvSpPr txBox="1"/>
          <p:nvPr/>
        </p:nvSpPr>
        <p:spPr>
          <a:xfrm>
            <a:off x="753098" y="2612516"/>
            <a:ext cx="32145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Output of a Neural Network with One-Hidden Layer</a:t>
            </a:r>
          </a:p>
        </p:txBody>
      </p:sp>
      <p:pic>
        <p:nvPicPr>
          <p:cNvPr id="36" name="Audio 35">
            <a:hlinkClick r:id="" action="ppaction://media"/>
            <a:extLst>
              <a:ext uri="{FF2B5EF4-FFF2-40B4-BE49-F238E27FC236}">
                <a16:creationId xmlns:a16="http://schemas.microsoft.com/office/drawing/2014/main" id="{0B0EE022-714B-4D6F-B198-91D2A2664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47125" y="4746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12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08"/>
    </mc:Choice>
    <mc:Fallback xmlns="">
      <p:transition spd="slow" advTm="25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4A7146-5543-9B4D-9341-971B7D7133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50731" y="45720"/>
            <a:ext cx="8454602" cy="430183"/>
          </a:xfrm>
        </p:spPr>
        <p:txBody>
          <a:bodyPr/>
          <a:lstStyle/>
          <a:p>
            <a:r>
              <a:rPr lang="en-US" dirty="0"/>
              <a:t>Publications and Acknowledgements</a:t>
            </a:r>
          </a:p>
          <a:p>
            <a:endParaRPr lang="en-US" dirty="0"/>
          </a:p>
        </p:txBody>
      </p:sp>
      <p:sp>
        <p:nvSpPr>
          <p:cNvPr id="38" name="Text Placeholder 1">
            <a:extLst>
              <a:ext uri="{FF2B5EF4-FFF2-40B4-BE49-F238E27FC236}">
                <a16:creationId xmlns:a16="http://schemas.microsoft.com/office/drawing/2014/main" id="{CF0057F6-9574-4D41-B09B-5979B3657C47}"/>
              </a:ext>
            </a:extLst>
          </p:cNvPr>
          <p:cNvSpPr txBox="1">
            <a:spLocks/>
          </p:cNvSpPr>
          <p:nvPr/>
        </p:nvSpPr>
        <p:spPr>
          <a:xfrm>
            <a:off x="350731" y="481163"/>
            <a:ext cx="8454602" cy="443373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1148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5156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Journal:</a:t>
            </a:r>
          </a:p>
          <a:p>
            <a:pPr marL="640080" lvl="1" indent="-228600">
              <a:buFont typeface="Wingdings" panose="05000000000000000000" pitchFamily="2" charset="2"/>
              <a:buChar char="ü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S. Mousavi, A. Colliander, J. Miller, and J. Kimball, “A novel approach to map the intensity of surface melting on the Antarctica ice sheet using SMAP L-band microwave radiometry,” in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The Cryosphere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(submitted, Oct 2020).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Conferences:</a:t>
            </a:r>
          </a:p>
          <a:p>
            <a:pPr marL="582930" lvl="1" indent="-171450">
              <a:buFont typeface="Wingdings" panose="05000000000000000000" pitchFamily="2" charset="2"/>
              <a:buChar char="ü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S. Mousavi, A. Colliander, J. Miller, D. Entekhabi, J. T. Johnson, C. A. Shuman, J. Kimball, and Z. R. Courville, “Melt detection over Greenland using SMAP radiometer observations,” in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2020 IEEE International Geoscience and Remote Sensing Symposium (IGARSS) (accepted and presented).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82930" lvl="1" indent="-171450">
              <a:buFont typeface="Wingdings" panose="05000000000000000000" pitchFamily="2" charset="2"/>
              <a:buChar char="ü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S. Mousavi, A. Colliander, D. Entekhabi, J. T. Johnson, J. Miller, C. A. Shuman, and J. Kimball, “A new snow wetness retrieval algorithm to detect Greenland ice sheet surface melting using SMAP microwave L-band radiometry,” in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2020 Specialist Meeting on Microwave Radiometry and Remote Sensing of the Environment (MICRORAD 2020) (accepted).</a:t>
            </a:r>
            <a:endParaRPr lang="en-US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Proposal:</a:t>
            </a:r>
          </a:p>
          <a:p>
            <a:pPr marL="58293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Co-I on a NASA 2020 Cryosphere Science Proposal “Detecting Greenland and Antarctica Ice Sheet Melt Extent and Intensity with Multi-Frequency Radiometry,” PI: Dr. Andreas Colliander, other Co-Is: Dr. John Kimball and Dr. Julie Miller</a:t>
            </a:r>
            <a:r>
              <a:rPr lang="nl-NL" sz="1200" dirty="0">
                <a:latin typeface="Arial" panose="020B0604020202020204" pitchFamily="34" charset="0"/>
                <a:cs typeface="Arial" panose="020B0604020202020204" pitchFamily="34" charset="0"/>
              </a:rPr>
              <a:t>, 2020-2023 ($493,876/3 years) (submitted, July 2020).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82930" lvl="1" indent="-171450">
              <a:buFont typeface="Arial" panose="020B0604020202020204" pitchFamily="34" charset="0"/>
              <a:buChar char="•"/>
            </a:pP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/>
              <a:t>Acknowledgments</a:t>
            </a:r>
          </a:p>
          <a:p>
            <a:pPr lvl="1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The research described in this presentation was carried out at the Jet Propulsion Laboratory, California Institute of Technology, under a contract with the National Aeronautics and Space Administration.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B362B022-571B-45A2-948C-58B6808F10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47125" y="4746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72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16"/>
    </mc:Choice>
    <mc:Fallback xmlns="">
      <p:transition spd="slow" advTm="10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522&quot;&gt;&lt;object type=&quot;3&quot; unique_id=&quot;10523&quot;&gt;&lt;property id=&quot;20148&quot; value=&quot;5&quot;/&gt;&lt;property id=&quot;20300&quot; value=&quot;Slide 1&quot;/&gt;&lt;property id=&quot;20307&quot; value=&quot;277&quot;/&gt;&lt;/object&gt;&lt;object type=&quot;3&quot; unique_id=&quot;10524&quot;&gt;&lt;property id=&quot;20148&quot; value=&quot;5&quot;/&gt;&lt;property id=&quot;20300&quot; value=&quot;Slide 2&quot;/&gt;&lt;property id=&quot;20307&quot; value=&quot;281&quot;/&gt;&lt;/object&gt;&lt;object type=&quot;3&quot; unique_id=&quot;10525&quot;&gt;&lt;property id=&quot;20148&quot; value=&quot;5&quot;/&gt;&lt;property id=&quot;20300&quot; value=&quot;Slide 3&quot;/&gt;&lt;property id=&quot;20307&quot; value=&quot;280&quot;/&gt;&lt;/object&gt;&lt;object type=&quot;3&quot; unique_id=&quot;10526&quot;&gt;&lt;property id=&quot;20148&quot; value=&quot;5&quot;/&gt;&lt;property id=&quot;20300&quot; value=&quot;Slide 4&quot;/&gt;&lt;property id=&quot;20307&quot; value=&quot;278&quot;/&gt;&lt;/object&gt;&lt;/object&gt;&lt;object type=&quot;8&quot; unique_id=&quot;10532&quot;&gt;&lt;/object&gt;&lt;/object&gt;&lt;/database&gt;"/>
  <p:tag name="MMPROD_NEXTUNIQUEID" val="10010"/>
  <p:tag name="SECTOMILLISECCONVERTED" val="1"/>
</p:tagLst>
</file>

<file path=ppt/theme/theme1.xml><?xml version="1.0" encoding="utf-8"?>
<a:theme xmlns:a="http://schemas.openxmlformats.org/drawingml/2006/main" name="NASAjpl-WhiteTheme-16x9-vA6">
  <a:themeElements>
    <a:clrScheme name="NASA-JPL - Jan 2017">
      <a:dk1>
        <a:sysClr val="windowText" lastClr="000000"/>
      </a:dk1>
      <a:lt1>
        <a:sysClr val="window" lastClr="FFFFFF"/>
      </a:lt1>
      <a:dk2>
        <a:srgbClr val="5D5D60"/>
      </a:dk2>
      <a:lt2>
        <a:srgbClr val="E4E9EF"/>
      </a:lt2>
      <a:accent1>
        <a:srgbClr val="6083AA"/>
      </a:accent1>
      <a:accent2>
        <a:srgbClr val="94A8C2"/>
      </a:accent2>
      <a:accent3>
        <a:srgbClr val="0B3D91"/>
      </a:accent3>
      <a:accent4>
        <a:srgbClr val="E31937"/>
      </a:accent4>
      <a:accent5>
        <a:srgbClr val="F2A900"/>
      </a:accent5>
      <a:accent6>
        <a:srgbClr val="A4B34C"/>
      </a:accent6>
      <a:hlink>
        <a:srgbClr val="0E7EE0"/>
      </a:hlink>
      <a:folHlink>
        <a:srgbClr val="0E7EE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/>
      </a:spPr>
      <a:bodyPr rtlCol="0" anchor="ctr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mpd="sng">
          <a:solidFill>
            <a:schemeClr val="bg1">
              <a:lumMod val="65000"/>
            </a:schemeClr>
          </a:solidFill>
          <a:tailEnd type="arrow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19246</TotalTime>
  <Words>865</Words>
  <Application>Microsoft Office PowerPoint</Application>
  <PresentationFormat>On-screen Show (16:9)</PresentationFormat>
  <Paragraphs>80</Paragraphs>
  <Slides>9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Calibri</vt:lpstr>
      <vt:lpstr>Cambria Math</vt:lpstr>
      <vt:lpstr>Tahoma</vt:lpstr>
      <vt:lpstr>Times New Roman</vt:lpstr>
      <vt:lpstr>Wingdings</vt:lpstr>
      <vt:lpstr>NASAjpl-WhiteTheme-16x9-vA6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Carolyn M Stolze</dc:creator>
  <cp:lastModifiedBy>Mousavi, Seyedmohammad (US 329F)</cp:lastModifiedBy>
  <cp:revision>236</cp:revision>
  <dcterms:created xsi:type="dcterms:W3CDTF">2016-09-08T21:41:17Z</dcterms:created>
  <dcterms:modified xsi:type="dcterms:W3CDTF">2020-11-06T19:42:06Z</dcterms:modified>
</cp:coreProperties>
</file>