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10"/>
  </p:notesMasterIdLst>
  <p:handoutMasterIdLst>
    <p:handoutMasterId r:id="rId11"/>
  </p:handoutMasterIdLst>
  <p:sldIdLst>
    <p:sldId id="288" r:id="rId3"/>
    <p:sldId id="283" r:id="rId4"/>
    <p:sldId id="286" r:id="rId5"/>
    <p:sldId id="279" r:id="rId6"/>
    <p:sldId id="285" r:id="rId7"/>
    <p:sldId id="280" r:id="rId8"/>
    <p:sldId id="281" r:id="rId9"/>
  </p:sldIdLst>
  <p:sldSz cx="9144000" cy="5143500" type="screen16x9"/>
  <p:notesSz cx="6858000" cy="9144000"/>
  <p:custDataLst>
    <p:tags r:id="rId1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a:srgbClr val="00FF00"/>
    <a:srgbClr val="333333"/>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autoAdjust="0"/>
    <p:restoredTop sz="67154" autoAdjust="0"/>
  </p:normalViewPr>
  <p:slideViewPr>
    <p:cSldViewPr snapToGrid="0" snapToObjects="1">
      <p:cViewPr varScale="1">
        <p:scale>
          <a:sx n="60" d="100"/>
          <a:sy n="60" d="100"/>
        </p:scale>
        <p:origin x="1716" y="4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11/13/2020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11/13/2020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Laura Rodriguez and I am a JPL postdoc working w/Dr. Laurie Barge. Today I am going to be talking about my research investigating the potential for LIBS to facilitate the search for life on Ocean Worlds.</a:t>
            </a:r>
          </a:p>
          <a:p>
            <a:endParaRPr lang="en-US" dirty="0"/>
          </a:p>
          <a:p>
            <a:r>
              <a:rPr lang="en-US" dirty="0"/>
              <a:t>This work is part of a larger team effort whose overall goals include the deployment of an underwater </a:t>
            </a:r>
            <a:r>
              <a:rPr lang="en-US" dirty="0" err="1"/>
              <a:t>divebot</a:t>
            </a:r>
            <a:r>
              <a:rPr lang="en-US" dirty="0"/>
              <a:t> (dubbed </a:t>
            </a:r>
            <a:r>
              <a:rPr lang="en-US" dirty="0" err="1"/>
              <a:t>InVADER</a:t>
            </a:r>
            <a:r>
              <a:rPr lang="en-US" dirty="0"/>
              <a:t>) equipped to carry out in situ Raman and LIBS analysis at a hydrothermal vent.</a:t>
            </a:r>
          </a:p>
        </p:txBody>
      </p:sp>
      <p:sp>
        <p:nvSpPr>
          <p:cNvPr id="4" name="Slide Number Placeholder 3"/>
          <p:cNvSpPr>
            <a:spLocks noGrp="1"/>
          </p:cNvSpPr>
          <p:nvPr>
            <p:ph type="sldNum" sz="quarter" idx="5"/>
          </p:nvPr>
        </p:nvSpPr>
        <p:spPr/>
        <p:txBody>
          <a:bodyPr/>
          <a:lstStyle/>
          <a:p>
            <a:fld id="{4180AB40-CF9C-CB44-AF47-E5E5B00AC330}" type="slidenum">
              <a:rPr lang="en-US" smtClean="0"/>
              <a:pPr/>
              <a:t>1</a:t>
            </a:fld>
            <a:endParaRPr lang="en-US" dirty="0"/>
          </a:p>
        </p:txBody>
      </p:sp>
    </p:spTree>
    <p:extLst>
      <p:ext uri="{BB962C8B-B14F-4D97-AF65-F5344CB8AC3E}">
        <p14:creationId xmlns:p14="http://schemas.microsoft.com/office/powerpoint/2010/main" val="1971028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a:ea typeface="+mn-ea"/>
                <a:cs typeface="+mn-cs"/>
              </a:rPr>
              <a:t>Ocean worlds are prime targets in the search for extraterrestrial life as they contain large volumes of liquid water maintained by a heated interior. Notably such conditions could facilitate formation of hydrothermal vents.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a:ea typeface="+mn-ea"/>
                <a:cs typeface="+mn-cs"/>
              </a:rPr>
              <a:t>Hydrothermal vents are of particular interest at they can facilitate organic synthesis and sustain a large, diverse ecosystem.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a:ea typeface="+mn-ea"/>
                <a:cs typeface="+mn-cs"/>
              </a:rPr>
              <a:t>Given this, developing techniques to characterize vent structures in situ is critical for any life detection missions to Ocean Worlds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a:ea typeface="+mn-ea"/>
                <a:cs typeface="+mn-cs"/>
              </a:rPr>
              <a:t>One promising mission ready technique is Laser Induced Breakdown Spectroscopy (or LIBS) as it is the only field technique that can detect the biogenic elements known as (CHONPS).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a:ea typeface="+mn-ea"/>
                <a:cs typeface="+mn-cs"/>
              </a:rPr>
              <a:t>To do this, LIBS uses a laser to generate a plasma that ablates the sample into atoms. Electrons of these atoms are excited by the laser, and upon cooling, fall back to the ground state, producing unique spectral lines.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Arial"/>
              <a:ea typeface="+mn-ea"/>
              <a:cs typeface="+mn-cs"/>
            </a:endParaRPr>
          </a:p>
        </p:txBody>
      </p:sp>
      <p:sp>
        <p:nvSpPr>
          <p:cNvPr id="4" name="Slide Number Placeholder 3"/>
          <p:cNvSpPr>
            <a:spLocks noGrp="1"/>
          </p:cNvSpPr>
          <p:nvPr>
            <p:ph type="sldNum" sz="quarter" idx="5"/>
          </p:nvPr>
        </p:nvSpPr>
        <p:spPr/>
        <p:txBody>
          <a:bodyPr/>
          <a:lstStyle/>
          <a:p>
            <a:fld id="{4180AB40-CF9C-CB44-AF47-E5E5B00AC330}" type="slidenum">
              <a:rPr lang="en-US" smtClean="0"/>
              <a:pPr/>
              <a:t>2</a:t>
            </a:fld>
            <a:endParaRPr lang="en-US" dirty="0"/>
          </a:p>
        </p:txBody>
      </p:sp>
    </p:spTree>
    <p:extLst>
      <p:ext uri="{BB962C8B-B14F-4D97-AF65-F5344CB8AC3E}">
        <p14:creationId xmlns:p14="http://schemas.microsoft.com/office/powerpoint/2010/main" val="219537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effectLst/>
              </a:rPr>
              <a:t>There are 3 major drawbacks to LIBS: (1) line intensities are sensitive to matrix effects; (2)</a:t>
            </a:r>
            <a:r>
              <a:rPr lang="en-US" b="0" dirty="0">
                <a:effectLst/>
              </a:rPr>
              <a:t> biogenic elements generate weak lines and (3) these lines often overlap w/that of other elements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rPr>
              <a:t>Originally, </a:t>
            </a:r>
            <a:r>
              <a:rPr lang="en-US" b="0" dirty="0" err="1">
                <a:effectLst/>
              </a:rPr>
              <a:t>InVADER</a:t>
            </a:r>
            <a:r>
              <a:rPr lang="en-US" b="0" dirty="0">
                <a:effectLst/>
              </a:rPr>
              <a:t> aimed to test if LIBS could, despite these issues, characterize elemental trends by univariate analysis. Figure A shows that univariate analysis of a LIBS spectrum looks for 1 spectral line diagnostic of 1 element.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rPr>
              <a:t>However, as a geochemist w/ machine learning knowledge, I saw opportunity in the matrix effects: notably, the potential for changes in the mineral or organic content to be reflected in the LIBS spectrum and deciphered with multivariate tools.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rPr>
              <a:t>Shown in Fig A, multivariate analysis looks at how all the peaks change relative to each other in samples.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rPr>
              <a:t>Figure B summarizes the concept behind deconvoluting components of LIBS spectra via the technique, multivariate curve resolution.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effectLst/>
            </a:endParaRPr>
          </a:p>
        </p:txBody>
      </p:sp>
      <p:sp>
        <p:nvSpPr>
          <p:cNvPr id="4" name="Slide Number Placeholder 3"/>
          <p:cNvSpPr>
            <a:spLocks noGrp="1"/>
          </p:cNvSpPr>
          <p:nvPr>
            <p:ph type="sldNum" sz="quarter" idx="5"/>
          </p:nvPr>
        </p:nvSpPr>
        <p:spPr/>
        <p:txBody>
          <a:bodyPr/>
          <a:lstStyle/>
          <a:p>
            <a:fld id="{4180AB40-CF9C-CB44-AF47-E5E5B00AC330}" type="slidenum">
              <a:rPr lang="en-US" smtClean="0"/>
              <a:pPr/>
              <a:t>3</a:t>
            </a:fld>
            <a:endParaRPr lang="en-US" dirty="0"/>
          </a:p>
        </p:txBody>
      </p:sp>
    </p:spTree>
    <p:extLst>
      <p:ext uri="{BB962C8B-B14F-4D97-AF65-F5344CB8AC3E}">
        <p14:creationId xmlns:p14="http://schemas.microsoft.com/office/powerpoint/2010/main" val="2073709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work I analyzed a hydrothermal vent precipitate collected from </a:t>
            </a:r>
            <a:r>
              <a:rPr lang="en-US" sz="1200" kern="1200" dirty="0">
                <a:solidFill>
                  <a:schemeClr val="tx1"/>
                </a:solidFill>
                <a:effectLst/>
                <a:latin typeface="Arial"/>
                <a:ea typeface="+mn-ea"/>
                <a:cs typeface="+mn-cs"/>
              </a:rPr>
              <a:t>the Juan de Fuca Ridge shown in box A </a:t>
            </a:r>
          </a:p>
          <a:p>
            <a:pPr marL="171450" indent="-171450">
              <a:buFont typeface="Arial" panose="020B0604020202020204" pitchFamily="34" charset="0"/>
              <a:buChar char="•"/>
            </a:pPr>
            <a:r>
              <a:rPr lang="en-US" sz="1200" kern="1200" dirty="0">
                <a:solidFill>
                  <a:schemeClr val="tx1"/>
                </a:solidFill>
                <a:effectLst/>
                <a:latin typeface="Arial"/>
                <a:ea typeface="+mn-ea"/>
                <a:cs typeface="+mn-cs"/>
              </a:rPr>
              <a:t>The sample was cut and analyzed using two, flight ready LIBS instruments: a novel system by Impossible Sensing and the ChemCam clone at Los Alamos National Lab.</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innovative aspect of our work is that (1) our models do not require a priori knowledge and (2) will characterize mineral and organic trends. Prior work with LIBS has relied on machine learning tools to quantify elements and oxides as well as determine rock type. However, such work relied on building models that required a priori knowledge of the sample site</a:t>
            </a:r>
          </a:p>
          <a:p>
            <a:pPr marL="171450" indent="-171450">
              <a:buFont typeface="Arial" panose="020B0604020202020204" pitchFamily="34" charset="0"/>
              <a:buChar char="•"/>
            </a:pPr>
            <a:r>
              <a:rPr lang="en-US" dirty="0"/>
              <a:t>Models that don’t require a priori information is critical for Ocean World exploration, where a mission to the subsurface will be stand alone and unlikely to be followed up for decades</a:t>
            </a:r>
          </a:p>
        </p:txBody>
      </p:sp>
      <p:sp>
        <p:nvSpPr>
          <p:cNvPr id="4" name="Slide Number Placeholder 3"/>
          <p:cNvSpPr>
            <a:spLocks noGrp="1"/>
          </p:cNvSpPr>
          <p:nvPr>
            <p:ph type="sldNum" sz="quarter" idx="5"/>
          </p:nvPr>
        </p:nvSpPr>
        <p:spPr/>
        <p:txBody>
          <a:bodyPr/>
          <a:lstStyle/>
          <a:p>
            <a:fld id="{4180AB40-CF9C-CB44-AF47-E5E5B00AC330}" type="slidenum">
              <a:rPr lang="en-US" smtClean="0"/>
              <a:pPr/>
              <a:t>4</a:t>
            </a:fld>
            <a:endParaRPr lang="en-US" dirty="0"/>
          </a:p>
        </p:txBody>
      </p:sp>
    </p:spTree>
    <p:extLst>
      <p:ext uri="{BB962C8B-B14F-4D97-AF65-F5344CB8AC3E}">
        <p14:creationId xmlns:p14="http://schemas.microsoft.com/office/powerpoint/2010/main" val="3609430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Shown are some of the results from this work</a:t>
            </a:r>
          </a:p>
          <a:p>
            <a:pPr marL="171450" indent="-171450">
              <a:buFont typeface="Arial" panose="020B0604020202020204" pitchFamily="34" charset="0"/>
              <a:buChar char="•"/>
            </a:pPr>
            <a:r>
              <a:rPr lang="en-US" dirty="0"/>
              <a:t>Figure 1 is a PCA biplot. PCA is a technique that reduces the dimensions of the data, combining the original variables (</a:t>
            </a:r>
            <a:r>
              <a:rPr lang="en-US" dirty="0" err="1"/>
              <a:t>ie</a:t>
            </a:r>
            <a:r>
              <a:rPr lang="en-US" dirty="0"/>
              <a:t> wavelengths) to create new variables (known as PCs) that better capture the variance in the samples. </a:t>
            </a:r>
          </a:p>
          <a:p>
            <a:pPr marL="171450" indent="-171450">
              <a:buFont typeface="Arial" panose="020B0604020202020204" pitchFamily="34" charset="0"/>
              <a:buChar char="•"/>
            </a:pPr>
            <a:r>
              <a:rPr lang="en-US" dirty="0"/>
              <a:t>In the figure, every LIBS shot is plotted and colored by depth into the chimney. The arrows indicate how wavelengths of interest (labelled as elements) pull the data.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are two main take away from this plot:</a:t>
            </a:r>
          </a:p>
          <a:p>
            <a:pPr marL="628650" lvl="1" indent="-171450">
              <a:buFont typeface="Arial" panose="020B0604020202020204" pitchFamily="34" charset="0"/>
              <a:buChar char="•"/>
            </a:pPr>
            <a:r>
              <a:rPr lang="en-US" dirty="0"/>
              <a:t>The first is that Elements in blue are affiliated w/clays: here we found they track together and concentrate at 3 cm; this agrees with work by </a:t>
            </a:r>
            <a:r>
              <a:rPr lang="en-US" dirty="0" err="1"/>
              <a:t>kristall</a:t>
            </a:r>
            <a:r>
              <a:rPr lang="en-US" dirty="0"/>
              <a:t> et al which described this depth  as clay-rich</a:t>
            </a:r>
          </a:p>
          <a:p>
            <a:pPr marL="628650" lvl="1" indent="-171450">
              <a:buFont typeface="Arial" panose="020B0604020202020204" pitchFamily="34" charset="0"/>
              <a:buChar char="•"/>
            </a:pPr>
            <a:r>
              <a:rPr lang="en-US" dirty="0"/>
              <a:t>The second thing to note is that C appears to strongly track w/Fe and 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Figure 2 shows a mineral deconvoluted by MCR and its identification using a standard.</a:t>
            </a:r>
          </a:p>
          <a:p>
            <a:pPr marL="171450" indent="-171450">
              <a:buFont typeface="Arial" panose="020B0604020202020204" pitchFamily="34" charset="0"/>
              <a:buChar char="•"/>
            </a:pPr>
            <a:r>
              <a:rPr lang="en-US" dirty="0"/>
              <a:t>Figure 3 combines MCR and univariate analysis to elucidate CHONPS hotspots</a:t>
            </a:r>
          </a:p>
          <a:p>
            <a:pPr marL="171450" indent="-171450">
              <a:buFont typeface="Arial" panose="020B0604020202020204" pitchFamily="34" charset="0"/>
              <a:buChar char="•"/>
            </a:pPr>
            <a:r>
              <a:rPr lang="en-US" dirty="0"/>
              <a:t>Figure 3A shows that biogenic elements concentrate in component 4; which is also enriched with clay elements (not shown); Figure 3B shows that component 4  is most abundant at 3 cm, which is consistent with this depth being clay-rich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Given that clays adsorb and preserve organics, component 4 is likely an organic hotspot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Note without MCR, we would not never discovered the CHONP hotspot in the clay layer; instead we may have focused on the interior of the chimney where univariate and PCA analysis suggests C is most intense. </a:t>
            </a:r>
          </a:p>
        </p:txBody>
      </p:sp>
      <p:sp>
        <p:nvSpPr>
          <p:cNvPr id="4" name="Slide Number Placeholder 3"/>
          <p:cNvSpPr>
            <a:spLocks noGrp="1"/>
          </p:cNvSpPr>
          <p:nvPr>
            <p:ph type="sldNum" sz="quarter" idx="5"/>
          </p:nvPr>
        </p:nvSpPr>
        <p:spPr/>
        <p:txBody>
          <a:bodyPr/>
          <a:lstStyle/>
          <a:p>
            <a:fld id="{4180AB40-CF9C-CB44-AF47-E5E5B00AC330}" type="slidenum">
              <a:rPr lang="en-US" smtClean="0"/>
              <a:pPr/>
              <a:t>5</a:t>
            </a:fld>
            <a:endParaRPr lang="en-US" dirty="0"/>
          </a:p>
        </p:txBody>
      </p:sp>
    </p:spTree>
    <p:extLst>
      <p:ext uri="{BB962C8B-B14F-4D97-AF65-F5344CB8AC3E}">
        <p14:creationId xmlns:p14="http://schemas.microsoft.com/office/powerpoint/2010/main" val="3664536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have shown that LIBS can elucidate mineral trends and CHONPS hotspots without a priori information</a:t>
            </a:r>
          </a:p>
          <a:p>
            <a:pPr marL="171450" indent="-171450">
              <a:buFont typeface="Arial" panose="020B0604020202020204" pitchFamily="34" charset="0"/>
              <a:buChar char="•"/>
            </a:pPr>
            <a:r>
              <a:rPr lang="en-US" dirty="0"/>
              <a:t>In addition, ongoing work suggests that LIBS can be used to identify clusters of wavelengths that are affiliated with organic material</a:t>
            </a:r>
          </a:p>
          <a:p>
            <a:pPr marL="171450" indent="-171450">
              <a:buFont typeface="Arial" panose="020B0604020202020204" pitchFamily="34" charset="0"/>
              <a:buChar char="•"/>
            </a:pPr>
            <a:r>
              <a:rPr lang="en-US" dirty="0"/>
              <a:t>Such results are exciting as they show the potential application of LIBS in the search for life not only on Ocean Worlds, but also on Mars via the Curiosity and Perseverance rovers.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future work we aim to build a LIBS database, confirm organic trends, and test whether fusing Raman and LIBS datasets can enable us to identify functional groups within organic content </a:t>
            </a:r>
          </a:p>
          <a:p>
            <a:pPr marL="171450" indent="-171450">
              <a:buFont typeface="Arial" panose="020B0604020202020204" pitchFamily="34" charset="0"/>
              <a:buChar char="•"/>
            </a:pPr>
            <a:r>
              <a:rPr lang="en-US" dirty="0"/>
              <a:t>Finally, we will analyze cores of the vent sample both dry and submerged in water. The latter is important for LIBS given that its IR laser is readily absorbed by water. We will test various strategies to mitigate this issue.</a:t>
            </a:r>
          </a:p>
        </p:txBody>
      </p:sp>
      <p:sp>
        <p:nvSpPr>
          <p:cNvPr id="4" name="Slide Number Placeholder 3"/>
          <p:cNvSpPr>
            <a:spLocks noGrp="1"/>
          </p:cNvSpPr>
          <p:nvPr>
            <p:ph type="sldNum" sz="quarter" idx="5"/>
          </p:nvPr>
        </p:nvSpPr>
        <p:spPr/>
        <p:txBody>
          <a:bodyPr/>
          <a:lstStyle/>
          <a:p>
            <a:fld id="{4180AB40-CF9C-CB44-AF47-E5E5B00AC330}" type="slidenum">
              <a:rPr lang="en-US" smtClean="0"/>
              <a:pPr/>
              <a:t>6</a:t>
            </a:fld>
            <a:endParaRPr lang="en-US" dirty="0"/>
          </a:p>
        </p:txBody>
      </p:sp>
    </p:spTree>
    <p:extLst>
      <p:ext uri="{BB962C8B-B14F-4D97-AF65-F5344CB8AC3E}">
        <p14:creationId xmlns:p14="http://schemas.microsoft.com/office/powerpoint/2010/main" val="2356612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would like to give thanks to those that have helped me throughout this project. Especially my advisor, Laurie Barge, the OHL lab group and Pablo </a:t>
            </a:r>
            <a:r>
              <a:rPr lang="en-US" dirty="0" err="1"/>
              <a:t>Sobron</a:t>
            </a:r>
            <a:r>
              <a:rPr lang="en-US" dirty="0"/>
              <a:t>. </a:t>
            </a:r>
          </a:p>
          <a:p>
            <a:pPr marL="171450" indent="-171450">
              <a:buFont typeface="Arial" panose="020B0604020202020204" pitchFamily="34" charset="0"/>
              <a:buChar char="•"/>
            </a:pPr>
            <a:r>
              <a:rPr lang="en-US" dirty="0"/>
              <a:t>I’d also like to thank Greg Peters who cut the vent sample, Deb Kelley for lending us the sample, </a:t>
            </a:r>
          </a:p>
          <a:p>
            <a:pPr marL="171450" indent="-171450">
              <a:buFont typeface="Arial" panose="020B0604020202020204" pitchFamily="34" charset="0"/>
              <a:buChar char="•"/>
            </a:pPr>
            <a:r>
              <a:rPr lang="en-US" dirty="0"/>
              <a:t>as well as those at Impossible Sensing and the Los Alamos Chem Cam team for access to the LIBS instruments used in this work. </a:t>
            </a:r>
          </a:p>
          <a:p>
            <a:pPr marL="171450" indent="-171450">
              <a:buFont typeface="Arial" panose="020B0604020202020204" pitchFamily="34" charset="0"/>
              <a:buChar char="•"/>
            </a:pPr>
            <a:r>
              <a:rPr lang="en-US" dirty="0"/>
              <a:t>Finally, I’d like to thank everyone on the </a:t>
            </a:r>
            <a:r>
              <a:rPr lang="en-US" dirty="0" err="1"/>
              <a:t>InVADER</a:t>
            </a:r>
            <a:r>
              <a:rPr lang="en-US" dirty="0"/>
              <a:t> team for helping make this research a reality.</a:t>
            </a:r>
          </a:p>
          <a:p>
            <a:endParaRPr lang="en-US" dirty="0"/>
          </a:p>
          <a:p>
            <a:r>
              <a:rPr lang="en-US" dirty="0"/>
              <a:t>Thank you for your time and attention</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7</a:t>
            </a:fld>
            <a:endParaRPr lang="en-US" dirty="0"/>
          </a:p>
        </p:txBody>
      </p:sp>
    </p:spTree>
    <p:extLst>
      <p:ext uri="{BB962C8B-B14F-4D97-AF65-F5344CB8AC3E}">
        <p14:creationId xmlns:p14="http://schemas.microsoft.com/office/powerpoint/2010/main" val="1358911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11/13/2020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11/13/2020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11/13/2020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11/13/2020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11/13/2020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11/13/2020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11/13/2020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11/13/2020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11/13/2020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11/13/2020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slideLayout" Target="../slideLayouts/slideLayout13.xml"/><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5.png"/><Relationship Id="rId2" Type="http://schemas.openxmlformats.org/officeDocument/2006/relationships/audio" Target="../media/media7.m4a"/><Relationship Id="rId16" Type="http://schemas.openxmlformats.org/officeDocument/2006/relationships/image" Target="../media/image29.jpeg"/><Relationship Id="rId1" Type="http://schemas.microsoft.com/office/2007/relationships/media" Target="../media/media7.m4a"/><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notesSlide" Target="../notesSlides/notesSlide7.xml"/><Relationship Id="rId9" Type="http://schemas.openxmlformats.org/officeDocument/2006/relationships/image" Target="../media/image22.jpe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FC510C79-B262-4852-A839-AF1BE273A438}"/>
              </a:ext>
            </a:extLst>
          </p:cNvPr>
          <p:cNvPicPr>
            <a:picLocks noGrp="1" noChangeAspect="1"/>
          </p:cNvPicPr>
          <p:nvPr>
            <p:ph type="pic" sz="quarter" idx="14"/>
          </p:nvPr>
        </p:nvPicPr>
        <p:blipFill>
          <a:blip r:embed="rId5"/>
          <a:srcRect t="29" b="29"/>
          <a:stretch>
            <a:fillRect/>
          </a:stretch>
        </p:blipFill>
        <p:spPr/>
      </p:pic>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8" y="3483788"/>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mj-lt"/>
              </a:rPr>
              <a:t>2020 Postdoc Research Day Presentation Conference</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Laura E. Rodriguez</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234054"/>
            <a:ext cx="2969426"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3227</a:t>
            </a:r>
          </a:p>
          <a:p>
            <a:pPr>
              <a:spcBef>
                <a:spcPct val="0"/>
              </a:spcBef>
            </a:pPr>
            <a:r>
              <a:rPr lang="en-US" altLang="en-US" sz="1000" dirty="0">
                <a:latin typeface="Tahoma" panose="020B0604030504040204" pitchFamily="34" charset="0"/>
              </a:rPr>
              <a:t>Advisor:  Laurie M. Barge (3227)</a:t>
            </a:r>
          </a:p>
          <a:p>
            <a:pPr>
              <a:spcBef>
                <a:spcPct val="0"/>
              </a:spcBef>
            </a:pPr>
            <a:r>
              <a:rPr lang="en-US" altLang="en-US" sz="1000" dirty="0">
                <a:latin typeface="Tahoma" panose="020B0604030504040204" pitchFamily="34" charset="0"/>
              </a:rPr>
              <a:t>Postdoc Program: JPL</a:t>
            </a:r>
          </a:p>
        </p:txBody>
      </p:sp>
      <p:pic>
        <p:nvPicPr>
          <p:cNvPr id="7" name="Picture 6">
            <a:extLst>
              <a:ext uri="{FF2B5EF4-FFF2-40B4-BE49-F238E27FC236}">
                <a16:creationId xmlns:a16="http://schemas.microsoft.com/office/drawing/2014/main" id="{834FD9FF-670A-4BA3-BC32-156A20FA0F77}"/>
              </a:ext>
            </a:extLst>
          </p:cNvPr>
          <p:cNvPicPr>
            <a:picLocks noChangeAspect="1"/>
          </p:cNvPicPr>
          <p:nvPr/>
        </p:nvPicPr>
        <p:blipFill>
          <a:blip r:embed="rId6">
            <a:clrChange>
              <a:clrFrom>
                <a:srgbClr val="000000"/>
              </a:clrFrom>
              <a:clrTo>
                <a:srgbClr val="000000">
                  <a:alpha val="0"/>
                </a:srgbClr>
              </a:clrTo>
            </a:clrChange>
          </a:blip>
          <a:stretch>
            <a:fillRect/>
          </a:stretch>
        </p:blipFill>
        <p:spPr>
          <a:xfrm>
            <a:off x="122800" y="109723"/>
            <a:ext cx="1436405" cy="715908"/>
          </a:xfrm>
          <a:prstGeom prst="rect">
            <a:avLst/>
          </a:prstGeom>
        </p:spPr>
      </p:pic>
      <p:sp>
        <p:nvSpPr>
          <p:cNvPr id="8" name="Text Placeholder 1">
            <a:extLst>
              <a:ext uri="{FF2B5EF4-FFF2-40B4-BE49-F238E27FC236}">
                <a16:creationId xmlns:a16="http://schemas.microsoft.com/office/drawing/2014/main" id="{43F2D643-2188-411A-9E65-A734BB1DB12E}"/>
              </a:ext>
            </a:extLst>
          </p:cNvPr>
          <p:cNvSpPr txBox="1">
            <a:spLocks/>
          </p:cNvSpPr>
          <p:nvPr/>
        </p:nvSpPr>
        <p:spPr>
          <a:xfrm>
            <a:off x="1198478" y="1987898"/>
            <a:ext cx="5811976" cy="868471"/>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a:solidFill>
                  <a:srgbClr val="FFFF00"/>
                </a:solidFill>
                <a:effectLst>
                  <a:outerShdw blurRad="38100" dist="38100" dir="2700000" algn="tl">
                    <a:srgbClr val="000000">
                      <a:alpha val="43137"/>
                    </a:srgbClr>
                  </a:outerShdw>
                </a:effectLst>
                <a:latin typeface="+mj-lt"/>
              </a:rPr>
              <a:t>The potential for LIBS to facilitate the search for life on Ocean Worlds</a:t>
            </a:r>
          </a:p>
        </p:txBody>
      </p:sp>
      <p:pic>
        <p:nvPicPr>
          <p:cNvPr id="3" name="Picture 2">
            <a:extLst>
              <a:ext uri="{FF2B5EF4-FFF2-40B4-BE49-F238E27FC236}">
                <a16:creationId xmlns:a16="http://schemas.microsoft.com/office/drawing/2014/main" id="{DCB83B4E-044E-473F-810E-C36879225BA0}"/>
              </a:ext>
            </a:extLst>
          </p:cNvPr>
          <p:cNvPicPr>
            <a:picLocks noChangeAspect="1"/>
          </p:cNvPicPr>
          <p:nvPr/>
        </p:nvPicPr>
        <p:blipFill>
          <a:blip r:embed="rId7"/>
          <a:stretch>
            <a:fillRect/>
          </a:stretch>
        </p:blipFill>
        <p:spPr>
          <a:xfrm>
            <a:off x="4916449" y="726267"/>
            <a:ext cx="2606045" cy="1371603"/>
          </a:xfrm>
          <a:prstGeom prst="rect">
            <a:avLst/>
          </a:prstGeom>
        </p:spPr>
      </p:pic>
      <p:pic>
        <p:nvPicPr>
          <p:cNvPr id="11" name="Slide 1">
            <a:hlinkClick r:id="" action="ppaction://media"/>
            <a:extLst>
              <a:ext uri="{FF2B5EF4-FFF2-40B4-BE49-F238E27FC236}">
                <a16:creationId xmlns:a16="http://schemas.microsoft.com/office/drawing/2014/main" id="{892672DB-6E96-4709-A401-168767881543}"/>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8"/>
          <a:stretch>
            <a:fillRect/>
          </a:stretch>
        </p:blipFill>
        <p:spPr>
          <a:xfrm>
            <a:off x="8550940" y="109723"/>
            <a:ext cx="406400" cy="406400"/>
          </a:xfrm>
          <a:prstGeom prst="rect">
            <a:avLst/>
          </a:prstGeom>
        </p:spPr>
      </p:pic>
      <p:sp>
        <p:nvSpPr>
          <p:cNvPr id="10" name="Rectangle 9">
            <a:extLst>
              <a:ext uri="{FF2B5EF4-FFF2-40B4-BE49-F238E27FC236}">
                <a16:creationId xmlns:a16="http://schemas.microsoft.com/office/drawing/2014/main" id="{01E90709-0484-43D8-9EB3-522819DE1F8F}"/>
              </a:ext>
            </a:extLst>
          </p:cNvPr>
          <p:cNvSpPr/>
          <p:nvPr/>
        </p:nvSpPr>
        <p:spPr>
          <a:xfrm>
            <a:off x="0" y="4944543"/>
            <a:ext cx="6050619"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cs typeface="Calibri" panose="020F0502020204030204" pitchFamily="34" charset="0"/>
              </a:rPr>
              <a:t>© 2020 California Institute of Technology. Government sponsorship acknowledged.</a:t>
            </a:r>
          </a:p>
        </p:txBody>
      </p:sp>
    </p:spTree>
    <p:extLst>
      <p:ext uri="{BB962C8B-B14F-4D97-AF65-F5344CB8AC3E}">
        <p14:creationId xmlns:p14="http://schemas.microsoft.com/office/powerpoint/2010/main" val="429492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2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himlets&quot; atop the hydrothermal edifice called Inferno vent 300°C fluids into the near-freezing surrounding ocean water. Credit: UW/NSF-OOI/WHOI, V19.">
            <a:extLst>
              <a:ext uri="{FF2B5EF4-FFF2-40B4-BE49-F238E27FC236}">
                <a16:creationId xmlns:a16="http://schemas.microsoft.com/office/drawing/2014/main" id="{A9511F76-5079-44D4-8D4B-C5655DB80D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85" r="37388" b="12347"/>
          <a:stretch/>
        </p:blipFill>
        <p:spPr bwMode="auto">
          <a:xfrm>
            <a:off x="4713559" y="804634"/>
            <a:ext cx="4091774" cy="4079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16522" y="823644"/>
            <a:ext cx="4227692" cy="4040034"/>
          </a:xfrm>
          <a:ln w="19050">
            <a:solidFill>
              <a:schemeClr val="tx1"/>
            </a:solidFill>
          </a:ln>
        </p:spPr>
        <p:txBody>
          <a:bodyPr/>
          <a:lstStyle/>
          <a:p>
            <a:pPr marL="171450" indent="-171450">
              <a:buFont typeface="Arial" panose="020B0604020202020204" pitchFamily="34" charset="0"/>
              <a:buChar char="•"/>
            </a:pPr>
            <a:endParaRPr lang="en-US" sz="600" dirty="0"/>
          </a:p>
          <a:p>
            <a:pPr marL="171450" indent="-171450">
              <a:buFont typeface="Arial" panose="020B0604020202020204" pitchFamily="34" charset="0"/>
              <a:buChar char="•"/>
            </a:pPr>
            <a:r>
              <a:rPr lang="en-US" sz="1400" dirty="0"/>
              <a:t>Ocean Worlds (e.g. Europa/Enceladus) are prime targets in the search for extraterrestrial life. </a:t>
            </a:r>
            <a:br>
              <a:rPr lang="en-US" sz="1400" dirty="0"/>
            </a:br>
            <a:endParaRPr lang="en-US" sz="600" dirty="0"/>
          </a:p>
          <a:p>
            <a:pPr marL="171450" indent="-171450">
              <a:buFont typeface="Arial" panose="020B0604020202020204" pitchFamily="34" charset="0"/>
              <a:buChar char="•"/>
            </a:pPr>
            <a:r>
              <a:rPr lang="en-US" sz="1400" dirty="0"/>
              <a:t>If their crust is sufficiently heated and porous, hydrothermal vents may exist. Vents are promising locales to search for life as they can sustain ecosystems with a rich biodiversity.</a:t>
            </a:r>
            <a:br>
              <a:rPr lang="en-US" sz="1400" dirty="0"/>
            </a:br>
            <a:endParaRPr lang="en-US" sz="600" dirty="0"/>
          </a:p>
          <a:p>
            <a:pPr marL="171450" indent="-171450">
              <a:buFont typeface="Arial" panose="020B0604020202020204" pitchFamily="34" charset="0"/>
              <a:buChar char="•"/>
            </a:pPr>
            <a:r>
              <a:rPr lang="en-US" sz="1400" dirty="0"/>
              <a:t>Thus, </a:t>
            </a:r>
            <a:r>
              <a:rPr lang="en-US" sz="1400" i="1" dirty="0"/>
              <a:t>in-situ</a:t>
            </a:r>
            <a:r>
              <a:rPr lang="en-US" sz="1400" dirty="0"/>
              <a:t> techniques to study vents are critical for life-detection missions to Ocean Worlds</a:t>
            </a:r>
            <a:br>
              <a:rPr lang="en-US" sz="1400" dirty="0"/>
            </a:br>
            <a:endParaRPr lang="en-US" sz="600" dirty="0"/>
          </a:p>
          <a:p>
            <a:pPr marL="171450" indent="-171450">
              <a:buFont typeface="Arial" panose="020B0604020202020204" pitchFamily="34" charset="0"/>
              <a:buChar char="•"/>
            </a:pPr>
            <a:r>
              <a:rPr lang="en-US" sz="1400" dirty="0"/>
              <a:t>InVADER aims to determine the feasibility of Laser Induced Breakdown Spectroscopy (LIBS) and Raman to characterize vents </a:t>
            </a:r>
            <a:r>
              <a:rPr lang="en-US" sz="1400" i="1" dirty="0"/>
              <a:t>in-situ</a:t>
            </a:r>
            <a:r>
              <a:rPr lang="en-US" sz="1400" dirty="0"/>
              <a:t>. </a:t>
            </a:r>
            <a:br>
              <a:rPr lang="en-US" sz="1400" dirty="0"/>
            </a:br>
            <a:endParaRPr lang="en-US" sz="400" dirty="0"/>
          </a:p>
          <a:p>
            <a:pPr marL="171450" indent="-171450">
              <a:buFont typeface="Arial" panose="020B0604020202020204" pitchFamily="34" charset="0"/>
              <a:buChar char="•"/>
            </a:pPr>
            <a:r>
              <a:rPr lang="en-US" sz="1400" dirty="0"/>
              <a:t>Initial work has focused on the potential for LIBS and machine learning to deduce geochemical trends as well as organic and CHONPS hotspots within vent precipitates</a:t>
            </a:r>
          </a:p>
        </p:txBody>
      </p:sp>
      <p:sp>
        <p:nvSpPr>
          <p:cNvPr id="6" name="Text Placeholder 2">
            <a:extLst>
              <a:ext uri="{FF2B5EF4-FFF2-40B4-BE49-F238E27FC236}">
                <a16:creationId xmlns:a16="http://schemas.microsoft.com/office/drawing/2014/main" id="{5C47E9ED-CBAA-490B-AF13-B34E0E92084D}"/>
              </a:ext>
            </a:extLst>
          </p:cNvPr>
          <p:cNvSpPr txBox="1">
            <a:spLocks/>
          </p:cNvSpPr>
          <p:nvPr/>
        </p:nvSpPr>
        <p:spPr>
          <a:xfrm>
            <a:off x="350732" y="260030"/>
            <a:ext cx="8454602" cy="4301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Introduction</a:t>
            </a:r>
          </a:p>
        </p:txBody>
      </p:sp>
      <p:grpSp>
        <p:nvGrpSpPr>
          <p:cNvPr id="21" name="Group 20">
            <a:extLst>
              <a:ext uri="{FF2B5EF4-FFF2-40B4-BE49-F238E27FC236}">
                <a16:creationId xmlns:a16="http://schemas.microsoft.com/office/drawing/2014/main" id="{235C57F4-C47E-4147-BB42-70CDAB5D51C7}"/>
              </a:ext>
            </a:extLst>
          </p:cNvPr>
          <p:cNvGrpSpPr/>
          <p:nvPr/>
        </p:nvGrpSpPr>
        <p:grpSpPr>
          <a:xfrm>
            <a:off x="5470666" y="888915"/>
            <a:ext cx="2791592" cy="3278618"/>
            <a:chOff x="5081819" y="1530211"/>
            <a:chExt cx="2924436" cy="3613289"/>
          </a:xfrm>
        </p:grpSpPr>
        <p:grpSp>
          <p:nvGrpSpPr>
            <p:cNvPr id="8" name="Group 7">
              <a:extLst>
                <a:ext uri="{FF2B5EF4-FFF2-40B4-BE49-F238E27FC236}">
                  <a16:creationId xmlns:a16="http://schemas.microsoft.com/office/drawing/2014/main" id="{CB4182D1-12DC-4EB5-A3CF-27CE65FF0247}"/>
                </a:ext>
              </a:extLst>
            </p:cNvPr>
            <p:cNvGrpSpPr/>
            <p:nvPr/>
          </p:nvGrpSpPr>
          <p:grpSpPr>
            <a:xfrm>
              <a:off x="6158492" y="2038322"/>
              <a:ext cx="1847763" cy="3105178"/>
              <a:chOff x="7288222" y="1739049"/>
              <a:chExt cx="4289322" cy="5075236"/>
            </a:xfrm>
          </p:grpSpPr>
          <p:grpSp>
            <p:nvGrpSpPr>
              <p:cNvPr id="9" name="Group 8">
                <a:extLst>
                  <a:ext uri="{FF2B5EF4-FFF2-40B4-BE49-F238E27FC236}">
                    <a16:creationId xmlns:a16="http://schemas.microsoft.com/office/drawing/2014/main" id="{AB300D61-7CF5-4EEB-A1F1-1EAD2E519614}"/>
                  </a:ext>
                </a:extLst>
              </p:cNvPr>
              <p:cNvGrpSpPr/>
              <p:nvPr/>
            </p:nvGrpSpPr>
            <p:grpSpPr>
              <a:xfrm>
                <a:off x="9407076" y="2215606"/>
                <a:ext cx="2170468" cy="4598679"/>
                <a:chOff x="1989361" y="566516"/>
                <a:chExt cx="2552369" cy="5476875"/>
              </a:xfrm>
            </p:grpSpPr>
            <p:pic>
              <p:nvPicPr>
                <p:cNvPr id="11" name="Picture 2" descr="https://invader-mission.org/wp-content/uploads/2019/06/InVADER-Frame-Assembly-in-design-6-3-2019-1920px-1024x575.png">
                  <a:extLst>
                    <a:ext uri="{FF2B5EF4-FFF2-40B4-BE49-F238E27FC236}">
                      <a16:creationId xmlns:a16="http://schemas.microsoft.com/office/drawing/2014/main" id="{9C72B285-8995-49BB-B6D5-EE0D96E48216}"/>
                    </a:ext>
                  </a:extLst>
                </p:cNvPr>
                <p:cNvPicPr>
                  <a:picLocks noChangeAspect="1" noChangeArrowheads="1"/>
                </p:cNvPicPr>
                <p:nvPr/>
              </p:nvPicPr>
              <p:blipFill rotWithShape="1">
                <a:blip r:embed="rId6">
                  <a:clrChange>
                    <a:clrFrom>
                      <a:srgbClr val="FDFDFD"/>
                    </a:clrFrom>
                    <a:clrTo>
                      <a:srgbClr val="FDFDFD">
                        <a:alpha val="0"/>
                      </a:srgbClr>
                    </a:clrTo>
                  </a:clrChange>
                  <a:extLst>
                    <a:ext uri="{BEBA8EAE-BF5A-486C-A8C5-ECC9F3942E4B}">
                      <a14:imgProps xmlns:a14="http://schemas.microsoft.com/office/drawing/2010/main">
                        <a14:imgLayer r:embed="rId7">
                          <a14:imgEffect>
                            <a14:backgroundRemoval t="6609" b="97043" l="39258" r="63867">
                              <a14:foregroundMark x1="49219" y1="8174" x2="48633" y2="6609"/>
                              <a14:foregroundMark x1="39355" y1="72522" x2="40234" y2="72174"/>
                              <a14:foregroundMark x1="43005" y1="89217" x2="42871" y2="97217"/>
                              <a14:foregroundMark x1="43051" y1="86435" x2="43005" y2="89217"/>
                              <a14:foregroundMark x1="43066" y1="85565" x2="43057" y2="86087"/>
                              <a14:foregroundMark x1="61666" y1="81565" x2="61719" y2="81913"/>
                              <a14:foregroundMark x1="61399" y1="79826" x2="61666" y2="81565"/>
                              <a14:foregroundMark x1="61343" y1="79458" x2="61399" y2="79826"/>
                              <a14:foregroundMark x1="61186" y1="78435" x2="61266" y2="78957"/>
                              <a14:foregroundMark x1="63113" y1="75838" x2="63867" y2="76174"/>
                              <a14:foregroundMark x1="46875" y1="8696" x2="47070" y2="8870"/>
                              <a14:foregroundMark x1="46777" y1="8522" x2="47070" y2="8000"/>
                              <a14:foregroundMark x1="47341" y1="6666" x2="47461" y2="6609"/>
                              <a14:foregroundMark x1="47311" y1="9913" x2="47461" y2="10609"/>
                              <a14:foregroundMark x1="47198" y1="9391" x2="47311" y2="9913"/>
                              <a14:foregroundMark x1="46973" y1="8348" x2="47198" y2="9391"/>
                              <a14:foregroundMark x1="46973" y1="8522" x2="46973" y2="8522"/>
                              <a14:foregroundMark x1="46973" y1="8348" x2="46973" y2="8348"/>
                              <a14:foregroundMark x1="46875" y1="8522" x2="46875" y2="8522"/>
                              <a14:foregroundMark x1="46973" y1="8522" x2="46973" y2="8522"/>
                              <a14:foregroundMark x1="46973" y1="8522" x2="47168" y2="9565"/>
                              <a14:foregroundMark x1="45996" y1="7826" x2="47559" y2="9217"/>
                              <a14:foregroundMark x1="48633" y1="7478" x2="48828" y2="7478"/>
                              <a14:foregroundMark x1="48535" y1="7478" x2="48535" y2="7130"/>
                              <a14:foregroundMark x1="48633" y1="7478" x2="48633" y2="7478"/>
                              <a14:foregroundMark x1="48730" y1="7478" x2="48730" y2="7478"/>
                              <a14:foregroundMark x1="48633" y1="7478" x2="48633" y2="7478"/>
                              <a14:foregroundMark x1="48633" y1="7478" x2="48535" y2="11304"/>
                              <a14:foregroundMark x1="45243" y1="10182" x2="45410" y2="10261"/>
                              <a14:foregroundMark x1="45410" y1="10261" x2="45508" y2="10261"/>
                              <a14:foregroundMark x1="46826" y1="9913" x2="46777" y2="10261"/>
                              <a14:foregroundMark x1="46899" y1="9391" x2="46826" y2="9913"/>
                              <a14:foregroundMark x1="47070" y1="8174" x2="46899" y2="9391"/>
                              <a14:foregroundMark x1="48535" y1="7304" x2="48633" y2="8000"/>
                              <a14:foregroundMark x1="45932" y1="7754" x2="46875" y2="8174"/>
                              <a14:foregroundMark x1="51367" y1="40870" x2="51563" y2="41043"/>
                              <a14:foregroundMark x1="51367" y1="40870" x2="51367" y2="40870"/>
                              <a14:foregroundMark x1="51563" y1="41043" x2="51563" y2="41043"/>
                              <a14:foregroundMark x1="51465" y1="40870" x2="51465" y2="40870"/>
                              <a14:foregroundMark x1="51563" y1="40870" x2="51563" y2="40870"/>
                              <a14:foregroundMark x1="51563" y1="40870" x2="51563" y2="40870"/>
                              <a14:foregroundMark x1="51660" y1="40870" x2="51660" y2="40870"/>
                              <a14:foregroundMark x1="51563" y1="40870" x2="51563" y2="40870"/>
                              <a14:foregroundMark x1="51563" y1="40696" x2="51660" y2="41043"/>
                              <a14:foregroundMark x1="52148" y1="40522" x2="52246" y2="40696"/>
                              <a14:foregroundMark x1="50488" y1="11652" x2="52148" y2="12348"/>
                              <a14:foregroundMark x1="54004" y1="13391" x2="54980" y2="14087"/>
                              <a14:backgroundMark x1="49805" y1="30783" x2="49805" y2="30783"/>
                              <a14:backgroundMark x1="51758" y1="30783" x2="51758" y2="30783"/>
                              <a14:backgroundMark x1="49902" y1="25913" x2="49902" y2="25913"/>
                              <a14:backgroundMark x1="49609" y1="35478" x2="49609" y2="35478"/>
                              <a14:backgroundMark x1="49707" y1="40522" x2="49707" y2="40522"/>
                              <a14:backgroundMark x1="49805" y1="45739" x2="49805" y2="45739"/>
                              <a14:backgroundMark x1="52930" y1="38957" x2="52930" y2="38957"/>
                              <a14:backgroundMark x1="51660" y1="40522" x2="51660" y2="40522"/>
                              <a14:backgroundMark x1="52051" y1="41217" x2="52051" y2="41217"/>
                              <a14:backgroundMark x1="49707" y1="50609" x2="49707" y2="50609"/>
                              <a14:backgroundMark x1="46777" y1="69913" x2="46777" y2="69913"/>
                              <a14:backgroundMark x1="46875" y1="69217" x2="46875" y2="69217"/>
                              <a14:backgroundMark x1="46875" y1="70435" x2="46875" y2="70435"/>
                              <a14:backgroundMark x1="46875" y1="74609" x2="46875" y2="74609"/>
                              <a14:backgroundMark x1="46973" y1="55130" x2="46973" y2="55130"/>
                              <a14:backgroundMark x1="46973" y1="45043" x2="46973" y2="45043"/>
                              <a14:backgroundMark x1="47070" y1="45565" x2="47070" y2="45565"/>
                              <a14:backgroundMark x1="46973" y1="49913" x2="46973" y2="49913"/>
                              <a14:backgroundMark x1="49316" y1="60522" x2="49414" y2="60522"/>
                              <a14:backgroundMark x1="49316" y1="55478" x2="49414" y2="55652"/>
                              <a14:backgroundMark x1="49121" y1="65565" x2="49219" y2="65565"/>
                              <a14:backgroundMark x1="49512" y1="69913" x2="49512" y2="69913"/>
                              <a14:backgroundMark x1="45215" y1="76522" x2="45215" y2="76522"/>
                              <a14:backgroundMark x1="44824" y1="82261" x2="44824" y2="82261"/>
                              <a14:backgroundMark x1="44922" y1="80174" x2="44922" y2="80174"/>
                              <a14:backgroundMark x1="61035" y1="78957" x2="61035" y2="78957"/>
                              <a14:backgroundMark x1="61133" y1="79130" x2="61133" y2="79130"/>
                              <a14:backgroundMark x1="61230" y1="79304" x2="61328" y2="79478"/>
                              <a14:backgroundMark x1="60938" y1="78435" x2="60938" y2="78435"/>
                              <a14:backgroundMark x1="61035" y1="78435" x2="61133" y2="78609"/>
                              <a14:backgroundMark x1="61230" y1="78957" x2="61230" y2="78957"/>
                              <a14:backgroundMark x1="61230" y1="78957" x2="61328" y2="79130"/>
                              <a14:backgroundMark x1="61426" y1="79304" x2="61426" y2="79478"/>
                              <a14:backgroundMark x1="61328" y1="79826" x2="61328" y2="79826"/>
                              <a14:backgroundMark x1="61523" y1="79826" x2="61523" y2="79826"/>
                              <a14:backgroundMark x1="62793" y1="75826" x2="62891" y2="76000"/>
                              <a14:backgroundMark x1="63281" y1="76348" x2="63281" y2="76348"/>
                              <a14:backgroundMark x1="63086" y1="76174" x2="63086" y2="76174"/>
                              <a14:backgroundMark x1="63281" y1="76174" x2="63281" y2="76174"/>
                              <a14:backgroundMark x1="63379" y1="76174" x2="63379" y2="76174"/>
                              <a14:backgroundMark x1="59668" y1="81565" x2="59668" y2="81565"/>
                              <a14:backgroundMark x1="60254" y1="81391" x2="60254" y2="81391"/>
                              <a14:backgroundMark x1="60449" y1="82783" x2="60449" y2="82783"/>
                              <a14:backgroundMark x1="60645" y1="82609" x2="60645" y2="82609"/>
                              <a14:backgroundMark x1="61133" y1="82435" x2="61133" y2="82435"/>
                              <a14:backgroundMark x1="62695" y1="83304" x2="62695" y2="83304"/>
                              <a14:backgroundMark x1="39551" y1="81043" x2="39551" y2="81043"/>
                              <a14:backgroundMark x1="40332" y1="82087" x2="40332" y2="82087"/>
                              <a14:backgroundMark x1="40918" y1="80174" x2="40918" y2="80174"/>
                              <a14:backgroundMark x1="40820" y1="80000" x2="40820" y2="80000"/>
                              <a14:backgroundMark x1="41211" y1="78435" x2="41211" y2="78435"/>
                              <a14:backgroundMark x1="41406" y1="78609" x2="41406" y2="78609"/>
                              <a14:backgroundMark x1="41602" y1="78609" x2="41602" y2="78609"/>
                              <a14:backgroundMark x1="43555" y1="79478" x2="43555" y2="79478"/>
                              <a14:backgroundMark x1="42578" y1="86435" x2="42578" y2="86435"/>
                              <a14:backgroundMark x1="42578" y1="89217" x2="42578" y2="89217"/>
                              <a14:backgroundMark x1="44434" y1="86087" x2="44434" y2="86087"/>
                              <a14:backgroundMark x1="44727" y1="86087" x2="44727" y2="86087"/>
                              <a14:backgroundMark x1="45020" y1="86261" x2="45020" y2="86261"/>
                              <a14:backgroundMark x1="43945" y1="85217" x2="43945" y2="85217"/>
                              <a14:backgroundMark x1="43945" y1="83652" x2="43945" y2="83652"/>
                              <a14:backgroundMark x1="50684" y1="83304" x2="50684" y2="83304"/>
                              <a14:backgroundMark x1="62793" y1="83478" x2="62793" y2="83478"/>
                              <a14:backgroundMark x1="53809" y1="59478" x2="53809" y2="59478"/>
                              <a14:backgroundMark x1="40723" y1="7478" x2="40723" y2="7478"/>
                              <a14:backgroundMark x1="40625" y1="7652" x2="40625" y2="7652"/>
                              <a14:backgroundMark x1="40430" y1="8000" x2="40430" y2="8000"/>
                              <a14:backgroundMark x1="40039" y1="8870" x2="45020" y2="10087"/>
                              <a14:backgroundMark x1="45313" y1="10435" x2="44922" y2="10087"/>
                              <a14:backgroundMark x1="45215" y1="9913" x2="45215" y2="9913"/>
                              <a14:backgroundMark x1="45313" y1="10435" x2="44922" y2="10957"/>
                            </a14:backgroundRemoval>
                          </a14:imgEffect>
                        </a14:imgLayer>
                      </a14:imgProps>
                    </a:ext>
                    <a:ext uri="{28A0092B-C50C-407E-A947-70E740481C1C}">
                      <a14:useLocalDpi xmlns:a14="http://schemas.microsoft.com/office/drawing/2010/main" val="0"/>
                    </a:ext>
                  </a:extLst>
                </a:blip>
                <a:srcRect l="38346" r="35485"/>
                <a:stretch/>
              </p:blipFill>
              <p:spPr bwMode="auto">
                <a:xfrm>
                  <a:off x="1989361" y="566516"/>
                  <a:ext cx="2552369" cy="54768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95EFB630-39C3-434F-AC6F-6ECA13E06537}"/>
                    </a:ext>
                  </a:extLst>
                </p:cNvPr>
                <p:cNvCxnSpPr>
                  <a:cxnSpLocks/>
                </p:cNvCxnSpPr>
                <p:nvPr/>
              </p:nvCxnSpPr>
              <p:spPr>
                <a:xfrm flipH="1" flipV="1">
                  <a:off x="2176130" y="814609"/>
                  <a:ext cx="467833" cy="14941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3D2F8373-AE02-4DFE-B00E-F8F79E93B23C}"/>
                  </a:ext>
                </a:extLst>
              </p:cNvPr>
              <p:cNvCxnSpPr>
                <a:cxnSpLocks/>
              </p:cNvCxnSpPr>
              <p:nvPr/>
            </p:nvCxnSpPr>
            <p:spPr>
              <a:xfrm flipH="1" flipV="1">
                <a:off x="7288220" y="1739049"/>
                <a:ext cx="2277679" cy="681655"/>
              </a:xfrm>
              <a:prstGeom prst="line">
                <a:avLst/>
              </a:prstGeom>
              <a:ln w="22225">
                <a:solidFill>
                  <a:srgbClr val="00B050"/>
                </a:solidFill>
              </a:ln>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15" name="Explosion: 8 Points 14">
              <a:extLst>
                <a:ext uri="{FF2B5EF4-FFF2-40B4-BE49-F238E27FC236}">
                  <a16:creationId xmlns:a16="http://schemas.microsoft.com/office/drawing/2014/main" id="{D7C8A1ED-9BBD-4BA8-8659-99A16E8566BF}"/>
                </a:ext>
              </a:extLst>
            </p:cNvPr>
            <p:cNvSpPr/>
            <p:nvPr/>
          </p:nvSpPr>
          <p:spPr>
            <a:xfrm>
              <a:off x="5959043" y="1837866"/>
              <a:ext cx="199449" cy="277586"/>
            </a:xfrm>
            <a:prstGeom prst="irregularSeal1">
              <a:avLst/>
            </a:prstGeom>
            <a:solidFill>
              <a:schemeClr val="accent6">
                <a:lumMod val="40000"/>
                <a:lumOff val="6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264B6EB-872F-4FF3-ACE3-55B06AA40928}"/>
                </a:ext>
              </a:extLst>
            </p:cNvPr>
            <p:cNvSpPr txBox="1"/>
            <p:nvPr/>
          </p:nvSpPr>
          <p:spPr>
            <a:xfrm>
              <a:off x="5081819" y="1530211"/>
              <a:ext cx="1009252" cy="712306"/>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Atoms, </a:t>
              </a:r>
            </a:p>
            <a:p>
              <a:pPr algn="ctr"/>
              <a:r>
                <a:rPr lang="en-US" sz="1200" dirty="0">
                  <a:solidFill>
                    <a:schemeClr val="bg1"/>
                  </a:solidFill>
                  <a:latin typeface="Arial" panose="020B0604020202020204" pitchFamily="34" charset="0"/>
                  <a:cs typeface="Arial" panose="020B0604020202020204" pitchFamily="34" charset="0"/>
                </a:rPr>
                <a:t>ions, </a:t>
              </a:r>
            </a:p>
            <a:p>
              <a:pPr algn="ctr"/>
              <a:r>
                <a:rPr lang="en-US" sz="1200" dirty="0">
                  <a:solidFill>
                    <a:schemeClr val="bg1"/>
                  </a:solidFill>
                  <a:latin typeface="Arial" panose="020B0604020202020204" pitchFamily="34" charset="0"/>
                  <a:cs typeface="Arial" panose="020B0604020202020204" pitchFamily="34" charset="0"/>
                </a:rPr>
                <a:t>particles</a:t>
              </a:r>
            </a:p>
          </p:txBody>
        </p:sp>
      </p:grpSp>
      <p:sp>
        <p:nvSpPr>
          <p:cNvPr id="23" name="Rectangle 22">
            <a:extLst>
              <a:ext uri="{FF2B5EF4-FFF2-40B4-BE49-F238E27FC236}">
                <a16:creationId xmlns:a16="http://schemas.microsoft.com/office/drawing/2014/main" id="{F34873CD-4908-4C3D-A4AE-8F7036D47333}"/>
              </a:ext>
            </a:extLst>
          </p:cNvPr>
          <p:cNvSpPr/>
          <p:nvPr/>
        </p:nvSpPr>
        <p:spPr>
          <a:xfrm>
            <a:off x="4713560" y="4054032"/>
            <a:ext cx="4091774" cy="830997"/>
          </a:xfrm>
          <a:prstGeom prst="rect">
            <a:avLst/>
          </a:prstGeom>
          <a:solidFill>
            <a:schemeClr val="tx1">
              <a:alpha val="70000"/>
            </a:schemeClr>
          </a:solidFill>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LIBS uses a laser to generate a plasma that ablates the sample.  Ablated particles interact with the laser and upon cooling, emit light with specific spectral wavelengths that are diagnostic of elements present within the sample.</a:t>
            </a:r>
          </a:p>
        </p:txBody>
      </p:sp>
      <p:sp>
        <p:nvSpPr>
          <p:cNvPr id="24" name="Rectangle 23">
            <a:extLst>
              <a:ext uri="{FF2B5EF4-FFF2-40B4-BE49-F238E27FC236}">
                <a16:creationId xmlns:a16="http://schemas.microsoft.com/office/drawing/2014/main" id="{0AF53F44-E139-4E0B-996A-8203EED1B036}"/>
              </a:ext>
            </a:extLst>
          </p:cNvPr>
          <p:cNvSpPr/>
          <p:nvPr/>
        </p:nvSpPr>
        <p:spPr>
          <a:xfrm>
            <a:off x="5400742" y="4863678"/>
            <a:ext cx="2694969"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Photo Credit: UW/NSF-OOI/WHOI, V18.</a:t>
            </a:r>
          </a:p>
        </p:txBody>
      </p:sp>
      <p:sp>
        <p:nvSpPr>
          <p:cNvPr id="25" name="Rectangle 24">
            <a:extLst>
              <a:ext uri="{FF2B5EF4-FFF2-40B4-BE49-F238E27FC236}">
                <a16:creationId xmlns:a16="http://schemas.microsoft.com/office/drawing/2014/main" id="{006316C1-19E1-4EBE-B8D7-AC0CBAC0A63E}"/>
              </a:ext>
            </a:extLst>
          </p:cNvPr>
          <p:cNvSpPr/>
          <p:nvPr/>
        </p:nvSpPr>
        <p:spPr>
          <a:xfrm>
            <a:off x="4615270" y="562034"/>
            <a:ext cx="4288353" cy="261610"/>
          </a:xfrm>
          <a:prstGeom prst="rect">
            <a:avLst/>
          </a:prstGeom>
        </p:spPr>
        <p:txBody>
          <a:bodyPr wrap="none">
            <a:spAutoFit/>
          </a:bodyPr>
          <a:lstStyle/>
          <a:p>
            <a:r>
              <a:rPr lang="en-US" sz="1100" b="1" dirty="0">
                <a:latin typeface="Arial" panose="020B0604020202020204" pitchFamily="34" charset="0"/>
                <a:cs typeface="Arial" panose="020B0604020202020204" pitchFamily="34" charset="0"/>
              </a:rPr>
              <a:t>Diagram of LIBS analysis at a hydrothermal vent by InVADER</a:t>
            </a:r>
          </a:p>
        </p:txBody>
      </p:sp>
      <p:pic>
        <p:nvPicPr>
          <p:cNvPr id="26" name="Slide 2">
            <a:hlinkClick r:id="" action="ppaction://media"/>
            <a:extLst>
              <a:ext uri="{FF2B5EF4-FFF2-40B4-BE49-F238E27FC236}">
                <a16:creationId xmlns:a16="http://schemas.microsoft.com/office/drawing/2014/main" id="{424D7D28-9D07-4906-A0DC-C5DFE4D804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97223" y="68721"/>
            <a:ext cx="406400" cy="406400"/>
          </a:xfrm>
          <a:prstGeom prst="rect">
            <a:avLst/>
          </a:prstGeom>
        </p:spPr>
      </p:pic>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7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0989196-400A-4110-894D-8D9D98DBC94C}"/>
              </a:ext>
            </a:extLst>
          </p:cNvPr>
          <p:cNvSpPr txBox="1">
            <a:spLocks/>
          </p:cNvSpPr>
          <p:nvPr/>
        </p:nvSpPr>
        <p:spPr>
          <a:xfrm>
            <a:off x="350732" y="172569"/>
            <a:ext cx="8454602" cy="4301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Problem Description</a:t>
            </a:r>
          </a:p>
          <a:p>
            <a:endParaRPr lang="en-US" dirty="0"/>
          </a:p>
        </p:txBody>
      </p:sp>
      <p:sp>
        <p:nvSpPr>
          <p:cNvPr id="24" name="Text Placeholder 1">
            <a:extLst>
              <a:ext uri="{FF2B5EF4-FFF2-40B4-BE49-F238E27FC236}">
                <a16:creationId xmlns:a16="http://schemas.microsoft.com/office/drawing/2014/main" id="{98B5D02B-AB1B-4B5D-A4A6-1C95DE3B670A}"/>
              </a:ext>
            </a:extLst>
          </p:cNvPr>
          <p:cNvSpPr>
            <a:spLocks noGrp="1"/>
          </p:cNvSpPr>
          <p:nvPr>
            <p:ph type="body" sz="quarter" idx="17"/>
          </p:nvPr>
        </p:nvSpPr>
        <p:spPr>
          <a:xfrm>
            <a:off x="4675074" y="303716"/>
            <a:ext cx="4279392" cy="4712297"/>
          </a:xfrm>
          <a:ln w="19050">
            <a:solidFill>
              <a:schemeClr val="tx1"/>
            </a:solidFill>
          </a:ln>
        </p:spPr>
        <p:txBody>
          <a:bodyPr/>
          <a:lstStyle/>
          <a:p>
            <a:pPr marL="228600" indent="-228600">
              <a:buFont typeface="Arial" panose="020B0604020202020204" pitchFamily="34" charset="0"/>
              <a:buAutoNum type="alphaLcParenR"/>
            </a:pPr>
            <a:endParaRPr lang="en-US" sz="400" b="1" dirty="0">
              <a:solidFill>
                <a:srgbClr val="990000"/>
              </a:solidFill>
            </a:endParaRPr>
          </a:p>
          <a:p>
            <a:pPr marL="228600" indent="-228600">
              <a:buFont typeface="Arial" panose="020B0604020202020204" pitchFamily="34" charset="0"/>
              <a:buAutoNum type="alphaLcParenR"/>
            </a:pPr>
            <a:r>
              <a:rPr lang="en-US" sz="1400" b="1" dirty="0">
                <a:solidFill>
                  <a:srgbClr val="990000"/>
                </a:solidFill>
              </a:rPr>
              <a:t>Problem Statement: </a:t>
            </a:r>
            <a:r>
              <a:rPr lang="en-US" sz="1400" dirty="0"/>
              <a:t>LIBS is the only field technique capable of detecting CHONPS; however,</a:t>
            </a:r>
            <a:r>
              <a:rPr lang="en-US" sz="1400" dirty="0">
                <a:solidFill>
                  <a:srgbClr val="990000"/>
                </a:solidFill>
              </a:rPr>
              <a:t> </a:t>
            </a:r>
            <a:r>
              <a:rPr lang="en-US" sz="1400" dirty="0"/>
              <a:t>it is sensitive to matrix effects. Moreover, the response of CNPS is relatively weak and overlaps with other elements. </a:t>
            </a:r>
          </a:p>
          <a:p>
            <a:pPr marL="228600" indent="-228600">
              <a:buFont typeface="Arial" panose="020B0604020202020204" pitchFamily="34" charset="0"/>
              <a:buAutoNum type="alphaLcParenR"/>
            </a:pPr>
            <a:r>
              <a:rPr lang="en-US" sz="1400" b="1" dirty="0">
                <a:solidFill>
                  <a:srgbClr val="990000"/>
                </a:solidFill>
                <a:latin typeface="Arial" panose="020B0604020202020204" pitchFamily="34" charset="0"/>
                <a:cs typeface="Arial" panose="020B0604020202020204" pitchFamily="34" charset="0"/>
              </a:rPr>
              <a:t>Relevance: </a:t>
            </a:r>
            <a:r>
              <a:rPr lang="en-US" sz="1400" dirty="0">
                <a:latin typeface="Arial" panose="020B0604020202020204" pitchFamily="34" charset="0"/>
                <a:cs typeface="Arial" panose="020B0604020202020204" pitchFamily="34" charset="0"/>
              </a:rPr>
              <a:t>By itself LIBS cannot confirm life, however it is a powerful technique that </a:t>
            </a:r>
            <a:r>
              <a:rPr lang="en-US" sz="1400" dirty="0"/>
              <a:t>may help elucidate which samples hold the most promise for hosting biosignatures. </a:t>
            </a:r>
            <a:r>
              <a:rPr lang="en-US" sz="1400" dirty="0">
                <a:latin typeface="Arial" panose="020B0604020202020204" pitchFamily="34" charset="0"/>
                <a:cs typeface="Arial" panose="020B0604020202020204" pitchFamily="34" charset="0"/>
              </a:rPr>
              <a:t> </a:t>
            </a:r>
          </a:p>
          <a:p>
            <a:pPr marL="228600" indent="-228600">
              <a:buFont typeface="Arial" panose="020B0604020202020204" pitchFamily="34" charset="0"/>
              <a:buAutoNum type="alphaLcParenR"/>
            </a:pPr>
            <a:r>
              <a:rPr lang="en-US" sz="1400" b="1" dirty="0">
                <a:solidFill>
                  <a:srgbClr val="990000"/>
                </a:solidFill>
              </a:rPr>
              <a:t>Interest: </a:t>
            </a:r>
            <a:r>
              <a:rPr lang="en-US" sz="1400" dirty="0"/>
              <a:t>As LIBS is sensitive to matrix effects, a wealth of information is captured in each spectrum. I aim to leverage these effects to deconvolute both mineral and organic components within samples.</a:t>
            </a:r>
          </a:p>
          <a:p>
            <a:pPr marL="697230" lvl="1" indent="-285750">
              <a:buFont typeface="Arial" panose="020B0604020202020204" pitchFamily="34" charset="0"/>
              <a:buChar char="•"/>
            </a:pPr>
            <a:r>
              <a:rPr lang="en-US" sz="1400" b="1" dirty="0">
                <a:solidFill>
                  <a:srgbClr val="990000"/>
                </a:solidFill>
                <a:latin typeface="Arial" panose="020B0604020202020204" pitchFamily="34" charset="0"/>
                <a:cs typeface="Arial" panose="020B0604020202020204" pitchFamily="34" charset="0"/>
              </a:rPr>
              <a:t>Contributions: </a:t>
            </a:r>
            <a:r>
              <a:rPr lang="en-US" sz="1400" dirty="0">
                <a:latin typeface="Arial" panose="020B0604020202020204" pitchFamily="34" charset="0"/>
                <a:cs typeface="Arial" panose="020B0604020202020204" pitchFamily="34" charset="0"/>
              </a:rPr>
              <a:t>Originally, </a:t>
            </a:r>
            <a:r>
              <a:rPr lang="en-US" sz="1400" dirty="0" err="1">
                <a:latin typeface="Arial" panose="020B0604020202020204" pitchFamily="34" charset="0"/>
                <a:cs typeface="Arial" panose="020B0604020202020204" pitchFamily="34" charset="0"/>
              </a:rPr>
              <a:t>InVADER</a:t>
            </a:r>
            <a:r>
              <a:rPr lang="en-US" sz="1400" dirty="0">
                <a:latin typeface="Arial" panose="020B0604020202020204" pitchFamily="34" charset="0"/>
                <a:cs typeface="Arial" panose="020B0604020202020204" pitchFamily="34" charset="0"/>
              </a:rPr>
              <a:t> aimed to determine elemental trends by univariate analysis. With my background in machine learning and organic geochemistry I was uniquely suited to</a:t>
            </a:r>
            <a:r>
              <a:rPr lang="en-US" sz="1400" dirty="0">
                <a:solidFill>
                  <a:srgbClr val="0000FF"/>
                </a:solidFill>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develop multivariate models that deconvolute mineralogical components within LIBS spectra.  </a:t>
            </a:r>
          </a:p>
        </p:txBody>
      </p:sp>
      <p:grpSp>
        <p:nvGrpSpPr>
          <p:cNvPr id="2" name="Group 1">
            <a:extLst>
              <a:ext uri="{FF2B5EF4-FFF2-40B4-BE49-F238E27FC236}">
                <a16:creationId xmlns:a16="http://schemas.microsoft.com/office/drawing/2014/main" id="{BDBB18D9-D6A3-448A-BCBF-1828095F066B}"/>
              </a:ext>
            </a:extLst>
          </p:cNvPr>
          <p:cNvGrpSpPr/>
          <p:nvPr/>
        </p:nvGrpSpPr>
        <p:grpSpPr>
          <a:xfrm>
            <a:off x="180115" y="683924"/>
            <a:ext cx="4283148" cy="4337316"/>
            <a:chOff x="180115" y="683924"/>
            <a:chExt cx="4283148" cy="4337316"/>
          </a:xfrm>
        </p:grpSpPr>
        <p:grpSp>
          <p:nvGrpSpPr>
            <p:cNvPr id="36" name="Group 35">
              <a:extLst>
                <a:ext uri="{FF2B5EF4-FFF2-40B4-BE49-F238E27FC236}">
                  <a16:creationId xmlns:a16="http://schemas.microsoft.com/office/drawing/2014/main" id="{0CC003E9-68E0-46CE-A47D-84DD88D83D57}"/>
                </a:ext>
              </a:extLst>
            </p:cNvPr>
            <p:cNvGrpSpPr/>
            <p:nvPr/>
          </p:nvGrpSpPr>
          <p:grpSpPr>
            <a:xfrm>
              <a:off x="216122" y="2987187"/>
              <a:ext cx="4211134" cy="1627348"/>
              <a:chOff x="0" y="940534"/>
              <a:chExt cx="4211134" cy="1627348"/>
            </a:xfrm>
          </p:grpSpPr>
          <p:pic>
            <p:nvPicPr>
              <p:cNvPr id="30" name="Picture 29">
                <a:extLst>
                  <a:ext uri="{FF2B5EF4-FFF2-40B4-BE49-F238E27FC236}">
                    <a16:creationId xmlns:a16="http://schemas.microsoft.com/office/drawing/2014/main" id="{1661EB8F-6E44-47C0-848B-DFA842A91E9B}"/>
                  </a:ext>
                </a:extLst>
              </p:cNvPr>
              <p:cNvPicPr>
                <a:picLocks noChangeAspect="1"/>
              </p:cNvPicPr>
              <p:nvPr/>
            </p:nvPicPr>
            <p:blipFill>
              <a:blip r:embed="rId5"/>
              <a:stretch>
                <a:fillRect/>
              </a:stretch>
            </p:blipFill>
            <p:spPr>
              <a:xfrm>
                <a:off x="0" y="940534"/>
                <a:ext cx="4211134" cy="1627348"/>
              </a:xfrm>
              <a:prstGeom prst="rect">
                <a:avLst/>
              </a:prstGeom>
            </p:spPr>
          </p:pic>
          <p:sp>
            <p:nvSpPr>
              <p:cNvPr id="7" name="Arrow: Right 6">
                <a:extLst>
                  <a:ext uri="{FF2B5EF4-FFF2-40B4-BE49-F238E27FC236}">
                    <a16:creationId xmlns:a16="http://schemas.microsoft.com/office/drawing/2014/main" id="{CF28F376-E431-40D5-AB2D-0C49FF729D84}"/>
                  </a:ext>
                </a:extLst>
              </p:cNvPr>
              <p:cNvSpPr/>
              <p:nvPr/>
            </p:nvSpPr>
            <p:spPr>
              <a:xfrm>
                <a:off x="1824871" y="1354177"/>
                <a:ext cx="655771" cy="10109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6D11082-A609-401F-A20C-B32687962861}"/>
                  </a:ext>
                </a:extLst>
              </p:cNvPr>
              <p:cNvSpPr txBox="1"/>
              <p:nvPr/>
            </p:nvSpPr>
            <p:spPr>
              <a:xfrm>
                <a:off x="1723072" y="1397378"/>
                <a:ext cx="811441" cy="246221"/>
              </a:xfrm>
              <a:prstGeom prst="rect">
                <a:avLst/>
              </a:prstGeom>
              <a:noFill/>
            </p:spPr>
            <p:txBody>
              <a:bodyPr wrap="none" rtlCol="0">
                <a:spAutoFit/>
              </a:bodyPr>
              <a:lstStyle/>
              <a:p>
                <a:r>
                  <a:rPr lang="en-US" sz="1000" b="1" dirty="0">
                    <a:latin typeface="Arial Narrow" panose="020B0606020202030204" pitchFamily="34" charset="0"/>
                  </a:rPr>
                  <a:t>Deconvolute</a:t>
                </a:r>
              </a:p>
            </p:txBody>
          </p:sp>
        </p:grpSp>
        <p:grpSp>
          <p:nvGrpSpPr>
            <p:cNvPr id="31" name="Group 30">
              <a:extLst>
                <a:ext uri="{FF2B5EF4-FFF2-40B4-BE49-F238E27FC236}">
                  <a16:creationId xmlns:a16="http://schemas.microsoft.com/office/drawing/2014/main" id="{1DB089E6-B84B-440C-991C-3558D86F255E}"/>
                </a:ext>
              </a:extLst>
            </p:cNvPr>
            <p:cNvGrpSpPr/>
            <p:nvPr/>
          </p:nvGrpSpPr>
          <p:grpSpPr>
            <a:xfrm>
              <a:off x="368899" y="971859"/>
              <a:ext cx="3408586" cy="1708099"/>
              <a:chOff x="221533" y="843924"/>
              <a:chExt cx="3241592" cy="1708099"/>
            </a:xfrm>
          </p:grpSpPr>
          <p:pic>
            <p:nvPicPr>
              <p:cNvPr id="32" name="Picture 31">
                <a:extLst>
                  <a:ext uri="{FF2B5EF4-FFF2-40B4-BE49-F238E27FC236}">
                    <a16:creationId xmlns:a16="http://schemas.microsoft.com/office/drawing/2014/main" id="{82D19F9A-5D73-4718-B026-1345135DA357}"/>
                  </a:ext>
                </a:extLst>
              </p:cNvPr>
              <p:cNvPicPr>
                <a:picLocks noChangeAspect="1"/>
              </p:cNvPicPr>
              <p:nvPr/>
            </p:nvPicPr>
            <p:blipFill>
              <a:blip r:embed="rId6"/>
              <a:stretch>
                <a:fillRect/>
              </a:stretch>
            </p:blipFill>
            <p:spPr>
              <a:xfrm>
                <a:off x="221533" y="843924"/>
                <a:ext cx="3241592" cy="1708099"/>
              </a:xfrm>
              <a:prstGeom prst="rect">
                <a:avLst/>
              </a:prstGeom>
              <a:ln>
                <a:noFill/>
              </a:ln>
            </p:spPr>
          </p:pic>
          <p:sp>
            <p:nvSpPr>
              <p:cNvPr id="33" name="Rectangle 32">
                <a:extLst>
                  <a:ext uri="{FF2B5EF4-FFF2-40B4-BE49-F238E27FC236}">
                    <a16:creationId xmlns:a16="http://schemas.microsoft.com/office/drawing/2014/main" id="{B067F7ED-7BC0-4862-9A0E-836A7F0232D2}"/>
                  </a:ext>
                </a:extLst>
              </p:cNvPr>
              <p:cNvSpPr/>
              <p:nvPr/>
            </p:nvSpPr>
            <p:spPr>
              <a:xfrm>
                <a:off x="431006" y="881576"/>
                <a:ext cx="957671" cy="246221"/>
              </a:xfrm>
              <a:prstGeom prst="rect">
                <a:avLst/>
              </a:prstGeom>
            </p:spPr>
            <p:txBody>
              <a:bodyPr wrap="none">
                <a:spAutoFit/>
              </a:bodyPr>
              <a:lstStyle/>
              <a:p>
                <a:pPr algn="ctr"/>
                <a:r>
                  <a:rPr lang="en-US" sz="1000" b="1" dirty="0">
                    <a:solidFill>
                      <a:srgbClr val="0000FF"/>
                    </a:solidFill>
                    <a:latin typeface="Arial" panose="020B0604020202020204" pitchFamily="34" charset="0"/>
                    <a:cs typeface="Arial" panose="020B0604020202020204" pitchFamily="34" charset="0"/>
                  </a:rPr>
                  <a:t>Ca: 393.6 nm </a:t>
                </a:r>
              </a:p>
            </p:txBody>
          </p:sp>
          <p:cxnSp>
            <p:nvCxnSpPr>
              <p:cNvPr id="34" name="Straight Connector 33">
                <a:extLst>
                  <a:ext uri="{FF2B5EF4-FFF2-40B4-BE49-F238E27FC236}">
                    <a16:creationId xmlns:a16="http://schemas.microsoft.com/office/drawing/2014/main" id="{1A0AACF0-FC61-4DAC-952A-EF8371EFA1BD}"/>
                  </a:ext>
                </a:extLst>
              </p:cNvPr>
              <p:cNvCxnSpPr>
                <a:cxnSpLocks/>
              </p:cNvCxnSpPr>
              <p:nvPr/>
            </p:nvCxnSpPr>
            <p:spPr>
              <a:xfrm>
                <a:off x="1088495" y="1125277"/>
                <a:ext cx="245355" cy="375265"/>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E7736F77-C10D-4A68-BBD5-8C7A6A0E9AFD}"/>
                  </a:ext>
                </a:extLst>
              </p:cNvPr>
              <p:cNvSpPr/>
              <p:nvPr/>
            </p:nvSpPr>
            <p:spPr>
              <a:xfrm>
                <a:off x="1141427" y="978221"/>
                <a:ext cx="2177785" cy="1045182"/>
              </a:xfrm>
              <a:prstGeom prst="roundRect">
                <a:avLst>
                  <a:gd name="adj" fmla="val 2960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04A79CA7-40AC-46DC-BDE4-7ED4B08B8D4D}"/>
                </a:ext>
              </a:extLst>
            </p:cNvPr>
            <p:cNvSpPr/>
            <p:nvPr/>
          </p:nvSpPr>
          <p:spPr>
            <a:xfrm>
              <a:off x="275047" y="683924"/>
              <a:ext cx="1244251" cy="400110"/>
            </a:xfrm>
            <a:prstGeom prst="rect">
              <a:avLst/>
            </a:prstGeom>
          </p:spPr>
          <p:txBody>
            <a:bodyPr wrap="none">
              <a:spAutoFit/>
            </a:bodyPr>
            <a:lstStyle/>
            <a:p>
              <a:pPr algn="ctr"/>
              <a:r>
                <a:rPr lang="en-US" sz="1000" b="1" dirty="0">
                  <a:solidFill>
                    <a:srgbClr val="0000FF"/>
                  </a:solidFill>
                  <a:latin typeface="Arial" panose="020B0604020202020204" pitchFamily="34" charset="0"/>
                  <a:cs typeface="Arial" panose="020B0604020202020204" pitchFamily="34" charset="0"/>
                </a:rPr>
                <a:t>Univariate: </a:t>
              </a:r>
            </a:p>
            <a:p>
              <a:pPr algn="ctr"/>
              <a:r>
                <a:rPr lang="en-US" sz="1000" b="1" dirty="0">
                  <a:solidFill>
                    <a:srgbClr val="0000FF"/>
                  </a:solidFill>
                  <a:latin typeface="Arial" panose="020B0604020202020204" pitchFamily="34" charset="0"/>
                  <a:cs typeface="Arial" panose="020B0604020202020204" pitchFamily="34" charset="0"/>
                </a:rPr>
                <a:t>1 line = 1 element</a:t>
              </a:r>
              <a:endParaRPr lang="en-US" sz="1000" dirty="0">
                <a:solidFill>
                  <a:srgbClr val="0000FF"/>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35B1110C-F9D6-468A-88A9-358508191796}"/>
                </a:ext>
              </a:extLst>
            </p:cNvPr>
            <p:cNvSpPr/>
            <p:nvPr/>
          </p:nvSpPr>
          <p:spPr>
            <a:xfrm>
              <a:off x="1519880" y="829232"/>
              <a:ext cx="1946367" cy="246221"/>
            </a:xfrm>
            <a:prstGeom prst="rect">
              <a:avLst/>
            </a:prstGeom>
          </p:spPr>
          <p:txBody>
            <a:bodyPr wrap="none">
              <a:spAutoFit/>
            </a:bodyPr>
            <a:lstStyle/>
            <a:p>
              <a:pPr algn="ctr"/>
              <a:r>
                <a:rPr lang="en-US" sz="1000" b="1" dirty="0">
                  <a:solidFill>
                    <a:srgbClr val="FF0000"/>
                  </a:solidFill>
                  <a:latin typeface="Arial" panose="020B0604020202020204" pitchFamily="34" charset="0"/>
                  <a:cs typeface="Arial" panose="020B0604020202020204" pitchFamily="34" charset="0"/>
                </a:rPr>
                <a:t>Multivariate: whole spectrum</a:t>
              </a:r>
              <a:endParaRPr lang="en-US" sz="1000" dirty="0">
                <a:solidFill>
                  <a:srgbClr val="FF0000"/>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069E2C53-BC0C-4E8D-B8B5-EDA81C6BEA13}"/>
                </a:ext>
              </a:extLst>
            </p:cNvPr>
            <p:cNvSpPr/>
            <p:nvPr/>
          </p:nvSpPr>
          <p:spPr>
            <a:xfrm>
              <a:off x="180115" y="2698106"/>
              <a:ext cx="4247141" cy="246221"/>
            </a:xfrm>
            <a:prstGeom prst="rect">
              <a:avLst/>
            </a:prstGeom>
            <a:ln>
              <a:noFill/>
            </a:ln>
          </p:spPr>
          <p:txBody>
            <a:bodyPr wrap="square">
              <a:spAutoFit/>
            </a:bodyPr>
            <a:lstStyle/>
            <a:p>
              <a:pPr algn="ctr"/>
              <a:r>
                <a:rPr lang="en-US" sz="1000" b="1" dirty="0">
                  <a:solidFill>
                    <a:srgbClr val="FF0000"/>
                  </a:solidFill>
                  <a:latin typeface="Arial" panose="020B0604020202020204" pitchFamily="34" charset="0"/>
                  <a:cs typeface="Arial" panose="020B0604020202020204" pitchFamily="34" charset="0"/>
                </a:rPr>
                <a:t>My Contribution: New (multivariate models) in this work:</a:t>
              </a:r>
            </a:p>
          </p:txBody>
        </p:sp>
        <p:grpSp>
          <p:nvGrpSpPr>
            <p:cNvPr id="44" name="Group 43">
              <a:extLst>
                <a:ext uri="{FF2B5EF4-FFF2-40B4-BE49-F238E27FC236}">
                  <a16:creationId xmlns:a16="http://schemas.microsoft.com/office/drawing/2014/main" id="{797EEF36-00DD-4236-9518-E7A16D31BC0A}"/>
                </a:ext>
              </a:extLst>
            </p:cNvPr>
            <p:cNvGrpSpPr/>
            <p:nvPr/>
          </p:nvGrpSpPr>
          <p:grpSpPr>
            <a:xfrm>
              <a:off x="180115" y="4616988"/>
              <a:ext cx="4247141" cy="400110"/>
              <a:chOff x="36629" y="4616988"/>
              <a:chExt cx="4247141" cy="400110"/>
            </a:xfrm>
          </p:grpSpPr>
          <p:sp>
            <p:nvSpPr>
              <p:cNvPr id="16" name="Rectangle 15">
                <a:extLst>
                  <a:ext uri="{FF2B5EF4-FFF2-40B4-BE49-F238E27FC236}">
                    <a16:creationId xmlns:a16="http://schemas.microsoft.com/office/drawing/2014/main" id="{44377759-3246-4F60-AE38-C7D810A9BB08}"/>
                  </a:ext>
                </a:extLst>
              </p:cNvPr>
              <p:cNvSpPr/>
              <p:nvPr/>
            </p:nvSpPr>
            <p:spPr>
              <a:xfrm>
                <a:off x="36629" y="4616988"/>
                <a:ext cx="2386262" cy="400110"/>
              </a:xfrm>
              <a:prstGeom prst="rect">
                <a:avLst/>
              </a:prstGeom>
            </p:spPr>
            <p:txBody>
              <a:bodyPr wrap="square" numCol="1">
                <a:spAutoFit/>
              </a:bodyPr>
              <a:lstStyle/>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Components = pure mineral spectra</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Mineral trends w/in sample</a:t>
                </a:r>
              </a:p>
            </p:txBody>
          </p:sp>
          <p:sp>
            <p:nvSpPr>
              <p:cNvPr id="43" name="Rectangle 42">
                <a:extLst>
                  <a:ext uri="{FF2B5EF4-FFF2-40B4-BE49-F238E27FC236}">
                    <a16:creationId xmlns:a16="http://schemas.microsoft.com/office/drawing/2014/main" id="{3898F219-B209-4C5D-B532-8BC11F4EAFBE}"/>
                  </a:ext>
                </a:extLst>
              </p:cNvPr>
              <p:cNvSpPr/>
              <p:nvPr/>
            </p:nvSpPr>
            <p:spPr>
              <a:xfrm>
                <a:off x="2541763" y="4616988"/>
                <a:ext cx="1742007" cy="400110"/>
              </a:xfrm>
              <a:prstGeom prst="rect">
                <a:avLst/>
              </a:prstGeom>
            </p:spPr>
            <p:txBody>
              <a:bodyPr wrap="square">
                <a:spAutoFit/>
              </a:bodyPr>
              <a:lstStyle/>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Removes interferants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CHONPS w/in minerals</a:t>
                </a:r>
              </a:p>
            </p:txBody>
          </p:sp>
        </p:grpSp>
        <p:cxnSp>
          <p:nvCxnSpPr>
            <p:cNvPr id="45" name="Straight Connector 44">
              <a:extLst>
                <a:ext uri="{FF2B5EF4-FFF2-40B4-BE49-F238E27FC236}">
                  <a16:creationId xmlns:a16="http://schemas.microsoft.com/office/drawing/2014/main" id="{5341B641-0E68-433C-B55D-523A6AE8462A}"/>
                </a:ext>
              </a:extLst>
            </p:cNvPr>
            <p:cNvCxnSpPr>
              <a:cxnSpLocks/>
            </p:cNvCxnSpPr>
            <p:nvPr/>
          </p:nvCxnSpPr>
          <p:spPr>
            <a:xfrm flipV="1">
              <a:off x="216122" y="2075291"/>
              <a:ext cx="1240150" cy="86903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430550C-F9E3-491E-B7CF-7E8ADE221BEB}"/>
                </a:ext>
              </a:extLst>
            </p:cNvPr>
            <p:cNvCxnSpPr>
              <a:cxnSpLocks/>
            </p:cNvCxnSpPr>
            <p:nvPr/>
          </p:nvCxnSpPr>
          <p:spPr>
            <a:xfrm flipH="1" flipV="1">
              <a:off x="3546646" y="2043201"/>
              <a:ext cx="821442" cy="86903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A597932E-901D-4DD6-957E-821E5B6818A4}"/>
                </a:ext>
              </a:extLst>
            </p:cNvPr>
            <p:cNvSpPr/>
            <p:nvPr/>
          </p:nvSpPr>
          <p:spPr>
            <a:xfrm>
              <a:off x="180115" y="2912236"/>
              <a:ext cx="4283148" cy="2109004"/>
            </a:xfrm>
            <a:prstGeom prst="roundRect">
              <a:avLst>
                <a:gd name="adj" fmla="val 575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0B78DB3-A30D-4827-914F-CD8E49EEEC88}"/>
              </a:ext>
            </a:extLst>
          </p:cNvPr>
          <p:cNvSpPr txBox="1"/>
          <p:nvPr/>
        </p:nvSpPr>
        <p:spPr>
          <a:xfrm>
            <a:off x="0" y="620641"/>
            <a:ext cx="364202"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a:t>
            </a:r>
          </a:p>
        </p:txBody>
      </p:sp>
      <p:sp>
        <p:nvSpPr>
          <p:cNvPr id="25" name="TextBox 24">
            <a:extLst>
              <a:ext uri="{FF2B5EF4-FFF2-40B4-BE49-F238E27FC236}">
                <a16:creationId xmlns:a16="http://schemas.microsoft.com/office/drawing/2014/main" id="{B25DE77A-CDD0-4929-9896-88C271A021BC}"/>
              </a:ext>
            </a:extLst>
          </p:cNvPr>
          <p:cNvSpPr txBox="1"/>
          <p:nvPr/>
        </p:nvSpPr>
        <p:spPr>
          <a:xfrm>
            <a:off x="0" y="2618458"/>
            <a:ext cx="364202"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B.</a:t>
            </a:r>
          </a:p>
        </p:txBody>
      </p:sp>
      <p:cxnSp>
        <p:nvCxnSpPr>
          <p:cNvPr id="15" name="Straight Connector 14">
            <a:extLst>
              <a:ext uri="{FF2B5EF4-FFF2-40B4-BE49-F238E27FC236}">
                <a16:creationId xmlns:a16="http://schemas.microsoft.com/office/drawing/2014/main" id="{B8859EE4-6D75-474B-A9D9-433A1F82A477}"/>
              </a:ext>
            </a:extLst>
          </p:cNvPr>
          <p:cNvCxnSpPr/>
          <p:nvPr/>
        </p:nvCxnSpPr>
        <p:spPr>
          <a:xfrm>
            <a:off x="3654091" y="3556199"/>
            <a:ext cx="182880" cy="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ADC9984-42D9-442A-AF43-42EA24464B74}"/>
              </a:ext>
            </a:extLst>
          </p:cNvPr>
          <p:cNvSpPr txBox="1"/>
          <p:nvPr/>
        </p:nvSpPr>
        <p:spPr>
          <a:xfrm>
            <a:off x="3806251" y="3081487"/>
            <a:ext cx="628698" cy="246221"/>
          </a:xfrm>
          <a:prstGeom prst="rect">
            <a:avLst/>
          </a:prstGeom>
          <a:noFill/>
        </p:spPr>
        <p:txBody>
          <a:bodyPr wrap="none" rtlCol="0">
            <a:spAutoFit/>
          </a:bodyPr>
          <a:lstStyle/>
          <a:p>
            <a:r>
              <a:rPr lang="en-US" sz="1000" dirty="0">
                <a:latin typeface="Arial Narrow" panose="020B0606020202030204" pitchFamily="34" charset="0"/>
                <a:cs typeface="Arial" panose="020B0604020202020204" pitchFamily="34" charset="0"/>
              </a:rPr>
              <a:t>Mineral A</a:t>
            </a:r>
          </a:p>
        </p:txBody>
      </p:sp>
      <p:sp>
        <p:nvSpPr>
          <p:cNvPr id="39" name="TextBox 38">
            <a:extLst>
              <a:ext uri="{FF2B5EF4-FFF2-40B4-BE49-F238E27FC236}">
                <a16:creationId xmlns:a16="http://schemas.microsoft.com/office/drawing/2014/main" id="{50490D62-AEDC-4655-A9D6-1505C08C0DBF}"/>
              </a:ext>
            </a:extLst>
          </p:cNvPr>
          <p:cNvSpPr txBox="1"/>
          <p:nvPr/>
        </p:nvSpPr>
        <p:spPr>
          <a:xfrm>
            <a:off x="3806251" y="3252716"/>
            <a:ext cx="628698" cy="246221"/>
          </a:xfrm>
          <a:prstGeom prst="rect">
            <a:avLst/>
          </a:prstGeom>
          <a:noFill/>
        </p:spPr>
        <p:txBody>
          <a:bodyPr wrap="none" rtlCol="0">
            <a:spAutoFit/>
          </a:bodyPr>
          <a:lstStyle/>
          <a:p>
            <a:r>
              <a:rPr lang="en-US" sz="1000" dirty="0">
                <a:latin typeface="Arial Narrow" panose="020B0606020202030204" pitchFamily="34" charset="0"/>
                <a:cs typeface="Arial" panose="020B0604020202020204" pitchFamily="34" charset="0"/>
              </a:rPr>
              <a:t>Mineral B</a:t>
            </a:r>
          </a:p>
        </p:txBody>
      </p:sp>
      <p:sp>
        <p:nvSpPr>
          <p:cNvPr id="40" name="TextBox 39">
            <a:extLst>
              <a:ext uri="{FF2B5EF4-FFF2-40B4-BE49-F238E27FC236}">
                <a16:creationId xmlns:a16="http://schemas.microsoft.com/office/drawing/2014/main" id="{30C18F23-A8CB-4CBE-AE62-7934D46D811B}"/>
              </a:ext>
            </a:extLst>
          </p:cNvPr>
          <p:cNvSpPr txBox="1"/>
          <p:nvPr/>
        </p:nvSpPr>
        <p:spPr>
          <a:xfrm>
            <a:off x="3802244" y="3423945"/>
            <a:ext cx="633507" cy="246221"/>
          </a:xfrm>
          <a:prstGeom prst="rect">
            <a:avLst/>
          </a:prstGeom>
          <a:noFill/>
        </p:spPr>
        <p:txBody>
          <a:bodyPr wrap="none" rtlCol="0">
            <a:spAutoFit/>
          </a:bodyPr>
          <a:lstStyle/>
          <a:p>
            <a:r>
              <a:rPr lang="en-US" sz="1000" dirty="0">
                <a:latin typeface="Arial Narrow" panose="020B0606020202030204" pitchFamily="34" charset="0"/>
                <a:cs typeface="Arial" panose="020B0604020202020204" pitchFamily="34" charset="0"/>
              </a:rPr>
              <a:t>Mineral C</a:t>
            </a:r>
          </a:p>
        </p:txBody>
      </p:sp>
      <p:cxnSp>
        <p:nvCxnSpPr>
          <p:cNvPr id="41" name="Straight Connector 40">
            <a:extLst>
              <a:ext uri="{FF2B5EF4-FFF2-40B4-BE49-F238E27FC236}">
                <a16:creationId xmlns:a16="http://schemas.microsoft.com/office/drawing/2014/main" id="{79BF89FC-62B7-4A00-A0AB-9ADEE58A0C5B}"/>
              </a:ext>
            </a:extLst>
          </p:cNvPr>
          <p:cNvCxnSpPr/>
          <p:nvPr/>
        </p:nvCxnSpPr>
        <p:spPr>
          <a:xfrm>
            <a:off x="3654091" y="3384970"/>
            <a:ext cx="18288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2374CB-F9EC-433E-9354-E83AEB415138}"/>
              </a:ext>
            </a:extLst>
          </p:cNvPr>
          <p:cNvCxnSpPr/>
          <p:nvPr/>
        </p:nvCxnSpPr>
        <p:spPr>
          <a:xfrm>
            <a:off x="3654091" y="3213741"/>
            <a:ext cx="1828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9B77E48-C04F-4D89-9D27-F5F33C432D66}"/>
              </a:ext>
            </a:extLst>
          </p:cNvPr>
          <p:cNvSpPr txBox="1"/>
          <p:nvPr/>
        </p:nvSpPr>
        <p:spPr>
          <a:xfrm>
            <a:off x="1547953" y="3156436"/>
            <a:ext cx="1661032" cy="246221"/>
          </a:xfrm>
          <a:prstGeom prst="rect">
            <a:avLst/>
          </a:prstGeom>
          <a:noFill/>
        </p:spPr>
        <p:txBody>
          <a:bodyPr wrap="none" rtlCol="0">
            <a:spAutoFit/>
          </a:bodyPr>
          <a:lstStyle/>
          <a:p>
            <a:r>
              <a:rPr lang="en-US" sz="1000" b="1" dirty="0">
                <a:latin typeface="Arial Narrow" panose="020B0606020202030204" pitchFamily="34" charset="0"/>
              </a:rPr>
              <a:t>Multivariate Curve Resolution</a:t>
            </a:r>
          </a:p>
        </p:txBody>
      </p:sp>
      <p:pic>
        <p:nvPicPr>
          <p:cNvPr id="54" name="Slide 3">
            <a:hlinkClick r:id="" action="ppaction://media"/>
            <a:extLst>
              <a:ext uri="{FF2B5EF4-FFF2-40B4-BE49-F238E27FC236}">
                <a16:creationId xmlns:a16="http://schemas.microsoft.com/office/drawing/2014/main" id="{590507A3-57ED-4F66-8BDF-228C001552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76700" y="33738"/>
            <a:ext cx="406400" cy="406400"/>
          </a:xfrm>
          <a:prstGeom prst="rect">
            <a:avLst/>
          </a:prstGeom>
        </p:spPr>
      </p:pic>
    </p:spTree>
    <p:extLst>
      <p:ext uri="{BB962C8B-B14F-4D97-AF65-F5344CB8AC3E}">
        <p14:creationId xmlns:p14="http://schemas.microsoft.com/office/powerpoint/2010/main" val="371449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29"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a:xfrm>
            <a:off x="192924" y="157917"/>
            <a:ext cx="8454602" cy="430183"/>
          </a:xfrm>
        </p:spPr>
        <p:txBody>
          <a:bodyPr/>
          <a:lstStyle/>
          <a:p>
            <a:r>
              <a:rPr lang="en-US" dirty="0"/>
              <a:t>Methodology</a:t>
            </a:r>
          </a:p>
        </p:txBody>
      </p:sp>
      <p:sp>
        <p:nvSpPr>
          <p:cNvPr id="7" name="Rectangle 6">
            <a:extLst>
              <a:ext uri="{FF2B5EF4-FFF2-40B4-BE49-F238E27FC236}">
                <a16:creationId xmlns:a16="http://schemas.microsoft.com/office/drawing/2014/main" id="{91054DCC-602E-4F57-B7AC-4EF5FD3A639C}"/>
              </a:ext>
            </a:extLst>
          </p:cNvPr>
          <p:cNvSpPr/>
          <p:nvPr/>
        </p:nvSpPr>
        <p:spPr>
          <a:xfrm>
            <a:off x="2511274" y="373008"/>
            <a:ext cx="6520295" cy="400110"/>
          </a:xfrm>
          <a:prstGeom prst="rect">
            <a:avLst/>
          </a:prstGeom>
        </p:spPr>
        <p:txBody>
          <a:bodyPr wrap="square">
            <a:spAutoFit/>
          </a:bodyPr>
          <a:lstStyle/>
          <a:p>
            <a:pPr algn="just"/>
            <a:r>
              <a:rPr lang="en-US" sz="1000" dirty="0">
                <a:latin typeface="Arial" panose="020B0604020202020204" pitchFamily="34" charset="0"/>
                <a:cs typeface="Arial" panose="020B0604020202020204" pitchFamily="34" charset="0"/>
              </a:rPr>
              <a:t>JPL sample (A) that we cut into pieces (B) and analyzed using point LIBS (C). Also shown is a LIBS plume (D), one of the LIBS systems used (Impossible Sensing;(E)) and a typical LIBS spectra (F)</a:t>
            </a:r>
          </a:p>
        </p:txBody>
      </p:sp>
      <p:sp>
        <p:nvSpPr>
          <p:cNvPr id="21" name="Text Placeholder 1">
            <a:extLst>
              <a:ext uri="{FF2B5EF4-FFF2-40B4-BE49-F238E27FC236}">
                <a16:creationId xmlns:a16="http://schemas.microsoft.com/office/drawing/2014/main" id="{A9CD2C8C-4421-42F2-B843-D5741F49B3E6}"/>
              </a:ext>
            </a:extLst>
          </p:cNvPr>
          <p:cNvSpPr>
            <a:spLocks noGrp="1"/>
          </p:cNvSpPr>
          <p:nvPr>
            <p:ph type="body" sz="quarter" idx="17"/>
          </p:nvPr>
        </p:nvSpPr>
        <p:spPr>
          <a:xfrm>
            <a:off x="1756167" y="3501980"/>
            <a:ext cx="7427591" cy="1580359"/>
          </a:xfrm>
        </p:spPr>
        <p:txBody>
          <a:bodyPr/>
          <a:lstStyle/>
          <a:p>
            <a:pPr marL="342900" indent="-342900">
              <a:buFont typeface="+mj-lt"/>
              <a:buAutoNum type="alphaLcParenR"/>
            </a:pPr>
            <a:r>
              <a:rPr lang="en-US" sz="1400" b="1" dirty="0"/>
              <a:t>Experiment Description: </a:t>
            </a:r>
            <a:r>
              <a:rPr lang="en-US" sz="1400" dirty="0"/>
              <a:t>characterize geochemical trends &amp; organic hotspots w/LIBS</a:t>
            </a:r>
          </a:p>
          <a:p>
            <a:pPr marL="342900" indent="-342900">
              <a:buFont typeface="+mj-lt"/>
              <a:buAutoNum type="alphaLcParenR"/>
            </a:pPr>
            <a:r>
              <a:rPr lang="en-US" sz="1400" b="1" dirty="0"/>
              <a:t>Innovation/advancement: </a:t>
            </a:r>
          </a:p>
          <a:p>
            <a:pPr marL="754380" lvl="1" indent="-342900">
              <a:buFont typeface="Arial" panose="020B0604020202020204" pitchFamily="34" charset="0"/>
              <a:buChar char="•"/>
            </a:pPr>
            <a:r>
              <a:rPr lang="en-US" sz="1400" dirty="0">
                <a:latin typeface="Arial" panose="020B0604020202020204" pitchFamily="34" charset="0"/>
                <a:cs typeface="Arial" panose="020B0604020202020204" pitchFamily="34" charset="0"/>
              </a:rPr>
              <a:t>LIBS is used to quantify elements and oxides (e.g. MgO); can determine rock type</a:t>
            </a:r>
          </a:p>
          <a:p>
            <a:pPr marL="754380" lvl="1" indent="-342900">
              <a:buFont typeface="Arial" panose="020B0604020202020204" pitchFamily="34" charset="0"/>
              <a:buChar char="•"/>
            </a:pPr>
            <a:r>
              <a:rPr lang="en-US" sz="1400" dirty="0">
                <a:latin typeface="Arial" panose="020B0604020202020204" pitchFamily="34" charset="0"/>
                <a:cs typeface="Arial" panose="020B0604020202020204" pitchFamily="34" charset="0"/>
              </a:rPr>
              <a:t>For this, matrix-matched or similar samples are needed (i.e. a priori knowledge) </a:t>
            </a:r>
          </a:p>
          <a:p>
            <a:pPr marL="754380" lvl="1" indent="-342900">
              <a:buFont typeface="Arial" panose="020B0604020202020204" pitchFamily="34" charset="0"/>
              <a:buChar char="•"/>
            </a:pPr>
            <a:r>
              <a:rPr lang="en-US" sz="1400" dirty="0">
                <a:latin typeface="Arial" panose="020B0604020202020204" pitchFamily="34" charset="0"/>
                <a:cs typeface="Arial" panose="020B0604020202020204" pitchFamily="34" charset="0"/>
              </a:rPr>
              <a:t>Here, we aim to develop </a:t>
            </a:r>
            <a:r>
              <a:rPr lang="en-US" sz="1400" dirty="0">
                <a:solidFill>
                  <a:srgbClr val="0000FF"/>
                </a:solidFill>
                <a:latin typeface="Arial" panose="020B0604020202020204" pitchFamily="34" charset="0"/>
                <a:cs typeface="Arial" panose="020B0604020202020204" pitchFamily="34" charset="0"/>
              </a:rPr>
              <a:t>machine learning models to leverage matrix effects </a:t>
            </a:r>
            <a:r>
              <a:rPr lang="en-US" sz="1400" dirty="0">
                <a:latin typeface="Arial" panose="020B0604020202020204" pitchFamily="34" charset="0"/>
                <a:cs typeface="Arial" panose="020B0604020202020204" pitchFamily="34" charset="0"/>
              </a:rPr>
              <a:t>in order to deduce mineralogical and organic trends w/out a priori knowledge</a:t>
            </a:r>
          </a:p>
        </p:txBody>
      </p:sp>
      <p:sp>
        <p:nvSpPr>
          <p:cNvPr id="14" name="Rectangle 13">
            <a:extLst>
              <a:ext uri="{FF2B5EF4-FFF2-40B4-BE49-F238E27FC236}">
                <a16:creationId xmlns:a16="http://schemas.microsoft.com/office/drawing/2014/main" id="{A7A1B49D-4470-429C-B50C-9EC2B944F48D}"/>
              </a:ext>
            </a:extLst>
          </p:cNvPr>
          <p:cNvSpPr/>
          <p:nvPr/>
        </p:nvSpPr>
        <p:spPr>
          <a:xfrm>
            <a:off x="161460" y="4528341"/>
            <a:ext cx="1923372" cy="553998"/>
          </a:xfrm>
          <a:prstGeom prst="rect">
            <a:avLst/>
          </a:prstGeom>
        </p:spPr>
        <p:txBody>
          <a:bodyPr wrap="square">
            <a:spAutoFit/>
          </a:bodyPr>
          <a:lstStyle/>
          <a:p>
            <a:pPr algn="just"/>
            <a:r>
              <a:rPr lang="en-US" sz="1000" dirty="0">
                <a:latin typeface="Arial Narrow" panose="020B0606020202030204" pitchFamily="34" charset="0"/>
                <a:cs typeface="Arial" panose="020B0604020202020204" pitchFamily="34" charset="0"/>
              </a:rPr>
              <a:t>Image of Roane chimney from which sample was taken. Mosaic by M. </a:t>
            </a:r>
            <a:r>
              <a:rPr lang="en-US" sz="1000" dirty="0" err="1">
                <a:latin typeface="Arial Narrow" panose="020B0606020202030204" pitchFamily="34" charset="0"/>
                <a:cs typeface="Arial" panose="020B0604020202020204" pitchFamily="34" charset="0"/>
              </a:rPr>
              <a:t>Elend</a:t>
            </a:r>
            <a:r>
              <a:rPr lang="en-US" sz="1000" dirty="0">
                <a:latin typeface="Arial Narrow" panose="020B0606020202030204" pitchFamily="34" charset="0"/>
                <a:cs typeface="Arial" panose="020B0604020202020204" pitchFamily="34" charset="0"/>
              </a:rPr>
              <a:t> in </a:t>
            </a:r>
            <a:r>
              <a:rPr lang="en-US" sz="1000" dirty="0" err="1">
                <a:latin typeface="Arial Narrow" panose="020B0606020202030204" pitchFamily="34" charset="0"/>
                <a:cs typeface="Arial" panose="020B0604020202020204" pitchFamily="34" charset="0"/>
              </a:rPr>
              <a:t>Kristall</a:t>
            </a:r>
            <a:r>
              <a:rPr lang="en-US" sz="1000" dirty="0">
                <a:latin typeface="Arial Narrow" panose="020B0606020202030204" pitchFamily="34" charset="0"/>
                <a:cs typeface="Arial" panose="020B0604020202020204" pitchFamily="34" charset="0"/>
              </a:rPr>
              <a:t> et al., 2006 </a:t>
            </a:r>
            <a:r>
              <a:rPr lang="en-US" sz="1000" i="1" dirty="0">
                <a:latin typeface="Arial Narrow" panose="020B0606020202030204" pitchFamily="34" charset="0"/>
                <a:cs typeface="Arial" panose="020B0604020202020204" pitchFamily="34" charset="0"/>
              </a:rPr>
              <a:t>G3, </a:t>
            </a:r>
            <a:r>
              <a:rPr lang="en-US" sz="1000" dirty="0">
                <a:latin typeface="Arial Narrow" panose="020B0606020202030204" pitchFamily="34" charset="0"/>
                <a:cs typeface="Arial" panose="020B0604020202020204" pitchFamily="34" charset="0"/>
              </a:rPr>
              <a:t>7(7).</a:t>
            </a:r>
          </a:p>
        </p:txBody>
      </p:sp>
      <p:grpSp>
        <p:nvGrpSpPr>
          <p:cNvPr id="4" name="Group 3">
            <a:extLst>
              <a:ext uri="{FF2B5EF4-FFF2-40B4-BE49-F238E27FC236}">
                <a16:creationId xmlns:a16="http://schemas.microsoft.com/office/drawing/2014/main" id="{C7CC4F19-0302-405A-A96F-408C5237957E}"/>
              </a:ext>
            </a:extLst>
          </p:cNvPr>
          <p:cNvGrpSpPr/>
          <p:nvPr/>
        </p:nvGrpSpPr>
        <p:grpSpPr>
          <a:xfrm>
            <a:off x="217714" y="736212"/>
            <a:ext cx="8813856" cy="3757539"/>
            <a:chOff x="217714" y="736212"/>
            <a:chExt cx="8813856" cy="3757539"/>
          </a:xfrm>
        </p:grpSpPr>
        <p:grpSp>
          <p:nvGrpSpPr>
            <p:cNvPr id="142" name="Group 141">
              <a:extLst>
                <a:ext uri="{FF2B5EF4-FFF2-40B4-BE49-F238E27FC236}">
                  <a16:creationId xmlns:a16="http://schemas.microsoft.com/office/drawing/2014/main" id="{63149CFC-0BBA-4683-8772-915545753DBF}"/>
                </a:ext>
              </a:extLst>
            </p:cNvPr>
            <p:cNvGrpSpPr/>
            <p:nvPr/>
          </p:nvGrpSpPr>
          <p:grpSpPr>
            <a:xfrm>
              <a:off x="217714" y="736212"/>
              <a:ext cx="8813856" cy="3757539"/>
              <a:chOff x="217714" y="736212"/>
              <a:chExt cx="8813856" cy="3757539"/>
            </a:xfrm>
          </p:grpSpPr>
          <p:pic>
            <p:nvPicPr>
              <p:cNvPr id="54" name="Picture 53">
                <a:extLst>
                  <a:ext uri="{FF2B5EF4-FFF2-40B4-BE49-F238E27FC236}">
                    <a16:creationId xmlns:a16="http://schemas.microsoft.com/office/drawing/2014/main" id="{95CCBF1E-712B-452A-8A25-90C252A99FA2}"/>
                  </a:ext>
                </a:extLst>
              </p:cNvPr>
              <p:cNvPicPr>
                <a:picLocks noChangeAspect="1"/>
              </p:cNvPicPr>
              <p:nvPr/>
            </p:nvPicPr>
            <p:blipFill rotWithShape="1">
              <a:blip r:embed="rId5"/>
              <a:srcRect l="2488" t="12597" r="4299" b="4229"/>
              <a:stretch/>
            </p:blipFill>
            <p:spPr>
              <a:xfrm>
                <a:off x="6428352" y="750584"/>
                <a:ext cx="2603218" cy="1197486"/>
              </a:xfrm>
              <a:prstGeom prst="rect">
                <a:avLst/>
              </a:prstGeom>
            </p:spPr>
          </p:pic>
          <p:grpSp>
            <p:nvGrpSpPr>
              <p:cNvPr id="15" name="Group 14">
                <a:extLst>
                  <a:ext uri="{FF2B5EF4-FFF2-40B4-BE49-F238E27FC236}">
                    <a16:creationId xmlns:a16="http://schemas.microsoft.com/office/drawing/2014/main" id="{EC058B34-C92E-4A2C-B0A0-4BE6A0A27455}"/>
                  </a:ext>
                </a:extLst>
              </p:cNvPr>
              <p:cNvGrpSpPr/>
              <p:nvPr/>
            </p:nvGrpSpPr>
            <p:grpSpPr>
              <a:xfrm>
                <a:off x="217714" y="746974"/>
                <a:ext cx="1570258" cy="3746777"/>
                <a:chOff x="1525280" y="199678"/>
                <a:chExt cx="1570258" cy="3746777"/>
              </a:xfrm>
            </p:grpSpPr>
            <p:pic>
              <p:nvPicPr>
                <p:cNvPr id="6" name="Picture 2" descr="a) Photomosaic of Roane prior to sampling. Roane was approximately ...">
                  <a:extLst>
                    <a:ext uri="{FF2B5EF4-FFF2-40B4-BE49-F238E27FC236}">
                      <a16:creationId xmlns:a16="http://schemas.microsoft.com/office/drawing/2014/main" id="{2927D612-9007-4A1B-8656-C586BA0D26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6900"/>
                <a:stretch/>
              </p:blipFill>
              <p:spPr bwMode="auto">
                <a:xfrm>
                  <a:off x="1525280" y="647355"/>
                  <a:ext cx="1346871" cy="32991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1FFA3FB5-6D98-4630-AA1D-0B485B76DFF2}"/>
                    </a:ext>
                  </a:extLst>
                </p:cNvPr>
                <p:cNvCxnSpPr>
                  <a:cxnSpLocks/>
                </p:cNvCxnSpPr>
                <p:nvPr/>
              </p:nvCxnSpPr>
              <p:spPr>
                <a:xfrm flipV="1">
                  <a:off x="1776775" y="199678"/>
                  <a:ext cx="1318763" cy="94699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1C12D6-BE71-41A3-AD04-5A047AF67106}"/>
                    </a:ext>
                  </a:extLst>
                </p:cNvPr>
                <p:cNvCxnSpPr>
                  <a:cxnSpLocks/>
                </p:cNvCxnSpPr>
                <p:nvPr/>
              </p:nvCxnSpPr>
              <p:spPr>
                <a:xfrm>
                  <a:off x="1776775" y="1224230"/>
                  <a:ext cx="1318763" cy="161644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7" name="Picture 36">
                <a:extLst>
                  <a:ext uri="{FF2B5EF4-FFF2-40B4-BE49-F238E27FC236}">
                    <a16:creationId xmlns:a16="http://schemas.microsoft.com/office/drawing/2014/main" id="{78814843-C8F8-4AD2-8400-A62D435015FD}"/>
                  </a:ext>
                </a:extLst>
              </p:cNvPr>
              <p:cNvPicPr>
                <a:picLocks noChangeAspect="1"/>
              </p:cNvPicPr>
              <p:nvPr/>
            </p:nvPicPr>
            <p:blipFill>
              <a:blip r:embed="rId7"/>
              <a:stretch>
                <a:fillRect/>
              </a:stretch>
            </p:blipFill>
            <p:spPr>
              <a:xfrm>
                <a:off x="6428352" y="2005536"/>
                <a:ext cx="2603218" cy="1371719"/>
              </a:xfrm>
              <a:prstGeom prst="rect">
                <a:avLst/>
              </a:prstGeom>
              <a:ln>
                <a:solidFill>
                  <a:schemeClr val="tx1"/>
                </a:solidFill>
              </a:ln>
            </p:spPr>
          </p:pic>
          <p:pic>
            <p:nvPicPr>
              <p:cNvPr id="39" name="Picture 38">
                <a:extLst>
                  <a:ext uri="{FF2B5EF4-FFF2-40B4-BE49-F238E27FC236}">
                    <a16:creationId xmlns:a16="http://schemas.microsoft.com/office/drawing/2014/main" id="{3BDD32F3-5598-417B-996A-D3D308A204B6}"/>
                  </a:ext>
                </a:extLst>
              </p:cNvPr>
              <p:cNvPicPr>
                <a:picLocks noChangeAspect="1"/>
              </p:cNvPicPr>
              <p:nvPr/>
            </p:nvPicPr>
            <p:blipFill>
              <a:blip r:embed="rId8"/>
              <a:stretch>
                <a:fillRect/>
              </a:stretch>
            </p:blipFill>
            <p:spPr>
              <a:xfrm>
                <a:off x="1787972" y="736212"/>
                <a:ext cx="4587544" cy="2651760"/>
              </a:xfrm>
              <a:prstGeom prst="rect">
                <a:avLst/>
              </a:prstGeom>
            </p:spPr>
          </p:pic>
        </p:grpSp>
        <p:sp>
          <p:nvSpPr>
            <p:cNvPr id="2" name="Rectangle 1">
              <a:extLst>
                <a:ext uri="{FF2B5EF4-FFF2-40B4-BE49-F238E27FC236}">
                  <a16:creationId xmlns:a16="http://schemas.microsoft.com/office/drawing/2014/main" id="{94085211-4C01-417B-B706-0B9E19668D29}"/>
                </a:ext>
              </a:extLst>
            </p:cNvPr>
            <p:cNvSpPr/>
            <p:nvPr/>
          </p:nvSpPr>
          <p:spPr>
            <a:xfrm>
              <a:off x="410486" y="1471537"/>
              <a:ext cx="134224" cy="159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EE1152-8FBF-46AD-B1DE-28A2B0BDC343}"/>
                </a:ext>
              </a:extLst>
            </p:cNvPr>
            <p:cNvSpPr/>
            <p:nvPr/>
          </p:nvSpPr>
          <p:spPr>
            <a:xfrm>
              <a:off x="638387" y="1203377"/>
              <a:ext cx="134224" cy="15970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6005A9FF-3AEC-4B6F-B24D-27E9C385B1A0}"/>
              </a:ext>
            </a:extLst>
          </p:cNvPr>
          <p:cNvSpPr/>
          <p:nvPr/>
        </p:nvSpPr>
        <p:spPr>
          <a:xfrm>
            <a:off x="6428352" y="750584"/>
            <a:ext cx="274320" cy="200055"/>
          </a:xfrm>
          <a:prstGeom prst="rect">
            <a:avLst/>
          </a:prstGeom>
          <a:solidFill>
            <a:schemeClr val="bg1"/>
          </a:solidFill>
          <a:ln>
            <a:solidFill>
              <a:schemeClr val="tx1"/>
            </a:solidFill>
          </a:ln>
        </p:spPr>
        <p:txBody>
          <a:bodyPr wrap="square">
            <a:spAutoFit/>
          </a:bodyPr>
          <a:lstStyle/>
          <a:p>
            <a:r>
              <a:rPr lang="en-US" sz="700" b="1" dirty="0">
                <a:latin typeface="Arial" panose="020B0604020202020204" pitchFamily="34" charset="0"/>
                <a:cs typeface="Arial" panose="020B0604020202020204" pitchFamily="34" charset="0"/>
              </a:rPr>
              <a:t>E.</a:t>
            </a:r>
            <a:endParaRPr lang="en-US" sz="700"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82B8CA6E-33BC-43D8-98BC-1C1294469164}"/>
              </a:ext>
            </a:extLst>
          </p:cNvPr>
          <p:cNvSpPr/>
          <p:nvPr/>
        </p:nvSpPr>
        <p:spPr>
          <a:xfrm>
            <a:off x="6428352" y="1999310"/>
            <a:ext cx="274320" cy="200055"/>
          </a:xfrm>
          <a:prstGeom prst="rect">
            <a:avLst/>
          </a:prstGeom>
          <a:solidFill>
            <a:schemeClr val="bg1"/>
          </a:solidFill>
          <a:ln>
            <a:solidFill>
              <a:schemeClr val="tx1"/>
            </a:solidFill>
          </a:ln>
        </p:spPr>
        <p:txBody>
          <a:bodyPr wrap="square">
            <a:spAutoFit/>
          </a:bodyPr>
          <a:lstStyle/>
          <a:p>
            <a:r>
              <a:rPr lang="en-US" sz="700" b="1" dirty="0">
                <a:latin typeface="Arial" panose="020B0604020202020204" pitchFamily="34" charset="0"/>
                <a:cs typeface="Arial" panose="020B0604020202020204" pitchFamily="34" charset="0"/>
              </a:rPr>
              <a:t>F.</a:t>
            </a:r>
            <a:endParaRPr lang="en-US" sz="700" dirty="0">
              <a:latin typeface="Arial" panose="020B0604020202020204" pitchFamily="34" charset="0"/>
              <a:cs typeface="Arial" panose="020B0604020202020204" pitchFamily="34" charset="0"/>
            </a:endParaRPr>
          </a:p>
        </p:txBody>
      </p:sp>
      <p:pic>
        <p:nvPicPr>
          <p:cNvPr id="38" name="Slide 4">
            <a:hlinkClick r:id="" action="ppaction://media"/>
            <a:extLst>
              <a:ext uri="{FF2B5EF4-FFF2-40B4-BE49-F238E27FC236}">
                <a16:creationId xmlns:a16="http://schemas.microsoft.com/office/drawing/2014/main" id="{50A6FF52-14E4-4286-BBFE-D0737FC1207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25169" y="9805"/>
            <a:ext cx="406400" cy="406400"/>
          </a:xfrm>
          <a:prstGeom prst="rect">
            <a:avLst/>
          </a:prstGeom>
        </p:spPr>
      </p:pic>
    </p:spTree>
    <p:extLst>
      <p:ext uri="{BB962C8B-B14F-4D97-AF65-F5344CB8AC3E}">
        <p14:creationId xmlns:p14="http://schemas.microsoft.com/office/powerpoint/2010/main" val="10297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35"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F235B43-9FBE-47C3-997F-C0E8DEFE2499}"/>
              </a:ext>
            </a:extLst>
          </p:cNvPr>
          <p:cNvSpPr txBox="1">
            <a:spLocks/>
          </p:cNvSpPr>
          <p:nvPr/>
        </p:nvSpPr>
        <p:spPr>
          <a:xfrm>
            <a:off x="350732" y="77150"/>
            <a:ext cx="8454602" cy="4301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Results</a:t>
            </a:r>
          </a:p>
          <a:p>
            <a:endParaRPr lang="en-US" dirty="0"/>
          </a:p>
        </p:txBody>
      </p:sp>
      <p:sp>
        <p:nvSpPr>
          <p:cNvPr id="8" name="Text Placeholder 7">
            <a:extLst>
              <a:ext uri="{FF2B5EF4-FFF2-40B4-BE49-F238E27FC236}">
                <a16:creationId xmlns:a16="http://schemas.microsoft.com/office/drawing/2014/main" id="{E0CA7A23-5438-40F4-82C0-82BC169DB547}"/>
              </a:ext>
            </a:extLst>
          </p:cNvPr>
          <p:cNvSpPr>
            <a:spLocks noGrp="1"/>
          </p:cNvSpPr>
          <p:nvPr>
            <p:ph type="body" sz="quarter" idx="17"/>
          </p:nvPr>
        </p:nvSpPr>
        <p:spPr>
          <a:xfrm>
            <a:off x="-4936" y="2439039"/>
            <a:ext cx="5901095" cy="2688559"/>
          </a:xfrm>
        </p:spPr>
        <p:txBody>
          <a:bodyPr/>
          <a:lstStyle/>
          <a:p>
            <a:pPr marL="171450" indent="-171450">
              <a:buFont typeface="Arial" panose="020B0604020202020204" pitchFamily="34" charset="0"/>
              <a:buChar char="•"/>
            </a:pPr>
            <a:r>
              <a:rPr lang="en-US" sz="1400" b="1" dirty="0">
                <a:solidFill>
                  <a:srgbClr val="0000FF"/>
                </a:solidFill>
              </a:rPr>
              <a:t>Fig. 1 PCA: </a:t>
            </a:r>
            <a:r>
              <a:rPr lang="en-US" sz="1400" b="1" dirty="0"/>
              <a:t>shows which elements tracked together with depth</a:t>
            </a:r>
          </a:p>
          <a:p>
            <a:pPr marL="582930" lvl="1" indent="-171450">
              <a:buFont typeface="Arial" panose="020B0604020202020204" pitchFamily="34" charset="0"/>
              <a:buChar char="•"/>
            </a:pPr>
            <a:r>
              <a:rPr lang="en-US" sz="1300" dirty="0">
                <a:latin typeface="Arial" panose="020B0604020202020204" pitchFamily="34" charset="0"/>
                <a:cs typeface="Arial" panose="020B0604020202020204" pitchFamily="34" charset="0"/>
              </a:rPr>
              <a:t>Elements linked w/clays (</a:t>
            </a:r>
            <a:r>
              <a:rPr lang="en-US" sz="1300" dirty="0">
                <a:solidFill>
                  <a:srgbClr val="0000FF"/>
                </a:solidFill>
                <a:latin typeface="Arial" panose="020B0604020202020204" pitchFamily="34" charset="0"/>
                <a:cs typeface="Arial" panose="020B0604020202020204" pitchFamily="34" charset="0"/>
              </a:rPr>
              <a:t>blue</a:t>
            </a:r>
            <a:r>
              <a:rPr lang="en-US" sz="1300" dirty="0">
                <a:latin typeface="Arial" panose="020B0604020202020204" pitchFamily="34" charset="0"/>
                <a:cs typeface="Arial" panose="020B0604020202020204" pitchFamily="34" charset="0"/>
              </a:rPr>
              <a:t>) track together &amp; concentrate at 3 cm</a:t>
            </a:r>
          </a:p>
          <a:p>
            <a:pPr marL="582930" lvl="1" indent="-171450">
              <a:buFont typeface="Arial" panose="020B0604020202020204" pitchFamily="34" charset="0"/>
              <a:buChar char="•"/>
            </a:pPr>
            <a:r>
              <a:rPr lang="en-US" sz="1300" dirty="0">
                <a:latin typeface="Arial" panose="020B0604020202020204" pitchFamily="34" charset="0"/>
                <a:cs typeface="Arial" panose="020B0604020202020204" pitchFamily="34" charset="0"/>
              </a:rPr>
              <a:t>C </a:t>
            </a:r>
            <a:r>
              <a:rPr lang="en-US" sz="1300" i="1" dirty="0">
                <a:latin typeface="Arial" panose="020B0604020202020204" pitchFamily="34" charset="0"/>
                <a:cs typeface="Arial" panose="020B0604020202020204" pitchFamily="34" charset="0"/>
              </a:rPr>
              <a:t>appears</a:t>
            </a:r>
            <a:r>
              <a:rPr lang="en-US" sz="1300" dirty="0">
                <a:latin typeface="Arial" panose="020B0604020202020204" pitchFamily="34" charset="0"/>
                <a:cs typeface="Arial" panose="020B0604020202020204" pitchFamily="34" charset="0"/>
              </a:rPr>
              <a:t> to track w/Fe, S (</a:t>
            </a:r>
            <a:r>
              <a:rPr lang="en-US" sz="1300" dirty="0">
                <a:solidFill>
                  <a:srgbClr val="FF0000"/>
                </a:solidFill>
                <a:latin typeface="Arial" panose="020B0604020202020204" pitchFamily="34" charset="0"/>
                <a:cs typeface="Arial" panose="020B0604020202020204" pitchFamily="34" charset="0"/>
              </a:rPr>
              <a:t>red</a:t>
            </a:r>
            <a:r>
              <a:rPr lang="en-US" sz="1300" dirty="0">
                <a:latin typeface="Arial" panose="020B0604020202020204" pitchFamily="34" charset="0"/>
                <a:cs typeface="Arial" panose="020B0604020202020204" pitchFamily="34" charset="0"/>
              </a:rPr>
              <a:t>); most intense in chimney interior</a:t>
            </a:r>
          </a:p>
          <a:p>
            <a:pPr marL="171450" indent="-171450">
              <a:buFont typeface="Arial" panose="020B0604020202020204" pitchFamily="34" charset="0"/>
              <a:buChar char="•"/>
            </a:pPr>
            <a:r>
              <a:rPr lang="en-US" sz="1400" b="1" dirty="0">
                <a:solidFill>
                  <a:srgbClr val="0000FF"/>
                </a:solidFill>
              </a:rPr>
              <a:t>Fig. 2 MCR: </a:t>
            </a:r>
            <a:r>
              <a:rPr lang="en-US" sz="1400" b="1" dirty="0"/>
              <a:t>Spectra deconvoluted to 6 components (i.e. comp)</a:t>
            </a:r>
          </a:p>
          <a:p>
            <a:pPr marL="582930" lvl="1" indent="-171450">
              <a:buFont typeface="Arial" panose="020B0604020202020204" pitchFamily="34" charset="0"/>
              <a:buChar char="•"/>
            </a:pPr>
            <a:r>
              <a:rPr lang="en-US" sz="1300" dirty="0">
                <a:latin typeface="Arial" panose="020B0604020202020204" pitchFamily="34" charset="0"/>
                <a:cs typeface="Arial" panose="020B0604020202020204" pitchFamily="34" charset="0"/>
              </a:rPr>
              <a:t>Barite (shown) and Pyrite (not shown) confirmed w/standard</a:t>
            </a:r>
          </a:p>
          <a:p>
            <a:pPr marL="171450" indent="-171450">
              <a:buFont typeface="Arial" panose="020B0604020202020204" pitchFamily="34" charset="0"/>
              <a:buChar char="•"/>
            </a:pPr>
            <a:r>
              <a:rPr lang="en-US" sz="1400" b="1" dirty="0">
                <a:solidFill>
                  <a:srgbClr val="0000FF"/>
                </a:solidFill>
              </a:rPr>
              <a:t>Fig. 3 MCR + univariate: </a:t>
            </a:r>
            <a:r>
              <a:rPr lang="en-US" sz="1400" b="1" dirty="0"/>
              <a:t>comp 4 most promising for organics</a:t>
            </a:r>
          </a:p>
          <a:p>
            <a:pPr marL="582930" lvl="1" indent="-171450">
              <a:buFont typeface="Arial" panose="020B0604020202020204" pitchFamily="34" charset="0"/>
              <a:buChar char="•"/>
            </a:pPr>
            <a:r>
              <a:rPr lang="en-US" sz="1300" dirty="0">
                <a:latin typeface="Arial" panose="020B0604020202020204" pitchFamily="34" charset="0"/>
                <a:cs typeface="Arial" panose="020B0604020202020204" pitchFamily="34" charset="0"/>
              </a:rPr>
              <a:t>Both comps 2 and 4 have a relatively high amount of C.</a:t>
            </a:r>
          </a:p>
          <a:p>
            <a:pPr marL="582930" lvl="1" indent="-171450">
              <a:buFont typeface="Arial" panose="020B0604020202020204" pitchFamily="34" charset="0"/>
              <a:buChar char="•"/>
            </a:pPr>
            <a:r>
              <a:rPr lang="en-US" sz="1300" dirty="0">
                <a:latin typeface="Arial" panose="020B0604020202020204" pitchFamily="34" charset="0"/>
                <a:cs typeface="Arial" panose="020B0604020202020204" pitchFamily="34" charset="0"/>
              </a:rPr>
              <a:t>Comp 4 rich in CHNPO and clay elements (K, Na, Si, Al, Mg, Mn)</a:t>
            </a:r>
          </a:p>
          <a:p>
            <a:pPr marL="582930" lvl="1" indent="-171450">
              <a:buFont typeface="Arial" panose="020B0604020202020204" pitchFamily="34" charset="0"/>
              <a:buChar char="•"/>
            </a:pPr>
            <a:r>
              <a:rPr lang="en-US" sz="1300" dirty="0">
                <a:latin typeface="Arial" panose="020B0604020202020204" pitchFamily="34" charset="0"/>
                <a:cs typeface="Arial" panose="020B0604020202020204" pitchFamily="34" charset="0"/>
              </a:rPr>
              <a:t>Comp 4 peaks at 3 cm; where we expect clay layer</a:t>
            </a:r>
          </a:p>
          <a:p>
            <a:pPr marL="171450" indent="-171450">
              <a:buFont typeface="Arial" panose="020B0604020202020204" pitchFamily="34" charset="0"/>
              <a:buChar char="•"/>
            </a:pPr>
            <a:r>
              <a:rPr lang="en-US" sz="1400" b="1" dirty="0">
                <a:solidFill>
                  <a:srgbClr val="0000FF"/>
                </a:solidFill>
              </a:rPr>
              <a:t>Results</a:t>
            </a:r>
            <a:r>
              <a:rPr lang="en-US" sz="1400" b="1" dirty="0"/>
              <a:t> </a:t>
            </a:r>
            <a:r>
              <a:rPr lang="en-US" sz="1400" b="1" dirty="0">
                <a:solidFill>
                  <a:srgbClr val="0000FF"/>
                </a:solidFill>
              </a:rPr>
              <a:t>agree w/SEM &amp; ICP-OES/MS</a:t>
            </a:r>
            <a:r>
              <a:rPr lang="en-US" b="1" dirty="0">
                <a:solidFill>
                  <a:srgbClr val="0000FF"/>
                </a:solidFill>
                <a:latin typeface="Times New Roman" panose="02020603050405020304" pitchFamily="18" charset="0"/>
                <a:cs typeface="Times New Roman" panose="02020603050405020304" pitchFamily="18" charset="0"/>
              </a:rPr>
              <a:t>: </a:t>
            </a:r>
            <a:r>
              <a:rPr lang="en-US" sz="1300" b="1" dirty="0" err="1"/>
              <a:t>Kristall</a:t>
            </a:r>
            <a:r>
              <a:rPr lang="en-US" sz="1300" b="1" dirty="0"/>
              <a:t> et al., 2006 </a:t>
            </a:r>
            <a:r>
              <a:rPr lang="en-US" sz="1300" b="1" i="1" dirty="0"/>
              <a:t>G3, </a:t>
            </a:r>
            <a:r>
              <a:rPr lang="en-US" sz="1300" b="1" dirty="0"/>
              <a:t>7(7).</a:t>
            </a:r>
          </a:p>
        </p:txBody>
      </p:sp>
      <p:grpSp>
        <p:nvGrpSpPr>
          <p:cNvPr id="36" name="Group 35">
            <a:extLst>
              <a:ext uri="{FF2B5EF4-FFF2-40B4-BE49-F238E27FC236}">
                <a16:creationId xmlns:a16="http://schemas.microsoft.com/office/drawing/2014/main" id="{238A3603-D74E-4CF0-A318-01FA8DADBA75}"/>
              </a:ext>
            </a:extLst>
          </p:cNvPr>
          <p:cNvGrpSpPr/>
          <p:nvPr/>
        </p:nvGrpSpPr>
        <p:grpSpPr>
          <a:xfrm>
            <a:off x="9239" y="-14287"/>
            <a:ext cx="9134764" cy="2411329"/>
            <a:chOff x="365337" y="166581"/>
            <a:chExt cx="8031765" cy="2120170"/>
          </a:xfrm>
        </p:grpSpPr>
        <p:sp>
          <p:nvSpPr>
            <p:cNvPr id="26" name="Rectangle 25">
              <a:extLst>
                <a:ext uri="{FF2B5EF4-FFF2-40B4-BE49-F238E27FC236}">
                  <a16:creationId xmlns:a16="http://schemas.microsoft.com/office/drawing/2014/main" id="{189DE71B-53A3-4475-B77F-D13578FD51C8}"/>
                </a:ext>
              </a:extLst>
            </p:cNvPr>
            <p:cNvSpPr/>
            <p:nvPr/>
          </p:nvSpPr>
          <p:spPr>
            <a:xfrm>
              <a:off x="2583712" y="166581"/>
              <a:ext cx="2455535" cy="216491"/>
            </a:xfrm>
            <a:prstGeom prst="rect">
              <a:avLst/>
            </a:prstGeom>
          </p:spPr>
          <p:txBody>
            <a:bodyPr wrap="none">
              <a:spAutoFit/>
            </a:bodyPr>
            <a:lstStyle/>
            <a:p>
              <a:r>
                <a:rPr lang="en-US" sz="1000" b="1" dirty="0">
                  <a:solidFill>
                    <a:srgbClr val="0000FF"/>
                  </a:solidFill>
                  <a:latin typeface="Arial" panose="020B0604020202020204" pitchFamily="34" charset="0"/>
                  <a:cs typeface="Arial" panose="020B0604020202020204" pitchFamily="34" charset="0"/>
                </a:rPr>
                <a:t>Fig. 1 Principal Component Analysis (PCA)</a:t>
              </a:r>
              <a:endParaRPr lang="en-US" sz="1000" dirty="0">
                <a:solidFill>
                  <a:srgbClr val="0000FF"/>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AECDC35C-B803-48B1-977A-58263766F44D}"/>
                </a:ext>
              </a:extLst>
            </p:cNvPr>
            <p:cNvGrpSpPr/>
            <p:nvPr/>
          </p:nvGrpSpPr>
          <p:grpSpPr>
            <a:xfrm>
              <a:off x="5416493" y="170325"/>
              <a:ext cx="2980609" cy="2116426"/>
              <a:chOff x="133609" y="2849743"/>
              <a:chExt cx="2980609" cy="2116426"/>
            </a:xfrm>
          </p:grpSpPr>
          <p:pic>
            <p:nvPicPr>
              <p:cNvPr id="10" name="Picture 9">
                <a:extLst>
                  <a:ext uri="{FF2B5EF4-FFF2-40B4-BE49-F238E27FC236}">
                    <a16:creationId xmlns:a16="http://schemas.microsoft.com/office/drawing/2014/main" id="{6B9F3E19-1A91-4FC2-A963-E005EF2C6F41}"/>
                  </a:ext>
                </a:extLst>
              </p:cNvPr>
              <p:cNvPicPr>
                <a:picLocks noChangeAspect="1"/>
              </p:cNvPicPr>
              <p:nvPr/>
            </p:nvPicPr>
            <p:blipFill>
              <a:blip r:embed="rId5"/>
              <a:stretch>
                <a:fillRect/>
              </a:stretch>
            </p:blipFill>
            <p:spPr>
              <a:xfrm>
                <a:off x="133609" y="3027234"/>
                <a:ext cx="2980609" cy="1938935"/>
              </a:xfrm>
              <a:prstGeom prst="rect">
                <a:avLst/>
              </a:prstGeom>
            </p:spPr>
          </p:pic>
          <p:sp>
            <p:nvSpPr>
              <p:cNvPr id="27" name="Rectangle 26">
                <a:extLst>
                  <a:ext uri="{FF2B5EF4-FFF2-40B4-BE49-F238E27FC236}">
                    <a16:creationId xmlns:a16="http://schemas.microsoft.com/office/drawing/2014/main" id="{85BAD801-B0DE-4FC3-8128-69006D0F81F4}"/>
                  </a:ext>
                </a:extLst>
              </p:cNvPr>
              <p:cNvSpPr/>
              <p:nvPr/>
            </p:nvSpPr>
            <p:spPr>
              <a:xfrm>
                <a:off x="258543" y="2849743"/>
                <a:ext cx="2438621" cy="216491"/>
              </a:xfrm>
              <a:prstGeom prst="rect">
                <a:avLst/>
              </a:prstGeom>
            </p:spPr>
            <p:txBody>
              <a:bodyPr wrap="none">
                <a:spAutoFit/>
              </a:bodyPr>
              <a:lstStyle/>
              <a:p>
                <a:r>
                  <a:rPr lang="en-US" sz="1000" b="1" dirty="0">
                    <a:solidFill>
                      <a:srgbClr val="0000FF"/>
                    </a:solidFill>
                    <a:latin typeface="Arial" panose="020B0604020202020204" pitchFamily="34" charset="0"/>
                    <a:cs typeface="Arial" panose="020B0604020202020204" pitchFamily="34" charset="0"/>
                  </a:rPr>
                  <a:t>Fig. 2 Multivariate Curve Resolution (MCR)</a:t>
                </a:r>
                <a:endParaRPr lang="en-US" sz="1000" dirty="0">
                  <a:solidFill>
                    <a:srgbClr val="0000FF"/>
                  </a:solidFill>
                  <a:latin typeface="Arial" panose="020B0604020202020204" pitchFamily="34" charset="0"/>
                  <a:cs typeface="Arial" panose="020B0604020202020204" pitchFamily="34" charset="0"/>
                </a:endParaRPr>
              </a:p>
            </p:txBody>
          </p:sp>
        </p:grpSp>
        <p:sp>
          <p:nvSpPr>
            <p:cNvPr id="33" name="Rectangle 32">
              <a:extLst>
                <a:ext uri="{FF2B5EF4-FFF2-40B4-BE49-F238E27FC236}">
                  <a16:creationId xmlns:a16="http://schemas.microsoft.com/office/drawing/2014/main" id="{E594319A-C083-440A-B1D2-1AF13F967ED1}"/>
                </a:ext>
              </a:extLst>
            </p:cNvPr>
            <p:cNvSpPr/>
            <p:nvPr/>
          </p:nvSpPr>
          <p:spPr>
            <a:xfrm>
              <a:off x="365337" y="179145"/>
              <a:ext cx="8031765" cy="20987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5C3D86AB-F790-4EB0-9988-4E971F41329F}"/>
              </a:ext>
            </a:extLst>
          </p:cNvPr>
          <p:cNvGrpSpPr/>
          <p:nvPr/>
        </p:nvGrpSpPr>
        <p:grpSpPr>
          <a:xfrm>
            <a:off x="5702377" y="2387014"/>
            <a:ext cx="3441622" cy="2756486"/>
            <a:chOff x="213031" y="2358820"/>
            <a:chExt cx="3327993" cy="2605536"/>
          </a:xfrm>
        </p:grpSpPr>
        <p:sp>
          <p:nvSpPr>
            <p:cNvPr id="28" name="Rectangle 27">
              <a:extLst>
                <a:ext uri="{FF2B5EF4-FFF2-40B4-BE49-F238E27FC236}">
                  <a16:creationId xmlns:a16="http://schemas.microsoft.com/office/drawing/2014/main" id="{0B77ADFA-B010-4C78-AFAF-61A2EE74875D}"/>
                </a:ext>
              </a:extLst>
            </p:cNvPr>
            <p:cNvSpPr/>
            <p:nvPr/>
          </p:nvSpPr>
          <p:spPr>
            <a:xfrm>
              <a:off x="938040" y="2410630"/>
              <a:ext cx="2092916" cy="232738"/>
            </a:xfrm>
            <a:prstGeom prst="rect">
              <a:avLst/>
            </a:prstGeom>
          </p:spPr>
          <p:txBody>
            <a:bodyPr wrap="none">
              <a:spAutoFit/>
            </a:bodyPr>
            <a:lstStyle/>
            <a:p>
              <a:r>
                <a:rPr lang="en-US" sz="1000" b="1" dirty="0">
                  <a:solidFill>
                    <a:srgbClr val="0000FF"/>
                  </a:solidFill>
                  <a:latin typeface="Arial" panose="020B0604020202020204" pitchFamily="34" charset="0"/>
                  <a:cs typeface="Arial" panose="020B0604020202020204" pitchFamily="34" charset="0"/>
                </a:rPr>
                <a:t>Fig. 3 MCR &amp; Univariate analysis</a:t>
              </a:r>
              <a:endParaRPr lang="en-US" sz="1000" dirty="0">
                <a:solidFill>
                  <a:srgbClr val="0000FF"/>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CE991ABE-F182-4A78-8658-02EF75E77A4A}"/>
                </a:ext>
              </a:extLst>
            </p:cNvPr>
            <p:cNvSpPr/>
            <p:nvPr/>
          </p:nvSpPr>
          <p:spPr>
            <a:xfrm>
              <a:off x="213031" y="2358820"/>
              <a:ext cx="3327993" cy="26055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grpSp>
      <p:grpSp>
        <p:nvGrpSpPr>
          <p:cNvPr id="12" name="Group 11">
            <a:extLst>
              <a:ext uri="{FF2B5EF4-FFF2-40B4-BE49-F238E27FC236}">
                <a16:creationId xmlns:a16="http://schemas.microsoft.com/office/drawing/2014/main" id="{73A0D980-83B7-48DC-B5BD-2249EFEAAA30}"/>
              </a:ext>
            </a:extLst>
          </p:cNvPr>
          <p:cNvGrpSpPr/>
          <p:nvPr/>
        </p:nvGrpSpPr>
        <p:grpSpPr>
          <a:xfrm>
            <a:off x="5712746" y="2387014"/>
            <a:ext cx="3422015" cy="1"/>
            <a:chOff x="5712746" y="2387014"/>
            <a:chExt cx="3422015" cy="1"/>
          </a:xfrm>
        </p:grpSpPr>
        <p:cxnSp>
          <p:nvCxnSpPr>
            <p:cNvPr id="3" name="Straight Connector 2">
              <a:extLst>
                <a:ext uri="{FF2B5EF4-FFF2-40B4-BE49-F238E27FC236}">
                  <a16:creationId xmlns:a16="http://schemas.microsoft.com/office/drawing/2014/main" id="{2C428797-E48E-4E94-A98F-FEC0853FC6E0}"/>
                </a:ext>
              </a:extLst>
            </p:cNvPr>
            <p:cNvCxnSpPr>
              <a:cxnSpLocks/>
            </p:cNvCxnSpPr>
            <p:nvPr/>
          </p:nvCxnSpPr>
          <p:spPr>
            <a:xfrm>
              <a:off x="5712746" y="2387015"/>
              <a:ext cx="33832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01C222-B4B8-490E-A1D2-DD85E630F2B4}"/>
                </a:ext>
              </a:extLst>
            </p:cNvPr>
            <p:cNvCxnSpPr>
              <a:cxnSpLocks/>
            </p:cNvCxnSpPr>
            <p:nvPr/>
          </p:nvCxnSpPr>
          <p:spPr>
            <a:xfrm>
              <a:off x="5842921" y="2387014"/>
              <a:ext cx="32918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A517617-FEF3-4CE7-8237-9AB8350D796B}"/>
              </a:ext>
            </a:extLst>
          </p:cNvPr>
          <p:cNvGrpSpPr/>
          <p:nvPr/>
        </p:nvGrpSpPr>
        <p:grpSpPr>
          <a:xfrm>
            <a:off x="306601" y="502602"/>
            <a:ext cx="1771639" cy="1770431"/>
            <a:chOff x="268339" y="669884"/>
            <a:chExt cx="1771639" cy="1770431"/>
          </a:xfrm>
        </p:grpSpPr>
        <p:sp>
          <p:nvSpPr>
            <p:cNvPr id="48" name="TextBox 47">
              <a:extLst>
                <a:ext uri="{FF2B5EF4-FFF2-40B4-BE49-F238E27FC236}">
                  <a16:creationId xmlns:a16="http://schemas.microsoft.com/office/drawing/2014/main" id="{0D24E80E-517B-44C0-87CB-B5B828C6431E}"/>
                </a:ext>
              </a:extLst>
            </p:cNvPr>
            <p:cNvSpPr txBox="1"/>
            <p:nvPr/>
          </p:nvSpPr>
          <p:spPr>
            <a:xfrm>
              <a:off x="428639" y="2194094"/>
              <a:ext cx="1451038" cy="246221"/>
            </a:xfrm>
            <a:prstGeom prst="rect">
              <a:avLst/>
            </a:prstGeom>
            <a:noFill/>
            <a:ln>
              <a:noFill/>
            </a:ln>
          </p:spPr>
          <p:txBody>
            <a:bodyPr wrap="none" rtlCol="0">
              <a:spAutoFit/>
            </a:bodyPr>
            <a:lstStyle/>
            <a:p>
              <a:r>
                <a:rPr lang="en-US" sz="1000" b="1" dirty="0">
                  <a:latin typeface="Arial" panose="020B0604020202020204" pitchFamily="34" charset="0"/>
                  <a:cs typeface="Arial" panose="020B0604020202020204" pitchFamily="34" charset="0"/>
                </a:rPr>
                <a:t>30 cm: Interior 300</a:t>
              </a:r>
              <a:r>
                <a:rPr lang="en-US" sz="1000" b="1" dirty="0">
                  <a:latin typeface="Times New Roman" panose="02020603050405020304" pitchFamily="18" charset="0"/>
                  <a:cs typeface="Times New Roman" panose="02020603050405020304" pitchFamily="18" charset="0"/>
                </a:rPr>
                <a:t>℃</a:t>
              </a:r>
              <a:endParaRPr lang="en-US" sz="1000" b="1"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42FF59FD-88F0-4EAC-AF7A-23421A3C65D1}"/>
                </a:ext>
              </a:extLst>
            </p:cNvPr>
            <p:cNvSpPr txBox="1"/>
            <p:nvPr/>
          </p:nvSpPr>
          <p:spPr>
            <a:xfrm>
              <a:off x="268339" y="669884"/>
              <a:ext cx="1771639" cy="246221"/>
            </a:xfrm>
            <a:prstGeom prst="rect">
              <a:avLst/>
            </a:prstGeom>
            <a:noFill/>
            <a:ln>
              <a:noFill/>
            </a:ln>
          </p:spPr>
          <p:txBody>
            <a:bodyPr wrap="none" rtlCol="0">
              <a:spAutoFit/>
            </a:bodyPr>
            <a:lstStyle/>
            <a:p>
              <a:r>
                <a:rPr lang="en-US" sz="1000" b="1" dirty="0">
                  <a:latin typeface="Arial" panose="020B0604020202020204" pitchFamily="34" charset="0"/>
                  <a:cs typeface="Arial" panose="020B0604020202020204" pitchFamily="34" charset="0"/>
                </a:rPr>
                <a:t>0 cm: Exterior (ocean) 5</a:t>
              </a:r>
              <a:r>
                <a:rPr lang="en-US" sz="1000" b="1" dirty="0">
                  <a:latin typeface="Times New Roman" panose="02020603050405020304" pitchFamily="18" charset="0"/>
                  <a:cs typeface="Times New Roman" panose="02020603050405020304" pitchFamily="18" charset="0"/>
                </a:rPr>
                <a:t>℃</a:t>
              </a:r>
              <a:endParaRPr lang="en-US" sz="1000" b="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1E03A14-FDB3-41DA-A9DE-E39DDC7C7459}"/>
                </a:ext>
              </a:extLst>
            </p:cNvPr>
            <p:cNvPicPr>
              <a:picLocks noChangeAspect="1"/>
            </p:cNvPicPr>
            <p:nvPr/>
          </p:nvPicPr>
          <p:blipFill>
            <a:blip r:embed="rId6"/>
            <a:stretch>
              <a:fillRect/>
            </a:stretch>
          </p:blipFill>
          <p:spPr>
            <a:xfrm>
              <a:off x="1070133" y="884074"/>
              <a:ext cx="168051" cy="1334966"/>
            </a:xfrm>
            <a:prstGeom prst="rect">
              <a:avLst/>
            </a:prstGeom>
          </p:spPr>
        </p:pic>
      </p:grpSp>
      <p:pic>
        <p:nvPicPr>
          <p:cNvPr id="56" name="Slide 5">
            <a:hlinkClick r:id="" action="ppaction://media"/>
            <a:extLst>
              <a:ext uri="{FF2B5EF4-FFF2-40B4-BE49-F238E27FC236}">
                <a16:creationId xmlns:a16="http://schemas.microsoft.com/office/drawing/2014/main" id="{687F6176-F5DD-4474-9670-AD4F149DE9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69675" y="32993"/>
            <a:ext cx="406400" cy="406400"/>
          </a:xfrm>
          <a:prstGeom prst="rect">
            <a:avLst/>
          </a:prstGeom>
        </p:spPr>
      </p:pic>
      <p:pic>
        <p:nvPicPr>
          <p:cNvPr id="58" name="Picture 57">
            <a:extLst>
              <a:ext uri="{FF2B5EF4-FFF2-40B4-BE49-F238E27FC236}">
                <a16:creationId xmlns:a16="http://schemas.microsoft.com/office/drawing/2014/main" id="{2E2F80A8-2A62-41A3-8E1A-EB33D43F55B7}"/>
              </a:ext>
            </a:extLst>
          </p:cNvPr>
          <p:cNvPicPr>
            <a:picLocks noChangeAspect="1"/>
          </p:cNvPicPr>
          <p:nvPr/>
        </p:nvPicPr>
        <p:blipFill>
          <a:blip r:embed="rId8"/>
          <a:stretch>
            <a:fillRect/>
          </a:stretch>
        </p:blipFill>
        <p:spPr>
          <a:xfrm>
            <a:off x="5719310" y="2697150"/>
            <a:ext cx="3441623" cy="2454300"/>
          </a:xfrm>
          <a:prstGeom prst="rect">
            <a:avLst/>
          </a:prstGeom>
        </p:spPr>
      </p:pic>
      <p:grpSp>
        <p:nvGrpSpPr>
          <p:cNvPr id="61" name="Group 60">
            <a:extLst>
              <a:ext uri="{FF2B5EF4-FFF2-40B4-BE49-F238E27FC236}">
                <a16:creationId xmlns:a16="http://schemas.microsoft.com/office/drawing/2014/main" id="{22AB895D-6229-4B5B-9C95-BEAEF055C527}"/>
              </a:ext>
            </a:extLst>
          </p:cNvPr>
          <p:cNvGrpSpPr/>
          <p:nvPr/>
        </p:nvGrpSpPr>
        <p:grpSpPr>
          <a:xfrm>
            <a:off x="2310138" y="167823"/>
            <a:ext cx="3375228" cy="2191141"/>
            <a:chOff x="2310138" y="167823"/>
            <a:chExt cx="3375228" cy="2191141"/>
          </a:xfrm>
        </p:grpSpPr>
        <p:pic>
          <p:nvPicPr>
            <p:cNvPr id="59" name="Picture 58">
              <a:extLst>
                <a:ext uri="{FF2B5EF4-FFF2-40B4-BE49-F238E27FC236}">
                  <a16:creationId xmlns:a16="http://schemas.microsoft.com/office/drawing/2014/main" id="{79F4EE2A-97FA-40E9-B303-8CA0B9DA11E6}"/>
                </a:ext>
              </a:extLst>
            </p:cNvPr>
            <p:cNvPicPr>
              <a:picLocks noChangeAspect="1"/>
            </p:cNvPicPr>
            <p:nvPr/>
          </p:nvPicPr>
          <p:blipFill rotWithShape="1">
            <a:blip r:embed="rId9"/>
            <a:srcRect t="525" r="2858"/>
            <a:stretch/>
          </p:blipFill>
          <p:spPr>
            <a:xfrm>
              <a:off x="2310138" y="203199"/>
              <a:ext cx="3179621" cy="2155765"/>
            </a:xfrm>
            <a:prstGeom prst="rect">
              <a:avLst/>
            </a:prstGeom>
          </p:spPr>
        </p:pic>
        <p:sp>
          <p:nvSpPr>
            <p:cNvPr id="60" name="TextBox 59">
              <a:extLst>
                <a:ext uri="{FF2B5EF4-FFF2-40B4-BE49-F238E27FC236}">
                  <a16:creationId xmlns:a16="http://schemas.microsoft.com/office/drawing/2014/main" id="{E4C22238-6160-4524-A791-02DD30350D26}"/>
                </a:ext>
              </a:extLst>
            </p:cNvPr>
            <p:cNvSpPr txBox="1"/>
            <p:nvPr/>
          </p:nvSpPr>
          <p:spPr>
            <a:xfrm>
              <a:off x="4992548" y="167823"/>
              <a:ext cx="692818" cy="182880"/>
            </a:xfrm>
            <a:prstGeom prst="rect">
              <a:avLst/>
            </a:prstGeom>
            <a:solidFill>
              <a:schemeClr val="bg1"/>
            </a:solidFill>
            <a:ln>
              <a:noFill/>
            </a:ln>
          </p:spPr>
          <p:txBody>
            <a:bodyPr wrap="none" rtlCol="0">
              <a:spAutoFit/>
            </a:bodyPr>
            <a:lstStyle/>
            <a:p>
              <a:r>
                <a:rPr lang="en-US" sz="800" dirty="0">
                  <a:latin typeface="Arial" panose="020B0604020202020204" pitchFamily="34" charset="0"/>
                  <a:cs typeface="Arial" panose="020B0604020202020204" pitchFamily="34" charset="0"/>
                </a:rPr>
                <a:t>Depth (cm)</a:t>
              </a:r>
            </a:p>
          </p:txBody>
        </p:sp>
      </p:grpSp>
    </p:spTree>
    <p:extLst>
      <p:ext uri="{BB962C8B-B14F-4D97-AF65-F5344CB8AC3E}">
        <p14:creationId xmlns:p14="http://schemas.microsoft.com/office/powerpoint/2010/main" val="294056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37"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251672" y="606944"/>
            <a:ext cx="4694039" cy="4375762"/>
          </a:xfrm>
          <a:ln w="19050">
            <a:solidFill>
              <a:schemeClr val="tx1"/>
            </a:solidFill>
          </a:ln>
        </p:spPr>
        <p:txBody>
          <a:bodyPr/>
          <a:lstStyle/>
          <a:p>
            <a:pPr marL="342900" indent="-342900">
              <a:buFont typeface="+mj-lt"/>
              <a:buAutoNum type="alphaLcParenR"/>
            </a:pPr>
            <a:endParaRPr lang="en-US" sz="400" b="1" dirty="0">
              <a:solidFill>
                <a:srgbClr val="990000"/>
              </a:solidFill>
            </a:endParaRPr>
          </a:p>
          <a:p>
            <a:pPr marL="342900" indent="-342900">
              <a:buFont typeface="+mj-lt"/>
              <a:buAutoNum type="alphaLcParenR"/>
            </a:pPr>
            <a:r>
              <a:rPr lang="en-US" sz="1400" b="1" dirty="0">
                <a:solidFill>
                  <a:srgbClr val="990000"/>
                </a:solidFill>
              </a:rPr>
              <a:t>Accomplishments vs goals: </a:t>
            </a:r>
            <a:r>
              <a:rPr lang="en-US" sz="1400" dirty="0"/>
              <a:t>We made significant progress demonstrating the potential for LIBS for life detection in showing that it can be used to discern elemental, mineralogical, and organic gradients. </a:t>
            </a:r>
            <a:br>
              <a:rPr lang="en-US" sz="1400" dirty="0"/>
            </a:br>
            <a:endParaRPr lang="en-US" sz="1400" dirty="0"/>
          </a:p>
          <a:p>
            <a:pPr marL="342900" indent="-342900">
              <a:buFont typeface="+mj-lt"/>
              <a:buAutoNum type="alphaLcParenR"/>
            </a:pPr>
            <a:r>
              <a:rPr lang="en-US" sz="1400" b="1" dirty="0">
                <a:solidFill>
                  <a:srgbClr val="990000"/>
                </a:solidFill>
              </a:rPr>
              <a:t>Significance: </a:t>
            </a:r>
            <a:r>
              <a:rPr lang="en-US" sz="1400" dirty="0"/>
              <a:t>Without any a priori information, we can locate CHONPS and organic hotspots. As life is affiliated with both, LIBS can help guide the search for biosignatures. Notably, since LIBS is on both the </a:t>
            </a:r>
            <a:r>
              <a:rPr lang="en-US" sz="1400" i="1" dirty="0"/>
              <a:t>Curiosity </a:t>
            </a:r>
            <a:r>
              <a:rPr lang="en-US" sz="1400" dirty="0"/>
              <a:t>and </a:t>
            </a:r>
            <a:r>
              <a:rPr lang="en-US" sz="1400" i="1" dirty="0"/>
              <a:t>Perseverance </a:t>
            </a:r>
            <a:r>
              <a:rPr lang="en-US" sz="1400" dirty="0"/>
              <a:t>rovers, the techniques developed here can be applicable to those missions.</a:t>
            </a:r>
            <a:br>
              <a:rPr lang="en-US" sz="1400" dirty="0"/>
            </a:br>
            <a:endParaRPr lang="en-US" sz="1400" dirty="0"/>
          </a:p>
          <a:p>
            <a:pPr marL="342900" indent="-342900">
              <a:buFont typeface="+mj-lt"/>
              <a:buAutoNum type="alphaLcParenR"/>
            </a:pPr>
            <a:r>
              <a:rPr lang="en-US" sz="1400" b="1" dirty="0">
                <a:solidFill>
                  <a:srgbClr val="990000"/>
                </a:solidFill>
              </a:rPr>
              <a:t>Next steps: </a:t>
            </a:r>
          </a:p>
          <a:p>
            <a:pPr marL="754380" lvl="1" indent="-342900">
              <a:buFont typeface="+mj-lt"/>
              <a:buAutoNum type="arabicPeriod"/>
            </a:pPr>
            <a:r>
              <a:rPr lang="en-US" sz="1400" dirty="0">
                <a:latin typeface="Arial" panose="020B0604020202020204" pitchFamily="34" charset="0"/>
                <a:cs typeface="Arial" panose="020B0604020202020204" pitchFamily="34" charset="0"/>
              </a:rPr>
              <a:t>Build LIBS library of minerals &amp; organics</a:t>
            </a:r>
          </a:p>
          <a:p>
            <a:pPr marL="754380" lvl="1" indent="-342900">
              <a:buFont typeface="+mj-lt"/>
              <a:buAutoNum type="arabicPeriod"/>
            </a:pPr>
            <a:r>
              <a:rPr lang="en-US" sz="1400" dirty="0">
                <a:latin typeface="Arial" panose="020B0604020202020204" pitchFamily="34" charset="0"/>
                <a:cs typeface="Arial" panose="020B0604020202020204" pitchFamily="34" charset="0"/>
              </a:rPr>
              <a:t>Confirm organic gradients within the sample</a:t>
            </a:r>
          </a:p>
          <a:p>
            <a:pPr marL="754380" lvl="1" indent="-342900">
              <a:buFont typeface="+mj-lt"/>
              <a:buAutoNum type="arabicPeriod"/>
            </a:pPr>
            <a:r>
              <a:rPr lang="en-US" sz="1400" dirty="0">
                <a:latin typeface="Arial" panose="020B0604020202020204" pitchFamily="34" charset="0"/>
                <a:cs typeface="Arial" panose="020B0604020202020204" pitchFamily="34" charset="0"/>
              </a:rPr>
              <a:t>Raman analysis &amp; data fusion of Raman + LIBS</a:t>
            </a:r>
          </a:p>
          <a:p>
            <a:pPr marL="754380" lvl="1" indent="-342900">
              <a:buFont typeface="+mj-lt"/>
              <a:buAutoNum type="arabicPeriod"/>
            </a:pPr>
            <a:r>
              <a:rPr lang="en-US" sz="1400" dirty="0">
                <a:latin typeface="Arial" panose="020B0604020202020204" pitchFamily="34" charset="0"/>
                <a:cs typeface="Arial" panose="020B0604020202020204" pitchFamily="34" charset="0"/>
              </a:rPr>
              <a:t>Analyze exteriors of and holes from cored samples: dry vs submerged in water</a:t>
            </a:r>
          </a:p>
        </p:txBody>
      </p:sp>
      <p:sp>
        <p:nvSpPr>
          <p:cNvPr id="6" name="Text Placeholder 2">
            <a:extLst>
              <a:ext uri="{FF2B5EF4-FFF2-40B4-BE49-F238E27FC236}">
                <a16:creationId xmlns:a16="http://schemas.microsoft.com/office/drawing/2014/main" id="{AC0E6C11-2E0E-4164-95C1-171C8EB795E8}"/>
              </a:ext>
            </a:extLst>
          </p:cNvPr>
          <p:cNvSpPr txBox="1">
            <a:spLocks/>
          </p:cNvSpPr>
          <p:nvPr/>
        </p:nvSpPr>
        <p:spPr>
          <a:xfrm>
            <a:off x="350732" y="160794"/>
            <a:ext cx="8454602" cy="4301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Results</a:t>
            </a:r>
          </a:p>
        </p:txBody>
      </p:sp>
      <p:grpSp>
        <p:nvGrpSpPr>
          <p:cNvPr id="67" name="Group 66">
            <a:extLst>
              <a:ext uri="{FF2B5EF4-FFF2-40B4-BE49-F238E27FC236}">
                <a16:creationId xmlns:a16="http://schemas.microsoft.com/office/drawing/2014/main" id="{B4137C79-7688-468B-9D88-AD7168A748DE}"/>
              </a:ext>
            </a:extLst>
          </p:cNvPr>
          <p:cNvGrpSpPr/>
          <p:nvPr/>
        </p:nvGrpSpPr>
        <p:grpSpPr>
          <a:xfrm>
            <a:off x="5361463" y="606943"/>
            <a:ext cx="3539913" cy="2364688"/>
            <a:chOff x="5265420" y="651589"/>
            <a:chExt cx="3539913" cy="2364688"/>
          </a:xfrm>
        </p:grpSpPr>
        <p:sp>
          <p:nvSpPr>
            <p:cNvPr id="25" name="Rectangle 24">
              <a:extLst>
                <a:ext uri="{FF2B5EF4-FFF2-40B4-BE49-F238E27FC236}">
                  <a16:creationId xmlns:a16="http://schemas.microsoft.com/office/drawing/2014/main" id="{4326F576-07DD-455F-A46C-DE29736735A7}"/>
                </a:ext>
              </a:extLst>
            </p:cNvPr>
            <p:cNvSpPr/>
            <p:nvPr/>
          </p:nvSpPr>
          <p:spPr>
            <a:xfrm>
              <a:off x="5265420" y="2462279"/>
              <a:ext cx="3539913" cy="553998"/>
            </a:xfrm>
            <a:prstGeom prst="rect">
              <a:avLst/>
            </a:prstGeom>
          </p:spPr>
          <p:txBody>
            <a:bodyPr wrap="square">
              <a:spAutoFit/>
            </a:bodyPr>
            <a:lstStyle/>
            <a:p>
              <a:pPr algn="just"/>
              <a:r>
                <a:rPr lang="en-US" sz="1000" dirty="0">
                  <a:latin typeface="Arial" panose="020B0604020202020204" pitchFamily="34" charset="0"/>
                  <a:cs typeface="Arial" panose="020B0604020202020204" pitchFamily="34" charset="0"/>
                </a:rPr>
                <a:t>Our results suggest 3 cm into the vent (clay zone) there is a CHONP hotspot. This spot (circled in green) is the most promising portion of the vent to search for biosignatures.</a:t>
              </a:r>
            </a:p>
          </p:txBody>
        </p:sp>
        <p:sp>
          <p:nvSpPr>
            <p:cNvPr id="52" name="Rectangle 51">
              <a:extLst>
                <a:ext uri="{FF2B5EF4-FFF2-40B4-BE49-F238E27FC236}">
                  <a16:creationId xmlns:a16="http://schemas.microsoft.com/office/drawing/2014/main" id="{85DE75F2-4F92-4F4E-A493-611291D789E4}"/>
                </a:ext>
              </a:extLst>
            </p:cNvPr>
            <p:cNvSpPr/>
            <p:nvPr/>
          </p:nvSpPr>
          <p:spPr>
            <a:xfrm>
              <a:off x="5265420" y="651590"/>
              <a:ext cx="3527847" cy="23408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392048D0-1907-4224-84C2-36E07A33C6D9}"/>
                </a:ext>
              </a:extLst>
            </p:cNvPr>
            <p:cNvPicPr>
              <a:picLocks noChangeAspect="1"/>
            </p:cNvPicPr>
            <p:nvPr/>
          </p:nvPicPr>
          <p:blipFill>
            <a:blip r:embed="rId5"/>
            <a:stretch>
              <a:fillRect/>
            </a:stretch>
          </p:blipFill>
          <p:spPr>
            <a:xfrm>
              <a:off x="5383326" y="651589"/>
              <a:ext cx="3292034" cy="1865913"/>
            </a:xfrm>
            <a:prstGeom prst="rect">
              <a:avLst/>
            </a:prstGeom>
          </p:spPr>
        </p:pic>
      </p:grpSp>
      <p:pic>
        <p:nvPicPr>
          <p:cNvPr id="79" name="Picture 78">
            <a:extLst>
              <a:ext uri="{FF2B5EF4-FFF2-40B4-BE49-F238E27FC236}">
                <a16:creationId xmlns:a16="http://schemas.microsoft.com/office/drawing/2014/main" id="{675EFFB0-9CE2-4A6C-A9EF-159468461D13}"/>
              </a:ext>
            </a:extLst>
          </p:cNvPr>
          <p:cNvPicPr>
            <a:picLocks noChangeAspect="1"/>
          </p:cNvPicPr>
          <p:nvPr/>
        </p:nvPicPr>
        <p:blipFill>
          <a:blip r:embed="rId6"/>
          <a:stretch>
            <a:fillRect/>
          </a:stretch>
        </p:blipFill>
        <p:spPr>
          <a:xfrm>
            <a:off x="5373529" y="3273435"/>
            <a:ext cx="3527847" cy="1709271"/>
          </a:xfrm>
          <a:prstGeom prst="rect">
            <a:avLst/>
          </a:prstGeom>
          <a:ln w="9525">
            <a:solidFill>
              <a:schemeClr val="tx1"/>
            </a:solidFill>
          </a:ln>
        </p:spPr>
      </p:pic>
      <p:sp>
        <p:nvSpPr>
          <p:cNvPr id="80" name="Rectangle 79">
            <a:extLst>
              <a:ext uri="{FF2B5EF4-FFF2-40B4-BE49-F238E27FC236}">
                <a16:creationId xmlns:a16="http://schemas.microsoft.com/office/drawing/2014/main" id="{C5068FC0-8196-4A6C-B044-EB25589349C9}"/>
              </a:ext>
            </a:extLst>
          </p:cNvPr>
          <p:cNvSpPr/>
          <p:nvPr/>
        </p:nvSpPr>
        <p:spPr>
          <a:xfrm>
            <a:off x="5256591" y="3051068"/>
            <a:ext cx="3761722" cy="246221"/>
          </a:xfrm>
          <a:prstGeom prst="rect">
            <a:avLst/>
          </a:prstGeom>
        </p:spPr>
        <p:txBody>
          <a:bodyPr wrap="square">
            <a:spAutoFit/>
          </a:bodyPr>
          <a:lstStyle/>
          <a:p>
            <a:pPr algn="ctr"/>
            <a:r>
              <a:rPr lang="en-US" sz="1000" b="1" dirty="0">
                <a:latin typeface="Arial" panose="020B0604020202020204" pitchFamily="34" charset="0"/>
                <a:cs typeface="Arial" panose="020B0604020202020204" pitchFamily="34" charset="0"/>
              </a:rPr>
              <a:t>Cores obtained by JPL and Honeybee for future analysis</a:t>
            </a:r>
          </a:p>
        </p:txBody>
      </p:sp>
      <p:pic>
        <p:nvPicPr>
          <p:cNvPr id="14" name="Slide 6">
            <a:hlinkClick r:id="" action="ppaction://media"/>
            <a:extLst>
              <a:ext uri="{FF2B5EF4-FFF2-40B4-BE49-F238E27FC236}">
                <a16:creationId xmlns:a16="http://schemas.microsoft.com/office/drawing/2014/main" id="{1DBC61FF-616B-4D06-A79B-DCF46BE21F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68203" y="74470"/>
            <a:ext cx="406400" cy="406400"/>
          </a:xfrm>
          <a:prstGeom prst="rect">
            <a:avLst/>
          </a:prstGeom>
        </p:spPr>
      </p:pic>
    </p:spTree>
    <p:extLst>
      <p:ext uri="{BB962C8B-B14F-4D97-AF65-F5344CB8AC3E}">
        <p14:creationId xmlns:p14="http://schemas.microsoft.com/office/powerpoint/2010/main" val="1836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350732" y="941162"/>
            <a:ext cx="8454602" cy="1246633"/>
          </a:xfrm>
        </p:spPr>
        <p:txBody>
          <a:bodyPr/>
          <a:lstStyle/>
          <a:p>
            <a:r>
              <a:rPr lang="en-US" b="1" dirty="0"/>
              <a:t>Rodriguez LE</a:t>
            </a:r>
            <a:r>
              <a:rPr lang="en-US" dirty="0"/>
              <a:t>, Reyes-Newell AL, </a:t>
            </a:r>
            <a:r>
              <a:rPr lang="en-US" dirty="0" err="1"/>
              <a:t>Delapp</a:t>
            </a:r>
            <a:r>
              <a:rPr lang="en-US" dirty="0"/>
              <a:t> DM, Lanza NL, Clegg SM, Kelley DS, Simon KH, Eshelman E, </a:t>
            </a:r>
            <a:r>
              <a:rPr lang="en-US" dirty="0" err="1"/>
              <a:t>Sobron</a:t>
            </a:r>
            <a:r>
              <a:rPr lang="en-US" dirty="0"/>
              <a:t> PS, Barge LM. Novel Chemometric Analysis Elucidates Elemental and Mineralogical Gradients within Hydrothermal Vent Precipitates using Laser-Induced Breakdown Spectroscopy (LIBS): An Investigation of Analytical Techniques to Facilitate the Search for Life on Ocean Worlds. American Geophysical Union, Dec 2020 (virtual). </a:t>
            </a:r>
          </a:p>
          <a:p>
            <a:r>
              <a:rPr lang="en-US" b="1" dirty="0"/>
              <a:t>Rodriguez LE </a:t>
            </a:r>
            <a:r>
              <a:rPr lang="en-US" dirty="0"/>
              <a:t>et al., Deconvoluting Elemental, Mineralogical, and Organic Gradients in Hydrothermal Vent Precipitates by Laser Induced Breakdown Spectroscopy and Multivariate Analysis. Journal of Geophysical Research: Planets (</a:t>
            </a:r>
            <a:r>
              <a:rPr lang="en-US" i="1" dirty="0"/>
              <a:t>In Prep</a:t>
            </a:r>
            <a:r>
              <a:rPr lang="en-US" dirty="0"/>
              <a:t>)</a:t>
            </a:r>
          </a:p>
          <a:p>
            <a:endParaRPr lang="en-US" dirty="0"/>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a:xfrm>
            <a:off x="350732" y="260030"/>
            <a:ext cx="8454602" cy="430183"/>
          </a:xfrm>
        </p:spPr>
        <p:txBody>
          <a:bodyPr/>
          <a:lstStyle/>
          <a:p>
            <a:r>
              <a:rPr lang="en-US" dirty="0"/>
              <a:t>Publications and Acknowledgements</a:t>
            </a:r>
          </a:p>
          <a:p>
            <a:endParaRPr lang="en-US" dirty="0"/>
          </a:p>
        </p:txBody>
      </p:sp>
      <p:sp>
        <p:nvSpPr>
          <p:cNvPr id="5" name="Rectangle 4">
            <a:extLst>
              <a:ext uri="{FF2B5EF4-FFF2-40B4-BE49-F238E27FC236}">
                <a16:creationId xmlns:a16="http://schemas.microsoft.com/office/drawing/2014/main" id="{D357DF34-C83F-4962-AF6A-00E475DD0696}"/>
              </a:ext>
            </a:extLst>
          </p:cNvPr>
          <p:cNvSpPr/>
          <p:nvPr/>
        </p:nvSpPr>
        <p:spPr>
          <a:xfrm>
            <a:off x="338666" y="2235880"/>
            <a:ext cx="8454602" cy="1323439"/>
          </a:xfrm>
          <a:prstGeom prst="rect">
            <a:avLst/>
          </a:prstGeom>
        </p:spPr>
        <p:txBody>
          <a:bodyPr wrap="square">
            <a:spAutoFit/>
          </a:bodyPr>
          <a:lstStyle/>
          <a:p>
            <a:r>
              <a:rPr lang="en-US" sz="1400" b="1" i="1" dirty="0">
                <a:solidFill>
                  <a:srgbClr val="990000"/>
                </a:solidFill>
                <a:latin typeface="Arial" panose="020B0604020202020204" pitchFamily="34" charset="0"/>
                <a:cs typeface="Arial" panose="020B0604020202020204" pitchFamily="34" charset="0"/>
              </a:rPr>
              <a:t>Special Thanks to:</a:t>
            </a:r>
          </a:p>
          <a:p>
            <a:endParaRPr lang="en-US" sz="600" dirty="0">
              <a:solidFill>
                <a:srgbClr val="C00000"/>
              </a:solidFill>
              <a:latin typeface="Arial" panose="020B0604020202020204" pitchFamily="34" charset="0"/>
              <a:cs typeface="Arial" panose="020B0604020202020204" pitchFamily="34" charset="0"/>
            </a:endParaRPr>
          </a:p>
          <a:p>
            <a:r>
              <a:rPr lang="en-US" sz="1200" b="1" dirty="0">
                <a:solidFill>
                  <a:srgbClr val="0000FF"/>
                </a:solidFill>
                <a:latin typeface="Arial" panose="020B0604020202020204" pitchFamily="34" charset="0"/>
                <a:cs typeface="Arial" panose="020B0604020202020204" pitchFamily="34" charset="0"/>
              </a:rPr>
              <a:t>NASA JPL: </a:t>
            </a:r>
            <a:r>
              <a:rPr lang="en-US" sz="1200" dirty="0">
                <a:latin typeface="Arial" panose="020B0604020202020204" pitchFamily="34" charset="0"/>
                <a:cs typeface="Arial" panose="020B0604020202020204" pitchFamily="34" charset="0"/>
              </a:rPr>
              <a:t>Laurie Barge (Science PI InVADER), Origins and Habitability Laboratory (OHL), Renaud Detry, Greg Peters </a:t>
            </a:r>
          </a:p>
          <a:p>
            <a:r>
              <a:rPr lang="en-US" sz="1200" b="1" dirty="0">
                <a:solidFill>
                  <a:srgbClr val="0000FF"/>
                </a:solidFill>
                <a:latin typeface="Arial" panose="020B0604020202020204" pitchFamily="34" charset="0"/>
                <a:cs typeface="Arial" panose="020B0604020202020204" pitchFamily="34" charset="0"/>
              </a:rPr>
              <a:t>Impossible Sensing: </a:t>
            </a:r>
            <a:r>
              <a:rPr lang="en-US" sz="1200" dirty="0">
                <a:latin typeface="Arial" panose="020B0604020202020204" pitchFamily="34" charset="0"/>
                <a:cs typeface="Arial" panose="020B0604020202020204" pitchFamily="34" charset="0"/>
              </a:rPr>
              <a:t>Pablo </a:t>
            </a:r>
            <a:r>
              <a:rPr lang="en-US" sz="1200" dirty="0" err="1">
                <a:latin typeface="Arial" panose="020B0604020202020204" pitchFamily="34" charset="0"/>
                <a:cs typeface="Arial" panose="020B0604020202020204" pitchFamily="34" charset="0"/>
              </a:rPr>
              <a:t>Sobron</a:t>
            </a:r>
            <a:r>
              <a:rPr lang="en-US" sz="1200" dirty="0">
                <a:latin typeface="Arial" panose="020B0604020202020204" pitchFamily="34" charset="0"/>
                <a:cs typeface="Arial" panose="020B0604020202020204" pitchFamily="34" charset="0"/>
              </a:rPr>
              <a:t> (PI InVADER), Kirby Simon and Evan Eshelman </a:t>
            </a:r>
          </a:p>
          <a:p>
            <a:r>
              <a:rPr lang="en-US" sz="1200" b="1" dirty="0">
                <a:solidFill>
                  <a:srgbClr val="0000FF"/>
                </a:solidFill>
                <a:latin typeface="Arial" panose="020B0604020202020204" pitchFamily="34" charset="0"/>
                <a:cs typeface="Arial" panose="020B0604020202020204" pitchFamily="34" charset="0"/>
              </a:rPr>
              <a:t>Los Alamos ChemCam Team: </a:t>
            </a:r>
            <a:r>
              <a:rPr lang="en-US" sz="1200" dirty="0">
                <a:latin typeface="Arial" panose="020B0604020202020204" pitchFamily="34" charset="0"/>
                <a:cs typeface="Arial" panose="020B0604020202020204" pitchFamily="34" charset="0"/>
              </a:rPr>
              <a:t>Adriana Reyes, Nina Lanza, Dot </a:t>
            </a:r>
            <a:r>
              <a:rPr lang="en-US" sz="1200" dirty="0" err="1">
                <a:latin typeface="Arial" panose="020B0604020202020204" pitchFamily="34" charset="0"/>
                <a:cs typeface="Arial" panose="020B0604020202020204" pitchFamily="34" charset="0"/>
              </a:rPr>
              <a:t>Delapp</a:t>
            </a:r>
            <a:r>
              <a:rPr lang="en-US" sz="1200" dirty="0">
                <a:latin typeface="Arial" panose="020B0604020202020204" pitchFamily="34" charset="0"/>
                <a:cs typeface="Arial" panose="020B0604020202020204" pitchFamily="34" charset="0"/>
              </a:rPr>
              <a:t>, Samuel Clegg</a:t>
            </a:r>
          </a:p>
          <a:p>
            <a:r>
              <a:rPr lang="en-US" sz="1200" b="1" dirty="0">
                <a:solidFill>
                  <a:srgbClr val="0000FF"/>
                </a:solidFill>
                <a:latin typeface="Arial" panose="020B0604020202020204" pitchFamily="34" charset="0"/>
                <a:cs typeface="Arial" panose="020B0604020202020204" pitchFamily="34" charset="0"/>
              </a:rPr>
              <a:t>University of Washington: </a:t>
            </a:r>
            <a:r>
              <a:rPr lang="en-US" sz="1200" dirty="0">
                <a:latin typeface="Arial" panose="020B0604020202020204" pitchFamily="34" charset="0"/>
                <a:cs typeface="Arial" panose="020B0604020202020204" pitchFamily="34" charset="0"/>
              </a:rPr>
              <a:t>Deborah Kelley</a:t>
            </a:r>
          </a:p>
          <a:p>
            <a:r>
              <a:rPr lang="en-US" sz="1200" b="1" dirty="0">
                <a:solidFill>
                  <a:srgbClr val="0000FF"/>
                </a:solidFill>
                <a:latin typeface="Arial" panose="020B0604020202020204" pitchFamily="34" charset="0"/>
                <a:cs typeface="Arial" panose="020B0604020202020204" pitchFamily="34" charset="0"/>
              </a:rPr>
              <a:t>Funding: </a:t>
            </a:r>
            <a:r>
              <a:rPr lang="en-US" sz="1200" dirty="0">
                <a:latin typeface="Arial" panose="020B0604020202020204" pitchFamily="34" charset="0"/>
                <a:cs typeface="Arial" panose="020B0604020202020204" pitchFamily="34" charset="0"/>
              </a:rPr>
              <a:t>NASA PSTAR</a:t>
            </a:r>
          </a:p>
        </p:txBody>
      </p:sp>
      <p:grpSp>
        <p:nvGrpSpPr>
          <p:cNvPr id="25" name="Group 24">
            <a:extLst>
              <a:ext uri="{FF2B5EF4-FFF2-40B4-BE49-F238E27FC236}">
                <a16:creationId xmlns:a16="http://schemas.microsoft.com/office/drawing/2014/main" id="{0E8BB22E-86EA-4F6D-80A1-AB9BDD5A9DE7}"/>
              </a:ext>
            </a:extLst>
          </p:cNvPr>
          <p:cNvGrpSpPr/>
          <p:nvPr/>
        </p:nvGrpSpPr>
        <p:grpSpPr>
          <a:xfrm>
            <a:off x="435078" y="3450888"/>
            <a:ext cx="8252487" cy="1440242"/>
            <a:chOff x="435078" y="3490643"/>
            <a:chExt cx="8252487" cy="1440242"/>
          </a:xfrm>
        </p:grpSpPr>
        <p:grpSp>
          <p:nvGrpSpPr>
            <p:cNvPr id="24" name="Group 23">
              <a:extLst>
                <a:ext uri="{FF2B5EF4-FFF2-40B4-BE49-F238E27FC236}">
                  <a16:creationId xmlns:a16="http://schemas.microsoft.com/office/drawing/2014/main" id="{C91B9ABC-B19B-4DB6-B130-170BD50498F9}"/>
                </a:ext>
              </a:extLst>
            </p:cNvPr>
            <p:cNvGrpSpPr/>
            <p:nvPr/>
          </p:nvGrpSpPr>
          <p:grpSpPr>
            <a:xfrm>
              <a:off x="4287210" y="3490643"/>
              <a:ext cx="4400355" cy="1440242"/>
              <a:chOff x="4952658" y="3675924"/>
              <a:chExt cx="4159898" cy="1361540"/>
            </a:xfrm>
          </p:grpSpPr>
          <p:sp>
            <p:nvSpPr>
              <p:cNvPr id="6" name="TextBox 5">
                <a:extLst>
                  <a:ext uri="{FF2B5EF4-FFF2-40B4-BE49-F238E27FC236}">
                    <a16:creationId xmlns:a16="http://schemas.microsoft.com/office/drawing/2014/main" id="{904A479A-5E41-48C4-8755-B69227EE5663}"/>
                  </a:ext>
                </a:extLst>
              </p:cNvPr>
              <p:cNvSpPr txBox="1"/>
              <p:nvPr/>
            </p:nvSpPr>
            <p:spPr>
              <a:xfrm>
                <a:off x="5971444" y="3675924"/>
                <a:ext cx="2122326" cy="349150"/>
              </a:xfrm>
              <a:prstGeom prst="rect">
                <a:avLst/>
              </a:prstGeom>
              <a:noFill/>
            </p:spPr>
            <p:txBody>
              <a:bodyPr wrap="square" rtlCol="0">
                <a:spAutoFit/>
              </a:bodyPr>
              <a:lstStyle/>
              <a:p>
                <a:pPr algn="ctr"/>
                <a:r>
                  <a:rPr lang="en-US" dirty="0">
                    <a:solidFill>
                      <a:srgbClr val="0000FF"/>
                    </a:solidFill>
                    <a:latin typeface="Arial Black" panose="020B0A04020102020204" pitchFamily="34" charset="0"/>
                  </a:rPr>
                  <a:t>InVADER Team</a:t>
                </a:r>
              </a:p>
            </p:txBody>
          </p:sp>
          <p:cxnSp>
            <p:nvCxnSpPr>
              <p:cNvPr id="7" name="Straight Connector 6">
                <a:extLst>
                  <a:ext uri="{FF2B5EF4-FFF2-40B4-BE49-F238E27FC236}">
                    <a16:creationId xmlns:a16="http://schemas.microsoft.com/office/drawing/2014/main" id="{71254B97-76E2-4DB5-BF63-0106457DF264}"/>
                  </a:ext>
                </a:extLst>
              </p:cNvPr>
              <p:cNvCxnSpPr>
                <a:cxnSpLocks/>
              </p:cNvCxnSpPr>
              <p:nvPr/>
            </p:nvCxnSpPr>
            <p:spPr>
              <a:xfrm flipV="1">
                <a:off x="4975105" y="3953328"/>
                <a:ext cx="4115004"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17E614E0-57DA-408B-9069-6EBE5B4DA84A}"/>
                  </a:ext>
                </a:extLst>
              </p:cNvPr>
              <p:cNvGrpSpPr/>
              <p:nvPr/>
            </p:nvGrpSpPr>
            <p:grpSpPr>
              <a:xfrm>
                <a:off x="4952658" y="3812011"/>
                <a:ext cx="4159898" cy="1225453"/>
                <a:chOff x="4952658" y="3812011"/>
                <a:chExt cx="4159898" cy="1225453"/>
              </a:xfrm>
            </p:grpSpPr>
            <p:grpSp>
              <p:nvGrpSpPr>
                <p:cNvPr id="9" name="Group 8">
                  <a:extLst>
                    <a:ext uri="{FF2B5EF4-FFF2-40B4-BE49-F238E27FC236}">
                      <a16:creationId xmlns:a16="http://schemas.microsoft.com/office/drawing/2014/main" id="{323B7447-DF0F-43A2-ACE0-8D7922A9BC70}"/>
                    </a:ext>
                  </a:extLst>
                </p:cNvPr>
                <p:cNvGrpSpPr/>
                <p:nvPr/>
              </p:nvGrpSpPr>
              <p:grpSpPr>
                <a:xfrm>
                  <a:off x="4952658" y="3812011"/>
                  <a:ext cx="4159898" cy="1225453"/>
                  <a:chOff x="132270" y="3276600"/>
                  <a:chExt cx="11934169" cy="3456734"/>
                </a:xfrm>
              </p:grpSpPr>
              <p:pic>
                <p:nvPicPr>
                  <p:cNvPr id="11" name="Picture 2" descr="Image result for university of washington seattle logo no background">
                    <a:extLst>
                      <a:ext uri="{FF2B5EF4-FFF2-40B4-BE49-F238E27FC236}">
                        <a16:creationId xmlns:a16="http://schemas.microsoft.com/office/drawing/2014/main" id="{90298AAC-2989-43F4-B0BE-3E8228FFB7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70" y="3819111"/>
                    <a:ext cx="4838699" cy="711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honeybee robotics">
                    <a:extLst>
                      <a:ext uri="{FF2B5EF4-FFF2-40B4-BE49-F238E27FC236}">
                        <a16:creationId xmlns:a16="http://schemas.microsoft.com/office/drawing/2014/main" id="{85F38A70-21CD-4D48-ADF9-139E730424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266" b="37660"/>
                  <a:stretch/>
                </p:blipFill>
                <p:spPr bwMode="auto">
                  <a:xfrm>
                    <a:off x="282337" y="4538895"/>
                    <a:ext cx="3519207" cy="8472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apl university of washington logo">
                    <a:extLst>
                      <a:ext uri="{FF2B5EF4-FFF2-40B4-BE49-F238E27FC236}">
                        <a16:creationId xmlns:a16="http://schemas.microsoft.com/office/drawing/2014/main" id="{67BC7187-4136-4A9F-8F05-376A123EF852}"/>
                      </a:ext>
                    </a:extLst>
                  </p:cNvPr>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3559" b="96679" l="2245" r="99396">
                                <a14:foregroundMark x1="80915" y1="10320" x2="81779" y2="39265"/>
                                <a14:foregroundMark x1="89471" y1="45065" x2="91042" y2="46250"/>
                                <a14:foregroundMark x1="81779" y1="39265" x2="86687" y2="42966"/>
                                <a14:foregroundMark x1="26828" y1="11480" x2="9326" y2="11269"/>
                                <a14:foregroundMark x1="11306" y1="47687" x2="12435" y2="68446"/>
                                <a14:foregroundMark x1="9326" y1="11269" x2="9468" y2="13879"/>
                                <a14:foregroundMark x1="12435" y1="68446" x2="18787" y2="75717"/>
                                <a14:foregroundMark x1="34621" y1="90086" x2="48014" y2="96441"/>
                                <a14:foregroundMark x1="48014" y1="96441" x2="48014" y2="96679"/>
                                <a14:foregroundMark x1="7859" y1="33903" x2="7686" y2="41163"/>
                                <a14:foregroundMark x1="8377" y1="12100" x2="8335" y2="13879"/>
                                <a14:foregroundMark x1="7686" y1="41163" x2="8895" y2="43535"/>
                                <a14:foregroundMark x1="77029" y1="8422" x2="83592" y2="7829"/>
                                <a14:foregroundMark x1="84888" y1="3677" x2="84888" y2="3677"/>
                                <a14:foregroundMark x1="8377" y1="56821" x2="2245" y2="56109"/>
                                <a14:foregroundMark x1="9758" y1="55516" x2="6649" y2="65836"/>
                                <a14:foregroundMark x1="29965" y1="91222" x2="33506" y2="91222"/>
                                <a14:backgroundMark x1="18998" y1="75445" x2="31693" y2="88138"/>
                                <a14:backgroundMark x1="33781" y1="90629" x2="34370" y2="90629"/>
                                <a14:backgroundMark x1="33938" y1="83393" x2="32497" y2="88669"/>
                                <a14:backgroundMark x1="11917" y1="16251" x2="11226" y2="45314"/>
                                <a14:backgroundMark x1="11226" y1="45314" x2="11485" y2="45907"/>
                                <a14:backgroundMark x1="9326" y1="17556" x2="9758" y2="33808"/>
                                <a14:backgroundMark x1="9326" y1="16963" x2="10190" y2="19929"/>
                                <a14:backgroundMark x1="9326" y1="16251" x2="8377" y2="18149"/>
                                <a14:backgroundMark x1="9758" y1="17556" x2="8895" y2="14472"/>
                                <a14:backgroundMark x1="11485" y1="41637" x2="11485" y2="47687"/>
                                <a14:backgroundMark x1="87133" y1="44128" x2="87565" y2="45907"/>
                                <a14:backgroundMark x1="92401" y1="44721" x2="98964" y2="53144"/>
                                <a14:backgroundMark x1="87133" y1="42823" x2="87565" y2="45314"/>
                                <a14:backgroundMark x1="59413" y1="82681" x2="64680" y2="79715"/>
                                <a14:backgroundMark x1="26425" y1="12100" x2="29102" y2="13879"/>
                                <a14:backgroundMark x1="9758" y1="13879" x2="9758" y2="19929"/>
                              </a14:backgroundRemoval>
                            </a14:imgEffect>
                          </a14:imgLayer>
                        </a14:imgProps>
                      </a:ext>
                      <a:ext uri="{28A0092B-C50C-407E-A947-70E740481C1C}">
                        <a14:useLocalDpi xmlns:a14="http://schemas.microsoft.com/office/drawing/2010/main" val="0"/>
                      </a:ext>
                    </a:extLst>
                  </a:blip>
                  <a:srcRect/>
                  <a:stretch>
                    <a:fillRect/>
                  </a:stretch>
                </p:blipFill>
                <p:spPr bwMode="auto">
                  <a:xfrm>
                    <a:off x="10533258" y="3805541"/>
                    <a:ext cx="1504951" cy="1095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citrus college">
                    <a:extLst>
                      <a:ext uri="{FF2B5EF4-FFF2-40B4-BE49-F238E27FC236}">
                        <a16:creationId xmlns:a16="http://schemas.microsoft.com/office/drawing/2014/main" id="{9BA0742E-A322-4CC8-9A87-671AAC6250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5216" y="5886118"/>
                    <a:ext cx="3080784" cy="8472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university of hawaii logo transparent">
                    <a:extLst>
                      <a:ext uri="{FF2B5EF4-FFF2-40B4-BE49-F238E27FC236}">
                        <a16:creationId xmlns:a16="http://schemas.microsoft.com/office/drawing/2014/main" id="{D9CCEA33-4DA6-4A0E-BE8C-5795B569EC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73845" y="4488870"/>
                    <a:ext cx="1290041" cy="12900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Image result for seti logo transparent">
                    <a:extLst>
                      <a:ext uri="{FF2B5EF4-FFF2-40B4-BE49-F238E27FC236}">
                        <a16:creationId xmlns:a16="http://schemas.microsoft.com/office/drawing/2014/main" id="{04101C7D-A83A-4CB1-9A39-6709052F87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2270" y="5527744"/>
                    <a:ext cx="1897690" cy="1151511"/>
                  </a:xfrm>
                  <a:prstGeom prst="rect">
                    <a:avLst/>
                  </a:prstGeom>
                  <a:solidFill>
                    <a:schemeClr val="tx1"/>
                  </a:solidFill>
                </p:spPr>
              </p:pic>
              <p:pic>
                <p:nvPicPr>
                  <p:cNvPr id="17" name="Picture 14" descr="Image result for usc logo transparent">
                    <a:extLst>
                      <a:ext uri="{FF2B5EF4-FFF2-40B4-BE49-F238E27FC236}">
                        <a16:creationId xmlns:a16="http://schemas.microsoft.com/office/drawing/2014/main" id="{C99F1E87-23DB-47CB-96B0-2411B2FE534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06129" y="4560904"/>
                    <a:ext cx="1748822" cy="17488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Image result for suny stony brook logo transparent">
                    <a:extLst>
                      <a:ext uri="{FF2B5EF4-FFF2-40B4-BE49-F238E27FC236}">
                        <a16:creationId xmlns:a16="http://schemas.microsoft.com/office/drawing/2014/main" id="{D3DFAA90-1B49-4BEB-9091-A86B593048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19558" y="5154845"/>
                    <a:ext cx="1846881" cy="1524409"/>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18" descr="Image result for impossible sensing logo transparent">
                    <a:extLst>
                      <a:ext uri="{FF2B5EF4-FFF2-40B4-BE49-F238E27FC236}">
                        <a16:creationId xmlns:a16="http://schemas.microsoft.com/office/drawing/2014/main" id="{F72B55D4-9E06-4E5B-B366-9A7F878078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22" descr="https://f94u3z6k3v-flywheel.netdna-ssl.com/wp-content/uploads/2019/05/Impossible-Sensing-Logo-400x400.png">
                    <a:extLst>
                      <a:ext uri="{FF2B5EF4-FFF2-40B4-BE49-F238E27FC236}">
                        <a16:creationId xmlns:a16="http://schemas.microsoft.com/office/drawing/2014/main" id="{823B6F86-C784-47FC-959A-E5A79865C4E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1313" b="8569"/>
                  <a:stretch/>
                </p:blipFill>
                <p:spPr bwMode="auto">
                  <a:xfrm>
                    <a:off x="6393000" y="5225988"/>
                    <a:ext cx="1846884" cy="14797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NASA Jet Propulsion Laboratory (JPL) - Space Mission and Science News,  Videos and Images">
                  <a:extLst>
                    <a:ext uri="{FF2B5EF4-FFF2-40B4-BE49-F238E27FC236}">
                      <a16:creationId xmlns:a16="http://schemas.microsoft.com/office/drawing/2014/main" id="{CFF11458-6607-4A06-BC3C-DA07F51DEE3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54496" y="4002535"/>
                  <a:ext cx="1771870" cy="33283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6" name="Picture 2" descr="group photo">
              <a:extLst>
                <a:ext uri="{FF2B5EF4-FFF2-40B4-BE49-F238E27FC236}">
                  <a16:creationId xmlns:a16="http://schemas.microsoft.com/office/drawing/2014/main" id="{F40F188D-4044-48BC-A9DF-791DF606BAE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5285"/>
            <a:stretch/>
          </p:blipFill>
          <p:spPr bwMode="auto">
            <a:xfrm>
              <a:off x="435078" y="3613250"/>
              <a:ext cx="2315949" cy="1231896"/>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Box 27">
            <a:extLst>
              <a:ext uri="{FF2B5EF4-FFF2-40B4-BE49-F238E27FC236}">
                <a16:creationId xmlns:a16="http://schemas.microsoft.com/office/drawing/2014/main" id="{F08FFBBA-0B51-4B65-A110-F5BB699C1DC2}"/>
              </a:ext>
            </a:extLst>
          </p:cNvPr>
          <p:cNvSpPr txBox="1"/>
          <p:nvPr/>
        </p:nvSpPr>
        <p:spPr>
          <a:xfrm>
            <a:off x="887791" y="4742262"/>
            <a:ext cx="126259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OHL Lab Group</a:t>
            </a:r>
          </a:p>
        </p:txBody>
      </p:sp>
      <p:pic>
        <p:nvPicPr>
          <p:cNvPr id="33" name="Slide 7">
            <a:hlinkClick r:id="" action="ppaction://media"/>
            <a:extLst>
              <a:ext uri="{FF2B5EF4-FFF2-40B4-BE49-F238E27FC236}">
                <a16:creationId xmlns:a16="http://schemas.microsoft.com/office/drawing/2014/main" id="{8DDEAAC1-A19D-4813-B8BE-A3EABCC327E4}"/>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590068" y="155241"/>
            <a:ext cx="406400" cy="406400"/>
          </a:xfrm>
          <a:prstGeom prst="rect">
            <a:avLst/>
          </a:prstGeom>
        </p:spPr>
      </p:pic>
    </p:spTree>
    <p:extLst>
      <p:ext uri="{BB962C8B-B14F-4D97-AF65-F5344CB8AC3E}">
        <p14:creationId xmlns:p14="http://schemas.microsoft.com/office/powerpoint/2010/main" val="206857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7"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17819</TotalTime>
  <Words>2246</Words>
  <Application>Microsoft Office PowerPoint</Application>
  <PresentationFormat>On-screen Show (16:9)</PresentationFormat>
  <Paragraphs>142</Paragraphs>
  <Slides>7</Slides>
  <Notes>7</Notes>
  <HiddenSlides>0</HiddenSlides>
  <MMClips>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Arial Black</vt:lpstr>
      <vt:lpstr>Arial Narrow</vt:lpstr>
      <vt:lpstr>Calibri</vt:lpstr>
      <vt:lpstr>Tahoma</vt:lpstr>
      <vt:lpstr>Times New Roman</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Rodriguez, Laura E (US 3227)</cp:lastModifiedBy>
  <cp:revision>463</cp:revision>
  <dcterms:created xsi:type="dcterms:W3CDTF">2016-09-08T21:41:17Z</dcterms:created>
  <dcterms:modified xsi:type="dcterms:W3CDTF">2020-11-13T22:09:48Z</dcterms:modified>
</cp:coreProperties>
</file>