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m4a" ContentType="audio/mp4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9"/>
  </p:notesMasterIdLst>
  <p:handoutMasterIdLst>
    <p:handoutMasterId r:id="rId10"/>
  </p:handoutMasterIdLst>
  <p:sldIdLst>
    <p:sldId id="282" r:id="rId3"/>
    <p:sldId id="283" r:id="rId4"/>
    <p:sldId id="284" r:id="rId5"/>
    <p:sldId id="279" r:id="rId6"/>
    <p:sldId id="280" r:id="rId7"/>
    <p:sldId id="281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619" autoAdjust="0"/>
  </p:normalViewPr>
  <p:slideViewPr>
    <p:cSldViewPr snapToGrid="0" snapToObjects="1">
      <p:cViewPr varScale="1">
        <p:scale>
          <a:sx n="85" d="100"/>
          <a:sy n="85" d="100"/>
        </p:scale>
        <p:origin x="668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11/9/2020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media2.m4a"/><Relationship Id="rId7" Type="http://schemas.openxmlformats.org/officeDocument/2006/relationships/oleObject" Target="../embeddings/oleObject1.bin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5.e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2020 Postdoc Research Day Presentation Conference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369198" y="3955093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Giacomo Cerretti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369198" y="4359268"/>
            <a:ext cx="561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Organization: 3467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Advisor: Jean-Pierre </a:t>
            </a:r>
            <a:r>
              <a:rPr lang="en-US" altLang="en-US" sz="1000" dirty="0" err="1">
                <a:latin typeface="Tahoma" panose="020B0604030504040204" pitchFamily="34" charset="0"/>
              </a:rPr>
              <a:t>Fleurial</a:t>
            </a:r>
            <a:r>
              <a:rPr lang="en-US" altLang="en-US" sz="1000" dirty="0">
                <a:latin typeface="Tahoma" panose="020B0604030504040204" pitchFamily="34" charset="0"/>
              </a:rPr>
              <a:t> (3460)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GS: Sabah Bux (3467)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Postdoc Program: NPP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585137D-DFD8-4483-960F-18D873775E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6045" b="20566"/>
          <a:stretch/>
        </p:blipFill>
        <p:spPr>
          <a:xfrm>
            <a:off x="0" y="-262328"/>
            <a:ext cx="9144000" cy="3679832"/>
          </a:xfrm>
        </p:spPr>
      </p:pic>
      <p:pic>
        <p:nvPicPr>
          <p:cNvPr id="2" name="Slide 1">
            <a:hlinkClick r:id="" action="ppaction://media"/>
            <a:extLst>
              <a:ext uri="{FF2B5EF4-FFF2-40B4-BE49-F238E27FC236}">
                <a16:creationId xmlns:a16="http://schemas.microsoft.com/office/drawing/2014/main" id="{F92D57C2-CCB1-42A3-A6C3-4785FBF742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0865" y="43068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115" y="1571688"/>
            <a:ext cx="4174885" cy="2913686"/>
          </a:xfrm>
        </p:spPr>
        <p:txBody>
          <a:bodyPr/>
          <a:lstStyle/>
          <a:p>
            <a:r>
              <a:rPr lang="en-US" b="1" dirty="0"/>
              <a:t>Abstract</a:t>
            </a:r>
            <a:endParaRPr lang="en-US" dirty="0"/>
          </a:p>
          <a:p>
            <a:r>
              <a:rPr lang="en-US" dirty="0"/>
              <a:t>47 RTGs successfully used in 28 US missions since 1961. </a:t>
            </a:r>
          </a:p>
          <a:p>
            <a:r>
              <a:rPr lang="en-US" dirty="0" err="1"/>
              <a:t>SoA</a:t>
            </a:r>
            <a:r>
              <a:rPr lang="en-US" dirty="0"/>
              <a:t> RTGs have efficiencies </a:t>
            </a:r>
            <a:r>
              <a:rPr lang="el-GR" dirty="0"/>
              <a:t>η</a:t>
            </a:r>
            <a:r>
              <a:rPr lang="en-US" baseline="-25000" dirty="0"/>
              <a:t>MMRTG</a:t>
            </a:r>
            <a:r>
              <a:rPr lang="en-US" dirty="0"/>
              <a:t> ~ 6.5%.</a:t>
            </a:r>
          </a:p>
          <a:p>
            <a:r>
              <a:rPr lang="en-US" dirty="0"/>
              <a:t>To improve </a:t>
            </a:r>
            <a:r>
              <a:rPr lang="el-GR" dirty="0"/>
              <a:t>η</a:t>
            </a:r>
            <a:r>
              <a:rPr lang="en-US" dirty="0"/>
              <a:t> we need to improve </a:t>
            </a:r>
            <a:r>
              <a:rPr lang="en-US" dirty="0" err="1"/>
              <a:t>zT</a:t>
            </a:r>
            <a:r>
              <a:rPr lang="en-US" dirty="0"/>
              <a:t>.</a:t>
            </a:r>
          </a:p>
          <a:p>
            <a:r>
              <a:rPr lang="en-US" dirty="0"/>
              <a:t>To improve </a:t>
            </a:r>
            <a:r>
              <a:rPr lang="en-US" dirty="0" err="1"/>
              <a:t>zT</a:t>
            </a:r>
            <a:r>
              <a:rPr lang="en-US" dirty="0"/>
              <a:t> we need to improve thermoelectric materials (</a:t>
            </a:r>
            <a:r>
              <a:rPr lang="en-US" dirty="0" err="1"/>
              <a:t>zT</a:t>
            </a:r>
            <a:r>
              <a:rPr lang="en-US" dirty="0"/>
              <a:t> depends only on materials parameters).</a:t>
            </a:r>
          </a:p>
          <a:p>
            <a:r>
              <a:rPr lang="en-US" dirty="0"/>
              <a:t>New materials operate at high T (~1100 °C), which means more stresses.</a:t>
            </a:r>
          </a:p>
          <a:p>
            <a:r>
              <a:rPr lang="en-US" dirty="0"/>
              <a:t>New materials have high </a:t>
            </a:r>
            <a:r>
              <a:rPr lang="en-US" dirty="0" err="1"/>
              <a:t>zT</a:t>
            </a:r>
            <a:r>
              <a:rPr lang="en-US" dirty="0"/>
              <a:t> (~1.4 @1000 °C), but are mechanically fragile and brittle.</a:t>
            </a:r>
          </a:p>
          <a:p>
            <a:r>
              <a:rPr lang="en-US" dirty="0"/>
              <a:t>More robust and more performing materials are needed.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9A0673-EC0C-4AC4-B6C1-F4699405D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3575" r="4571"/>
          <a:stretch/>
        </p:blipFill>
        <p:spPr bwMode="auto">
          <a:xfrm>
            <a:off x="5231337" y="0"/>
            <a:ext cx="3659027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4AEEA0-497B-4FC8-9ADD-E81B1691C82E}"/>
              </a:ext>
            </a:extLst>
          </p:cNvPr>
          <p:cNvSpPr txBox="1"/>
          <p:nvPr/>
        </p:nvSpPr>
        <p:spPr>
          <a:xfrm>
            <a:off x="1" y="4921770"/>
            <a:ext cx="44695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https://rps.nasa.gov/resources/56/enhanced-multi-mission-radioisotope-thermoelectric-generator-emmrtg-concept/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086D4-0F8C-45E5-A2B9-78B0BCF76F47}"/>
              </a:ext>
            </a:extLst>
          </p:cNvPr>
          <p:cNvSpPr txBox="1"/>
          <p:nvPr/>
        </p:nvSpPr>
        <p:spPr>
          <a:xfrm>
            <a:off x="5179222" y="1753624"/>
            <a:ext cx="662855" cy="309831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18" b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B9BF2C-F608-4409-B64A-FA797EE0C917}"/>
              </a:ext>
            </a:extLst>
          </p:cNvPr>
          <p:cNvSpPr txBox="1"/>
          <p:nvPr/>
        </p:nvSpPr>
        <p:spPr>
          <a:xfrm>
            <a:off x="5317450" y="3676368"/>
            <a:ext cx="120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Efficiency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C0BDBD-1AA6-4512-8ED7-B019B239265B}"/>
              </a:ext>
            </a:extLst>
          </p:cNvPr>
          <p:cNvSpPr txBox="1"/>
          <p:nvPr/>
        </p:nvSpPr>
        <p:spPr>
          <a:xfrm>
            <a:off x="7265476" y="3678527"/>
            <a:ext cx="1744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Figure of merit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E94BC0-4F49-4D18-B2D4-D2D18E60D6D6}"/>
                  </a:ext>
                </a:extLst>
              </p:cNvPr>
              <p:cNvSpPr txBox="1"/>
              <p:nvPr/>
            </p:nvSpPr>
            <p:spPr>
              <a:xfrm>
                <a:off x="7616054" y="4319105"/>
                <a:ext cx="1042978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𝑧𝑇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𝜅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E94BC0-4F49-4D18-B2D4-D2D18E60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054" y="4319105"/>
                <a:ext cx="1042978" cy="602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5ADECA83-BC50-45F2-A63D-A9B4DA120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67364"/>
              </p:ext>
            </p:extLst>
          </p:nvPr>
        </p:nvGraphicFramePr>
        <p:xfrm>
          <a:off x="4807802" y="4258945"/>
          <a:ext cx="2221565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7" imgW="2006280" imgH="1218960" progId="Equation.3">
                  <p:embed/>
                </p:oleObj>
              </mc:Choice>
              <mc:Fallback>
                <p:oleObj name="Equation" r:id="rId7" imgW="2006280" imgH="1218960" progId="Equation.3">
                  <p:embed/>
                  <p:pic>
                    <p:nvPicPr>
                      <p:cNvPr id="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5760"/>
                      <a:stretch>
                        <a:fillRect/>
                      </a:stretch>
                    </p:blipFill>
                    <p:spPr bwMode="auto">
                      <a:xfrm>
                        <a:off x="4807802" y="4258945"/>
                        <a:ext cx="2221565" cy="7315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2">
            <a:extLst>
              <a:ext uri="{FF2B5EF4-FFF2-40B4-BE49-F238E27FC236}">
                <a16:creationId xmlns:a16="http://schemas.microsoft.com/office/drawing/2014/main" id="{47CF08EC-6DB9-4710-A825-9EBD55C4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747" y="4059805"/>
            <a:ext cx="557212" cy="192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NewCenturySchlbk" pitchFamily="18" charset="0"/>
              </a:rPr>
              <a:t>Carnot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674F7DCB-54E8-4399-8675-5C12CB1D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862" y="4059805"/>
            <a:ext cx="955675" cy="192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  <a:latin typeface="NewCenturySchlbk" pitchFamily="18" charset="0"/>
              </a:rPr>
              <a:t>TE Materials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75B2E5-E4D3-4D6C-8805-B0CB9AC7A2FB}"/>
              </a:ext>
            </a:extLst>
          </p:cNvPr>
          <p:cNvSpPr txBox="1"/>
          <p:nvPr/>
        </p:nvSpPr>
        <p:spPr>
          <a:xfrm>
            <a:off x="7060850" y="2649974"/>
            <a:ext cx="11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MMRTG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D67024-2D39-40F3-9FCE-7C6323B8BD9D}"/>
              </a:ext>
            </a:extLst>
          </p:cNvPr>
          <p:cNvSpPr txBox="1"/>
          <p:nvPr/>
        </p:nvSpPr>
        <p:spPr>
          <a:xfrm>
            <a:off x="4807802" y="3288384"/>
            <a:ext cx="420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Thermoelectric power generation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2E38B9-92BC-49C1-966D-C5530B592F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3125" y="2574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2" y="1287902"/>
            <a:ext cx="6294434" cy="2025510"/>
          </a:xfrm>
        </p:spPr>
        <p:txBody>
          <a:bodyPr/>
          <a:lstStyle/>
          <a:p>
            <a:pPr marL="228600" indent="-228600">
              <a:buAutoNum type="alphaLcParenR"/>
            </a:pPr>
            <a:r>
              <a:rPr lang="en-US" dirty="0"/>
              <a:t>Interface between the thermoelectric materials (TE) and hot side interconnect (HSI) is very critical part of thermoelectric couple assembly.</a:t>
            </a:r>
          </a:p>
          <a:p>
            <a:pPr marL="228600" indent="-228600">
              <a:buAutoNum type="alphaLcParenR"/>
            </a:pPr>
            <a:r>
              <a:rPr lang="en-US" dirty="0"/>
              <a:t>It operates at high T (~1100 °C), hence high stresses arise. </a:t>
            </a:r>
          </a:p>
          <a:p>
            <a:pPr marL="228600" indent="-228600">
              <a:buAutoNum type="alphaLcParenR"/>
            </a:pPr>
            <a:r>
              <a:rPr lang="en-US" dirty="0"/>
              <a:t>Mismatch between CTE (Coefficient of Thermal Expansion) of the materials is of great concern (18 for TE vs. 12 for HSI).</a:t>
            </a:r>
          </a:p>
          <a:p>
            <a:pPr marL="228600" indent="-228600">
              <a:buAutoNum type="alphaLcParenR"/>
            </a:pPr>
            <a:r>
              <a:rPr lang="en-US" dirty="0"/>
              <a:t>It can generate cracks and bring to failure of couples (and generator).</a:t>
            </a:r>
          </a:p>
          <a:p>
            <a:pPr marL="228600" indent="-228600">
              <a:buAutoNum type="alphaLcParenR"/>
            </a:pPr>
            <a:r>
              <a:rPr lang="en-US" dirty="0"/>
              <a:t>Modify mechanical properties of thermoelectric materials without deteriorating conversion efficiency is great challenge.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9E4D5-4B5B-49F5-87C2-2DE0AD83C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20" y="3132500"/>
            <a:ext cx="2560320" cy="19202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22CAA41-FD10-4187-B667-CDB8BB6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8" t="37542" r="36811" b="23670"/>
          <a:stretch/>
        </p:blipFill>
        <p:spPr bwMode="auto">
          <a:xfrm>
            <a:off x="2696425" y="3313412"/>
            <a:ext cx="15450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44C7B-6036-42C0-B3C7-79EFDECE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25" y="308870"/>
            <a:ext cx="2103441" cy="219456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31EB30-0EF3-4CF5-B9C6-69461FF5E343}"/>
              </a:ext>
            </a:extLst>
          </p:cNvPr>
          <p:cNvCxnSpPr>
            <a:cxnSpLocks/>
          </p:cNvCxnSpPr>
          <p:nvPr/>
        </p:nvCxnSpPr>
        <p:spPr>
          <a:xfrm>
            <a:off x="6756510" y="839686"/>
            <a:ext cx="48380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D72EB8-2EFB-41C5-B264-A61A28F41D71}"/>
              </a:ext>
            </a:extLst>
          </p:cNvPr>
          <p:cNvSpPr txBox="1"/>
          <p:nvPr/>
        </p:nvSpPr>
        <p:spPr>
          <a:xfrm>
            <a:off x="4935865" y="578076"/>
            <a:ext cx="1820645" cy="5232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Hot side interconnect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(HSI)</a:t>
            </a: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42B10B76-8518-4D5F-8E25-2E38DB217C04}"/>
              </a:ext>
            </a:extLst>
          </p:cNvPr>
          <p:cNvSpPr/>
          <p:nvPr/>
        </p:nvSpPr>
        <p:spPr>
          <a:xfrm>
            <a:off x="7279727" y="767951"/>
            <a:ext cx="55180" cy="164592"/>
          </a:xfrm>
          <a:prstGeom prst="leftBracket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C293E-EB0F-4A0C-86EC-8FEC48F1D0E6}"/>
              </a:ext>
            </a:extLst>
          </p:cNvPr>
          <p:cNvSpPr txBox="1"/>
          <p:nvPr/>
        </p:nvSpPr>
        <p:spPr>
          <a:xfrm>
            <a:off x="6012260" y="3175536"/>
            <a:ext cx="367673" cy="2769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4CA0F5-DBC6-4C1C-8CD8-EDE044F8B4EF}"/>
              </a:ext>
            </a:extLst>
          </p:cNvPr>
          <p:cNvSpPr txBox="1"/>
          <p:nvPr/>
        </p:nvSpPr>
        <p:spPr>
          <a:xfrm>
            <a:off x="7674906" y="4382671"/>
            <a:ext cx="455406" cy="2769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HSI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ECB509-7FC9-4918-BAD2-4867F85277AE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4076460" y="3870625"/>
            <a:ext cx="521455" cy="24792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F2AFD1-EF30-4021-A956-615DBF466967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199922" y="3870625"/>
            <a:ext cx="712147" cy="12628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05BCB78-3D8C-48E3-9228-893F3E344152}"/>
              </a:ext>
            </a:extLst>
          </p:cNvPr>
          <p:cNvSpPr/>
          <p:nvPr/>
        </p:nvSpPr>
        <p:spPr>
          <a:xfrm>
            <a:off x="184948" y="4444094"/>
            <a:ext cx="576479" cy="571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5194AE-3E7F-4E34-ACC7-A0E7E909BEA0}"/>
              </a:ext>
            </a:extLst>
          </p:cNvPr>
          <p:cNvSpPr/>
          <p:nvPr/>
        </p:nvSpPr>
        <p:spPr>
          <a:xfrm>
            <a:off x="184948" y="3870625"/>
            <a:ext cx="576479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5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874BF6-E701-4FB4-9D5A-6EF56CB0BEF7}"/>
              </a:ext>
            </a:extLst>
          </p:cNvPr>
          <p:cNvSpPr txBox="1"/>
          <p:nvPr/>
        </p:nvSpPr>
        <p:spPr>
          <a:xfrm>
            <a:off x="4597915" y="3732125"/>
            <a:ext cx="602007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Cracks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4156EC-75CC-4034-8872-64AA2EA23F51}"/>
              </a:ext>
            </a:extLst>
          </p:cNvPr>
          <p:cNvCxnSpPr/>
          <p:nvPr/>
        </p:nvCxnSpPr>
        <p:spPr>
          <a:xfrm flipH="1" flipV="1">
            <a:off x="826773" y="4501144"/>
            <a:ext cx="172769" cy="72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7CE0A7-421C-4E9F-BC8B-53E4EE1894EF}"/>
              </a:ext>
            </a:extLst>
          </p:cNvPr>
          <p:cNvCxnSpPr/>
          <p:nvPr/>
        </p:nvCxnSpPr>
        <p:spPr>
          <a:xfrm flipH="1">
            <a:off x="826775" y="4118551"/>
            <a:ext cx="3281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E43F9EB-AC4F-4789-89D0-34FC9AA55998}"/>
              </a:ext>
            </a:extLst>
          </p:cNvPr>
          <p:cNvSpPr txBox="1"/>
          <p:nvPr/>
        </p:nvSpPr>
        <p:spPr>
          <a:xfrm>
            <a:off x="1171921" y="3980051"/>
            <a:ext cx="969541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TE (~10mm)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DBFB09-D874-4A23-BF45-166B8CA809BB}"/>
              </a:ext>
            </a:extLst>
          </p:cNvPr>
          <p:cNvSpPr txBox="1"/>
          <p:nvPr/>
        </p:nvSpPr>
        <p:spPr>
          <a:xfrm>
            <a:off x="973145" y="4472669"/>
            <a:ext cx="1099251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HSI (~0.5mm)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BCC6BB-F306-49AE-8DEB-8B40A0888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89102" y="1056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7D454-A50A-8741-AA0B-23CF4A7E8F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2" y="1358851"/>
            <a:ext cx="8454602" cy="32926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Purpose was to develop materials/strategies to reduce CTE of TE materials without deteriorating thermoelectric properties.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 focused on </a:t>
            </a:r>
            <a:r>
              <a:rPr lang="en-US" i="1" dirty="0"/>
              <a:t>p</a:t>
            </a:r>
            <a:r>
              <a:rPr lang="en-US" dirty="0"/>
              <a:t>-type thermoelectric material Yb</a:t>
            </a:r>
            <a:r>
              <a:rPr lang="en-US" baseline="-25000" dirty="0"/>
              <a:t>14</a:t>
            </a:r>
            <a:r>
              <a:rPr lang="en-US" dirty="0"/>
              <a:t>MnSb</a:t>
            </a:r>
            <a:r>
              <a:rPr lang="en-US" baseline="-25000" dirty="0"/>
              <a:t>11</a:t>
            </a:r>
            <a:r>
              <a:rPr lang="en-US" dirty="0"/>
              <a:t> (high T material for NGRTG).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Dispersing particles of compatible metal into TE material (creating a new composite material) is expected to improve mechanical properties.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Engineering the inclusion type, its density and its dispersion can retain thermoelectric properties.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testing different materials and inclusion densities, tungsten (W) was selected because chemically, electronically, and mechanically compatible with Yb</a:t>
            </a:r>
            <a:r>
              <a:rPr lang="en-US" baseline="-25000" dirty="0"/>
              <a:t>14</a:t>
            </a:r>
            <a:r>
              <a:rPr lang="en-US" dirty="0"/>
              <a:t>MnSb</a:t>
            </a:r>
            <a:r>
              <a:rPr lang="en-US" baseline="-25000" dirty="0"/>
              <a:t>11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 Young’s modulus (E) and CTE are expected to improve mechanical stability and decrease overall CTE.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7146-5543-9B4D-9341-971B7D71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21E757-DE96-41AA-A600-E4DB04965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34534"/>
              </p:ext>
            </p:extLst>
          </p:nvPr>
        </p:nvGraphicFramePr>
        <p:xfrm>
          <a:off x="970405" y="3634107"/>
          <a:ext cx="7203189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003">
                  <a:extLst>
                    <a:ext uri="{9D8B030D-6E8A-4147-A177-3AD203B41FA5}">
                      <a16:colId xmlns:a16="http://schemas.microsoft.com/office/drawing/2014/main" val="3725013300"/>
                    </a:ext>
                  </a:extLst>
                </a:gridCol>
                <a:gridCol w="1359673">
                  <a:extLst>
                    <a:ext uri="{9D8B030D-6E8A-4147-A177-3AD203B41FA5}">
                      <a16:colId xmlns:a16="http://schemas.microsoft.com/office/drawing/2014/main" val="2498466420"/>
                    </a:ext>
                  </a:extLst>
                </a:gridCol>
                <a:gridCol w="1717482">
                  <a:extLst>
                    <a:ext uri="{9D8B030D-6E8A-4147-A177-3AD203B41FA5}">
                      <a16:colId xmlns:a16="http://schemas.microsoft.com/office/drawing/2014/main" val="879760166"/>
                    </a:ext>
                  </a:extLst>
                </a:gridCol>
                <a:gridCol w="1168842">
                  <a:extLst>
                    <a:ext uri="{9D8B030D-6E8A-4147-A177-3AD203B41FA5}">
                      <a16:colId xmlns:a16="http://schemas.microsoft.com/office/drawing/2014/main" val="957456529"/>
                    </a:ext>
                  </a:extLst>
                </a:gridCol>
                <a:gridCol w="1765189">
                  <a:extLst>
                    <a:ext uri="{9D8B030D-6E8A-4147-A177-3AD203B41FA5}">
                      <a16:colId xmlns:a16="http://schemas.microsoft.com/office/drawing/2014/main" val="975027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M-Sb</a:t>
                      </a:r>
                    </a:p>
                    <a:p>
                      <a:pPr algn="ctr"/>
                      <a:r>
                        <a:rPr lang="en-US" sz="1400" dirty="0"/>
                        <a:t>Reactivity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i="1" dirty="0"/>
                        <a:t>ρ</a:t>
                      </a:r>
                      <a:r>
                        <a:rPr lang="en-US" sz="1400" dirty="0"/>
                        <a:t> </a:t>
                      </a:r>
                    </a:p>
                    <a:p>
                      <a:pPr algn="ctr"/>
                      <a:r>
                        <a:rPr lang="en-US" sz="1400" dirty="0"/>
                        <a:t>[m</a:t>
                      </a:r>
                      <a:r>
                        <a:rPr lang="el-GR" sz="1400" dirty="0"/>
                        <a:t>Ω·</a:t>
                      </a:r>
                      <a:r>
                        <a:rPr lang="en-US" sz="1400" dirty="0"/>
                        <a:t>cm] </a:t>
                      </a:r>
                      <a:r>
                        <a:rPr lang="en-US" sz="1400" baseline="0" dirty="0"/>
                        <a:t>@</a:t>
                      </a:r>
                      <a:r>
                        <a:rPr lang="en-US" sz="1400" dirty="0"/>
                        <a:t>25°C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 [</a:t>
                      </a:r>
                      <a:r>
                        <a:rPr lang="en-US" sz="1400" dirty="0" err="1"/>
                        <a:t>GPa</a:t>
                      </a:r>
                      <a:r>
                        <a:rPr lang="en-US" sz="1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CTE </a:t>
                      </a:r>
                    </a:p>
                    <a:p>
                      <a:pPr algn="ctr"/>
                      <a:r>
                        <a:rPr lang="en-US" sz="1400" dirty="0"/>
                        <a:t>[K</a:t>
                      </a:r>
                      <a:r>
                        <a:rPr lang="en-US" sz="1400" baseline="30000" dirty="0"/>
                        <a:t>-6</a:t>
                      </a:r>
                      <a:r>
                        <a:rPr lang="en-US" sz="1400" dirty="0"/>
                        <a:t>] @25°C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98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Yb</a:t>
                      </a:r>
                      <a:r>
                        <a:rPr lang="en-US" sz="1400" baseline="-25000" dirty="0"/>
                        <a:t>14</a:t>
                      </a:r>
                      <a:r>
                        <a:rPr lang="en-US" sz="1400" dirty="0"/>
                        <a:t>MnSb</a:t>
                      </a:r>
                      <a:r>
                        <a:rPr lang="en-US" sz="1400" baseline="-250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93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5.28 x 10</a:t>
                      </a:r>
                      <a:r>
                        <a:rPr lang="en-US" sz="1400" baseline="30000" dirty="0"/>
                        <a:t>-3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358070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8EEEFD-514A-461E-9A4A-F1EF4A73F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799" y="1742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DD3B9-A11E-2646-AFB3-9B5B4E3C0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2" y="1310350"/>
            <a:ext cx="6491502" cy="3292621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n-US" dirty="0"/>
              <a:t>The best composition resulted being Yb</a:t>
            </a:r>
            <a:r>
              <a:rPr lang="en-US" baseline="-25000" dirty="0"/>
              <a:t>14</a:t>
            </a:r>
            <a:r>
              <a:rPr lang="en-US" dirty="0"/>
              <a:t>MnSb</a:t>
            </a:r>
            <a:r>
              <a:rPr lang="en-US" baseline="-25000" dirty="0"/>
              <a:t>11</a:t>
            </a:r>
            <a:r>
              <a:rPr lang="en-US" dirty="0"/>
              <a:t> + 5vol% W.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Peak </a:t>
            </a:r>
            <a:r>
              <a:rPr lang="en-US" dirty="0" err="1"/>
              <a:t>zT</a:t>
            </a:r>
            <a:r>
              <a:rPr lang="en-US" dirty="0"/>
              <a:t> remained unaltered zT~1.3 @1273 K.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Material harness improved, and W inclusions limit crack propagation.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CTE decreased from ~18 K</a:t>
            </a:r>
            <a:r>
              <a:rPr lang="en-US" baseline="30000" dirty="0"/>
              <a:t>-6</a:t>
            </a:r>
            <a:r>
              <a:rPr lang="en-US" dirty="0"/>
              <a:t> to ~14 K</a:t>
            </a:r>
            <a:r>
              <a:rPr lang="en-US" baseline="30000" dirty="0"/>
              <a:t>-6</a:t>
            </a:r>
            <a:r>
              <a:rPr lang="en-US" dirty="0"/>
              <a:t>, expanding the material options for the HSI.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All these factors play a huge role in device fabrication by improving robustness and stability of thermoelectric couples assembly, and extending the life of generator.  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0731" y="840947"/>
            <a:ext cx="8454602" cy="43018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14E64-61E3-43CD-B693-FBF5F4174E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1"/>
          <a:stretch/>
        </p:blipFill>
        <p:spPr bwMode="auto">
          <a:xfrm>
            <a:off x="5867" y="3006978"/>
            <a:ext cx="3007045" cy="211114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463B5-D6BB-4E00-96B5-F59758A0FBF9}"/>
              </a:ext>
            </a:extLst>
          </p:cNvPr>
          <p:cNvSpPr txBox="1"/>
          <p:nvPr/>
        </p:nvSpPr>
        <p:spPr>
          <a:xfrm>
            <a:off x="2295452" y="3583013"/>
            <a:ext cx="841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≈ 1.3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D6E40-0A16-4AE3-B237-95CFC9E5B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478" y="3106438"/>
            <a:ext cx="2758877" cy="201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F8B9B3-09ED-40D1-895D-3C8FD5286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3"/>
          <a:stretch/>
        </p:blipFill>
        <p:spPr>
          <a:xfrm>
            <a:off x="6636921" y="2283478"/>
            <a:ext cx="2460145" cy="2834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244E8-755A-4C7B-840D-DBC1DC2D7CB2}"/>
              </a:ext>
            </a:extLst>
          </p:cNvPr>
          <p:cNvSpPr txBox="1"/>
          <p:nvPr/>
        </p:nvSpPr>
        <p:spPr>
          <a:xfrm>
            <a:off x="7866994" y="2409978"/>
            <a:ext cx="121457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CTE~13.82 K</a:t>
            </a:r>
            <a:r>
              <a:rPr lang="en-US" sz="1400" baseline="30000" dirty="0"/>
              <a:t>-6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47C15-2F03-4954-90CA-FA79D909C3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5" t="15037" r="4942" b="18744"/>
          <a:stretch/>
        </p:blipFill>
        <p:spPr>
          <a:xfrm>
            <a:off x="4230537" y="3123996"/>
            <a:ext cx="1141459" cy="10058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BFA8A2E-A147-44CB-85A3-A9F88303B96F}"/>
              </a:ext>
            </a:extLst>
          </p:cNvPr>
          <p:cNvSpPr/>
          <p:nvPr/>
        </p:nvSpPr>
        <p:spPr>
          <a:xfrm>
            <a:off x="4230538" y="3488417"/>
            <a:ext cx="372992" cy="397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BD6B81-E4ED-45C7-BF59-CC145F637042}"/>
              </a:ext>
            </a:extLst>
          </p:cNvPr>
          <p:cNvSpPr/>
          <p:nvPr/>
        </p:nvSpPr>
        <p:spPr>
          <a:xfrm>
            <a:off x="4999004" y="3367636"/>
            <a:ext cx="372992" cy="397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lide 5">
            <a:hlinkClick r:id="" action="ppaction://media"/>
            <a:extLst>
              <a:ext uri="{FF2B5EF4-FFF2-40B4-BE49-F238E27FC236}">
                <a16:creationId xmlns:a16="http://schemas.microsoft.com/office/drawing/2014/main" id="{02EAB53D-3353-4410-A25E-9FBF631F3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2523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0298A-0F1C-6147-ABD6-8E8B623D0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2" y="1374612"/>
            <a:ext cx="6286551" cy="3670355"/>
          </a:xfrm>
        </p:spPr>
        <p:txBody>
          <a:bodyPr/>
          <a:lstStyle/>
          <a:p>
            <a:r>
              <a:rPr lang="en-US" b="1" i="1" dirty="0"/>
              <a:t>G. Cerretti</a:t>
            </a:r>
            <a:r>
              <a:rPr lang="en-US" dirty="0"/>
              <a:t>, O. Villalpando, J.-P. </a:t>
            </a:r>
            <a:r>
              <a:rPr lang="en-US" dirty="0" err="1"/>
              <a:t>Fleurial</a:t>
            </a:r>
            <a:r>
              <a:rPr lang="en-US" dirty="0"/>
              <a:t>, S. K. Bux, J. Applied Physics 126 (17):175102 (2019), </a:t>
            </a:r>
            <a:r>
              <a:rPr lang="en-US" dirty="0" err="1"/>
              <a:t>doi</a:t>
            </a:r>
            <a:r>
              <a:rPr lang="en-US" dirty="0"/>
              <a:t>: 10.1063/1.5118227.</a:t>
            </a:r>
          </a:p>
          <a:p>
            <a:r>
              <a:rPr lang="en-US" b="1" i="1" dirty="0"/>
              <a:t>G. Cerretti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dirty="0"/>
              <a:t>invited seminar, Universidad </a:t>
            </a:r>
            <a:r>
              <a:rPr lang="en-US" dirty="0" err="1"/>
              <a:t>Nebrija</a:t>
            </a:r>
            <a:r>
              <a:rPr lang="en-US" dirty="0"/>
              <a:t> – Madrid – Spain (2020).</a:t>
            </a:r>
          </a:p>
          <a:p>
            <a:r>
              <a:rPr lang="en-US" b="1" i="1" dirty="0"/>
              <a:t>G. Cerretti</a:t>
            </a:r>
            <a:r>
              <a:rPr lang="en-US" dirty="0"/>
              <a:t>, invited seminar, Institute for Soldier Nanotechnologies (ISN) – MIT, Boston</a:t>
            </a:r>
            <a:r>
              <a:rPr lang="en-GB" dirty="0"/>
              <a:t> – Massachusetts (2019).</a:t>
            </a:r>
            <a:endParaRPr lang="it-IT" b="1" dirty="0"/>
          </a:p>
          <a:p>
            <a:r>
              <a:rPr lang="it-IT" b="1" i="1" dirty="0"/>
              <a:t>G. Cerretti</a:t>
            </a:r>
            <a:r>
              <a:rPr lang="it-IT" dirty="0"/>
              <a:t>, S. K. Bux, J.-P. Fleurial, </a:t>
            </a:r>
            <a:r>
              <a:rPr lang="en-US" dirty="0"/>
              <a:t>JPL Postdoc Seminar Series, Pasadena – California (2019).</a:t>
            </a:r>
            <a:endParaRPr lang="it-IT" b="1" i="1" dirty="0"/>
          </a:p>
          <a:p>
            <a:r>
              <a:rPr lang="it-IT" b="1" i="1" dirty="0"/>
              <a:t>G. Cerretti</a:t>
            </a:r>
            <a:r>
              <a:rPr lang="it-IT" dirty="0"/>
              <a:t>, S. K. Bux, J.-P. Fleurial, presentation, </a:t>
            </a:r>
            <a:r>
              <a:rPr lang="en-US" dirty="0"/>
              <a:t>Materials Research Society Fall Meeting, Boston – Massachusetts (2019).</a:t>
            </a:r>
          </a:p>
          <a:p>
            <a:r>
              <a:rPr lang="en-US" b="1" i="1" dirty="0"/>
              <a:t>G. Cerretti</a:t>
            </a:r>
            <a:r>
              <a:rPr lang="en-US" dirty="0"/>
              <a:t>, invited seminar, Buenaventura MTT-S Chapter Meeting of the IEEE, </a:t>
            </a:r>
            <a:r>
              <a:rPr lang="en-GB" dirty="0"/>
              <a:t>Newbury Park – California (2019).</a:t>
            </a:r>
          </a:p>
          <a:p>
            <a:r>
              <a:rPr lang="en-US" b="1" i="1" dirty="0"/>
              <a:t>G. Cerretti</a:t>
            </a:r>
            <a:r>
              <a:rPr lang="en-US" dirty="0"/>
              <a:t>, invited seminar, Justus Liebig Universität, Giessen – Germany (2019).</a:t>
            </a:r>
          </a:p>
          <a:p>
            <a:r>
              <a:rPr lang="en-US" b="1" i="1" dirty="0"/>
              <a:t>G. Cerretti</a:t>
            </a:r>
            <a:r>
              <a:rPr lang="en-US" dirty="0"/>
              <a:t>, invited seminar, Johannes Gutenberg Universität, Mainz – Germany (2019).</a:t>
            </a:r>
          </a:p>
          <a:p>
            <a:r>
              <a:rPr lang="en-US" b="1" i="1" dirty="0"/>
              <a:t>G. Cerretti</a:t>
            </a:r>
            <a:r>
              <a:rPr lang="en-US" dirty="0"/>
              <a:t>, invited seminar, University of California Davis, Davis – California (2019).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CF47-63E8-6A4F-BBC4-53DE36AF8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Publications and Acknowledgements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97D50-52E0-4296-85A3-F1AA8B1FF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87" y="423631"/>
            <a:ext cx="2400300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6130DC-353E-4EF3-859C-13ED3BEA89B2}"/>
              </a:ext>
            </a:extLst>
          </p:cNvPr>
          <p:cNvSpPr txBox="1"/>
          <p:nvPr/>
        </p:nvSpPr>
        <p:spPr>
          <a:xfrm>
            <a:off x="6584074" y="3866096"/>
            <a:ext cx="25067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Cerretti’s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research at the Jet Propulsion Laboratory was supported by an appointment to the NASA Postdoctoral Program, administered by Universities Space Research Association under contract with NASA.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37CF9-1825-4BC6-AF2B-19BF3EA6791F}"/>
              </a:ext>
            </a:extLst>
          </p:cNvPr>
          <p:cNvSpPr txBox="1"/>
          <p:nvPr/>
        </p:nvSpPr>
        <p:spPr>
          <a:xfrm>
            <a:off x="307883" y="115854"/>
            <a:ext cx="249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: giacomo.cerretti@jpl.nasa.gov</a:t>
            </a:r>
          </a:p>
        </p:txBody>
      </p:sp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117D34C6-48CC-4EB8-80B0-1D96FC75B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445" y="111559"/>
            <a:ext cx="274320" cy="274320"/>
          </a:xfrm>
          <a:prstGeom prst="rect">
            <a:avLst/>
          </a:prstGeom>
        </p:spPr>
      </p:pic>
      <p:pic>
        <p:nvPicPr>
          <p:cNvPr id="13" name="Slide 6">
            <a:hlinkClick r:id="" action="ppaction://media"/>
            <a:extLst>
              <a:ext uri="{FF2B5EF4-FFF2-40B4-BE49-F238E27FC236}">
                <a16:creationId xmlns:a16="http://schemas.microsoft.com/office/drawing/2014/main" id="{E559C6B7-CBA7-4324-91B7-82747816C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665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14004</TotalTime>
  <Words>750</Words>
  <Application>Microsoft Office PowerPoint</Application>
  <PresentationFormat>On-screen Show (16:9)</PresentationFormat>
  <Paragraphs>82</Paragraphs>
  <Slides>6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 Math</vt:lpstr>
      <vt:lpstr>NewCenturySchlbk</vt:lpstr>
      <vt:lpstr>Tahoma</vt:lpstr>
      <vt:lpstr>Wingdings</vt:lpstr>
      <vt:lpstr>NASAjpl-WhiteTheme-16x9-vA6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Cerretti, Giacomo (3464-Affiliate)</cp:lastModifiedBy>
  <cp:revision>186</cp:revision>
  <dcterms:created xsi:type="dcterms:W3CDTF">2016-09-08T21:41:17Z</dcterms:created>
  <dcterms:modified xsi:type="dcterms:W3CDTF">2020-11-09T19:39:21Z</dcterms:modified>
</cp:coreProperties>
</file>