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94" r:id="rId2"/>
  </p:sldMasterIdLst>
  <p:notesMasterIdLst>
    <p:notesMasterId r:id="rId9"/>
  </p:notesMasterIdLst>
  <p:handoutMasterIdLst>
    <p:handoutMasterId r:id="rId10"/>
  </p:handoutMasterIdLst>
  <p:sldIdLst>
    <p:sldId id="282" r:id="rId3"/>
    <p:sldId id="283" r:id="rId4"/>
    <p:sldId id="284" r:id="rId5"/>
    <p:sldId id="286" r:id="rId6"/>
    <p:sldId id="285" r:id="rId7"/>
    <p:sldId id="287" r:id="rId8"/>
  </p:sldIdLst>
  <p:sldSz cx="9144000" cy="5143500" type="screen16x9"/>
  <p:notesSz cx="6858000" cy="9144000"/>
  <p:custDataLst>
    <p:tags r:id="rId1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0494" autoAdjust="0"/>
  </p:normalViewPr>
  <p:slideViewPr>
    <p:cSldViewPr snapToGrid="0" snapToObjects="1">
      <p:cViewPr varScale="1">
        <p:scale>
          <a:sx n="121" d="100"/>
          <a:sy n="121" d="100"/>
        </p:scale>
        <p:origin x="1314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11/11/2020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11/11/2020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689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41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646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330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71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45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5" y="1184383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3" y="4802823"/>
            <a:ext cx="7493624" cy="274637"/>
          </a:xfrm>
        </p:spPr>
        <p:txBody>
          <a:bodyPr/>
          <a:lstStyle/>
          <a:p>
            <a:pPr algn="l"/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0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D18AFA9-C13B-4E9A-A7F0-C8B20BE5ADB5}" type="datetime1">
              <a:rPr lang="en-US" smtClean="0"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CDEFE66-01B5-A147-B059-451E84A547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732" y="1571687"/>
            <a:ext cx="8454602" cy="32926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Insert Content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0B06CD5-79FB-D64E-854C-192AEA1DF18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0731" y="823076"/>
            <a:ext cx="8454602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 b="1" baseline="0">
                <a:solidFill>
                  <a:srgbClr val="99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2696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39" y="3918225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5" y="4802823"/>
            <a:ext cx="3347357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8530529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7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8530530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44" y="4219782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9" y="4802823"/>
            <a:ext cx="5605046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41DE1EE-7D9E-4356-A17B-AC39B24D4A0F}" type="datetime1">
              <a:rPr lang="en-US" smtClean="0"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0EE1217-8810-43A4-A260-F7B93C1E2460}" type="datetime1">
              <a:rPr lang="en-US" smtClean="0"/>
              <a:t>11/11/2020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A7201D-60A7-477E-96B4-3973BB7451F7}" type="datetime1">
              <a:rPr lang="en-US" smtClean="0"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6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F441585-8FA9-4EA2-85A4-83043578477A}" type="datetime1">
              <a:rPr lang="en-US" smtClean="0"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9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999" y="4802823"/>
            <a:ext cx="1422401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FB8DC75-F238-4FEA-A196-95F443A65C8E}" type="datetime1">
              <a:rPr lang="en-US" smtClean="0"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1" y="4802823"/>
            <a:ext cx="5791199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4802823"/>
            <a:ext cx="58613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1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556" y="225993"/>
            <a:ext cx="2249886" cy="2906196"/>
          </a:xfrm>
          <a:prstGeom prst="rect">
            <a:avLst/>
          </a:prstGeom>
        </p:spPr>
      </p:pic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3CAB81-4E43-F140-AF13-B466D9094E76}"/>
              </a:ext>
            </a:extLst>
          </p:cNvPr>
          <p:cNvSpPr txBox="1">
            <a:spLocks/>
          </p:cNvSpPr>
          <p:nvPr/>
        </p:nvSpPr>
        <p:spPr>
          <a:xfrm>
            <a:off x="369198" y="3483788"/>
            <a:ext cx="8436135" cy="363898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+mj-lt"/>
              </a:rPr>
              <a:t>Phase-locking of a THz quantum-cascade VECSEL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1EEC75B-CC61-E044-8ABA-811DA016D64D}"/>
              </a:ext>
            </a:extLst>
          </p:cNvPr>
          <p:cNvSpPr txBox="1">
            <a:spLocks/>
          </p:cNvSpPr>
          <p:nvPr/>
        </p:nvSpPr>
        <p:spPr>
          <a:xfrm>
            <a:off x="369198" y="3913971"/>
            <a:ext cx="8436134" cy="403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b="0" i="0" u="none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A50021"/>
                </a:solidFill>
                <a:latin typeface="Arial" charset="0"/>
              </a:rPr>
              <a:t>Chris Curwen</a:t>
            </a:r>
            <a:r>
              <a:rPr lang="en-US" sz="1600" baseline="30000" dirty="0">
                <a:solidFill>
                  <a:srgbClr val="A50021"/>
                </a:solidFill>
                <a:latin typeface="Arial" charset="0"/>
              </a:rPr>
              <a:t>1</a:t>
            </a:r>
            <a:r>
              <a:rPr lang="en-US" sz="1600" dirty="0">
                <a:solidFill>
                  <a:srgbClr val="A50021"/>
                </a:solidFill>
                <a:latin typeface="Arial" charset="0"/>
              </a:rPr>
              <a:t>, Darren J. Hayton</a:t>
            </a:r>
            <a:r>
              <a:rPr lang="en-US" sz="1600" baseline="30000" dirty="0">
                <a:solidFill>
                  <a:srgbClr val="A50021"/>
                </a:solidFill>
                <a:latin typeface="Arial" charset="0"/>
              </a:rPr>
              <a:t>2</a:t>
            </a:r>
            <a:r>
              <a:rPr lang="en-US" sz="1600" dirty="0">
                <a:solidFill>
                  <a:srgbClr val="A50021"/>
                </a:solidFill>
                <a:latin typeface="Arial" charset="0"/>
              </a:rPr>
              <a:t>, Jonathan H. Kawamura</a:t>
            </a:r>
            <a:r>
              <a:rPr lang="en-US" sz="1600" baseline="30000" dirty="0">
                <a:solidFill>
                  <a:srgbClr val="A50021"/>
                </a:solidFill>
                <a:latin typeface="Arial" charset="0"/>
              </a:rPr>
              <a:t>2</a:t>
            </a:r>
            <a:r>
              <a:rPr lang="en-US" sz="1600" dirty="0">
                <a:solidFill>
                  <a:srgbClr val="A50021"/>
                </a:solidFill>
                <a:latin typeface="Arial" charset="0"/>
              </a:rPr>
              <a:t>, and Boris S. Karasik</a:t>
            </a:r>
            <a:r>
              <a:rPr lang="en-US" sz="1600" baseline="30000" dirty="0">
                <a:solidFill>
                  <a:srgbClr val="A50021"/>
                </a:solidFill>
                <a:latin typeface="Arial" charset="0"/>
              </a:rPr>
              <a:t>2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F809F-D295-CF4A-B583-F28EED4303E1}"/>
              </a:ext>
            </a:extLst>
          </p:cNvPr>
          <p:cNvSpPr txBox="1"/>
          <p:nvPr/>
        </p:nvSpPr>
        <p:spPr>
          <a:xfrm>
            <a:off x="369197" y="4257703"/>
            <a:ext cx="5619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000" baseline="30000" dirty="0">
                <a:latin typeface="Tahoma" panose="020B0604030504040204" pitchFamily="34" charset="0"/>
              </a:rPr>
              <a:t>1 </a:t>
            </a:r>
            <a:r>
              <a:rPr lang="en-US" altLang="en-US" sz="1000" dirty="0">
                <a:latin typeface="Tahoma" panose="020B0604030504040204" pitchFamily="34" charset="0"/>
              </a:rPr>
              <a:t>Organization: Org#386H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  Advisor:  Boris Karasik (Org #386H)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  Postdoc Program: NPP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25B1C3-738A-4B10-8E88-78773EC96248}"/>
              </a:ext>
            </a:extLst>
          </p:cNvPr>
          <p:cNvGrpSpPr>
            <a:grpSpLocks noChangeAspect="1"/>
          </p:cNvGrpSpPr>
          <p:nvPr/>
        </p:nvGrpSpPr>
        <p:grpSpPr>
          <a:xfrm>
            <a:off x="1252575" y="749275"/>
            <a:ext cx="2852737" cy="2270766"/>
            <a:chOff x="627321" y="2548824"/>
            <a:chExt cx="4643614" cy="3696294"/>
          </a:xfrm>
        </p:grpSpPr>
        <p:pic>
          <p:nvPicPr>
            <p:cNvPr id="7" name="Picture 12" descr="C:\Users\Zoe\Google Drive\Luyao_Conference\ITQW_2015\PresentationSlides\CorelDraw_slides\THzQCVECSEL_v2.png">
              <a:extLst>
                <a:ext uri="{FF2B5EF4-FFF2-40B4-BE49-F238E27FC236}">
                  <a16:creationId xmlns:a16="http://schemas.microsoft.com/office/drawing/2014/main" id="{AAED2739-BE41-4661-AAA0-49171E13C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7321" y="2548824"/>
              <a:ext cx="4643614" cy="3383509"/>
            </a:xfrm>
            <a:prstGeom prst="rect">
              <a:avLst/>
            </a:prstGeom>
            <a:noFill/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DC5D84F-E230-41E2-99A4-C9DA403542C1}"/>
                </a:ext>
              </a:extLst>
            </p:cNvPr>
            <p:cNvCxnSpPr>
              <a:cxnSpLocks/>
            </p:cNvCxnSpPr>
            <p:nvPr/>
          </p:nvCxnSpPr>
          <p:spPr>
            <a:xfrm>
              <a:off x="919421" y="5517161"/>
              <a:ext cx="1748445" cy="50437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A2C4EB8-0FF4-4569-9B0B-5472680B3369}"/>
                </a:ext>
              </a:extLst>
            </p:cNvPr>
            <p:cNvSpPr txBox="1"/>
            <p:nvPr/>
          </p:nvSpPr>
          <p:spPr>
            <a:xfrm>
              <a:off x="996185" y="5718418"/>
              <a:ext cx="951885" cy="400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 mm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B2E6FA-D00D-4B7D-BC49-885649DD1353}"/>
                </a:ext>
              </a:extLst>
            </p:cNvPr>
            <p:cNvSpPr/>
            <p:nvPr/>
          </p:nvSpPr>
          <p:spPr>
            <a:xfrm>
              <a:off x="3705308" y="5807825"/>
              <a:ext cx="707666" cy="1245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94F8175-010C-41F6-A888-AE7FB54F53BC}"/>
                </a:ext>
              </a:extLst>
            </p:cNvPr>
            <p:cNvCxnSpPr/>
            <p:nvPr/>
          </p:nvCxnSpPr>
          <p:spPr>
            <a:xfrm flipV="1">
              <a:off x="2826327" y="5652655"/>
              <a:ext cx="2444608" cy="36887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65EE2F-5332-467D-8D3D-D130E4A3F081}"/>
                </a:ext>
              </a:extLst>
            </p:cNvPr>
            <p:cNvSpPr txBox="1"/>
            <p:nvPr/>
          </p:nvSpPr>
          <p:spPr>
            <a:xfrm>
              <a:off x="3803191" y="5844326"/>
              <a:ext cx="1052033" cy="400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 mm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86BBF5C-4367-479A-9A00-91F409ECB3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8"/>
          <a:stretch/>
        </p:blipFill>
        <p:spPr>
          <a:xfrm>
            <a:off x="3294014" y="189119"/>
            <a:ext cx="1037046" cy="1097426"/>
          </a:xfrm>
          <a:prstGeom prst="rect">
            <a:avLst/>
          </a:prstGeom>
        </p:spPr>
      </p:pic>
      <p:cxnSp>
        <p:nvCxnSpPr>
          <p:cNvPr id="101" name="Straight Arrow Connector 100"/>
          <p:cNvCxnSpPr/>
          <p:nvPr/>
        </p:nvCxnSpPr>
        <p:spPr>
          <a:xfrm flipV="1">
            <a:off x="4182433" y="2126386"/>
            <a:ext cx="757491" cy="324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3BF703E-D11E-426C-9CEC-1048797BCCDB}"/>
              </a:ext>
            </a:extLst>
          </p:cNvPr>
          <p:cNvSpPr/>
          <p:nvPr/>
        </p:nvSpPr>
        <p:spPr>
          <a:xfrm>
            <a:off x="2845642" y="4269374"/>
            <a:ext cx="3350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aseline="30000" dirty="0"/>
              <a:t>2</a:t>
            </a:r>
            <a:r>
              <a:rPr lang="en-US" sz="1000" dirty="0"/>
              <a:t> Jet Propulsion Lab, California Institute of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  Technology, Pasadena, CA 91109, USA.</a:t>
            </a:r>
          </a:p>
        </p:txBody>
      </p:sp>
      <p:pic>
        <p:nvPicPr>
          <p:cNvPr id="3" name="Slide 1">
            <a:hlinkClick r:id="" action="ppaction://media"/>
            <a:extLst>
              <a:ext uri="{FF2B5EF4-FFF2-40B4-BE49-F238E27FC236}">
                <a16:creationId xmlns:a16="http://schemas.microsoft.com/office/drawing/2014/main" id="{FE9708AD-83AE-4404-9E38-C0F9B6816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6079" y="161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8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" t="11528" r="5433" b="15754"/>
          <a:stretch/>
        </p:blipFill>
        <p:spPr>
          <a:xfrm>
            <a:off x="4528805" y="2629426"/>
            <a:ext cx="2753794" cy="1320171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847F91E-181F-41D4-BB18-72279B10562C}"/>
              </a:ext>
            </a:extLst>
          </p:cNvPr>
          <p:cNvSpPr txBox="1">
            <a:spLocks/>
          </p:cNvSpPr>
          <p:nvPr/>
        </p:nvSpPr>
        <p:spPr>
          <a:xfrm>
            <a:off x="350731" y="384926"/>
            <a:ext cx="8454602" cy="43018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Introduction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25C0CB-854E-CC49-A097-575C871E23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7115" y="928605"/>
            <a:ext cx="8454602" cy="3292621"/>
          </a:xfrm>
        </p:spPr>
        <p:txBody>
          <a:bodyPr/>
          <a:lstStyle/>
          <a:p>
            <a:r>
              <a:rPr lang="en-US" b="1" dirty="0"/>
              <a:t>THz (sub-millimeter) astronomy</a:t>
            </a:r>
            <a:r>
              <a:rPr lang="en-US" dirty="0"/>
              <a:t> is useful for studying cold interstellar gas clouds where young stars and planets are being born, giving insight into the origins of life in our own solar system.</a:t>
            </a:r>
          </a:p>
          <a:p>
            <a:r>
              <a:rPr lang="en-US" b="1" dirty="0"/>
              <a:t>Heterodyne detection</a:t>
            </a:r>
            <a:r>
              <a:rPr lang="en-US" dirty="0"/>
              <a:t> provides very high frequency resolution, allowing the kinematics of such clouds to be mapped via resolution of the doppler shift in the THz radiation.</a:t>
            </a:r>
          </a:p>
          <a:p>
            <a:r>
              <a:rPr lang="en-US" dirty="0"/>
              <a:t>There is a lack of compact, efficient </a:t>
            </a:r>
            <a:r>
              <a:rPr lang="en-US"/>
              <a:t>local oscillators (LOs) </a:t>
            </a:r>
            <a:r>
              <a:rPr lang="en-US" dirty="0"/>
              <a:t>at frequencies above ~2 THz. </a:t>
            </a:r>
            <a:r>
              <a:rPr lang="en-US" b="1" dirty="0"/>
              <a:t>Quantum-cascade lasers (QCLs) </a:t>
            </a:r>
            <a:r>
              <a:rPr lang="en-US" dirty="0"/>
              <a:t>are one candidate to help fill this gap. </a:t>
            </a:r>
            <a:endParaRPr lang="en-US" b="1" dirty="0"/>
          </a:p>
        </p:txBody>
      </p:sp>
      <p:grpSp>
        <p:nvGrpSpPr>
          <p:cNvPr id="119" name="Group 118"/>
          <p:cNvGrpSpPr/>
          <p:nvPr/>
        </p:nvGrpSpPr>
        <p:grpSpPr>
          <a:xfrm>
            <a:off x="3214300" y="3575466"/>
            <a:ext cx="548640" cy="548640"/>
            <a:chOff x="4373968" y="3252009"/>
            <a:chExt cx="577391" cy="633082"/>
          </a:xfrm>
        </p:grpSpPr>
        <p:sp>
          <p:nvSpPr>
            <p:cNvPr id="13" name="Oval 17">
              <a:extLst>
                <a:ext uri="{FF2B5EF4-FFF2-40B4-BE49-F238E27FC236}">
                  <a16:creationId xmlns:a16="http://schemas.microsoft.com/office/drawing/2014/main" id="{C8AD7060-A225-E04B-9723-C4EAA9591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3968" y="3252009"/>
              <a:ext cx="577390" cy="63308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6261270" tIns="3130648" rIns="6261270" bIns="3130648" anchor="ctr"/>
            <a:lstStyle>
              <a:lvl1pPr eaLnBrk="0" hangingPunct="0">
                <a:defRPr sz="3000">
                  <a:solidFill>
                    <a:srgbClr val="FFFFFF"/>
                  </a:solidFill>
                  <a:latin typeface="Gill Sans" panose="020B0502020104020203" pitchFamily="34" charset="-79"/>
                  <a:ea typeface="ヒラギノ角ゴ Pro W3" panose="020B0300000000000000" pitchFamily="34" charset="-128"/>
                  <a:sym typeface="Gill Sans" panose="020B0502020104020203" pitchFamily="34" charset="-79"/>
                </a:defRPr>
              </a:lvl1pPr>
              <a:lvl2pPr marL="742950" indent="-285750" eaLnBrk="0" hangingPunct="0">
                <a:defRPr sz="3000">
                  <a:solidFill>
                    <a:srgbClr val="FFFFFF"/>
                  </a:solidFill>
                  <a:latin typeface="Gill Sans" panose="020B0502020104020203" pitchFamily="34" charset="-79"/>
                  <a:ea typeface="ヒラギノ角ゴ Pro W3" panose="020B0300000000000000" pitchFamily="34" charset="-128"/>
                  <a:sym typeface="Gill Sans" panose="020B0502020104020203" pitchFamily="34" charset="-79"/>
                </a:defRPr>
              </a:lvl2pPr>
              <a:lvl3pPr marL="1143000" indent="-228600" eaLnBrk="0" hangingPunct="0">
                <a:defRPr sz="3000">
                  <a:solidFill>
                    <a:srgbClr val="FFFFFF"/>
                  </a:solidFill>
                  <a:latin typeface="Gill Sans" panose="020B0502020104020203" pitchFamily="34" charset="-79"/>
                  <a:ea typeface="ヒラギノ角ゴ Pro W3" panose="020B0300000000000000" pitchFamily="34" charset="-128"/>
                  <a:sym typeface="Gill Sans" panose="020B0502020104020203" pitchFamily="34" charset="-79"/>
                </a:defRPr>
              </a:lvl3pPr>
              <a:lvl4pPr marL="1600200" indent="-228600" eaLnBrk="0" hangingPunct="0">
                <a:defRPr sz="3000">
                  <a:solidFill>
                    <a:srgbClr val="FFFFFF"/>
                  </a:solidFill>
                  <a:latin typeface="Gill Sans" panose="020B0502020104020203" pitchFamily="34" charset="-79"/>
                  <a:ea typeface="ヒラギノ角ゴ Pro W3" panose="020B0300000000000000" pitchFamily="34" charset="-128"/>
                  <a:sym typeface="Gill Sans" panose="020B0502020104020203" pitchFamily="34" charset="-79"/>
                </a:defRPr>
              </a:lvl4pPr>
              <a:lvl5pPr marL="2057400" indent="-228600" eaLnBrk="0" hangingPunct="0">
                <a:defRPr sz="3000">
                  <a:solidFill>
                    <a:srgbClr val="FFFFFF"/>
                  </a:solidFill>
                  <a:latin typeface="Gill Sans" panose="020B0502020104020203" pitchFamily="34" charset="-79"/>
                  <a:ea typeface="ヒラギノ角ゴ Pro W3" panose="020B0300000000000000" pitchFamily="34" charset="-128"/>
                  <a:sym typeface="Gill Sans" panose="020B0502020104020203" pitchFamily="34" charset="-79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FFFFFF"/>
                  </a:solidFill>
                  <a:latin typeface="Gill Sans" panose="020B0502020104020203" pitchFamily="34" charset="-79"/>
                  <a:ea typeface="ヒラギノ角ゴ Pro W3" panose="020B0300000000000000" pitchFamily="34" charset="-128"/>
                  <a:sym typeface="Gill Sans" panose="020B0502020104020203" pitchFamily="34" charset="-79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FFFFFF"/>
                  </a:solidFill>
                  <a:latin typeface="Gill Sans" panose="020B0502020104020203" pitchFamily="34" charset="-79"/>
                  <a:ea typeface="ヒラギノ角ゴ Pro W3" panose="020B0300000000000000" pitchFamily="34" charset="-128"/>
                  <a:sym typeface="Gill Sans" panose="020B0502020104020203" pitchFamily="34" charset="-79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FFFFFF"/>
                  </a:solidFill>
                  <a:latin typeface="Gill Sans" panose="020B0502020104020203" pitchFamily="34" charset="-79"/>
                  <a:ea typeface="ヒラギノ角ゴ Pro W3" panose="020B0300000000000000" pitchFamily="34" charset="-128"/>
                  <a:sym typeface="Gill Sans" panose="020B0502020104020203" pitchFamily="34" charset="-79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FFFFFF"/>
                  </a:solidFill>
                  <a:latin typeface="Gill Sans" panose="020B0502020104020203" pitchFamily="34" charset="-79"/>
                  <a:ea typeface="ヒラギノ角ゴ Pro W3" panose="020B0300000000000000" pitchFamily="34" charset="-128"/>
                  <a:sym typeface="Gill Sans" panose="020B0502020104020203" pitchFamily="34" charset="-79"/>
                </a:defRPr>
              </a:lvl9pPr>
            </a:lstStyle>
            <a:p>
              <a:pPr eaLnBrk="1" hangingPunct="1"/>
              <a:endParaRPr lang="en-US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Line 18">
              <a:extLst>
                <a:ext uri="{FF2B5EF4-FFF2-40B4-BE49-F238E27FC236}">
                  <a16:creationId xmlns:a16="http://schemas.microsoft.com/office/drawing/2014/main" id="{279C0CC7-FAF0-874F-B93E-1BA4796B75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9629" y="3562344"/>
              <a:ext cx="5717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6261270" tIns="3130648" rIns="6261270" bIns="3130648" anchor="ctr"/>
            <a:lstStyle/>
            <a:p>
              <a:endParaRPr lang="en-US"/>
            </a:p>
          </p:txBody>
        </p:sp>
        <p:sp>
          <p:nvSpPr>
            <p:cNvPr id="15" name="Line 19">
              <a:extLst>
                <a:ext uri="{FF2B5EF4-FFF2-40B4-BE49-F238E27FC236}">
                  <a16:creationId xmlns:a16="http://schemas.microsoft.com/office/drawing/2014/main" id="{AAD9B0B0-331E-464C-9447-E26CD0DD14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9825" y="3444416"/>
              <a:ext cx="0" cy="1055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6261270" tIns="3130648" rIns="6261270" bIns="3130648" anchor="ctr"/>
            <a:lstStyle/>
            <a:p>
              <a:endParaRPr lang="en-US"/>
            </a:p>
          </p:txBody>
        </p:sp>
        <p:sp>
          <p:nvSpPr>
            <p:cNvPr id="16" name="Line 20">
              <a:extLst>
                <a:ext uri="{FF2B5EF4-FFF2-40B4-BE49-F238E27FC236}">
                  <a16:creationId xmlns:a16="http://schemas.microsoft.com/office/drawing/2014/main" id="{E205B864-F197-AE45-8EA5-45BAC29FF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9074" y="3369936"/>
              <a:ext cx="0" cy="1799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6261270" tIns="3130648" rIns="6261270" bIns="3130648" anchor="ctr"/>
            <a:lstStyle/>
            <a:p>
              <a:endParaRPr lang="en-US"/>
            </a:p>
          </p:txBody>
        </p:sp>
        <p:sp>
          <p:nvSpPr>
            <p:cNvPr id="17" name="Line 21">
              <a:extLst>
                <a:ext uri="{FF2B5EF4-FFF2-40B4-BE49-F238E27FC236}">
                  <a16:creationId xmlns:a16="http://schemas.microsoft.com/office/drawing/2014/main" id="{C1421316-A752-E441-A3AE-D4693C4A56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3985" y="3400970"/>
              <a:ext cx="0" cy="1489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6261270" tIns="3130648" rIns="6261270" bIns="3130648" anchor="ctr"/>
            <a:lstStyle/>
            <a:p>
              <a:endParaRPr lang="en-US"/>
            </a:p>
          </p:txBody>
        </p:sp>
        <p:sp>
          <p:nvSpPr>
            <p:cNvPr id="18" name="Line 22">
              <a:extLst>
                <a:ext uri="{FF2B5EF4-FFF2-40B4-BE49-F238E27FC236}">
                  <a16:creationId xmlns:a16="http://schemas.microsoft.com/office/drawing/2014/main" id="{323B1EBA-0F60-204B-B209-ED66934E03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70216" y="3326489"/>
              <a:ext cx="0" cy="2234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6261270" tIns="3130648" rIns="6261270" bIns="3130648" anchor="ctr"/>
            <a:lstStyle/>
            <a:p>
              <a:endParaRPr lang="en-US"/>
            </a:p>
          </p:txBody>
        </p:sp>
      </p:grpSp>
      <p:sp>
        <p:nvSpPr>
          <p:cNvPr id="20" name="Rectangle 37">
            <a:extLst>
              <a:ext uri="{FF2B5EF4-FFF2-40B4-BE49-F238E27FC236}">
                <a16:creationId xmlns:a16="http://schemas.microsoft.com/office/drawing/2014/main" id="{DC137DD2-C773-064F-9A7E-C78519D21B00}"/>
              </a:ext>
            </a:extLst>
          </p:cNvPr>
          <p:cNvSpPr>
            <a:spLocks noChangeArrowheads="1"/>
          </p:cNvSpPr>
          <p:nvPr/>
        </p:nvSpPr>
        <p:spPr bwMode="auto">
          <a:xfrm rot="7740000">
            <a:off x="691016" y="3175010"/>
            <a:ext cx="608012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261270" tIns="3130648" rIns="6261270" bIns="3130648" anchor="ctr"/>
          <a:lstStyle>
            <a:lvl1pPr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1" name="Line 41">
            <a:extLst>
              <a:ext uri="{FF2B5EF4-FFF2-40B4-BE49-F238E27FC236}">
                <a16:creationId xmlns:a16="http://schemas.microsoft.com/office/drawing/2014/main" id="{93B322BA-EF0F-6744-B30C-802D2BCC9C96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7435" y="3608398"/>
            <a:ext cx="203200" cy="222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261270" tIns="3130648" rIns="6261270" bIns="3130648" anchor="ctr"/>
          <a:lstStyle/>
          <a:p>
            <a:endParaRPr lang="en-US"/>
          </a:p>
        </p:txBody>
      </p:sp>
      <p:sp>
        <p:nvSpPr>
          <p:cNvPr id="22" name="Line 42">
            <a:extLst>
              <a:ext uri="{FF2B5EF4-FFF2-40B4-BE49-F238E27FC236}">
                <a16:creationId xmlns:a16="http://schemas.microsoft.com/office/drawing/2014/main" id="{6185B5BE-9A75-0A42-881A-609479C0BF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5798" y="3836998"/>
            <a:ext cx="2605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261270" tIns="3130648" rIns="6261270" bIns="3130648" anchor="ctr"/>
          <a:lstStyle/>
          <a:p>
            <a:endParaRPr lang="en-US"/>
          </a:p>
        </p:txBody>
      </p:sp>
      <p:sp>
        <p:nvSpPr>
          <p:cNvPr id="23" name="Line 43">
            <a:extLst>
              <a:ext uri="{FF2B5EF4-FFF2-40B4-BE49-F238E27FC236}">
                <a16:creationId xmlns:a16="http://schemas.microsoft.com/office/drawing/2014/main" id="{83AEBC56-BA82-B447-BD0F-926058FC676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206" y="3840534"/>
            <a:ext cx="457610" cy="387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261270" tIns="3130648" rIns="6261270" bIns="3130648" anchor="ctr"/>
          <a:lstStyle/>
          <a:p>
            <a:endParaRPr lang="en-US"/>
          </a:p>
        </p:txBody>
      </p:sp>
      <p:sp>
        <p:nvSpPr>
          <p:cNvPr id="24" name="Line 44">
            <a:extLst>
              <a:ext uri="{FF2B5EF4-FFF2-40B4-BE49-F238E27FC236}">
                <a16:creationId xmlns:a16="http://schemas.microsoft.com/office/drawing/2014/main" id="{221306E0-34A9-0D41-AF1B-BAD1ED97B51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7761" y="3844142"/>
            <a:ext cx="323227" cy="26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261270" tIns="3130648" rIns="6261270" bIns="3130648" anchor="ctr"/>
          <a:lstStyle/>
          <a:p>
            <a:endParaRPr lang="en-US"/>
          </a:p>
        </p:txBody>
      </p:sp>
      <p:sp>
        <p:nvSpPr>
          <p:cNvPr id="25" name="Line 45">
            <a:extLst>
              <a:ext uri="{FF2B5EF4-FFF2-40B4-BE49-F238E27FC236}">
                <a16:creationId xmlns:a16="http://schemas.microsoft.com/office/drawing/2014/main" id="{81C74DA8-E7FA-5A46-98E8-8772C6BD56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67918" y="3992573"/>
            <a:ext cx="0" cy="298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261270" tIns="3130648" rIns="6261270" bIns="3130648" anchor="ctr"/>
          <a:lstStyle/>
          <a:p>
            <a:endParaRPr lang="en-US"/>
          </a:p>
        </p:txBody>
      </p:sp>
      <p:sp>
        <p:nvSpPr>
          <p:cNvPr id="26" name="Text Box 46">
            <a:extLst>
              <a:ext uri="{FF2B5EF4-FFF2-40B4-BE49-F238E27FC236}">
                <a16:creationId xmlns:a16="http://schemas.microsoft.com/office/drawing/2014/main" id="{71997C13-F68D-D54F-9561-3B7E6E983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541" y="3681423"/>
            <a:ext cx="6207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402299" tIns="2201159" rIns="4402299" bIns="2201159" anchor="ctr"/>
          <a:lstStyle>
            <a:lvl1pPr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l"/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 Box 84">
            <a:extLst>
              <a:ext uri="{FF2B5EF4-FFF2-40B4-BE49-F238E27FC236}">
                <a16:creationId xmlns:a16="http://schemas.microsoft.com/office/drawing/2014/main" id="{6F1E84B9-28D4-AF4E-BE82-88824418C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472" y="3792219"/>
            <a:ext cx="755325" cy="27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l"/>
            <a:r>
              <a:rPr lang="en-US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Antenna</a:t>
            </a:r>
          </a:p>
        </p:txBody>
      </p:sp>
      <p:sp>
        <p:nvSpPr>
          <p:cNvPr id="29" name="AutoShape 91">
            <a:extLst>
              <a:ext uri="{FF2B5EF4-FFF2-40B4-BE49-F238E27FC236}">
                <a16:creationId xmlns:a16="http://schemas.microsoft.com/office/drawing/2014/main" id="{7D2C8D11-C859-E54D-AB26-AC3E817D4E32}"/>
              </a:ext>
            </a:extLst>
          </p:cNvPr>
          <p:cNvSpPr>
            <a:spLocks/>
          </p:cNvSpPr>
          <p:nvPr/>
        </p:nvSpPr>
        <p:spPr bwMode="auto">
          <a:xfrm rot="13310857">
            <a:off x="1047572" y="3209935"/>
            <a:ext cx="241300" cy="668338"/>
          </a:xfrm>
          <a:prstGeom prst="moon">
            <a:avLst>
              <a:gd name="adj" fmla="val 87500"/>
            </a:avLst>
          </a:prstGeom>
          <a:solidFill>
            <a:srgbClr val="555B6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endParaRPr lang="en-US" altLang="en-US">
              <a:solidFill>
                <a:schemeClr val="tx1"/>
              </a:solidFill>
            </a:endParaRPr>
          </a:p>
        </p:txBody>
      </p:sp>
      <p:grpSp>
        <p:nvGrpSpPr>
          <p:cNvPr id="30" name="Group 98">
            <a:extLst>
              <a:ext uri="{FF2B5EF4-FFF2-40B4-BE49-F238E27FC236}">
                <a16:creationId xmlns:a16="http://schemas.microsoft.com/office/drawing/2014/main" id="{3F359330-FA85-C544-9DB6-F3F2D1B639CF}"/>
              </a:ext>
            </a:extLst>
          </p:cNvPr>
          <p:cNvGrpSpPr>
            <a:grpSpLocks/>
          </p:cNvGrpSpPr>
          <p:nvPr/>
        </p:nvGrpSpPr>
        <p:grpSpPr bwMode="auto">
          <a:xfrm rot="1569930">
            <a:off x="798335" y="3325823"/>
            <a:ext cx="338137" cy="169862"/>
            <a:chOff x="304" y="400"/>
            <a:chExt cx="303" cy="152"/>
          </a:xfrm>
        </p:grpSpPr>
        <p:sp>
          <p:nvSpPr>
            <p:cNvPr id="31" name="Line 95">
              <a:extLst>
                <a:ext uri="{FF2B5EF4-FFF2-40B4-BE49-F238E27FC236}">
                  <a16:creationId xmlns:a16="http://schemas.microsoft.com/office/drawing/2014/main" id="{FCCCC966-2AAA-DE42-A090-B60A7A911D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" y="400"/>
              <a:ext cx="295" cy="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96">
              <a:extLst>
                <a:ext uri="{FF2B5EF4-FFF2-40B4-BE49-F238E27FC236}">
                  <a16:creationId xmlns:a16="http://schemas.microsoft.com/office/drawing/2014/main" id="{ABCE3165-20E6-2947-A0B4-DC2B83C7AD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" y="400"/>
              <a:ext cx="263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" name="TextBox 76">
            <a:extLst>
              <a:ext uri="{FF2B5EF4-FFF2-40B4-BE49-F238E27FC236}">
                <a16:creationId xmlns:a16="http://schemas.microsoft.com/office/drawing/2014/main" id="{863E2CFE-3A36-B042-9436-5A8D8D973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744" y="4091223"/>
            <a:ext cx="10807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Backend </a:t>
            </a:r>
          </a:p>
          <a:p>
            <a:pPr algn="ctr" eaLnBrk="1" hangingPunct="1"/>
            <a:r>
              <a:rPr lang="en-US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</a:p>
        </p:txBody>
      </p:sp>
      <p:sp>
        <p:nvSpPr>
          <p:cNvPr id="34" name="TextBox 77">
            <a:extLst>
              <a:ext uri="{FF2B5EF4-FFF2-40B4-BE49-F238E27FC236}">
                <a16:creationId xmlns:a16="http://schemas.microsoft.com/office/drawing/2014/main" id="{EA2B95AD-D79A-A043-A719-4C12099D8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6592" y="3344519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amplifier</a:t>
            </a:r>
          </a:p>
        </p:txBody>
      </p:sp>
      <p:sp>
        <p:nvSpPr>
          <p:cNvPr id="35" name="TextBox 79">
            <a:extLst>
              <a:ext uri="{FF2B5EF4-FFF2-40B4-BE49-F238E27FC236}">
                <a16:creationId xmlns:a16="http://schemas.microsoft.com/office/drawing/2014/main" id="{8F7DB72B-3672-1040-BA67-9167729DD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039" y="3328175"/>
            <a:ext cx="5597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Mixer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2813041-476F-4814-B1CD-7B48E55EC27F}"/>
              </a:ext>
            </a:extLst>
          </p:cNvPr>
          <p:cNvGrpSpPr>
            <a:grpSpLocks noChangeAspect="1"/>
          </p:cNvGrpSpPr>
          <p:nvPr/>
        </p:nvGrpSpPr>
        <p:grpSpPr>
          <a:xfrm>
            <a:off x="1684974" y="3651734"/>
            <a:ext cx="365089" cy="365760"/>
            <a:chOff x="3102507" y="5045918"/>
            <a:chExt cx="366770" cy="367444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3F118014-D835-426F-B4D9-6EE138A73228}"/>
                </a:ext>
              </a:extLst>
            </p:cNvPr>
            <p:cNvSpPr/>
            <p:nvPr/>
          </p:nvSpPr>
          <p:spPr>
            <a:xfrm rot="2700000">
              <a:off x="3103517" y="5045918"/>
              <a:ext cx="365760" cy="3657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6F1AF9A-7E71-4BBE-A7B4-5C84F5E5FCDD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3101833" y="5230482"/>
              <a:ext cx="36576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C2D2C61C-A8CB-40AA-A1F3-09BC9F2B3426}"/>
                </a:ext>
              </a:extLst>
            </p:cNvPr>
            <p:cNvCxnSpPr>
              <a:cxnSpLocks/>
            </p:cNvCxnSpPr>
            <p:nvPr/>
          </p:nvCxnSpPr>
          <p:spPr>
            <a:xfrm rot="8100000">
              <a:off x="3102507" y="5227788"/>
              <a:ext cx="36576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5847DF7C-C29C-4DE2-A0E3-0657FA30EEEF}"/>
              </a:ext>
            </a:extLst>
          </p:cNvPr>
          <p:cNvSpPr>
            <a:spLocks noChangeAspect="1"/>
          </p:cNvSpPr>
          <p:nvPr/>
        </p:nvSpPr>
        <p:spPr>
          <a:xfrm rot="5400000">
            <a:off x="2485555" y="3658417"/>
            <a:ext cx="424282" cy="36576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05EAD11-7685-41C1-BC89-524315D8D487}"/>
              </a:ext>
            </a:extLst>
          </p:cNvPr>
          <p:cNvGrpSpPr>
            <a:grpSpLocks noChangeAspect="1"/>
          </p:cNvGrpSpPr>
          <p:nvPr/>
        </p:nvGrpSpPr>
        <p:grpSpPr>
          <a:xfrm>
            <a:off x="1683465" y="4301745"/>
            <a:ext cx="365760" cy="365760"/>
            <a:chOff x="4295394" y="5044908"/>
            <a:chExt cx="365760" cy="365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F4C0D6D-75F6-4DB9-9808-4A773AEB305C}"/>
                </a:ext>
              </a:extLst>
            </p:cNvPr>
            <p:cNvSpPr/>
            <p:nvPr/>
          </p:nvSpPr>
          <p:spPr>
            <a:xfrm rot="2700000">
              <a:off x="4295394" y="5044908"/>
              <a:ext cx="365760" cy="3657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91">
              <a:extLst>
                <a:ext uri="{FF2B5EF4-FFF2-40B4-BE49-F238E27FC236}">
                  <a16:creationId xmlns:a16="http://schemas.microsoft.com/office/drawing/2014/main" id="{9D1878D1-2C9D-44AE-839A-414B7520C212}"/>
                </a:ext>
              </a:extLst>
            </p:cNvPr>
            <p:cNvSpPr/>
            <p:nvPr/>
          </p:nvSpPr>
          <p:spPr>
            <a:xfrm>
              <a:off x="4347991" y="5151621"/>
              <a:ext cx="264491" cy="152333"/>
            </a:xfrm>
            <a:custGeom>
              <a:avLst/>
              <a:gdLst>
                <a:gd name="connsiteX0" fmla="*/ 0 w 235424"/>
                <a:gd name="connsiteY0" fmla="*/ 86834 h 152333"/>
                <a:gd name="connsiteX1" fmla="*/ 64827 w 235424"/>
                <a:gd name="connsiteY1" fmla="*/ 1536 h 152333"/>
                <a:gd name="connsiteX2" fmla="*/ 156949 w 235424"/>
                <a:gd name="connsiteY2" fmla="*/ 151661 h 152333"/>
                <a:gd name="connsiteX3" fmla="*/ 235424 w 235424"/>
                <a:gd name="connsiteY3" fmla="*/ 56127 h 152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424" h="152333">
                  <a:moveTo>
                    <a:pt x="0" y="86834"/>
                  </a:moveTo>
                  <a:cubicBezTo>
                    <a:pt x="19334" y="38782"/>
                    <a:pt x="38669" y="-9269"/>
                    <a:pt x="64827" y="1536"/>
                  </a:cubicBezTo>
                  <a:cubicBezTo>
                    <a:pt x="90985" y="12340"/>
                    <a:pt x="128516" y="142563"/>
                    <a:pt x="156949" y="151661"/>
                  </a:cubicBezTo>
                  <a:cubicBezTo>
                    <a:pt x="185382" y="160759"/>
                    <a:pt x="221776" y="74893"/>
                    <a:pt x="235424" y="5612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8" name="Text Box 84">
            <a:extLst>
              <a:ext uri="{FF2B5EF4-FFF2-40B4-BE49-F238E27FC236}">
                <a16:creationId xmlns:a16="http://schemas.microsoft.com/office/drawing/2014/main" id="{6F1E84B9-28D4-AF4E-BE82-88824418C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126" y="4280385"/>
            <a:ext cx="892097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Gill Sans" panose="020B0502020104020203" pitchFamily="34" charset="-79"/>
                <a:ea typeface="ヒラギノ角ゴ Pro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oscillator</a:t>
            </a: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706" y="3301803"/>
            <a:ext cx="2071213" cy="1557992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7D47A32D-1CB7-438C-98CA-30076B2DA8B1}"/>
              </a:ext>
            </a:extLst>
          </p:cNvPr>
          <p:cNvSpPr txBox="1"/>
          <p:nvPr/>
        </p:nvSpPr>
        <p:spPr>
          <a:xfrm>
            <a:off x="7095608" y="2970079"/>
            <a:ext cx="1816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GUSTO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D47A32D-1CB7-438C-98CA-30076B2DA8B1}"/>
              </a:ext>
            </a:extLst>
          </p:cNvPr>
          <p:cNvSpPr txBox="1"/>
          <p:nvPr/>
        </p:nvSpPr>
        <p:spPr>
          <a:xfrm>
            <a:off x="5146909" y="2324167"/>
            <a:ext cx="1816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SOFIA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D47A32D-1CB7-438C-98CA-30076B2DA8B1}"/>
              </a:ext>
            </a:extLst>
          </p:cNvPr>
          <p:cNvSpPr txBox="1"/>
          <p:nvPr/>
        </p:nvSpPr>
        <p:spPr>
          <a:xfrm>
            <a:off x="988357" y="2636003"/>
            <a:ext cx="2269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Heterodyne receiver:</a:t>
            </a:r>
          </a:p>
        </p:txBody>
      </p:sp>
      <p:pic>
        <p:nvPicPr>
          <p:cNvPr id="7" name="Slide 2pt3">
            <a:hlinkClick r:id="" action="ppaction://media"/>
            <a:extLst>
              <a:ext uri="{FF2B5EF4-FFF2-40B4-BE49-F238E27FC236}">
                <a16:creationId xmlns:a16="http://schemas.microsoft.com/office/drawing/2014/main" id="{CBFC6D0C-AF7E-4F23-86AD-084BDE608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76417" y="18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3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E28416C-13D9-4240-AF84-670CF66C6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072" y="3436762"/>
            <a:ext cx="1263056" cy="1274283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06A9DE6-0681-41C0-B9FE-72933EB76B54}"/>
              </a:ext>
            </a:extLst>
          </p:cNvPr>
          <p:cNvSpPr txBox="1">
            <a:spLocks/>
          </p:cNvSpPr>
          <p:nvPr/>
        </p:nvSpPr>
        <p:spPr>
          <a:xfrm>
            <a:off x="397115" y="721879"/>
            <a:ext cx="8454602" cy="125579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Quantum-cascade lasers </a:t>
            </a:r>
            <a:r>
              <a:rPr lang="en-US" dirty="0"/>
              <a:t>provide </a:t>
            </a:r>
            <a:r>
              <a:rPr lang="en-US" dirty="0" err="1"/>
              <a:t>milliwatt</a:t>
            </a:r>
            <a:r>
              <a:rPr lang="en-US" dirty="0"/>
              <a:t> level radiation in the 2-5 THz frequency range, but they have several issues that must be addressed to make a proper heterodyne receiver:</a:t>
            </a:r>
          </a:p>
          <a:p>
            <a:pPr marL="640080" lvl="1" indent="-228600">
              <a:buFont typeface="+mj-lt"/>
              <a:buAutoNum type="arabicPeriod"/>
            </a:pPr>
            <a:r>
              <a:rPr lang="en-US" sz="1100" dirty="0"/>
              <a:t>Cryogenic operating temperatures (&lt;100 K).</a:t>
            </a:r>
          </a:p>
          <a:p>
            <a:pPr marL="640080" lvl="1" indent="-228600">
              <a:buFont typeface="+mj-lt"/>
              <a:buAutoNum type="arabicPeriod"/>
            </a:pPr>
            <a:r>
              <a:rPr lang="en-US" sz="1100" dirty="0"/>
              <a:t>Multilobed beam-patterns resulting in poor coupling of the QCL to the receiver.</a:t>
            </a:r>
          </a:p>
          <a:p>
            <a:pPr marL="640080" lvl="1" indent="-228600">
              <a:buFont typeface="+mj-lt"/>
              <a:buAutoNum type="arabicPeriod"/>
            </a:pPr>
            <a:r>
              <a:rPr lang="en-US" sz="1100" b="1" dirty="0"/>
              <a:t>Need for frequency stabilization (primary result of this work).</a:t>
            </a:r>
          </a:p>
          <a:p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47A32D-1CB7-438C-98CA-30076B2DA8B1}"/>
              </a:ext>
            </a:extLst>
          </p:cNvPr>
          <p:cNvSpPr txBox="1"/>
          <p:nvPr/>
        </p:nvSpPr>
        <p:spPr>
          <a:xfrm>
            <a:off x="898196" y="1923495"/>
            <a:ext cx="1816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Metal-metal : </a:t>
            </a:r>
            <a:r>
              <a:rPr lang="en-US" sz="1200" b="1" dirty="0" err="1"/>
              <a:t>T</a:t>
            </a:r>
            <a:r>
              <a:rPr lang="en-US" sz="1200" b="1" baseline="-25000" dirty="0" err="1"/>
              <a:t>max</a:t>
            </a:r>
            <a:r>
              <a:rPr lang="en-US" sz="1200" b="1" dirty="0"/>
              <a:t> ~80 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26406E-DF01-428B-B1F2-E2D75282806C}"/>
              </a:ext>
            </a:extLst>
          </p:cNvPr>
          <p:cNvSpPr txBox="1"/>
          <p:nvPr/>
        </p:nvSpPr>
        <p:spPr>
          <a:xfrm>
            <a:off x="326538" y="4777080"/>
            <a:ext cx="23106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A. Adam, </a:t>
            </a:r>
            <a:r>
              <a:rPr lang="en-US" sz="1000" i="1" dirty="0"/>
              <a:t>et al</a:t>
            </a:r>
            <a:r>
              <a:rPr lang="en-US" sz="1000" dirty="0"/>
              <a:t>., </a:t>
            </a:r>
            <a:r>
              <a:rPr lang="en-US" sz="1000" dirty="0" err="1"/>
              <a:t>Apl</a:t>
            </a:r>
            <a:r>
              <a:rPr lang="en-US" sz="1000" dirty="0"/>
              <a:t>. Phys. Lett., </a:t>
            </a:r>
            <a:r>
              <a:rPr lang="en-US" sz="1000" b="1" dirty="0"/>
              <a:t>88</a:t>
            </a:r>
            <a:r>
              <a:rPr lang="en-US" sz="1000" dirty="0"/>
              <a:t>, 2006</a:t>
            </a:r>
            <a:r>
              <a:rPr lang="en-US" sz="800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159D7B-562E-4BB1-810A-BE9438DCF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03" y="3400947"/>
            <a:ext cx="1713824" cy="1379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35F00B-373F-4B73-898B-7001A5CFB5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7" y="2441870"/>
            <a:ext cx="2235806" cy="9193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28AF68-C6F5-42BF-A557-C7A14FA9D8E0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1" t="57042" r="40482" b="16744"/>
          <a:stretch/>
        </p:blipFill>
        <p:spPr>
          <a:xfrm>
            <a:off x="975902" y="3040959"/>
            <a:ext cx="539496" cy="56614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84A7146-5543-9B4D-9341-971B7D713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1" y="211221"/>
            <a:ext cx="8454602" cy="430183"/>
          </a:xfrm>
        </p:spPr>
        <p:txBody>
          <a:bodyPr/>
          <a:lstStyle/>
          <a:p>
            <a:r>
              <a:rPr lang="en-US" dirty="0"/>
              <a:t>Problem description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D2F11A-BDB5-4F19-9ABC-EC4DA8F55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63" y="2319285"/>
            <a:ext cx="2280991" cy="10747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47A32D-1CB7-438C-98CA-30076B2DA8B1}"/>
              </a:ext>
            </a:extLst>
          </p:cNvPr>
          <p:cNvSpPr txBox="1"/>
          <p:nvPr/>
        </p:nvSpPr>
        <p:spPr>
          <a:xfrm>
            <a:off x="3215474" y="1923495"/>
            <a:ext cx="305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Surface-</a:t>
            </a:r>
            <a:r>
              <a:rPr lang="en-US" sz="1200" dirty="0" err="1"/>
              <a:t>plasmon</a:t>
            </a:r>
            <a:r>
              <a:rPr lang="en-US" sz="1200" dirty="0"/>
              <a:t> : </a:t>
            </a:r>
            <a:r>
              <a:rPr lang="en-US" sz="1200" b="1" dirty="0" err="1"/>
              <a:t>T</a:t>
            </a:r>
            <a:r>
              <a:rPr lang="en-US" sz="1200" b="1" baseline="-25000" dirty="0" err="1"/>
              <a:t>max</a:t>
            </a:r>
            <a:r>
              <a:rPr lang="en-US" sz="1200" b="1" dirty="0"/>
              <a:t> ~40 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3EBCED-8579-4190-BC8E-18B873D85E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2" t="30208" r="39843" b="39449"/>
          <a:stretch/>
        </p:blipFill>
        <p:spPr>
          <a:xfrm>
            <a:off x="3952273" y="3069267"/>
            <a:ext cx="610613" cy="31811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912EB9A-54D7-4E77-B470-13E09314BEB4}"/>
              </a:ext>
            </a:extLst>
          </p:cNvPr>
          <p:cNvSpPr/>
          <p:nvPr/>
        </p:nvSpPr>
        <p:spPr>
          <a:xfrm>
            <a:off x="3573059" y="4645149"/>
            <a:ext cx="18660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H. Richter, </a:t>
            </a:r>
            <a:r>
              <a:rPr lang="en-US" sz="1000" i="1" dirty="0"/>
              <a:t>et al.</a:t>
            </a:r>
            <a:r>
              <a:rPr lang="en-US" sz="1000" dirty="0"/>
              <a:t>, J. Infrared </a:t>
            </a:r>
            <a:r>
              <a:rPr lang="en-US" sz="1000" dirty="0" err="1"/>
              <a:t>Millim</a:t>
            </a:r>
            <a:r>
              <a:rPr lang="en-US" sz="1000" dirty="0"/>
              <a:t>. </a:t>
            </a:r>
            <a:r>
              <a:rPr lang="en-US" sz="1000" dirty="0" err="1"/>
              <a:t>Terahz</a:t>
            </a:r>
            <a:r>
              <a:rPr lang="en-US" sz="1000" dirty="0"/>
              <a:t>. Waves, (2014).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166" y="1214658"/>
            <a:ext cx="2197213" cy="18964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22" y="3219363"/>
            <a:ext cx="2147657" cy="16286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D47A32D-1CB7-438C-98CA-30076B2DA8B1}"/>
              </a:ext>
            </a:extLst>
          </p:cNvPr>
          <p:cNvSpPr txBox="1"/>
          <p:nvPr/>
        </p:nvSpPr>
        <p:spPr>
          <a:xfrm>
            <a:off x="6660891" y="3370669"/>
            <a:ext cx="972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30 sec</a:t>
            </a:r>
            <a:endParaRPr lang="en-US" sz="1200" b="1" dirty="0"/>
          </a:p>
        </p:txBody>
      </p:sp>
      <p:sp>
        <p:nvSpPr>
          <p:cNvPr id="22" name="Rectangle 21"/>
          <p:cNvSpPr/>
          <p:nvPr/>
        </p:nvSpPr>
        <p:spPr>
          <a:xfrm>
            <a:off x="7530506" y="1354950"/>
            <a:ext cx="992521" cy="814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47A32D-1CB7-438C-98CA-30076B2DA8B1}"/>
              </a:ext>
            </a:extLst>
          </p:cNvPr>
          <p:cNvSpPr txBox="1"/>
          <p:nvPr/>
        </p:nvSpPr>
        <p:spPr>
          <a:xfrm>
            <a:off x="7488647" y="1522797"/>
            <a:ext cx="972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3 </a:t>
            </a:r>
            <a:r>
              <a:rPr lang="en-US" sz="1200" dirty="0" err="1"/>
              <a:t>ms</a:t>
            </a:r>
            <a:endParaRPr lang="en-US" sz="12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47A32D-1CB7-438C-98CA-30076B2DA8B1}"/>
              </a:ext>
            </a:extLst>
          </p:cNvPr>
          <p:cNvSpPr txBox="1"/>
          <p:nvPr/>
        </p:nvSpPr>
        <p:spPr>
          <a:xfrm>
            <a:off x="6147789" y="1049303"/>
            <a:ext cx="305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Linewidth: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0D7E90-6436-4DFF-AF71-9EE77FC84EB3}"/>
              </a:ext>
            </a:extLst>
          </p:cNvPr>
          <p:cNvSpPr/>
          <p:nvPr/>
        </p:nvSpPr>
        <p:spPr>
          <a:xfrm>
            <a:off x="6654504" y="4866874"/>
            <a:ext cx="21972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A. </a:t>
            </a:r>
            <a:r>
              <a:rPr lang="en-US" sz="1000" dirty="0" err="1"/>
              <a:t>Barkan</a:t>
            </a:r>
            <a:r>
              <a:rPr lang="en-US" sz="1000" dirty="0"/>
              <a:t>, </a:t>
            </a:r>
            <a:r>
              <a:rPr lang="en-US" sz="1000" i="1" dirty="0"/>
              <a:t>et al.</a:t>
            </a:r>
            <a:r>
              <a:rPr lang="en-US" sz="1000" dirty="0"/>
              <a:t>, Opt. Lett.,</a:t>
            </a:r>
            <a:r>
              <a:rPr lang="en-US" sz="1000" b="1" dirty="0"/>
              <a:t>29</a:t>
            </a:r>
            <a:r>
              <a:rPr lang="en-US" sz="1000" dirty="0"/>
              <a:t> (2004).</a:t>
            </a:r>
          </a:p>
        </p:txBody>
      </p:sp>
      <p:pic>
        <p:nvPicPr>
          <p:cNvPr id="2" name="Slide 3">
            <a:hlinkClick r:id="" action="ppaction://media"/>
            <a:extLst>
              <a:ext uri="{FF2B5EF4-FFF2-40B4-BE49-F238E27FC236}">
                <a16:creationId xmlns:a16="http://schemas.microsoft.com/office/drawing/2014/main" id="{41091CA3-1226-4B58-9150-0AE5CF4CF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53286" y="90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9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 Placeholder 1">
            <a:extLst>
              <a:ext uri="{FF2B5EF4-FFF2-40B4-BE49-F238E27FC236}">
                <a16:creationId xmlns:a16="http://schemas.microsoft.com/office/drawing/2014/main" id="{5A1AD7D9-51B2-4FAA-9F8B-3F5A4CCB92EA}"/>
              </a:ext>
            </a:extLst>
          </p:cNvPr>
          <p:cNvSpPr txBox="1">
            <a:spLocks/>
          </p:cNvSpPr>
          <p:nvPr/>
        </p:nvSpPr>
        <p:spPr>
          <a:xfrm>
            <a:off x="397115" y="716058"/>
            <a:ext cx="8454602" cy="125579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</a:t>
            </a:r>
            <a:r>
              <a:rPr lang="en-US" b="1" dirty="0"/>
              <a:t> Quantum-Cascade Vertical-External-Cavity Surface-Emitting Laser (QC-VECSEL) </a:t>
            </a:r>
            <a:r>
              <a:rPr lang="en-US" dirty="0"/>
              <a:t>is a new approach for designing THz QCLs with excellent beam pattern and high operating temperature (based on metal-metal waveguide).</a:t>
            </a:r>
            <a:r>
              <a:rPr lang="en-US" b="1" dirty="0"/>
              <a:t>  </a:t>
            </a:r>
          </a:p>
          <a:p>
            <a:r>
              <a:rPr lang="en-US" dirty="0"/>
              <a:t>Phase-locking: signal from the VECSEL is down-converted to 2.85 GHz using subharmonic mixer pumped by a stable microwave reference. This intermediate frequency (IF) is fed into a phase-lock loop (PLL) that stabilizes the frequency of the QC-VECSEL via control of the bias on the device.  </a:t>
            </a:r>
          </a:p>
          <a:p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A7146-5543-9B4D-9341-971B7D713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1" y="211221"/>
            <a:ext cx="8454602" cy="430183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E25B1C3-738A-4B10-8E88-78773EC96248}"/>
              </a:ext>
            </a:extLst>
          </p:cNvPr>
          <p:cNvGrpSpPr>
            <a:grpSpLocks noChangeAspect="1"/>
          </p:cNvGrpSpPr>
          <p:nvPr/>
        </p:nvGrpSpPr>
        <p:grpSpPr>
          <a:xfrm>
            <a:off x="288150" y="2654349"/>
            <a:ext cx="2852737" cy="2270766"/>
            <a:chOff x="627321" y="2548824"/>
            <a:chExt cx="4643614" cy="3696294"/>
          </a:xfrm>
        </p:grpSpPr>
        <p:pic>
          <p:nvPicPr>
            <p:cNvPr id="102" name="Picture 12" descr="C:\Users\Zoe\Google Drive\Luyao_Conference\ITQW_2015\PresentationSlides\CorelDraw_slides\THzQCVECSEL_v2.png">
              <a:extLst>
                <a:ext uri="{FF2B5EF4-FFF2-40B4-BE49-F238E27FC236}">
                  <a16:creationId xmlns:a16="http://schemas.microsoft.com/office/drawing/2014/main" id="{AAED2739-BE41-4661-AAA0-49171E13C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7321" y="2548824"/>
              <a:ext cx="4643614" cy="3383509"/>
            </a:xfrm>
            <a:prstGeom prst="rect">
              <a:avLst/>
            </a:prstGeom>
            <a:noFill/>
          </p:spPr>
        </p:pic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1DC5D84F-E230-41E2-99A4-C9DA403542C1}"/>
                </a:ext>
              </a:extLst>
            </p:cNvPr>
            <p:cNvCxnSpPr>
              <a:cxnSpLocks/>
            </p:cNvCxnSpPr>
            <p:nvPr/>
          </p:nvCxnSpPr>
          <p:spPr>
            <a:xfrm>
              <a:off x="919421" y="5517161"/>
              <a:ext cx="1748445" cy="50437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A2C4EB8-0FF4-4569-9B0B-5472680B3369}"/>
                </a:ext>
              </a:extLst>
            </p:cNvPr>
            <p:cNvSpPr txBox="1"/>
            <p:nvPr/>
          </p:nvSpPr>
          <p:spPr>
            <a:xfrm>
              <a:off x="996185" y="5718418"/>
              <a:ext cx="951885" cy="400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 mm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9B2E6FA-D00D-4B7D-BC49-885649DD1353}"/>
                </a:ext>
              </a:extLst>
            </p:cNvPr>
            <p:cNvSpPr/>
            <p:nvPr/>
          </p:nvSpPr>
          <p:spPr>
            <a:xfrm>
              <a:off x="3705308" y="5807825"/>
              <a:ext cx="707666" cy="1245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294F8175-010C-41F6-A888-AE7FB54F53BC}"/>
                </a:ext>
              </a:extLst>
            </p:cNvPr>
            <p:cNvCxnSpPr/>
            <p:nvPr/>
          </p:nvCxnSpPr>
          <p:spPr>
            <a:xfrm flipV="1">
              <a:off x="2826327" y="5652655"/>
              <a:ext cx="2444608" cy="36887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E65EE2F-5332-467D-8D3D-D130E4A3F081}"/>
                </a:ext>
              </a:extLst>
            </p:cNvPr>
            <p:cNvSpPr txBox="1"/>
            <p:nvPr/>
          </p:nvSpPr>
          <p:spPr>
            <a:xfrm>
              <a:off x="3803191" y="5844326"/>
              <a:ext cx="1052033" cy="400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 mm</a:t>
              </a:r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1FDC2B2-08C9-47B3-BBCD-6EFCF6874645}"/>
              </a:ext>
            </a:extLst>
          </p:cNvPr>
          <p:cNvSpPr/>
          <p:nvPr/>
        </p:nvSpPr>
        <p:spPr>
          <a:xfrm>
            <a:off x="322734" y="2103232"/>
            <a:ext cx="1055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QC-VECSEL</a:t>
            </a:r>
            <a:r>
              <a:rPr lang="en-US" b="1" dirty="0"/>
              <a:t>:</a:t>
            </a:r>
            <a:endParaRPr lang="en-US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CCAD1D2-9A7E-445E-B6E0-50D77E1E8267}"/>
              </a:ext>
            </a:extLst>
          </p:cNvPr>
          <p:cNvSpPr/>
          <p:nvPr/>
        </p:nvSpPr>
        <p:spPr>
          <a:xfrm>
            <a:off x="3794257" y="2105077"/>
            <a:ext cx="142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Phase-lock loop</a:t>
            </a:r>
            <a:r>
              <a:rPr lang="en-US" b="1" dirty="0"/>
              <a:t>:</a:t>
            </a:r>
            <a:endParaRPr lang="en-US" dirty="0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843157" y="1937388"/>
            <a:ext cx="4722442" cy="3011125"/>
            <a:chOff x="3395383" y="2607996"/>
            <a:chExt cx="5342393" cy="3406416"/>
          </a:xfrm>
        </p:grpSpPr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5F13CC0F-21E9-4EDC-A269-8BFA7E6E364F}"/>
                </a:ext>
              </a:extLst>
            </p:cNvPr>
            <p:cNvCxnSpPr>
              <a:cxnSpLocks/>
            </p:cNvCxnSpPr>
            <p:nvPr/>
          </p:nvCxnSpPr>
          <p:spPr>
            <a:xfrm>
              <a:off x="7303157" y="4988810"/>
              <a:ext cx="41148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Isosceles Triangle 93">
              <a:extLst>
                <a:ext uri="{FF2B5EF4-FFF2-40B4-BE49-F238E27FC236}">
                  <a16:creationId xmlns:a16="http://schemas.microsoft.com/office/drawing/2014/main" id="{2E01F910-75E7-4631-A3A7-BC6F4981B7F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434406" y="3827040"/>
              <a:ext cx="386918" cy="43939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9566055F-DA21-4753-8827-7584B1D9082A}"/>
                </a:ext>
              </a:extLst>
            </p:cNvPr>
            <p:cNvSpPr/>
            <p:nvPr/>
          </p:nvSpPr>
          <p:spPr>
            <a:xfrm>
              <a:off x="4471731" y="3842122"/>
              <a:ext cx="542292" cy="41359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D7AC49D5-2B53-4F9D-9558-5C4D96EDB7B3}"/>
                </a:ext>
              </a:extLst>
            </p:cNvPr>
            <p:cNvGrpSpPr/>
            <p:nvPr/>
          </p:nvGrpSpPr>
          <p:grpSpPr>
            <a:xfrm>
              <a:off x="5768971" y="4420173"/>
              <a:ext cx="508210" cy="352299"/>
              <a:chOff x="4755573" y="4135939"/>
              <a:chExt cx="508210" cy="35229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C5C50662-0879-4E77-BF2D-8A7001D64A09}"/>
                  </a:ext>
                </a:extLst>
              </p:cNvPr>
              <p:cNvSpPr/>
              <p:nvPr/>
            </p:nvSpPr>
            <p:spPr>
              <a:xfrm>
                <a:off x="4839259" y="4135939"/>
                <a:ext cx="347836" cy="3522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2B02F3CF-06EB-4BCB-94AF-41BAB84AEB5E}"/>
                  </a:ext>
                </a:extLst>
              </p:cNvPr>
              <p:cNvSpPr txBox="1"/>
              <p:nvPr/>
            </p:nvSpPr>
            <p:spPr>
              <a:xfrm>
                <a:off x="4755573" y="4165469"/>
                <a:ext cx="508210" cy="27699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×3</a:t>
                </a:r>
              </a:p>
            </p:txBody>
          </p:sp>
        </p:grp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8E8F0CB-8C4F-45FE-8561-2DDF4988FEA0}"/>
                </a:ext>
              </a:extLst>
            </p:cNvPr>
            <p:cNvSpPr txBox="1"/>
            <p:nvPr/>
          </p:nvSpPr>
          <p:spPr>
            <a:xfrm>
              <a:off x="4422224" y="3826178"/>
              <a:ext cx="643720" cy="45263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QC-VECSEL</a:t>
              </a: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52813041-476F-4814-B1CD-7B48E55EC27F}"/>
                </a:ext>
              </a:extLst>
            </p:cNvPr>
            <p:cNvGrpSpPr/>
            <p:nvPr/>
          </p:nvGrpSpPr>
          <p:grpSpPr>
            <a:xfrm>
              <a:off x="5852075" y="3857925"/>
              <a:ext cx="366770" cy="367444"/>
              <a:chOff x="3102507" y="5045918"/>
              <a:chExt cx="366770" cy="367444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3F118014-D835-426F-B4D9-6EE138A73228}"/>
                  </a:ext>
                </a:extLst>
              </p:cNvPr>
              <p:cNvSpPr/>
              <p:nvPr/>
            </p:nvSpPr>
            <p:spPr>
              <a:xfrm rot="2700000">
                <a:off x="3103517" y="5045918"/>
                <a:ext cx="365760" cy="3657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66F1AF9A-7E71-4BBE-A7B4-5C84F5E5FCDD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3101833" y="5230482"/>
                <a:ext cx="36576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2D2C61C-A8CB-40AA-A1F3-09BC9F2B3426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3102507" y="5227788"/>
                <a:ext cx="36576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9284D30E-7B97-4EAB-895D-7D52D55C4498}"/>
                </a:ext>
              </a:extLst>
            </p:cNvPr>
            <p:cNvGrpSpPr/>
            <p:nvPr/>
          </p:nvGrpSpPr>
          <p:grpSpPr>
            <a:xfrm>
              <a:off x="5844785" y="4977359"/>
              <a:ext cx="365760" cy="365760"/>
              <a:chOff x="4295394" y="5044908"/>
              <a:chExt cx="365760" cy="365760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3876086B-C9B1-42A5-AB55-42882D22D46D}"/>
                  </a:ext>
                </a:extLst>
              </p:cNvPr>
              <p:cNvSpPr/>
              <p:nvPr/>
            </p:nvSpPr>
            <p:spPr>
              <a:xfrm rot="2700000">
                <a:off x="4295394" y="5044908"/>
                <a:ext cx="365760" cy="3657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: Shape 27">
                <a:extLst>
                  <a:ext uri="{FF2B5EF4-FFF2-40B4-BE49-F238E27FC236}">
                    <a16:creationId xmlns:a16="http://schemas.microsoft.com/office/drawing/2014/main" id="{58CE2AC2-A20F-4522-9972-8652E89909AD}"/>
                  </a:ext>
                </a:extLst>
              </p:cNvPr>
              <p:cNvSpPr/>
              <p:nvPr/>
            </p:nvSpPr>
            <p:spPr>
              <a:xfrm>
                <a:off x="4347991" y="5151621"/>
                <a:ext cx="264491" cy="152333"/>
              </a:xfrm>
              <a:custGeom>
                <a:avLst/>
                <a:gdLst>
                  <a:gd name="connsiteX0" fmla="*/ 0 w 235424"/>
                  <a:gd name="connsiteY0" fmla="*/ 86834 h 152333"/>
                  <a:gd name="connsiteX1" fmla="*/ 64827 w 235424"/>
                  <a:gd name="connsiteY1" fmla="*/ 1536 h 152333"/>
                  <a:gd name="connsiteX2" fmla="*/ 156949 w 235424"/>
                  <a:gd name="connsiteY2" fmla="*/ 151661 h 152333"/>
                  <a:gd name="connsiteX3" fmla="*/ 235424 w 235424"/>
                  <a:gd name="connsiteY3" fmla="*/ 56127 h 15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424" h="152333">
                    <a:moveTo>
                      <a:pt x="0" y="86834"/>
                    </a:moveTo>
                    <a:cubicBezTo>
                      <a:pt x="19334" y="38782"/>
                      <a:pt x="38669" y="-9269"/>
                      <a:pt x="64827" y="1536"/>
                    </a:cubicBezTo>
                    <a:cubicBezTo>
                      <a:pt x="90985" y="12340"/>
                      <a:pt x="128516" y="142563"/>
                      <a:pt x="156949" y="151661"/>
                    </a:cubicBezTo>
                    <a:cubicBezTo>
                      <a:pt x="185382" y="160759"/>
                      <a:pt x="221776" y="74893"/>
                      <a:pt x="235424" y="5612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304A6C21-7393-45D8-8616-32A78E75D537}"/>
                </a:ext>
              </a:extLst>
            </p:cNvPr>
            <p:cNvSpPr/>
            <p:nvPr/>
          </p:nvSpPr>
          <p:spPr>
            <a:xfrm>
              <a:off x="5143713" y="5032120"/>
              <a:ext cx="765635" cy="287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34.5 GHz</a:t>
              </a:r>
            </a:p>
          </p:txBody>
        </p:sp>
        <p:sp>
          <p:nvSpPr>
            <p:cNvPr id="120" name="Isosceles Triangle 119">
              <a:extLst>
                <a:ext uri="{FF2B5EF4-FFF2-40B4-BE49-F238E27FC236}">
                  <a16:creationId xmlns:a16="http://schemas.microsoft.com/office/drawing/2014/main" id="{E67491F7-5621-45BB-B184-F9825CB9796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082218" y="3883783"/>
              <a:ext cx="386918" cy="333550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F12028C-67BD-4E2B-9597-B61AB4F5578A}"/>
                </a:ext>
              </a:extLst>
            </p:cNvPr>
            <p:cNvSpPr/>
            <p:nvPr/>
          </p:nvSpPr>
          <p:spPr>
            <a:xfrm>
              <a:off x="6823939" y="3535703"/>
              <a:ext cx="519008" cy="287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LNAs</a:t>
              </a:r>
            </a:p>
          </p:txBody>
        </p:sp>
        <p:sp>
          <p:nvSpPr>
            <p:cNvPr id="122" name="Isosceles Triangle 121">
              <a:extLst>
                <a:ext uri="{FF2B5EF4-FFF2-40B4-BE49-F238E27FC236}">
                  <a16:creationId xmlns:a16="http://schemas.microsoft.com/office/drawing/2014/main" id="{5847DF7C-C29C-4DE2-A0E3-0657FA30EEE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865068" y="3882435"/>
              <a:ext cx="386918" cy="333550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0DE4F1F2-18A7-4B40-9E4E-D43958586982}"/>
                </a:ext>
              </a:extLst>
            </p:cNvPr>
            <p:cNvGrpSpPr/>
            <p:nvPr/>
          </p:nvGrpSpPr>
          <p:grpSpPr>
            <a:xfrm>
              <a:off x="8251142" y="4591899"/>
              <a:ext cx="401283" cy="454449"/>
              <a:chOff x="6978061" y="3562869"/>
              <a:chExt cx="401283" cy="45444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AF0B2135-0D18-4277-A646-4C420D590BAD}"/>
                  </a:ext>
                </a:extLst>
              </p:cNvPr>
              <p:cNvSpPr/>
              <p:nvPr/>
            </p:nvSpPr>
            <p:spPr>
              <a:xfrm>
                <a:off x="6978061" y="3562869"/>
                <a:ext cx="401283" cy="45444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8EDEC6CE-930F-4A8D-87C1-D5AC4EE30D97}"/>
                  </a:ext>
                </a:extLst>
              </p:cNvPr>
              <p:cNvGrpSpPr/>
              <p:nvPr/>
            </p:nvGrpSpPr>
            <p:grpSpPr>
              <a:xfrm>
                <a:off x="7019544" y="3702141"/>
                <a:ext cx="316296" cy="218041"/>
                <a:chOff x="7061259" y="3702141"/>
                <a:chExt cx="316296" cy="218041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057622B6-AF5E-47AC-BF29-D9AE895EDE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61259" y="3702141"/>
                  <a:ext cx="79878" cy="21686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9F3BEE6F-6AA8-4DEA-9DA3-8E8C3F0D01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297677" y="3703320"/>
                  <a:ext cx="79878" cy="21686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6FC47125-E278-407D-9A77-73F77324D966}"/>
                    </a:ext>
                  </a:extLst>
                </p:cNvPr>
                <p:cNvCxnSpPr/>
                <p:nvPr/>
              </p:nvCxnSpPr>
              <p:spPr>
                <a:xfrm>
                  <a:off x="7141137" y="3702141"/>
                  <a:ext cx="15654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49389BB6-7F03-49E4-8A00-CC54EFF19B74}"/>
                </a:ext>
              </a:extLst>
            </p:cNvPr>
            <p:cNvSpPr/>
            <p:nvPr/>
          </p:nvSpPr>
          <p:spPr>
            <a:xfrm>
              <a:off x="7670854" y="4529104"/>
              <a:ext cx="647762" cy="287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IF filter</a:t>
              </a:r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69A2F9B4-BD93-45D8-B944-D43616C1FCD0}"/>
                </a:ext>
              </a:extLst>
            </p:cNvPr>
            <p:cNvGrpSpPr/>
            <p:nvPr/>
          </p:nvGrpSpPr>
          <p:grpSpPr>
            <a:xfrm>
              <a:off x="7529027" y="5449181"/>
              <a:ext cx="366770" cy="367444"/>
              <a:chOff x="3102507" y="5045918"/>
              <a:chExt cx="366770" cy="367444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F21322C5-F716-493F-B400-D7BBFD4E387C}"/>
                  </a:ext>
                </a:extLst>
              </p:cNvPr>
              <p:cNvSpPr/>
              <p:nvPr/>
            </p:nvSpPr>
            <p:spPr>
              <a:xfrm rot="2700000">
                <a:off x="3103517" y="5045918"/>
                <a:ext cx="365760" cy="3657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2DAF2A98-0E25-4788-913D-F8516F014904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3101833" y="5230482"/>
                <a:ext cx="36576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49FA3696-F438-47C5-B24F-B5E3B0125267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3102507" y="5227788"/>
                <a:ext cx="36576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D551A77C-C6BB-4BA0-AD35-640E8771B261}"/>
                </a:ext>
              </a:extLst>
            </p:cNvPr>
            <p:cNvGrpSpPr/>
            <p:nvPr/>
          </p:nvGrpSpPr>
          <p:grpSpPr>
            <a:xfrm>
              <a:off x="6950777" y="4805931"/>
              <a:ext cx="365760" cy="365760"/>
              <a:chOff x="4295394" y="5044908"/>
              <a:chExt cx="365760" cy="365760"/>
            </a:xfrm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2D80D03D-86C0-40D7-96FB-A8301273755B}"/>
                  </a:ext>
                </a:extLst>
              </p:cNvPr>
              <p:cNvSpPr/>
              <p:nvPr/>
            </p:nvSpPr>
            <p:spPr>
              <a:xfrm rot="2700000">
                <a:off x="4295394" y="5044908"/>
                <a:ext cx="365760" cy="3657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61">
                <a:extLst>
                  <a:ext uri="{FF2B5EF4-FFF2-40B4-BE49-F238E27FC236}">
                    <a16:creationId xmlns:a16="http://schemas.microsoft.com/office/drawing/2014/main" id="{AD1E32C0-48A7-4B3C-AFF0-4CBE14E29DC1}"/>
                  </a:ext>
                </a:extLst>
              </p:cNvPr>
              <p:cNvSpPr/>
              <p:nvPr/>
            </p:nvSpPr>
            <p:spPr>
              <a:xfrm>
                <a:off x="4347991" y="5151621"/>
                <a:ext cx="264491" cy="152333"/>
              </a:xfrm>
              <a:custGeom>
                <a:avLst/>
                <a:gdLst>
                  <a:gd name="connsiteX0" fmla="*/ 0 w 235424"/>
                  <a:gd name="connsiteY0" fmla="*/ 86834 h 152333"/>
                  <a:gd name="connsiteX1" fmla="*/ 64827 w 235424"/>
                  <a:gd name="connsiteY1" fmla="*/ 1536 h 152333"/>
                  <a:gd name="connsiteX2" fmla="*/ 156949 w 235424"/>
                  <a:gd name="connsiteY2" fmla="*/ 151661 h 152333"/>
                  <a:gd name="connsiteX3" fmla="*/ 235424 w 235424"/>
                  <a:gd name="connsiteY3" fmla="*/ 56127 h 15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424" h="152333">
                    <a:moveTo>
                      <a:pt x="0" y="86834"/>
                    </a:moveTo>
                    <a:cubicBezTo>
                      <a:pt x="19334" y="38782"/>
                      <a:pt x="38669" y="-9269"/>
                      <a:pt x="64827" y="1536"/>
                    </a:cubicBezTo>
                    <a:cubicBezTo>
                      <a:pt x="90985" y="12340"/>
                      <a:pt x="128516" y="142563"/>
                      <a:pt x="156949" y="151661"/>
                    </a:cubicBezTo>
                    <a:cubicBezTo>
                      <a:pt x="185382" y="160759"/>
                      <a:pt x="221776" y="74893"/>
                      <a:pt x="235424" y="5612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6DC114BC-742C-46E8-BB3F-178EEC0CA118}"/>
                </a:ext>
              </a:extLst>
            </p:cNvPr>
            <p:cNvSpPr/>
            <p:nvPr/>
          </p:nvSpPr>
          <p:spPr>
            <a:xfrm>
              <a:off x="6786933" y="4567259"/>
              <a:ext cx="765635" cy="287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2.95 GHz</a:t>
              </a:r>
            </a:p>
          </p:txBody>
        </p:sp>
        <p:sp>
          <p:nvSpPr>
            <p:cNvPr id="138" name="Isosceles Triangle 137">
              <a:extLst>
                <a:ext uri="{FF2B5EF4-FFF2-40B4-BE49-F238E27FC236}">
                  <a16:creationId xmlns:a16="http://schemas.microsoft.com/office/drawing/2014/main" id="{1836E569-504A-4A24-91F6-95DE8351E5EB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5001730" y="3879964"/>
              <a:ext cx="386918" cy="333550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ECDF1BA2-74E6-4DF2-ADCC-5F68C8624F52}"/>
                </a:ext>
              </a:extLst>
            </p:cNvPr>
            <p:cNvSpPr/>
            <p:nvPr/>
          </p:nvSpPr>
          <p:spPr>
            <a:xfrm>
              <a:off x="6249418" y="5197577"/>
              <a:ext cx="459163" cy="287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LNA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4553B8E-C491-4010-A325-B2AC7C35457D}"/>
                </a:ext>
              </a:extLst>
            </p:cNvPr>
            <p:cNvSpPr/>
            <p:nvPr/>
          </p:nvSpPr>
          <p:spPr>
            <a:xfrm>
              <a:off x="4108987" y="4518645"/>
              <a:ext cx="542292" cy="41359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24CDE4E2-3208-4FA6-90EE-483C835A7CBC}"/>
                </a:ext>
              </a:extLst>
            </p:cNvPr>
            <p:cNvSpPr/>
            <p:nvPr/>
          </p:nvSpPr>
          <p:spPr>
            <a:xfrm>
              <a:off x="4172137" y="4583794"/>
              <a:ext cx="424709" cy="295953"/>
            </a:xfrm>
            <a:prstGeom prst="rect">
              <a:avLst/>
            </a:prstGeom>
            <a:ln w="12700"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50" dirty="0"/>
                <a:t>PLL</a:t>
              </a:r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405EAD11-7685-41C1-BC89-524315D8D487}"/>
                </a:ext>
              </a:extLst>
            </p:cNvPr>
            <p:cNvGrpSpPr/>
            <p:nvPr/>
          </p:nvGrpSpPr>
          <p:grpSpPr>
            <a:xfrm>
              <a:off x="4018141" y="5357175"/>
              <a:ext cx="365760" cy="365760"/>
              <a:chOff x="4295394" y="5044908"/>
              <a:chExt cx="365760" cy="365760"/>
            </a:xfrm>
          </p:grpSpPr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AF4C0D6D-75F6-4DB9-9808-4A773AEB305C}"/>
                  </a:ext>
                </a:extLst>
              </p:cNvPr>
              <p:cNvSpPr/>
              <p:nvPr/>
            </p:nvSpPr>
            <p:spPr>
              <a:xfrm rot="2700000">
                <a:off x="4295394" y="5044908"/>
                <a:ext cx="365760" cy="3657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: Shape 91">
                <a:extLst>
                  <a:ext uri="{FF2B5EF4-FFF2-40B4-BE49-F238E27FC236}">
                    <a16:creationId xmlns:a16="http://schemas.microsoft.com/office/drawing/2014/main" id="{9D1878D1-2C9D-44AE-839A-414B7520C212}"/>
                  </a:ext>
                </a:extLst>
              </p:cNvPr>
              <p:cNvSpPr/>
              <p:nvPr/>
            </p:nvSpPr>
            <p:spPr>
              <a:xfrm>
                <a:off x="4347991" y="5151621"/>
                <a:ext cx="264491" cy="152333"/>
              </a:xfrm>
              <a:custGeom>
                <a:avLst/>
                <a:gdLst>
                  <a:gd name="connsiteX0" fmla="*/ 0 w 235424"/>
                  <a:gd name="connsiteY0" fmla="*/ 86834 h 152333"/>
                  <a:gd name="connsiteX1" fmla="*/ 64827 w 235424"/>
                  <a:gd name="connsiteY1" fmla="*/ 1536 h 152333"/>
                  <a:gd name="connsiteX2" fmla="*/ 156949 w 235424"/>
                  <a:gd name="connsiteY2" fmla="*/ 151661 h 152333"/>
                  <a:gd name="connsiteX3" fmla="*/ 235424 w 235424"/>
                  <a:gd name="connsiteY3" fmla="*/ 56127 h 15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424" h="152333">
                    <a:moveTo>
                      <a:pt x="0" y="86834"/>
                    </a:moveTo>
                    <a:cubicBezTo>
                      <a:pt x="19334" y="38782"/>
                      <a:pt x="38669" y="-9269"/>
                      <a:pt x="64827" y="1536"/>
                    </a:cubicBezTo>
                    <a:cubicBezTo>
                      <a:pt x="90985" y="12340"/>
                      <a:pt x="128516" y="142563"/>
                      <a:pt x="156949" y="151661"/>
                    </a:cubicBezTo>
                    <a:cubicBezTo>
                      <a:pt x="185382" y="160759"/>
                      <a:pt x="221776" y="74893"/>
                      <a:pt x="235424" y="5612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9B6CE1A4-7A7F-404A-8B1F-B8F98ED02C09}"/>
                </a:ext>
              </a:extLst>
            </p:cNvPr>
            <p:cNvSpPr/>
            <p:nvPr/>
          </p:nvSpPr>
          <p:spPr>
            <a:xfrm>
              <a:off x="3842078" y="5727163"/>
              <a:ext cx="796464" cy="287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100 MHz </a:t>
              </a: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5DB7F946-123A-41EC-B0F5-0E259710F11E}"/>
                </a:ext>
              </a:extLst>
            </p:cNvPr>
            <p:cNvSpPr/>
            <p:nvPr/>
          </p:nvSpPr>
          <p:spPr>
            <a:xfrm>
              <a:off x="5320672" y="3842122"/>
              <a:ext cx="132877" cy="41359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Isosceles Triangle 146">
              <a:extLst>
                <a:ext uri="{FF2B5EF4-FFF2-40B4-BE49-F238E27FC236}">
                  <a16:creationId xmlns:a16="http://schemas.microsoft.com/office/drawing/2014/main" id="{6F007DF2-A467-4F2D-9C45-406CBE37FCEA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6293735" y="5463775"/>
              <a:ext cx="386918" cy="333550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8534F476-DEC4-4213-82BE-CE33CE6999E6}"/>
                </a:ext>
              </a:extLst>
            </p:cNvPr>
            <p:cNvCxnSpPr>
              <a:stCxn id="97" idx="0"/>
            </p:cNvCxnSpPr>
            <p:nvPr/>
          </p:nvCxnSpPr>
          <p:spPr>
            <a:xfrm flipV="1">
              <a:off x="6026575" y="4230149"/>
              <a:ext cx="3495" cy="19002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med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5D302624-AF01-4A90-8CA1-A9207C102897}"/>
                </a:ext>
              </a:extLst>
            </p:cNvPr>
            <p:cNvCxnSpPr/>
            <p:nvPr/>
          </p:nvCxnSpPr>
          <p:spPr>
            <a:xfrm flipV="1">
              <a:off x="6025145" y="4778945"/>
              <a:ext cx="3495" cy="19002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med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7856DD81-B00A-4025-8125-1752980C26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3524" y="4046407"/>
              <a:ext cx="653666" cy="33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med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9BDC70C6-312A-483F-8F59-17369F14EC55}"/>
                </a:ext>
              </a:extLst>
            </p:cNvPr>
            <p:cNvSpPr/>
            <p:nvPr/>
          </p:nvSpPr>
          <p:spPr>
            <a:xfrm>
              <a:off x="6158826" y="3804301"/>
              <a:ext cx="765635" cy="287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2.85 GHz</a:t>
              </a:r>
            </a:p>
          </p:txBody>
        </p: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E4F75D42-E920-43F9-A532-A6C880EDA5DB}"/>
                </a:ext>
              </a:extLst>
            </p:cNvPr>
            <p:cNvCxnSpPr>
              <a:cxnSpLocks/>
            </p:cNvCxnSpPr>
            <p:nvPr/>
          </p:nvCxnSpPr>
          <p:spPr>
            <a:xfrm>
              <a:off x="7444532" y="4048535"/>
              <a:ext cx="320296" cy="202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med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286F047D-60F8-4C26-A392-7ABA0CD62B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0635" y="5040664"/>
              <a:ext cx="976" cy="58771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med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CBDF007-0CF7-47FD-8759-1F76ABA255EC}"/>
                </a:ext>
              </a:extLst>
            </p:cNvPr>
            <p:cNvCxnSpPr>
              <a:cxnSpLocks/>
            </p:cNvCxnSpPr>
            <p:nvPr/>
          </p:nvCxnSpPr>
          <p:spPr>
            <a:xfrm>
              <a:off x="8450260" y="4046407"/>
              <a:ext cx="750" cy="548664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7F36D6F9-9B52-40C8-9BC4-A714BE38B794}"/>
                </a:ext>
              </a:extLst>
            </p:cNvPr>
            <p:cNvCxnSpPr>
              <a:cxnSpLocks/>
            </p:cNvCxnSpPr>
            <p:nvPr/>
          </p:nvCxnSpPr>
          <p:spPr>
            <a:xfrm>
              <a:off x="7714832" y="4993156"/>
              <a:ext cx="385" cy="447784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798F4399-D9D3-4922-A863-5E33AB0718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9392" y="5628378"/>
              <a:ext cx="880199" cy="116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D68AE1A1-3B2B-4C97-A83E-B07BCF8336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44618" y="5628378"/>
              <a:ext cx="1801849" cy="58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6A9A625F-1233-4BC2-8884-C0F654559940}"/>
                </a:ext>
              </a:extLst>
            </p:cNvPr>
            <p:cNvCxnSpPr/>
            <p:nvPr/>
          </p:nvCxnSpPr>
          <p:spPr>
            <a:xfrm flipV="1">
              <a:off x="4544617" y="4931151"/>
              <a:ext cx="0" cy="7013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AD72C2BD-E059-49F6-A623-552FEF2880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1544" y="4928192"/>
              <a:ext cx="0" cy="35751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D81C45BB-FD88-4260-874A-0830C7B514CE}"/>
                </a:ext>
              </a:extLst>
            </p:cNvPr>
            <p:cNvCxnSpPr/>
            <p:nvPr/>
          </p:nvCxnSpPr>
          <p:spPr>
            <a:xfrm flipV="1">
              <a:off x="4577225" y="4271277"/>
              <a:ext cx="0" cy="24736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D7DC563F-EE65-48BB-883F-BE9A650960CD}"/>
                </a:ext>
              </a:extLst>
            </p:cNvPr>
            <p:cNvSpPr/>
            <p:nvPr/>
          </p:nvSpPr>
          <p:spPr>
            <a:xfrm>
              <a:off x="6785644" y="5364151"/>
              <a:ext cx="762008" cy="287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100 MHz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394B7FA1-F707-4778-B783-6B9B7614A33B}"/>
                </a:ext>
              </a:extLst>
            </p:cNvPr>
            <p:cNvSpPr txBox="1"/>
            <p:nvPr/>
          </p:nvSpPr>
          <p:spPr>
            <a:xfrm>
              <a:off x="5820699" y="3622440"/>
              <a:ext cx="517264" cy="287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×33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C4FE3777-00EA-432F-97F6-A65B28F90A37}"/>
                </a:ext>
              </a:extLst>
            </p:cNvPr>
            <p:cNvSpPr txBox="1"/>
            <p:nvPr/>
          </p:nvSpPr>
          <p:spPr>
            <a:xfrm>
              <a:off x="4406559" y="3597020"/>
              <a:ext cx="754528" cy="287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3.4 THz</a:t>
              </a:r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CBE6096C-15F1-476D-A4E3-3D19EE7992C3}"/>
                </a:ext>
              </a:extLst>
            </p:cNvPr>
            <p:cNvGrpSpPr/>
            <p:nvPr/>
          </p:nvGrpSpPr>
          <p:grpSpPr>
            <a:xfrm>
              <a:off x="7992225" y="2898411"/>
              <a:ext cx="401283" cy="454449"/>
              <a:chOff x="3823313" y="5791893"/>
              <a:chExt cx="401283" cy="454449"/>
            </a:xfrm>
          </p:grpSpPr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B89B0CB2-44F9-41E6-8575-EB13B7D19D6B}"/>
                  </a:ext>
                </a:extLst>
              </p:cNvPr>
              <p:cNvSpPr/>
              <p:nvPr/>
            </p:nvSpPr>
            <p:spPr>
              <a:xfrm>
                <a:off x="3823313" y="5791893"/>
                <a:ext cx="401283" cy="45444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: Shape 71">
                <a:extLst>
                  <a:ext uri="{FF2B5EF4-FFF2-40B4-BE49-F238E27FC236}">
                    <a16:creationId xmlns:a16="http://schemas.microsoft.com/office/drawing/2014/main" id="{D1587377-D209-48D5-8896-3746B02C3775}"/>
                  </a:ext>
                </a:extLst>
              </p:cNvPr>
              <p:cNvSpPr/>
              <p:nvPr/>
            </p:nvSpPr>
            <p:spPr>
              <a:xfrm>
                <a:off x="3862316" y="5858293"/>
                <a:ext cx="330959" cy="328474"/>
              </a:xfrm>
              <a:custGeom>
                <a:avLst/>
                <a:gdLst>
                  <a:gd name="connsiteX0" fmla="*/ 0 w 330959"/>
                  <a:gd name="connsiteY0" fmla="*/ 310495 h 328474"/>
                  <a:gd name="connsiteX1" fmla="*/ 40944 w 330959"/>
                  <a:gd name="connsiteY1" fmla="*/ 279788 h 328474"/>
                  <a:gd name="connsiteX2" fmla="*/ 109183 w 330959"/>
                  <a:gd name="connsiteY2" fmla="*/ 313907 h 328474"/>
                  <a:gd name="connsiteX3" fmla="*/ 160362 w 330959"/>
                  <a:gd name="connsiteY3" fmla="*/ 8 h 328474"/>
                  <a:gd name="connsiteX4" fmla="*/ 211541 w 330959"/>
                  <a:gd name="connsiteY4" fmla="*/ 303671 h 328474"/>
                  <a:gd name="connsiteX5" fmla="*/ 293427 w 330959"/>
                  <a:gd name="connsiteY5" fmla="*/ 283200 h 328474"/>
                  <a:gd name="connsiteX6" fmla="*/ 330959 w 330959"/>
                  <a:gd name="connsiteY6" fmla="*/ 320731 h 32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0959" h="328474">
                    <a:moveTo>
                      <a:pt x="0" y="310495"/>
                    </a:moveTo>
                    <a:cubicBezTo>
                      <a:pt x="11373" y="294857"/>
                      <a:pt x="22747" y="279219"/>
                      <a:pt x="40944" y="279788"/>
                    </a:cubicBezTo>
                    <a:cubicBezTo>
                      <a:pt x="59141" y="280357"/>
                      <a:pt x="89280" y="360537"/>
                      <a:pt x="109183" y="313907"/>
                    </a:cubicBezTo>
                    <a:cubicBezTo>
                      <a:pt x="129086" y="267277"/>
                      <a:pt x="143302" y="1714"/>
                      <a:pt x="160362" y="8"/>
                    </a:cubicBezTo>
                    <a:cubicBezTo>
                      <a:pt x="177422" y="-1698"/>
                      <a:pt x="189364" y="256472"/>
                      <a:pt x="211541" y="303671"/>
                    </a:cubicBezTo>
                    <a:cubicBezTo>
                      <a:pt x="233719" y="350870"/>
                      <a:pt x="273524" y="280357"/>
                      <a:pt x="293427" y="283200"/>
                    </a:cubicBezTo>
                    <a:cubicBezTo>
                      <a:pt x="313330" y="286043"/>
                      <a:pt x="322144" y="303387"/>
                      <a:pt x="330959" y="320731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9A0F2FF3-3823-419B-9032-71DBAFFDAC16}"/>
                </a:ext>
              </a:extLst>
            </p:cNvPr>
            <p:cNvSpPr/>
            <p:nvPr/>
          </p:nvSpPr>
          <p:spPr>
            <a:xfrm>
              <a:off x="7642094" y="2607996"/>
              <a:ext cx="1095682" cy="2785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Signal Analyzer</a:t>
              </a:r>
            </a:p>
          </p:txBody>
        </p: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11C577B4-825B-45C8-B2B3-867D36571268}"/>
                </a:ext>
              </a:extLst>
            </p:cNvPr>
            <p:cNvCxnSpPr>
              <a:cxnSpLocks/>
              <a:endCxn id="165" idx="2"/>
            </p:cNvCxnSpPr>
            <p:nvPr/>
          </p:nvCxnSpPr>
          <p:spPr>
            <a:xfrm flipV="1">
              <a:off x="8189934" y="3352859"/>
              <a:ext cx="2932" cy="51412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A7D4160D-E35E-4227-9E81-1CDBBF120FF0}"/>
                </a:ext>
              </a:extLst>
            </p:cNvPr>
            <p:cNvGrpSpPr/>
            <p:nvPr/>
          </p:nvGrpSpPr>
          <p:grpSpPr>
            <a:xfrm>
              <a:off x="3681015" y="3857628"/>
              <a:ext cx="401283" cy="376871"/>
              <a:chOff x="1145153" y="1617830"/>
              <a:chExt cx="401283" cy="376871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7DF14A83-83B7-4077-B065-DFD43B3343AB}"/>
                  </a:ext>
                </a:extLst>
              </p:cNvPr>
              <p:cNvSpPr/>
              <p:nvPr/>
            </p:nvSpPr>
            <p:spPr>
              <a:xfrm>
                <a:off x="1145153" y="1617830"/>
                <a:ext cx="401283" cy="37687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81">
                <a:extLst>
                  <a:ext uri="{FF2B5EF4-FFF2-40B4-BE49-F238E27FC236}">
                    <a16:creationId xmlns:a16="http://schemas.microsoft.com/office/drawing/2014/main" id="{1DA5380F-AFEA-4860-9ED3-FD55A56CDCC1}"/>
                  </a:ext>
                </a:extLst>
              </p:cNvPr>
              <p:cNvSpPr/>
              <p:nvPr/>
            </p:nvSpPr>
            <p:spPr>
              <a:xfrm>
                <a:off x="1214664" y="1735122"/>
                <a:ext cx="264491" cy="152333"/>
              </a:xfrm>
              <a:custGeom>
                <a:avLst/>
                <a:gdLst>
                  <a:gd name="connsiteX0" fmla="*/ 0 w 235424"/>
                  <a:gd name="connsiteY0" fmla="*/ 86834 h 152333"/>
                  <a:gd name="connsiteX1" fmla="*/ 64827 w 235424"/>
                  <a:gd name="connsiteY1" fmla="*/ 1536 h 152333"/>
                  <a:gd name="connsiteX2" fmla="*/ 156949 w 235424"/>
                  <a:gd name="connsiteY2" fmla="*/ 151661 h 152333"/>
                  <a:gd name="connsiteX3" fmla="*/ 235424 w 235424"/>
                  <a:gd name="connsiteY3" fmla="*/ 56127 h 15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424" h="152333">
                    <a:moveTo>
                      <a:pt x="0" y="86834"/>
                    </a:moveTo>
                    <a:cubicBezTo>
                      <a:pt x="19334" y="38782"/>
                      <a:pt x="38669" y="-9269"/>
                      <a:pt x="64827" y="1536"/>
                    </a:cubicBezTo>
                    <a:cubicBezTo>
                      <a:pt x="90985" y="12340"/>
                      <a:pt x="128516" y="142563"/>
                      <a:pt x="156949" y="151661"/>
                    </a:cubicBezTo>
                    <a:cubicBezTo>
                      <a:pt x="185382" y="160759"/>
                      <a:pt x="221776" y="74893"/>
                      <a:pt x="235424" y="5612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B16F096D-3DEB-476E-BE18-43124EDFEE07}"/>
                </a:ext>
              </a:extLst>
            </p:cNvPr>
            <p:cNvSpPr/>
            <p:nvPr/>
          </p:nvSpPr>
          <p:spPr>
            <a:xfrm>
              <a:off x="3395383" y="3580684"/>
              <a:ext cx="939726" cy="2785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Oscilloscope</a:t>
              </a: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1EFE03C4-3D2D-4DD6-8540-98978EFE0B3A}"/>
                </a:ext>
              </a:extLst>
            </p:cNvPr>
            <p:cNvGrpSpPr/>
            <p:nvPr/>
          </p:nvGrpSpPr>
          <p:grpSpPr>
            <a:xfrm>
              <a:off x="3874606" y="4253477"/>
              <a:ext cx="706464" cy="196494"/>
              <a:chOff x="720699" y="1797602"/>
              <a:chExt cx="511523" cy="196494"/>
            </a:xfrm>
          </p:grpSpPr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DC15E27-7695-43C1-A64E-6D39DDEBD0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0699" y="1993412"/>
                <a:ext cx="511523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5" name="Straight Arrow Connector 174">
                <a:extLst>
                  <a:ext uri="{FF2B5EF4-FFF2-40B4-BE49-F238E27FC236}">
                    <a16:creationId xmlns:a16="http://schemas.microsoft.com/office/drawing/2014/main" id="{5352E321-7F0D-41CB-9AFA-8627099894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0699" y="1797602"/>
                <a:ext cx="1633" cy="19649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170A2A85-B5BD-4B7B-ADD8-6A6A9574B5E4}"/>
                </a:ext>
              </a:extLst>
            </p:cNvPr>
            <p:cNvSpPr/>
            <p:nvPr/>
          </p:nvSpPr>
          <p:spPr>
            <a:xfrm>
              <a:off x="7770655" y="3870392"/>
              <a:ext cx="542292" cy="34374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378633E5-FE1B-4323-B3D1-8FE279949840}"/>
                </a:ext>
              </a:extLst>
            </p:cNvPr>
            <p:cNvCxnSpPr>
              <a:cxnSpLocks/>
            </p:cNvCxnSpPr>
            <p:nvPr/>
          </p:nvCxnSpPr>
          <p:spPr>
            <a:xfrm>
              <a:off x="7892782" y="4127220"/>
              <a:ext cx="320296" cy="202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med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Arc 177">
              <a:extLst>
                <a:ext uri="{FF2B5EF4-FFF2-40B4-BE49-F238E27FC236}">
                  <a16:creationId xmlns:a16="http://schemas.microsoft.com/office/drawing/2014/main" id="{39801F84-C94B-4555-A15B-1D47AC0399DD}"/>
                </a:ext>
              </a:extLst>
            </p:cNvPr>
            <p:cNvSpPr/>
            <p:nvPr/>
          </p:nvSpPr>
          <p:spPr>
            <a:xfrm rot="5400000">
              <a:off x="7721874" y="3604075"/>
              <a:ext cx="343746" cy="598239"/>
            </a:xfrm>
            <a:prstGeom prst="arc">
              <a:avLst/>
            </a:prstGeom>
            <a:ln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D47737D4-8851-4C64-94C5-8C7615520DDD}"/>
                </a:ext>
              </a:extLst>
            </p:cNvPr>
            <p:cNvSpPr/>
            <p:nvPr/>
          </p:nvSpPr>
          <p:spPr>
            <a:xfrm>
              <a:off x="7552724" y="3614639"/>
              <a:ext cx="693098" cy="287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Coupler</a:t>
              </a: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D5D0814B-9DD4-437F-8A68-55716B1FF889}"/>
                </a:ext>
              </a:extLst>
            </p:cNvPr>
            <p:cNvSpPr/>
            <p:nvPr/>
          </p:nvSpPr>
          <p:spPr>
            <a:xfrm>
              <a:off x="7734757" y="3767840"/>
              <a:ext cx="41069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aseline="-25000" dirty="0"/>
                <a:t>-10dB</a:t>
              </a:r>
              <a:endParaRPr lang="en-US" sz="1100" dirty="0"/>
            </a:p>
          </p:txBody>
        </p: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D83C3739-8B22-4244-81C8-835FCF0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8321006" y="4052181"/>
              <a:ext cx="12801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med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5F13CC0F-21E9-4EDC-A269-8BFA7E6E36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90348" y="5628378"/>
              <a:ext cx="558674" cy="208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08B37B45-536E-48FF-9C50-39A6F026A209}"/>
              </a:ext>
            </a:extLst>
          </p:cNvPr>
          <p:cNvSpPr/>
          <p:nvPr/>
        </p:nvSpPr>
        <p:spPr>
          <a:xfrm>
            <a:off x="607996" y="4883084"/>
            <a:ext cx="24526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L. Y. Xu, </a:t>
            </a:r>
            <a:r>
              <a:rPr lang="en-US" sz="1000" i="1" dirty="0"/>
              <a:t>et al.</a:t>
            </a:r>
            <a:r>
              <a:rPr lang="en-US" sz="1000" dirty="0"/>
              <a:t>, Appl. Phys. Lett.,</a:t>
            </a:r>
            <a:r>
              <a:rPr lang="en-US" sz="1000" b="1" dirty="0"/>
              <a:t> 107</a:t>
            </a:r>
            <a:r>
              <a:rPr lang="en-US" sz="1000" dirty="0"/>
              <a:t> (2015).</a:t>
            </a:r>
          </a:p>
        </p:txBody>
      </p:sp>
      <p:pic>
        <p:nvPicPr>
          <p:cNvPr id="7" name="Slide 4pt3">
            <a:hlinkClick r:id="" action="ppaction://media"/>
            <a:extLst>
              <a:ext uri="{FF2B5EF4-FFF2-40B4-BE49-F238E27FC236}">
                <a16:creationId xmlns:a16="http://schemas.microsoft.com/office/drawing/2014/main" id="{EB8B6D74-BFB4-4F38-BFC0-9F2AFE0C8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85501" y="88799"/>
            <a:ext cx="609600" cy="60960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86BBF5C-4367-479A-9A00-91F409ECB3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8"/>
          <a:stretch/>
        </p:blipFill>
        <p:spPr>
          <a:xfrm>
            <a:off x="2329589" y="2094193"/>
            <a:ext cx="1037046" cy="109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1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18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14" y="277943"/>
            <a:ext cx="2713543" cy="2354228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329" y="375119"/>
            <a:ext cx="1809635" cy="1420022"/>
          </a:xfrm>
          <a:prstGeom prst="rect">
            <a:avLst/>
          </a:prstGeom>
        </p:spPr>
      </p:pic>
      <p:sp>
        <p:nvSpPr>
          <p:cNvPr id="85" name="Text Placeholder 1">
            <a:extLst>
              <a:ext uri="{FF2B5EF4-FFF2-40B4-BE49-F238E27FC236}">
                <a16:creationId xmlns:a16="http://schemas.microsoft.com/office/drawing/2014/main" id="{5A1AD7D9-51B2-4FAA-9F8B-3F5A4CCB92EA}"/>
              </a:ext>
            </a:extLst>
          </p:cNvPr>
          <p:cNvSpPr txBox="1">
            <a:spLocks/>
          </p:cNvSpPr>
          <p:nvPr/>
        </p:nvSpPr>
        <p:spPr>
          <a:xfrm>
            <a:off x="259711" y="928605"/>
            <a:ext cx="3533155" cy="125579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Free-running linewidth &gt;20 </a:t>
            </a:r>
            <a:r>
              <a:rPr lang="en-US" sz="1100" dirty="0" err="1"/>
              <a:t>MHz.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Phase noise of the locked VECSEL indicates &gt;98% of the power is locked within ±1 Hz of the reference signal.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Noise in the 100 Hz – 10 kHz range is assumed to be associated with mechanical noise in the external cavity. PLL bandwidth ~1.5 MHz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Bias fluctuation on the locked device are on the order of 10 mV, corresponding to power fluctuation on the order of 1% when at maximum bias.</a:t>
            </a:r>
            <a:endParaRPr lang="en-US" sz="11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A7146-5543-9B4D-9341-971B7D713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1" y="314168"/>
            <a:ext cx="8454602" cy="43018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3843157" y="1937388"/>
            <a:ext cx="4722442" cy="3011125"/>
            <a:chOff x="3395383" y="2607996"/>
            <a:chExt cx="5342393" cy="3406416"/>
          </a:xfrm>
        </p:grpSpPr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5F13CC0F-21E9-4EDC-A269-8BFA7E6E364F}"/>
                </a:ext>
              </a:extLst>
            </p:cNvPr>
            <p:cNvCxnSpPr>
              <a:cxnSpLocks/>
            </p:cNvCxnSpPr>
            <p:nvPr/>
          </p:nvCxnSpPr>
          <p:spPr>
            <a:xfrm>
              <a:off x="7303157" y="4988810"/>
              <a:ext cx="41148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Isosceles Triangle 102">
              <a:extLst>
                <a:ext uri="{FF2B5EF4-FFF2-40B4-BE49-F238E27FC236}">
                  <a16:creationId xmlns:a16="http://schemas.microsoft.com/office/drawing/2014/main" id="{2E01F910-75E7-4631-A3A7-BC6F4981B7F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434406" y="3827040"/>
              <a:ext cx="386918" cy="43939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9566055F-DA21-4753-8827-7584B1D9082A}"/>
                </a:ext>
              </a:extLst>
            </p:cNvPr>
            <p:cNvSpPr/>
            <p:nvPr/>
          </p:nvSpPr>
          <p:spPr>
            <a:xfrm>
              <a:off x="4471731" y="3842122"/>
              <a:ext cx="542292" cy="41359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D7AC49D5-2B53-4F9D-9558-5C4D96EDB7B3}"/>
                </a:ext>
              </a:extLst>
            </p:cNvPr>
            <p:cNvGrpSpPr/>
            <p:nvPr/>
          </p:nvGrpSpPr>
          <p:grpSpPr>
            <a:xfrm>
              <a:off x="5768971" y="4420173"/>
              <a:ext cx="508210" cy="352299"/>
              <a:chOff x="4755573" y="4135939"/>
              <a:chExt cx="508210" cy="352299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C5C50662-0879-4E77-BF2D-8A7001D64A09}"/>
                  </a:ext>
                </a:extLst>
              </p:cNvPr>
              <p:cNvSpPr/>
              <p:nvPr/>
            </p:nvSpPr>
            <p:spPr>
              <a:xfrm>
                <a:off x="4839259" y="4135939"/>
                <a:ext cx="347836" cy="3522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2B02F3CF-06EB-4BCB-94AF-41BAB84AEB5E}"/>
                  </a:ext>
                </a:extLst>
              </p:cNvPr>
              <p:cNvSpPr txBox="1"/>
              <p:nvPr/>
            </p:nvSpPr>
            <p:spPr>
              <a:xfrm>
                <a:off x="4755573" y="4165469"/>
                <a:ext cx="508210" cy="27699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×3</a:t>
                </a:r>
              </a:p>
            </p:txBody>
          </p:sp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68E8F0CB-8C4F-45FE-8561-2DDF4988FEA0}"/>
                </a:ext>
              </a:extLst>
            </p:cNvPr>
            <p:cNvSpPr txBox="1"/>
            <p:nvPr/>
          </p:nvSpPr>
          <p:spPr>
            <a:xfrm>
              <a:off x="4422224" y="3826178"/>
              <a:ext cx="643720" cy="45263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QC-VECSEL</a:t>
              </a: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52813041-476F-4814-B1CD-7B48E55EC27F}"/>
                </a:ext>
              </a:extLst>
            </p:cNvPr>
            <p:cNvGrpSpPr/>
            <p:nvPr/>
          </p:nvGrpSpPr>
          <p:grpSpPr>
            <a:xfrm>
              <a:off x="5852075" y="3857925"/>
              <a:ext cx="366770" cy="367444"/>
              <a:chOff x="3102507" y="5045918"/>
              <a:chExt cx="366770" cy="367444"/>
            </a:xfrm>
          </p:grpSpPr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3F118014-D835-426F-B4D9-6EE138A73228}"/>
                  </a:ext>
                </a:extLst>
              </p:cNvPr>
              <p:cNvSpPr/>
              <p:nvPr/>
            </p:nvSpPr>
            <p:spPr>
              <a:xfrm rot="2700000">
                <a:off x="3103517" y="5045918"/>
                <a:ext cx="365760" cy="3657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66F1AF9A-7E71-4BBE-A7B4-5C84F5E5FCDD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3101833" y="5230482"/>
                <a:ext cx="36576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C2D2C61C-A8CB-40AA-A1F3-09BC9F2B3426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3102507" y="5227788"/>
                <a:ext cx="36576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284D30E-7B97-4EAB-895D-7D52D55C4498}"/>
                </a:ext>
              </a:extLst>
            </p:cNvPr>
            <p:cNvGrpSpPr/>
            <p:nvPr/>
          </p:nvGrpSpPr>
          <p:grpSpPr>
            <a:xfrm>
              <a:off x="5844785" y="4977359"/>
              <a:ext cx="365760" cy="365760"/>
              <a:chOff x="4295394" y="5044908"/>
              <a:chExt cx="365760" cy="365760"/>
            </a:xfrm>
          </p:grpSpPr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3876086B-C9B1-42A5-AB55-42882D22D46D}"/>
                  </a:ext>
                </a:extLst>
              </p:cNvPr>
              <p:cNvSpPr/>
              <p:nvPr/>
            </p:nvSpPr>
            <p:spPr>
              <a:xfrm rot="2700000">
                <a:off x="4295394" y="5044908"/>
                <a:ext cx="365760" cy="3657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27">
                <a:extLst>
                  <a:ext uri="{FF2B5EF4-FFF2-40B4-BE49-F238E27FC236}">
                    <a16:creationId xmlns:a16="http://schemas.microsoft.com/office/drawing/2014/main" id="{58CE2AC2-A20F-4522-9972-8652E89909AD}"/>
                  </a:ext>
                </a:extLst>
              </p:cNvPr>
              <p:cNvSpPr/>
              <p:nvPr/>
            </p:nvSpPr>
            <p:spPr>
              <a:xfrm>
                <a:off x="4347991" y="5151621"/>
                <a:ext cx="264491" cy="152333"/>
              </a:xfrm>
              <a:custGeom>
                <a:avLst/>
                <a:gdLst>
                  <a:gd name="connsiteX0" fmla="*/ 0 w 235424"/>
                  <a:gd name="connsiteY0" fmla="*/ 86834 h 152333"/>
                  <a:gd name="connsiteX1" fmla="*/ 64827 w 235424"/>
                  <a:gd name="connsiteY1" fmla="*/ 1536 h 152333"/>
                  <a:gd name="connsiteX2" fmla="*/ 156949 w 235424"/>
                  <a:gd name="connsiteY2" fmla="*/ 151661 h 152333"/>
                  <a:gd name="connsiteX3" fmla="*/ 235424 w 235424"/>
                  <a:gd name="connsiteY3" fmla="*/ 56127 h 15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424" h="152333">
                    <a:moveTo>
                      <a:pt x="0" y="86834"/>
                    </a:moveTo>
                    <a:cubicBezTo>
                      <a:pt x="19334" y="38782"/>
                      <a:pt x="38669" y="-9269"/>
                      <a:pt x="64827" y="1536"/>
                    </a:cubicBezTo>
                    <a:cubicBezTo>
                      <a:pt x="90985" y="12340"/>
                      <a:pt x="128516" y="142563"/>
                      <a:pt x="156949" y="151661"/>
                    </a:cubicBezTo>
                    <a:cubicBezTo>
                      <a:pt x="185382" y="160759"/>
                      <a:pt x="221776" y="74893"/>
                      <a:pt x="235424" y="5612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04A6C21-7393-45D8-8616-32A78E75D537}"/>
                </a:ext>
              </a:extLst>
            </p:cNvPr>
            <p:cNvSpPr/>
            <p:nvPr/>
          </p:nvSpPr>
          <p:spPr>
            <a:xfrm>
              <a:off x="5143713" y="5032120"/>
              <a:ext cx="765635" cy="287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34.5 GHz</a:t>
              </a:r>
            </a:p>
          </p:txBody>
        </p:sp>
        <p:sp>
          <p:nvSpPr>
            <p:cNvPr id="115" name="Isosceles Triangle 114">
              <a:extLst>
                <a:ext uri="{FF2B5EF4-FFF2-40B4-BE49-F238E27FC236}">
                  <a16:creationId xmlns:a16="http://schemas.microsoft.com/office/drawing/2014/main" id="{E67491F7-5621-45BB-B184-F9825CB9796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082218" y="3883783"/>
              <a:ext cx="386918" cy="333550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6F12028C-67BD-4E2B-9597-B61AB4F5578A}"/>
                </a:ext>
              </a:extLst>
            </p:cNvPr>
            <p:cNvSpPr/>
            <p:nvPr/>
          </p:nvSpPr>
          <p:spPr>
            <a:xfrm>
              <a:off x="6823939" y="3535703"/>
              <a:ext cx="519008" cy="287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LNAs</a:t>
              </a:r>
            </a:p>
          </p:txBody>
        </p:sp>
        <p:sp>
          <p:nvSpPr>
            <p:cNvPr id="117" name="Isosceles Triangle 116">
              <a:extLst>
                <a:ext uri="{FF2B5EF4-FFF2-40B4-BE49-F238E27FC236}">
                  <a16:creationId xmlns:a16="http://schemas.microsoft.com/office/drawing/2014/main" id="{5847DF7C-C29C-4DE2-A0E3-0657FA30EEE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865068" y="3882435"/>
              <a:ext cx="386918" cy="333550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0DE4F1F2-18A7-4B40-9E4E-D43958586982}"/>
                </a:ext>
              </a:extLst>
            </p:cNvPr>
            <p:cNvGrpSpPr/>
            <p:nvPr/>
          </p:nvGrpSpPr>
          <p:grpSpPr>
            <a:xfrm>
              <a:off x="8251142" y="4591899"/>
              <a:ext cx="401283" cy="454449"/>
              <a:chOff x="6978061" y="3562869"/>
              <a:chExt cx="401283" cy="454449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AF0B2135-0D18-4277-A646-4C420D590BAD}"/>
                  </a:ext>
                </a:extLst>
              </p:cNvPr>
              <p:cNvSpPr/>
              <p:nvPr/>
            </p:nvSpPr>
            <p:spPr>
              <a:xfrm>
                <a:off x="6978061" y="3562869"/>
                <a:ext cx="401283" cy="45444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8EDEC6CE-930F-4A8D-87C1-D5AC4EE30D97}"/>
                  </a:ext>
                </a:extLst>
              </p:cNvPr>
              <p:cNvGrpSpPr/>
              <p:nvPr/>
            </p:nvGrpSpPr>
            <p:grpSpPr>
              <a:xfrm>
                <a:off x="7019544" y="3702141"/>
                <a:ext cx="316296" cy="218041"/>
                <a:chOff x="7061259" y="3702141"/>
                <a:chExt cx="316296" cy="218041"/>
              </a:xfrm>
            </p:grpSpPr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057622B6-AF5E-47AC-BF29-D9AE895EDE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61259" y="3702141"/>
                  <a:ext cx="79878" cy="21686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9F3BEE6F-6AA8-4DEA-9DA3-8E8C3F0D01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297677" y="3703320"/>
                  <a:ext cx="79878" cy="21686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6FC47125-E278-407D-9A77-73F77324D966}"/>
                    </a:ext>
                  </a:extLst>
                </p:cNvPr>
                <p:cNvCxnSpPr/>
                <p:nvPr/>
              </p:nvCxnSpPr>
              <p:spPr>
                <a:xfrm>
                  <a:off x="7141137" y="3702141"/>
                  <a:ext cx="15654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49389BB6-7F03-49E4-8A00-CC54EFF19B74}"/>
                </a:ext>
              </a:extLst>
            </p:cNvPr>
            <p:cNvSpPr/>
            <p:nvPr/>
          </p:nvSpPr>
          <p:spPr>
            <a:xfrm>
              <a:off x="7670854" y="4529104"/>
              <a:ext cx="647762" cy="287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IF filter</a:t>
              </a: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9A2F9B4-BD93-45D8-B944-D43616C1FCD0}"/>
                </a:ext>
              </a:extLst>
            </p:cNvPr>
            <p:cNvGrpSpPr/>
            <p:nvPr/>
          </p:nvGrpSpPr>
          <p:grpSpPr>
            <a:xfrm>
              <a:off x="7529027" y="5449181"/>
              <a:ext cx="366770" cy="367444"/>
              <a:chOff x="3102507" y="5045918"/>
              <a:chExt cx="366770" cy="367444"/>
            </a:xfrm>
          </p:grpSpPr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F21322C5-F716-493F-B400-D7BBFD4E387C}"/>
                  </a:ext>
                </a:extLst>
              </p:cNvPr>
              <p:cNvSpPr/>
              <p:nvPr/>
            </p:nvSpPr>
            <p:spPr>
              <a:xfrm rot="2700000">
                <a:off x="3103517" y="5045918"/>
                <a:ext cx="365760" cy="3657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2DAF2A98-0E25-4788-913D-F8516F014904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3101833" y="5230482"/>
                <a:ext cx="36576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49FA3696-F438-47C5-B24F-B5E3B0125267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3102507" y="5227788"/>
                <a:ext cx="36576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551A77C-C6BB-4BA0-AD35-640E8771B261}"/>
                </a:ext>
              </a:extLst>
            </p:cNvPr>
            <p:cNvGrpSpPr/>
            <p:nvPr/>
          </p:nvGrpSpPr>
          <p:grpSpPr>
            <a:xfrm>
              <a:off x="6950777" y="4805931"/>
              <a:ext cx="365760" cy="365760"/>
              <a:chOff x="4295394" y="5044908"/>
              <a:chExt cx="365760" cy="365760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2D80D03D-86C0-40D7-96FB-A8301273755B}"/>
                  </a:ext>
                </a:extLst>
              </p:cNvPr>
              <p:cNvSpPr/>
              <p:nvPr/>
            </p:nvSpPr>
            <p:spPr>
              <a:xfrm rot="2700000">
                <a:off x="4295394" y="5044908"/>
                <a:ext cx="365760" cy="3657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61">
                <a:extLst>
                  <a:ext uri="{FF2B5EF4-FFF2-40B4-BE49-F238E27FC236}">
                    <a16:creationId xmlns:a16="http://schemas.microsoft.com/office/drawing/2014/main" id="{AD1E32C0-48A7-4B3C-AFF0-4CBE14E29DC1}"/>
                  </a:ext>
                </a:extLst>
              </p:cNvPr>
              <p:cNvSpPr/>
              <p:nvPr/>
            </p:nvSpPr>
            <p:spPr>
              <a:xfrm>
                <a:off x="4347991" y="5151621"/>
                <a:ext cx="264491" cy="152333"/>
              </a:xfrm>
              <a:custGeom>
                <a:avLst/>
                <a:gdLst>
                  <a:gd name="connsiteX0" fmla="*/ 0 w 235424"/>
                  <a:gd name="connsiteY0" fmla="*/ 86834 h 152333"/>
                  <a:gd name="connsiteX1" fmla="*/ 64827 w 235424"/>
                  <a:gd name="connsiteY1" fmla="*/ 1536 h 152333"/>
                  <a:gd name="connsiteX2" fmla="*/ 156949 w 235424"/>
                  <a:gd name="connsiteY2" fmla="*/ 151661 h 152333"/>
                  <a:gd name="connsiteX3" fmla="*/ 235424 w 235424"/>
                  <a:gd name="connsiteY3" fmla="*/ 56127 h 15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424" h="152333">
                    <a:moveTo>
                      <a:pt x="0" y="86834"/>
                    </a:moveTo>
                    <a:cubicBezTo>
                      <a:pt x="19334" y="38782"/>
                      <a:pt x="38669" y="-9269"/>
                      <a:pt x="64827" y="1536"/>
                    </a:cubicBezTo>
                    <a:cubicBezTo>
                      <a:pt x="90985" y="12340"/>
                      <a:pt x="128516" y="142563"/>
                      <a:pt x="156949" y="151661"/>
                    </a:cubicBezTo>
                    <a:cubicBezTo>
                      <a:pt x="185382" y="160759"/>
                      <a:pt x="221776" y="74893"/>
                      <a:pt x="235424" y="5612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6DC114BC-742C-46E8-BB3F-178EEC0CA118}"/>
                </a:ext>
              </a:extLst>
            </p:cNvPr>
            <p:cNvSpPr/>
            <p:nvPr/>
          </p:nvSpPr>
          <p:spPr>
            <a:xfrm>
              <a:off x="6786933" y="4567259"/>
              <a:ext cx="765635" cy="287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2.95 GHz</a:t>
              </a:r>
            </a:p>
          </p:txBody>
        </p:sp>
        <p:sp>
          <p:nvSpPr>
            <p:cNvPr id="123" name="Isosceles Triangle 122">
              <a:extLst>
                <a:ext uri="{FF2B5EF4-FFF2-40B4-BE49-F238E27FC236}">
                  <a16:creationId xmlns:a16="http://schemas.microsoft.com/office/drawing/2014/main" id="{1836E569-504A-4A24-91F6-95DE8351E5EB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5001730" y="3879964"/>
              <a:ext cx="386918" cy="333550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CDF1BA2-74E6-4DF2-ADCC-5F68C8624F52}"/>
                </a:ext>
              </a:extLst>
            </p:cNvPr>
            <p:cNvSpPr/>
            <p:nvPr/>
          </p:nvSpPr>
          <p:spPr>
            <a:xfrm>
              <a:off x="6249418" y="5197577"/>
              <a:ext cx="459163" cy="287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LNA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54553B8E-C491-4010-A325-B2AC7C35457D}"/>
                </a:ext>
              </a:extLst>
            </p:cNvPr>
            <p:cNvSpPr/>
            <p:nvPr/>
          </p:nvSpPr>
          <p:spPr>
            <a:xfrm>
              <a:off x="4108987" y="4518645"/>
              <a:ext cx="542292" cy="41359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24CDE4E2-3208-4FA6-90EE-483C835A7CBC}"/>
                </a:ext>
              </a:extLst>
            </p:cNvPr>
            <p:cNvSpPr/>
            <p:nvPr/>
          </p:nvSpPr>
          <p:spPr>
            <a:xfrm>
              <a:off x="4172137" y="4583794"/>
              <a:ext cx="424709" cy="295953"/>
            </a:xfrm>
            <a:prstGeom prst="rect">
              <a:avLst/>
            </a:prstGeom>
            <a:ln w="12700"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50" dirty="0"/>
                <a:t>PLL</a:t>
              </a:r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405EAD11-7685-41C1-BC89-524315D8D487}"/>
                </a:ext>
              </a:extLst>
            </p:cNvPr>
            <p:cNvGrpSpPr/>
            <p:nvPr/>
          </p:nvGrpSpPr>
          <p:grpSpPr>
            <a:xfrm>
              <a:off x="4018141" y="5357175"/>
              <a:ext cx="365760" cy="365760"/>
              <a:chOff x="4295394" y="5044908"/>
              <a:chExt cx="365760" cy="365760"/>
            </a:xfrm>
          </p:grpSpPr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AF4C0D6D-75F6-4DB9-9808-4A773AEB305C}"/>
                  </a:ext>
                </a:extLst>
              </p:cNvPr>
              <p:cNvSpPr/>
              <p:nvPr/>
            </p:nvSpPr>
            <p:spPr>
              <a:xfrm rot="2700000">
                <a:off x="4295394" y="5044908"/>
                <a:ext cx="365760" cy="3657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91">
                <a:extLst>
                  <a:ext uri="{FF2B5EF4-FFF2-40B4-BE49-F238E27FC236}">
                    <a16:creationId xmlns:a16="http://schemas.microsoft.com/office/drawing/2014/main" id="{9D1878D1-2C9D-44AE-839A-414B7520C212}"/>
                  </a:ext>
                </a:extLst>
              </p:cNvPr>
              <p:cNvSpPr/>
              <p:nvPr/>
            </p:nvSpPr>
            <p:spPr>
              <a:xfrm>
                <a:off x="4347991" y="5151621"/>
                <a:ext cx="264491" cy="152333"/>
              </a:xfrm>
              <a:custGeom>
                <a:avLst/>
                <a:gdLst>
                  <a:gd name="connsiteX0" fmla="*/ 0 w 235424"/>
                  <a:gd name="connsiteY0" fmla="*/ 86834 h 152333"/>
                  <a:gd name="connsiteX1" fmla="*/ 64827 w 235424"/>
                  <a:gd name="connsiteY1" fmla="*/ 1536 h 152333"/>
                  <a:gd name="connsiteX2" fmla="*/ 156949 w 235424"/>
                  <a:gd name="connsiteY2" fmla="*/ 151661 h 152333"/>
                  <a:gd name="connsiteX3" fmla="*/ 235424 w 235424"/>
                  <a:gd name="connsiteY3" fmla="*/ 56127 h 15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424" h="152333">
                    <a:moveTo>
                      <a:pt x="0" y="86834"/>
                    </a:moveTo>
                    <a:cubicBezTo>
                      <a:pt x="19334" y="38782"/>
                      <a:pt x="38669" y="-9269"/>
                      <a:pt x="64827" y="1536"/>
                    </a:cubicBezTo>
                    <a:cubicBezTo>
                      <a:pt x="90985" y="12340"/>
                      <a:pt x="128516" y="142563"/>
                      <a:pt x="156949" y="151661"/>
                    </a:cubicBezTo>
                    <a:cubicBezTo>
                      <a:pt x="185382" y="160759"/>
                      <a:pt x="221776" y="74893"/>
                      <a:pt x="235424" y="5612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B6CE1A4-7A7F-404A-8B1F-B8F98ED02C09}"/>
                </a:ext>
              </a:extLst>
            </p:cNvPr>
            <p:cNvSpPr/>
            <p:nvPr/>
          </p:nvSpPr>
          <p:spPr>
            <a:xfrm>
              <a:off x="3842078" y="5727163"/>
              <a:ext cx="796464" cy="287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100 MHz </a:t>
              </a: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5DB7F946-123A-41EC-B0F5-0E259710F11E}"/>
                </a:ext>
              </a:extLst>
            </p:cNvPr>
            <p:cNvSpPr/>
            <p:nvPr/>
          </p:nvSpPr>
          <p:spPr>
            <a:xfrm>
              <a:off x="5320672" y="3842122"/>
              <a:ext cx="132877" cy="41359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Isosceles Triangle 129">
              <a:extLst>
                <a:ext uri="{FF2B5EF4-FFF2-40B4-BE49-F238E27FC236}">
                  <a16:creationId xmlns:a16="http://schemas.microsoft.com/office/drawing/2014/main" id="{6F007DF2-A467-4F2D-9C45-406CBE37FCEA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6293735" y="5463775"/>
              <a:ext cx="386918" cy="333550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8534F476-DEC4-4213-82BE-CE33CE6999E6}"/>
                </a:ext>
              </a:extLst>
            </p:cNvPr>
            <p:cNvCxnSpPr>
              <a:stCxn id="183" idx="0"/>
            </p:cNvCxnSpPr>
            <p:nvPr/>
          </p:nvCxnSpPr>
          <p:spPr>
            <a:xfrm flipV="1">
              <a:off x="6026575" y="4230149"/>
              <a:ext cx="3495" cy="19002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med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5D302624-AF01-4A90-8CA1-A9207C102897}"/>
                </a:ext>
              </a:extLst>
            </p:cNvPr>
            <p:cNvCxnSpPr/>
            <p:nvPr/>
          </p:nvCxnSpPr>
          <p:spPr>
            <a:xfrm flipV="1">
              <a:off x="6025145" y="4778945"/>
              <a:ext cx="3495" cy="19002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med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7856DD81-B00A-4025-8125-1752980C26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3524" y="4046407"/>
              <a:ext cx="653666" cy="33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med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BDC70C6-312A-483F-8F59-17369F14EC55}"/>
                </a:ext>
              </a:extLst>
            </p:cNvPr>
            <p:cNvSpPr/>
            <p:nvPr/>
          </p:nvSpPr>
          <p:spPr>
            <a:xfrm>
              <a:off x="6158826" y="3804301"/>
              <a:ext cx="765635" cy="287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2.85 GHz</a:t>
              </a:r>
            </a:p>
          </p:txBody>
        </p: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E4F75D42-E920-43F9-A532-A6C880EDA5DB}"/>
                </a:ext>
              </a:extLst>
            </p:cNvPr>
            <p:cNvCxnSpPr>
              <a:cxnSpLocks/>
            </p:cNvCxnSpPr>
            <p:nvPr/>
          </p:nvCxnSpPr>
          <p:spPr>
            <a:xfrm>
              <a:off x="7444532" y="4048535"/>
              <a:ext cx="320296" cy="202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med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286F047D-60F8-4C26-A392-7ABA0CD62B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0635" y="5040664"/>
              <a:ext cx="976" cy="58771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med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6CBDF007-0CF7-47FD-8759-1F76ABA255EC}"/>
                </a:ext>
              </a:extLst>
            </p:cNvPr>
            <p:cNvCxnSpPr>
              <a:cxnSpLocks/>
            </p:cNvCxnSpPr>
            <p:nvPr/>
          </p:nvCxnSpPr>
          <p:spPr>
            <a:xfrm>
              <a:off x="8450260" y="4046407"/>
              <a:ext cx="750" cy="548664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7F36D6F9-9B52-40C8-9BC4-A714BE38B794}"/>
                </a:ext>
              </a:extLst>
            </p:cNvPr>
            <p:cNvCxnSpPr>
              <a:cxnSpLocks/>
            </p:cNvCxnSpPr>
            <p:nvPr/>
          </p:nvCxnSpPr>
          <p:spPr>
            <a:xfrm>
              <a:off x="7714832" y="4993156"/>
              <a:ext cx="385" cy="447784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798F4399-D9D3-4922-A863-5E33AB0718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9392" y="5628378"/>
              <a:ext cx="880199" cy="116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D68AE1A1-3B2B-4C97-A83E-B07BCF8336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44618" y="5628378"/>
              <a:ext cx="1801849" cy="58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6A9A625F-1233-4BC2-8884-C0F654559940}"/>
                </a:ext>
              </a:extLst>
            </p:cNvPr>
            <p:cNvCxnSpPr/>
            <p:nvPr/>
          </p:nvCxnSpPr>
          <p:spPr>
            <a:xfrm flipV="1">
              <a:off x="4544617" y="4931151"/>
              <a:ext cx="0" cy="7013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AD72C2BD-E059-49F6-A623-552FEF2880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1544" y="4928192"/>
              <a:ext cx="0" cy="35751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D81C45BB-FD88-4260-874A-0830C7B514CE}"/>
                </a:ext>
              </a:extLst>
            </p:cNvPr>
            <p:cNvCxnSpPr/>
            <p:nvPr/>
          </p:nvCxnSpPr>
          <p:spPr>
            <a:xfrm flipV="1">
              <a:off x="4577225" y="4271277"/>
              <a:ext cx="0" cy="24736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D7DC563F-EE65-48BB-883F-BE9A650960CD}"/>
                </a:ext>
              </a:extLst>
            </p:cNvPr>
            <p:cNvSpPr/>
            <p:nvPr/>
          </p:nvSpPr>
          <p:spPr>
            <a:xfrm>
              <a:off x="6785644" y="5364151"/>
              <a:ext cx="762008" cy="287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100 MHz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394B7FA1-F707-4778-B783-6B9B7614A33B}"/>
                </a:ext>
              </a:extLst>
            </p:cNvPr>
            <p:cNvSpPr txBox="1"/>
            <p:nvPr/>
          </p:nvSpPr>
          <p:spPr>
            <a:xfrm>
              <a:off x="5820699" y="3622440"/>
              <a:ext cx="517264" cy="287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×33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C4FE3777-00EA-432F-97F6-A65B28F90A37}"/>
                </a:ext>
              </a:extLst>
            </p:cNvPr>
            <p:cNvSpPr txBox="1"/>
            <p:nvPr/>
          </p:nvSpPr>
          <p:spPr>
            <a:xfrm>
              <a:off x="4406559" y="3597020"/>
              <a:ext cx="754528" cy="287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3.4 THz</a:t>
              </a:r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CBE6096C-15F1-476D-A4E3-3D19EE7992C3}"/>
                </a:ext>
              </a:extLst>
            </p:cNvPr>
            <p:cNvGrpSpPr/>
            <p:nvPr/>
          </p:nvGrpSpPr>
          <p:grpSpPr>
            <a:xfrm>
              <a:off x="7992225" y="2898411"/>
              <a:ext cx="401283" cy="454449"/>
              <a:chOff x="3823313" y="5791893"/>
              <a:chExt cx="401283" cy="454449"/>
            </a:xfrm>
          </p:grpSpPr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B89B0CB2-44F9-41E6-8575-EB13B7D19D6B}"/>
                  </a:ext>
                </a:extLst>
              </p:cNvPr>
              <p:cNvSpPr/>
              <p:nvPr/>
            </p:nvSpPr>
            <p:spPr>
              <a:xfrm>
                <a:off x="3823313" y="5791893"/>
                <a:ext cx="401283" cy="45444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: Shape 71">
                <a:extLst>
                  <a:ext uri="{FF2B5EF4-FFF2-40B4-BE49-F238E27FC236}">
                    <a16:creationId xmlns:a16="http://schemas.microsoft.com/office/drawing/2014/main" id="{D1587377-D209-48D5-8896-3746B02C3775}"/>
                  </a:ext>
                </a:extLst>
              </p:cNvPr>
              <p:cNvSpPr/>
              <p:nvPr/>
            </p:nvSpPr>
            <p:spPr>
              <a:xfrm>
                <a:off x="3862316" y="5858293"/>
                <a:ext cx="330959" cy="328474"/>
              </a:xfrm>
              <a:custGeom>
                <a:avLst/>
                <a:gdLst>
                  <a:gd name="connsiteX0" fmla="*/ 0 w 330959"/>
                  <a:gd name="connsiteY0" fmla="*/ 310495 h 328474"/>
                  <a:gd name="connsiteX1" fmla="*/ 40944 w 330959"/>
                  <a:gd name="connsiteY1" fmla="*/ 279788 h 328474"/>
                  <a:gd name="connsiteX2" fmla="*/ 109183 w 330959"/>
                  <a:gd name="connsiteY2" fmla="*/ 313907 h 328474"/>
                  <a:gd name="connsiteX3" fmla="*/ 160362 w 330959"/>
                  <a:gd name="connsiteY3" fmla="*/ 8 h 328474"/>
                  <a:gd name="connsiteX4" fmla="*/ 211541 w 330959"/>
                  <a:gd name="connsiteY4" fmla="*/ 303671 h 328474"/>
                  <a:gd name="connsiteX5" fmla="*/ 293427 w 330959"/>
                  <a:gd name="connsiteY5" fmla="*/ 283200 h 328474"/>
                  <a:gd name="connsiteX6" fmla="*/ 330959 w 330959"/>
                  <a:gd name="connsiteY6" fmla="*/ 320731 h 32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0959" h="328474">
                    <a:moveTo>
                      <a:pt x="0" y="310495"/>
                    </a:moveTo>
                    <a:cubicBezTo>
                      <a:pt x="11373" y="294857"/>
                      <a:pt x="22747" y="279219"/>
                      <a:pt x="40944" y="279788"/>
                    </a:cubicBezTo>
                    <a:cubicBezTo>
                      <a:pt x="59141" y="280357"/>
                      <a:pt x="89280" y="360537"/>
                      <a:pt x="109183" y="313907"/>
                    </a:cubicBezTo>
                    <a:cubicBezTo>
                      <a:pt x="129086" y="267277"/>
                      <a:pt x="143302" y="1714"/>
                      <a:pt x="160362" y="8"/>
                    </a:cubicBezTo>
                    <a:cubicBezTo>
                      <a:pt x="177422" y="-1698"/>
                      <a:pt x="189364" y="256472"/>
                      <a:pt x="211541" y="303671"/>
                    </a:cubicBezTo>
                    <a:cubicBezTo>
                      <a:pt x="233719" y="350870"/>
                      <a:pt x="273524" y="280357"/>
                      <a:pt x="293427" y="283200"/>
                    </a:cubicBezTo>
                    <a:cubicBezTo>
                      <a:pt x="313330" y="286043"/>
                      <a:pt x="322144" y="303387"/>
                      <a:pt x="330959" y="320731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9A0F2FF3-3823-419B-9032-71DBAFFDAC16}"/>
                </a:ext>
              </a:extLst>
            </p:cNvPr>
            <p:cNvSpPr/>
            <p:nvPr/>
          </p:nvSpPr>
          <p:spPr>
            <a:xfrm>
              <a:off x="7642094" y="2607996"/>
              <a:ext cx="1095682" cy="2785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Signal Analyzer</a:t>
              </a:r>
            </a:p>
          </p:txBody>
        </p: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11C577B4-825B-45C8-B2B3-867D36571268}"/>
                </a:ext>
              </a:extLst>
            </p:cNvPr>
            <p:cNvCxnSpPr>
              <a:cxnSpLocks/>
              <a:endCxn id="164" idx="2"/>
            </p:cNvCxnSpPr>
            <p:nvPr/>
          </p:nvCxnSpPr>
          <p:spPr>
            <a:xfrm flipV="1">
              <a:off x="8189934" y="3352859"/>
              <a:ext cx="2932" cy="51412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A7D4160D-E35E-4227-9E81-1CDBBF120FF0}"/>
                </a:ext>
              </a:extLst>
            </p:cNvPr>
            <p:cNvGrpSpPr/>
            <p:nvPr/>
          </p:nvGrpSpPr>
          <p:grpSpPr>
            <a:xfrm>
              <a:off x="3681015" y="3857628"/>
              <a:ext cx="401283" cy="376871"/>
              <a:chOff x="1145153" y="1617830"/>
              <a:chExt cx="401283" cy="376871"/>
            </a:xfrm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7DF14A83-83B7-4077-B065-DFD43B3343AB}"/>
                  </a:ext>
                </a:extLst>
              </p:cNvPr>
              <p:cNvSpPr/>
              <p:nvPr/>
            </p:nvSpPr>
            <p:spPr>
              <a:xfrm>
                <a:off x="1145153" y="1617830"/>
                <a:ext cx="401283" cy="37687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: Shape 81">
                <a:extLst>
                  <a:ext uri="{FF2B5EF4-FFF2-40B4-BE49-F238E27FC236}">
                    <a16:creationId xmlns:a16="http://schemas.microsoft.com/office/drawing/2014/main" id="{1DA5380F-AFEA-4860-9ED3-FD55A56CDCC1}"/>
                  </a:ext>
                </a:extLst>
              </p:cNvPr>
              <p:cNvSpPr/>
              <p:nvPr/>
            </p:nvSpPr>
            <p:spPr>
              <a:xfrm>
                <a:off x="1214664" y="1735122"/>
                <a:ext cx="264491" cy="152333"/>
              </a:xfrm>
              <a:custGeom>
                <a:avLst/>
                <a:gdLst>
                  <a:gd name="connsiteX0" fmla="*/ 0 w 235424"/>
                  <a:gd name="connsiteY0" fmla="*/ 86834 h 152333"/>
                  <a:gd name="connsiteX1" fmla="*/ 64827 w 235424"/>
                  <a:gd name="connsiteY1" fmla="*/ 1536 h 152333"/>
                  <a:gd name="connsiteX2" fmla="*/ 156949 w 235424"/>
                  <a:gd name="connsiteY2" fmla="*/ 151661 h 152333"/>
                  <a:gd name="connsiteX3" fmla="*/ 235424 w 235424"/>
                  <a:gd name="connsiteY3" fmla="*/ 56127 h 15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424" h="152333">
                    <a:moveTo>
                      <a:pt x="0" y="86834"/>
                    </a:moveTo>
                    <a:cubicBezTo>
                      <a:pt x="19334" y="38782"/>
                      <a:pt x="38669" y="-9269"/>
                      <a:pt x="64827" y="1536"/>
                    </a:cubicBezTo>
                    <a:cubicBezTo>
                      <a:pt x="90985" y="12340"/>
                      <a:pt x="128516" y="142563"/>
                      <a:pt x="156949" y="151661"/>
                    </a:cubicBezTo>
                    <a:cubicBezTo>
                      <a:pt x="185382" y="160759"/>
                      <a:pt x="221776" y="74893"/>
                      <a:pt x="235424" y="5612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B16F096D-3DEB-476E-BE18-43124EDFEE07}"/>
                </a:ext>
              </a:extLst>
            </p:cNvPr>
            <p:cNvSpPr/>
            <p:nvPr/>
          </p:nvSpPr>
          <p:spPr>
            <a:xfrm>
              <a:off x="3395383" y="3580684"/>
              <a:ext cx="939726" cy="2785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Oscilloscope</a:t>
              </a: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1EFE03C4-3D2D-4DD6-8540-98978EFE0B3A}"/>
                </a:ext>
              </a:extLst>
            </p:cNvPr>
            <p:cNvGrpSpPr/>
            <p:nvPr/>
          </p:nvGrpSpPr>
          <p:grpSpPr>
            <a:xfrm>
              <a:off x="3874606" y="4253477"/>
              <a:ext cx="706464" cy="196494"/>
              <a:chOff x="720699" y="1797602"/>
              <a:chExt cx="511523" cy="196494"/>
            </a:xfrm>
          </p:grpSpPr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EDC15E27-7695-43C1-A64E-6D39DDEBD0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0699" y="1993412"/>
                <a:ext cx="511523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>
                <a:extLst>
                  <a:ext uri="{FF2B5EF4-FFF2-40B4-BE49-F238E27FC236}">
                    <a16:creationId xmlns:a16="http://schemas.microsoft.com/office/drawing/2014/main" id="{5352E321-7F0D-41CB-9AFA-8627099894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0699" y="1797602"/>
                <a:ext cx="1633" cy="19649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170A2A85-B5BD-4B7B-ADD8-6A6A9574B5E4}"/>
                </a:ext>
              </a:extLst>
            </p:cNvPr>
            <p:cNvSpPr/>
            <p:nvPr/>
          </p:nvSpPr>
          <p:spPr>
            <a:xfrm>
              <a:off x="7770655" y="3870392"/>
              <a:ext cx="542292" cy="34374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378633E5-FE1B-4323-B3D1-8FE279949840}"/>
                </a:ext>
              </a:extLst>
            </p:cNvPr>
            <p:cNvCxnSpPr>
              <a:cxnSpLocks/>
            </p:cNvCxnSpPr>
            <p:nvPr/>
          </p:nvCxnSpPr>
          <p:spPr>
            <a:xfrm>
              <a:off x="7892782" y="4127220"/>
              <a:ext cx="320296" cy="202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med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Arc 154">
              <a:extLst>
                <a:ext uri="{FF2B5EF4-FFF2-40B4-BE49-F238E27FC236}">
                  <a16:creationId xmlns:a16="http://schemas.microsoft.com/office/drawing/2014/main" id="{39801F84-C94B-4555-A15B-1D47AC0399DD}"/>
                </a:ext>
              </a:extLst>
            </p:cNvPr>
            <p:cNvSpPr/>
            <p:nvPr/>
          </p:nvSpPr>
          <p:spPr>
            <a:xfrm rot="5400000">
              <a:off x="7721874" y="3604075"/>
              <a:ext cx="343746" cy="598239"/>
            </a:xfrm>
            <a:prstGeom prst="arc">
              <a:avLst/>
            </a:prstGeom>
            <a:ln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D47737D4-8851-4C64-94C5-8C7615520DDD}"/>
                </a:ext>
              </a:extLst>
            </p:cNvPr>
            <p:cNvSpPr/>
            <p:nvPr/>
          </p:nvSpPr>
          <p:spPr>
            <a:xfrm>
              <a:off x="7552724" y="3614639"/>
              <a:ext cx="693098" cy="287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Coupler</a:t>
              </a: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D5D0814B-9DD4-437F-8A68-55716B1FF889}"/>
                </a:ext>
              </a:extLst>
            </p:cNvPr>
            <p:cNvSpPr/>
            <p:nvPr/>
          </p:nvSpPr>
          <p:spPr>
            <a:xfrm>
              <a:off x="7734757" y="3767840"/>
              <a:ext cx="41069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aseline="-25000" dirty="0"/>
                <a:t>-10dB</a:t>
              </a:r>
              <a:endParaRPr lang="en-US" sz="1100" dirty="0"/>
            </a:p>
          </p:txBody>
        </p: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D83C3739-8B22-4244-81C8-835FCF0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8321006" y="4052181"/>
              <a:ext cx="12801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med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5F13CC0F-21E9-4EDC-A269-8BFA7E6E36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90348" y="5628378"/>
              <a:ext cx="558674" cy="208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Straight Connector 83"/>
          <p:cNvCxnSpPr/>
          <p:nvPr/>
        </p:nvCxnSpPr>
        <p:spPr>
          <a:xfrm flipH="1">
            <a:off x="7228639" y="2401001"/>
            <a:ext cx="59002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7228639" y="1968403"/>
            <a:ext cx="0" cy="43259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flipH="1">
            <a:off x="6840000" y="1968403"/>
            <a:ext cx="388805" cy="0"/>
          </a:xfrm>
          <a:prstGeom prst="line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8" name="Text Placeholder 1">
            <a:extLst>
              <a:ext uri="{FF2B5EF4-FFF2-40B4-BE49-F238E27FC236}">
                <a16:creationId xmlns:a16="http://schemas.microsoft.com/office/drawing/2014/main" id="{5A1AD7D9-51B2-4FAA-9F8B-3F5A4CCB92EA}"/>
              </a:ext>
            </a:extLst>
          </p:cNvPr>
          <p:cNvSpPr txBox="1">
            <a:spLocks/>
          </p:cNvSpPr>
          <p:nvPr/>
        </p:nvSpPr>
        <p:spPr>
          <a:xfrm>
            <a:off x="255380" y="3094174"/>
            <a:ext cx="3533155" cy="125579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Future work: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Investigate affect of external cavity parameters on the phase noise.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Stabilize with piezoelectric control of external cavity, fixed bias on the QCL.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Remove amplitude noise associated with stabilization.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Implement with mixer for receiver demonstration.</a:t>
            </a:r>
          </a:p>
        </p:txBody>
      </p:sp>
      <p:pic>
        <p:nvPicPr>
          <p:cNvPr id="2" name="Slide 5">
            <a:hlinkClick r:id="" action="ppaction://media"/>
            <a:extLst>
              <a:ext uri="{FF2B5EF4-FFF2-40B4-BE49-F238E27FC236}">
                <a16:creationId xmlns:a16="http://schemas.microsoft.com/office/drawing/2014/main" id="{2590BB4C-168C-439D-9E15-B215E66B4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21957" y="168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7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A7146-5543-9B4D-9341-971B7D713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1" y="314168"/>
            <a:ext cx="8454602" cy="430183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90" name="Text Placeholder 1">
            <a:extLst>
              <a:ext uri="{FF2B5EF4-FFF2-40B4-BE49-F238E27FC236}">
                <a16:creationId xmlns:a16="http://schemas.microsoft.com/office/drawing/2014/main" id="{39B802CE-E32C-4089-A3EE-1B77AE065ED1}"/>
              </a:ext>
            </a:extLst>
          </p:cNvPr>
          <p:cNvSpPr txBox="1">
            <a:spLocks/>
          </p:cNvSpPr>
          <p:nvPr/>
        </p:nvSpPr>
        <p:spPr>
          <a:xfrm>
            <a:off x="614435" y="867645"/>
            <a:ext cx="7591517" cy="125579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Thanks to Benjamin S. Williams</a:t>
            </a:r>
            <a:r>
              <a:rPr lang="en-US" sz="1100" baseline="30000" dirty="0"/>
              <a:t>1</a:t>
            </a:r>
            <a:r>
              <a:rPr lang="en-US" sz="1100" dirty="0"/>
              <a:t> for providing the QC-VECSEL.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Thanks to Neil R. Erickson</a:t>
            </a:r>
            <a:r>
              <a:rPr lang="en-US" sz="1100" baseline="30000" dirty="0"/>
              <a:t>2</a:t>
            </a:r>
            <a:r>
              <a:rPr lang="en-US" sz="1100" dirty="0"/>
              <a:t> for designing the subharmonic mixer.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Thanks to John L. Reno</a:t>
            </a:r>
            <a:r>
              <a:rPr lang="en-US" sz="1100" baseline="30000" dirty="0"/>
              <a:t>3</a:t>
            </a:r>
            <a:r>
              <a:rPr lang="en-US" sz="1100" dirty="0"/>
              <a:t> for providing the QC wafer material.</a:t>
            </a:r>
          </a:p>
        </p:txBody>
      </p:sp>
      <p:sp>
        <p:nvSpPr>
          <p:cNvPr id="91" name="Text Placeholder 1">
            <a:extLst>
              <a:ext uri="{FF2B5EF4-FFF2-40B4-BE49-F238E27FC236}">
                <a16:creationId xmlns:a16="http://schemas.microsoft.com/office/drawing/2014/main" id="{B7E4DBCA-55D3-4FB4-A91C-2971E8BDCCFC}"/>
              </a:ext>
            </a:extLst>
          </p:cNvPr>
          <p:cNvSpPr txBox="1">
            <a:spLocks/>
          </p:cNvSpPr>
          <p:nvPr/>
        </p:nvSpPr>
        <p:spPr>
          <a:xfrm>
            <a:off x="614434" y="1429941"/>
            <a:ext cx="7591517" cy="4301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900" baseline="30000" dirty="0"/>
              <a:t>1</a:t>
            </a:r>
            <a:r>
              <a:rPr lang="en-US" sz="900" dirty="0"/>
              <a:t> University of California, Los Angeles, CA 90095, USA.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900" baseline="30000" dirty="0"/>
              <a:t>2</a:t>
            </a:r>
            <a:r>
              <a:rPr lang="en-US" sz="900" dirty="0"/>
              <a:t> University of Massachusetts, Amherst, MA 01003, USA.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900" baseline="30000" dirty="0"/>
              <a:t>3</a:t>
            </a:r>
            <a:r>
              <a:rPr lang="en-US" sz="900" dirty="0"/>
              <a:t> Sandia National Laboratories, Center for Integrated Nanotechnologies, Albuquerque, NM 87158, USA.</a:t>
            </a:r>
            <a:endParaRPr lang="en-US" sz="900" baseline="30000" dirty="0"/>
          </a:p>
        </p:txBody>
      </p:sp>
      <p:sp>
        <p:nvSpPr>
          <p:cNvPr id="92" name="Text Placeholder 2">
            <a:extLst>
              <a:ext uri="{FF2B5EF4-FFF2-40B4-BE49-F238E27FC236}">
                <a16:creationId xmlns:a16="http://schemas.microsoft.com/office/drawing/2014/main" id="{6AA5E472-714E-4AD6-A4EB-CCAC494A9EAB}"/>
              </a:ext>
            </a:extLst>
          </p:cNvPr>
          <p:cNvSpPr txBox="1">
            <a:spLocks/>
          </p:cNvSpPr>
          <p:nvPr/>
        </p:nvSpPr>
        <p:spPr>
          <a:xfrm>
            <a:off x="344699" y="2031642"/>
            <a:ext cx="8454602" cy="43018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References</a:t>
            </a:r>
          </a:p>
        </p:txBody>
      </p:sp>
      <p:sp>
        <p:nvSpPr>
          <p:cNvPr id="93" name="Text Placeholder 1">
            <a:extLst>
              <a:ext uri="{FF2B5EF4-FFF2-40B4-BE49-F238E27FC236}">
                <a16:creationId xmlns:a16="http://schemas.microsoft.com/office/drawing/2014/main" id="{21D8A15A-2B33-4EC0-9319-A427754C8F2B}"/>
              </a:ext>
            </a:extLst>
          </p:cNvPr>
          <p:cNvSpPr txBox="1">
            <a:spLocks/>
          </p:cNvSpPr>
          <p:nvPr/>
        </p:nvSpPr>
        <p:spPr>
          <a:xfrm>
            <a:off x="614435" y="2590857"/>
            <a:ext cx="7591517" cy="125579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Xu, L.Y., Curwen, C.A., Chen, D.G., Reno, J.L., Itoh, T., and B.S. Williams, “Terahertz </a:t>
            </a:r>
            <a:r>
              <a:rPr lang="en-US" sz="1100" dirty="0" err="1"/>
              <a:t>metasurface</a:t>
            </a:r>
            <a:r>
              <a:rPr lang="en-US" sz="1100" dirty="0"/>
              <a:t> quantum-cascade VECSELs: theory and performance.” </a:t>
            </a:r>
            <a:r>
              <a:rPr lang="en-US" sz="1100" i="1" dirty="0"/>
              <a:t>IEEE J. Sel. Top. Quantum Electron.,</a:t>
            </a:r>
            <a:r>
              <a:rPr lang="en-US" sz="1100" dirty="0"/>
              <a:t> </a:t>
            </a:r>
            <a:r>
              <a:rPr lang="en-US" sz="1100" b="1" dirty="0"/>
              <a:t>23</a:t>
            </a:r>
            <a:r>
              <a:rPr lang="en-US" sz="1100" dirty="0"/>
              <a:t> (2017).</a:t>
            </a:r>
          </a:p>
          <a:p>
            <a:r>
              <a:rPr lang="en-US" sz="1100" dirty="0"/>
              <a:t>Curwen, C.A., Reno, J.L., and B.S. Williams, “Terahertz quantum-cascade VECSEL with watt-level output power,” </a:t>
            </a:r>
            <a:r>
              <a:rPr lang="en-US" sz="1100" i="1" dirty="0"/>
              <a:t>Appl. Phys. Lett.</a:t>
            </a:r>
            <a:r>
              <a:rPr lang="en-US" sz="1100" dirty="0"/>
              <a:t>, </a:t>
            </a:r>
            <a:r>
              <a:rPr lang="en-US" sz="1100" b="1" dirty="0"/>
              <a:t>113</a:t>
            </a:r>
            <a:r>
              <a:rPr lang="en-US" sz="1100" dirty="0"/>
              <a:t> (2018).</a:t>
            </a:r>
          </a:p>
          <a:p>
            <a:r>
              <a:rPr lang="en-US" sz="1100" dirty="0"/>
              <a:t>Curwen, C.A., Reno, J.L., and B.S. Williams, “Broadband continuous single-mode tuning of a short-cavity quantum-cascade VECSEL,” </a:t>
            </a:r>
            <a:r>
              <a:rPr lang="en-US" sz="1100" i="1" dirty="0"/>
              <a:t>Nat. Photon.</a:t>
            </a:r>
            <a:r>
              <a:rPr lang="en-US" sz="1100" dirty="0"/>
              <a:t>, </a:t>
            </a:r>
            <a:r>
              <a:rPr lang="en-US" sz="1100" b="1" dirty="0"/>
              <a:t>12 </a:t>
            </a:r>
            <a:r>
              <a:rPr lang="en-US" sz="1100" dirty="0"/>
              <a:t>(2019).</a:t>
            </a:r>
          </a:p>
          <a:p>
            <a:r>
              <a:rPr lang="en-US" sz="1100" dirty="0"/>
              <a:t>Curwen, C.A., Reno, J.L., and B.S. Williams, “Terahertz quantum-cascade patch-antenna </a:t>
            </a:r>
            <a:r>
              <a:rPr lang="en-US" sz="1100" dirty="0" err="1"/>
              <a:t>VECSELwith</a:t>
            </a:r>
            <a:r>
              <a:rPr lang="en-US" sz="1100" dirty="0"/>
              <a:t> low power dissipation,” </a:t>
            </a:r>
            <a:r>
              <a:rPr lang="en-US" sz="1100" i="1" dirty="0"/>
              <a:t>Appl. Phys. Lett.</a:t>
            </a:r>
            <a:r>
              <a:rPr lang="en-US" sz="1100" dirty="0"/>
              <a:t>, </a:t>
            </a:r>
            <a:r>
              <a:rPr lang="en-US" sz="1100" b="1" dirty="0"/>
              <a:t>116</a:t>
            </a:r>
            <a:r>
              <a:rPr lang="en-US" sz="1100" dirty="0"/>
              <a:t> (2020).</a:t>
            </a:r>
          </a:p>
          <a:p>
            <a:r>
              <a:rPr lang="en-US" sz="1100" dirty="0"/>
              <a:t>Curwen, C.A., Reno, J.L., and B.S. Williams, “Broadband </a:t>
            </a:r>
            <a:r>
              <a:rPr lang="en-US" sz="1100" dirty="0" err="1"/>
              <a:t>metasurface</a:t>
            </a:r>
            <a:r>
              <a:rPr lang="en-US" sz="1100" dirty="0"/>
              <a:t> design for terahertz quantum-cascade VECSEL,” </a:t>
            </a:r>
            <a:r>
              <a:rPr lang="en-US" sz="1100" i="1" dirty="0"/>
              <a:t>Electron. Lett., </a:t>
            </a:r>
            <a:r>
              <a:rPr lang="en-US" sz="1100" dirty="0"/>
              <a:t>in press.</a:t>
            </a:r>
          </a:p>
        </p:txBody>
      </p:sp>
    </p:spTree>
    <p:extLst>
      <p:ext uri="{BB962C8B-B14F-4D97-AF65-F5344CB8AC3E}">
        <p14:creationId xmlns:p14="http://schemas.microsoft.com/office/powerpoint/2010/main" val="23576979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522&quot;&gt;&lt;object type=&quot;3&quot; unique_id=&quot;10523&quot;&gt;&lt;property id=&quot;20148&quot; value=&quot;5&quot;/&gt;&lt;property id=&quot;20300&quot; value=&quot;Slide 1&quot;/&gt;&lt;property id=&quot;20307&quot; value=&quot;277&quot;/&gt;&lt;/object&gt;&lt;object type=&quot;3&quot; unique_id=&quot;10524&quot;&gt;&lt;property id=&quot;20148&quot; value=&quot;5&quot;/&gt;&lt;property id=&quot;20300&quot; value=&quot;Slide 2&quot;/&gt;&lt;property id=&quot;20307&quot; value=&quot;281&quot;/&gt;&lt;/object&gt;&lt;object type=&quot;3&quot; unique_id=&quot;10525&quot;&gt;&lt;property id=&quot;20148&quot; value=&quot;5&quot;/&gt;&lt;property id=&quot;20300&quot; value=&quot;Slide 3&quot;/&gt;&lt;property id=&quot;20307&quot; value=&quot;280&quot;/&gt;&lt;/object&gt;&lt;object type=&quot;3&quot; unique_id=&quot;10526&quot;&gt;&lt;property id=&quot;20148&quot; value=&quot;5&quot;/&gt;&lt;property id=&quot;20300&quot; value=&quot;Slide 4&quot;/&gt;&lt;property id=&quot;20307&quot; value=&quot;278&quot;/&gt;&lt;/object&gt;&lt;/object&gt;&lt;object type=&quot;8&quot; unique_id=&quot;10532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NASAjpl-White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14136</TotalTime>
  <Words>899</Words>
  <Application>Microsoft Office PowerPoint</Application>
  <PresentationFormat>On-screen Show (16:9)</PresentationFormat>
  <Paragraphs>106</Paragraphs>
  <Slides>6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Gill Sans</vt:lpstr>
      <vt:lpstr>Tahoma</vt:lpstr>
      <vt:lpstr>Times New Roman</vt:lpstr>
      <vt:lpstr>ヒラギノ角ゴ Pro W3</vt:lpstr>
      <vt:lpstr>NASAjpl-WhiteTheme-16x9-vA6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 Stolze</dc:creator>
  <cp:lastModifiedBy>Curwen, Chris (US 386H-Affiliate)</cp:lastModifiedBy>
  <cp:revision>228</cp:revision>
  <dcterms:created xsi:type="dcterms:W3CDTF">2016-09-08T21:41:17Z</dcterms:created>
  <dcterms:modified xsi:type="dcterms:W3CDTF">2020-11-12T04:49:45Z</dcterms:modified>
</cp:coreProperties>
</file>