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94" r:id="rId2"/>
  </p:sldMasterIdLst>
  <p:notesMasterIdLst>
    <p:notesMasterId r:id="rId9"/>
  </p:notesMasterIdLst>
  <p:handoutMasterIdLst>
    <p:handoutMasterId r:id="rId10"/>
  </p:handoutMasterIdLst>
  <p:sldIdLst>
    <p:sldId id="282" r:id="rId3"/>
    <p:sldId id="283" r:id="rId4"/>
    <p:sldId id="285" r:id="rId5"/>
    <p:sldId id="286" r:id="rId6"/>
    <p:sldId id="280" r:id="rId7"/>
    <p:sldId id="281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17"/>
    <p:restoredTop sz="96405" autoAdjust="0"/>
  </p:normalViewPr>
  <p:slideViewPr>
    <p:cSldViewPr snapToGrid="0" snapToObjects="1">
      <p:cViewPr varScale="1">
        <p:scale>
          <a:sx n="225" d="100"/>
          <a:sy n="225" d="100"/>
        </p:scale>
        <p:origin x="600" y="176"/>
      </p:cViewPr>
      <p:guideLst>
        <p:guide orient="horz" pos="16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10/12/20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10/12/20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1D4C51F1-096E-4A7D-AF59-49489967A51A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D18AFA9-C13B-4E9A-A7F0-C8B20BE5ADB5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AFA6CE4-1B8F-4F53-8FC9-315CD27786F8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DCDEFE66-01B5-A147-B059-451E84A547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732" y="1571687"/>
            <a:ext cx="8454602" cy="329262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12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Click to Insert Content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0B06CD5-79FB-D64E-854C-192AEA1DF18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0731" y="823076"/>
            <a:ext cx="8454602" cy="43018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00" b="1" baseline="0">
                <a:solidFill>
                  <a:srgbClr val="99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5269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41DE1EE-7D9E-4356-A17B-AC39B24D4A0F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0EE1217-8810-43A4-A260-F7B93C1E2460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1BC07D9-38D2-4D21-BB9F-4FB482252065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7A7201D-60A7-477E-96B4-3973BB7451F7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DF441585-8FA9-4EA2-85A4-83043578477A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83F1A4B9-1F13-48F5-BF93-72CC0A0DFA2C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FB8DC75-F238-4FEA-A196-95F443A65C8E}" type="datetime1">
              <a:rPr lang="en-US" smtClean="0"/>
              <a:t>10/12/20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For required markings, please visit https://mh.jpl.nasa.gov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81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5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673CAB81-4E43-F140-AF13-B466D9094E76}"/>
              </a:ext>
            </a:extLst>
          </p:cNvPr>
          <p:cNvSpPr txBox="1">
            <a:spLocks/>
          </p:cNvSpPr>
          <p:nvPr/>
        </p:nvSpPr>
        <p:spPr>
          <a:xfrm>
            <a:off x="369198" y="3483788"/>
            <a:ext cx="8436135" cy="363898"/>
          </a:xfrm>
          <a:prstGeom prst="rect">
            <a:avLst/>
          </a:prstGeom>
        </p:spPr>
        <p:txBody>
          <a:bodyPr/>
          <a:lstStyle>
            <a:lvl1pPr marL="2333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05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77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2163" indent="-233363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latin typeface="+mj-lt"/>
              </a:rPr>
              <a:t>2020 Postdoc Research Day Presentation Conference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D1EEC75B-CC61-E044-8ABA-811DA016D64D}"/>
              </a:ext>
            </a:extLst>
          </p:cNvPr>
          <p:cNvSpPr txBox="1">
            <a:spLocks/>
          </p:cNvSpPr>
          <p:nvPr/>
        </p:nvSpPr>
        <p:spPr>
          <a:xfrm>
            <a:off x="369198" y="3913971"/>
            <a:ext cx="8436134" cy="4038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tabLst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b="0" i="0" u="none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Arial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A50021"/>
                </a:solidFill>
                <a:latin typeface="Arial" charset="0"/>
              </a:rPr>
              <a:t>Federica </a:t>
            </a:r>
            <a:r>
              <a:rPr lang="en-US" sz="1600" dirty="0" err="1">
                <a:solidFill>
                  <a:srgbClr val="A50021"/>
                </a:solidFill>
                <a:latin typeface="Arial" charset="0"/>
              </a:rPr>
              <a:t>Polverari</a:t>
            </a:r>
            <a:r>
              <a:rPr lang="en-US" sz="1600" dirty="0">
                <a:solidFill>
                  <a:srgbClr val="A50021"/>
                </a:solidFill>
                <a:latin typeface="Arial" charset="0"/>
              </a:rPr>
              <a:t> 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5F809F-D295-CF4A-B583-F28EED4303E1}"/>
              </a:ext>
            </a:extLst>
          </p:cNvPr>
          <p:cNvSpPr txBox="1"/>
          <p:nvPr/>
        </p:nvSpPr>
        <p:spPr>
          <a:xfrm>
            <a:off x="369197" y="4234054"/>
            <a:ext cx="5619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Organization: Org 334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Advisor:  Ernesto Rodriguez (Org 334)</a:t>
            </a:r>
          </a:p>
          <a:p>
            <a:pPr>
              <a:spcBef>
                <a:spcPct val="0"/>
              </a:spcBef>
            </a:pPr>
            <a:r>
              <a:rPr lang="en-US" altLang="en-US" sz="1000" dirty="0">
                <a:latin typeface="Tahoma" panose="020B0604030504040204" pitchFamily="34" charset="0"/>
              </a:rPr>
              <a:t>Postdoc Program: NASA Postdoctoral Program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40FDFA1-0124-0A4B-9A05-595203CBA1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6775" b="16775"/>
          <a:stretch>
            <a:fillRect/>
          </a:stretch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B78E57-044C-1D43-8925-071CBEB3A12A}"/>
              </a:ext>
            </a:extLst>
          </p:cNvPr>
          <p:cNvSpPr txBox="1"/>
          <p:nvPr/>
        </p:nvSpPr>
        <p:spPr>
          <a:xfrm>
            <a:off x="6126480" y="3376066"/>
            <a:ext cx="30175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i="1" dirty="0"/>
              <a:t>[Sunrise over the ocean. Image Credit: NASA/Reid Wiseman]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E4F04-8E67-8B40-9F29-4C00B8E97919}"/>
              </a:ext>
            </a:extLst>
          </p:cNvPr>
          <p:cNvSpPr txBox="1"/>
          <p:nvPr/>
        </p:nvSpPr>
        <p:spPr>
          <a:xfrm>
            <a:off x="0" y="1471369"/>
            <a:ext cx="9144000" cy="830997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Characterizing the Ka-band Ocean Surface</a:t>
            </a:r>
          </a:p>
          <a:p>
            <a:pPr algn="ctr"/>
            <a:r>
              <a:rPr lang="en-US" sz="2400" b="1" dirty="0">
                <a:latin typeface="+mj-lt"/>
              </a:rPr>
              <a:t>Backscattering Mechanisms </a:t>
            </a:r>
          </a:p>
        </p:txBody>
      </p:sp>
    </p:spTree>
    <p:extLst>
      <p:ext uri="{BB962C8B-B14F-4D97-AF65-F5344CB8AC3E}">
        <p14:creationId xmlns:p14="http://schemas.microsoft.com/office/powerpoint/2010/main" val="416398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25C0CB-854E-CC49-A097-575C871E23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2779" y="1420297"/>
            <a:ext cx="4429221" cy="2969058"/>
          </a:xfrm>
        </p:spPr>
        <p:txBody>
          <a:bodyPr/>
          <a:lstStyle/>
          <a:p>
            <a:pPr marL="171450" indent="-171450" algn="just">
              <a:buFont typeface="Wingdings" pitchFamily="2" charset="2"/>
              <a:buChar char="§"/>
            </a:pPr>
            <a:endParaRPr lang="en-US" dirty="0"/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Improving our knowledge of the air-sea interaction processes is essential for understanding, modelling and predicting the Earth’s climate and weather.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>
                <a:solidFill>
                  <a:srgbClr val="0432FF"/>
                </a:solidFill>
              </a:rPr>
              <a:t>The 2017 National Academy’s Decadal Survey recognizes the need for joint ocean surface vector wind and current measurements</a:t>
            </a:r>
            <a:r>
              <a:rPr lang="en-US" dirty="0"/>
              <a:t> </a:t>
            </a:r>
            <a:r>
              <a:rPr lang="en-US" dirty="0">
                <a:solidFill>
                  <a:srgbClr val="0432FF"/>
                </a:solidFill>
              </a:rPr>
              <a:t>to advance the understanding of the atmosphere-ocean coupling.</a:t>
            </a:r>
            <a:r>
              <a:rPr lang="en-US" dirty="0"/>
              <a:t> 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Doppler </a:t>
            </a:r>
            <a:r>
              <a:rPr lang="en-US" dirty="0" err="1"/>
              <a:t>Scatterometry</a:t>
            </a:r>
            <a:r>
              <a:rPr lang="en-US" dirty="0"/>
              <a:t> has been recognized as potential approach to provide simultaneous measurements of ocean surface vector winds and currents.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D33C2-CE7F-5C4D-9F49-77092C449A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771AC-4450-444D-B86C-3037D71A2965}"/>
              </a:ext>
            </a:extLst>
          </p:cNvPr>
          <p:cNvSpPr txBox="1"/>
          <p:nvPr/>
        </p:nvSpPr>
        <p:spPr>
          <a:xfrm>
            <a:off x="4717992" y="4107590"/>
            <a:ext cx="4221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/>
              <a:t>[Air-Sea Interaction processes. Image from Woods Hole Oceanographic Institution, Coupled Boundary Layers/Air-Sea Transfer  Defense Research Initiative.</a:t>
            </a:r>
          </a:p>
          <a:p>
            <a:pPr algn="just"/>
            <a:r>
              <a:rPr lang="en-US" sz="800" dirty="0"/>
              <a:t>https://www.whoi.edu/science/AOPE/dept/</a:t>
            </a:r>
            <a:r>
              <a:rPr lang="en-US" sz="800" dirty="0" err="1"/>
              <a:t>CBLASTmain.html</a:t>
            </a:r>
            <a:r>
              <a:rPr lang="en-US" sz="800" dirty="0"/>
              <a:t>]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FA1C8F-27CE-4140-B72A-D97E8ADDF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992" y="1188309"/>
            <a:ext cx="4230565" cy="2919281"/>
          </a:xfrm>
          <a:prstGeom prst="rect">
            <a:avLst/>
          </a:prstGeom>
        </p:spPr>
      </p:pic>
      <p:pic>
        <p:nvPicPr>
          <p:cNvPr id="10" name="Audio Recording Oct 9, 2020 at 7:24:47 PM" descr="Audio Recording Oct 9, 2020 at 7:24:47 PM">
            <a:hlinkClick r:id="" action="ppaction://media"/>
            <a:extLst>
              <a:ext uri="{FF2B5EF4-FFF2-40B4-BE49-F238E27FC236}">
                <a16:creationId xmlns:a16="http://schemas.microsoft.com/office/drawing/2014/main" id="{D6CCB372-63C6-6A40-879A-C1FC939E5F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6461" y="2231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73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14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D8164F-CA3B-6448-99B1-312B5C0BF7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The NASA Jet Propulsion Laboratory (JPL) </a:t>
            </a:r>
            <a:r>
              <a:rPr lang="en-US" dirty="0" err="1"/>
              <a:t>DopplerScatt</a:t>
            </a:r>
            <a:r>
              <a:rPr lang="en-US" dirty="0"/>
              <a:t> instrument is an airborne Ka-band pencil-beam Doppler </a:t>
            </a:r>
            <a:r>
              <a:rPr lang="en-US" dirty="0" err="1"/>
              <a:t>scatterometer</a:t>
            </a:r>
            <a:r>
              <a:rPr lang="en-US" dirty="0"/>
              <a:t> able to provide both ocean surface winds and currents [</a:t>
            </a:r>
            <a:r>
              <a:rPr lang="en-US" dirty="0" err="1"/>
              <a:t>DopplerScatt</a:t>
            </a:r>
            <a:r>
              <a:rPr lang="en-US" dirty="0"/>
              <a:t> PI: Dr. </a:t>
            </a:r>
            <a:r>
              <a:rPr lang="en-US" dirty="0" err="1"/>
              <a:t>Dragana</a:t>
            </a:r>
            <a:r>
              <a:rPr lang="en-US" dirty="0"/>
              <a:t> </a:t>
            </a:r>
            <a:r>
              <a:rPr lang="en-US" dirty="0" err="1"/>
              <a:t>Perkovic</a:t>
            </a:r>
            <a:r>
              <a:rPr lang="en-US" dirty="0"/>
              <a:t>-Martin, JPL]</a:t>
            </a:r>
          </a:p>
          <a:p>
            <a:pPr marL="171450" indent="-171450" algn="just">
              <a:lnSpc>
                <a:spcPct val="0"/>
              </a:lnSpc>
              <a:buFont typeface="Wingdings" pitchFamily="2" charset="2"/>
              <a:buChar char="§"/>
            </a:pPr>
            <a:endParaRPr lang="en-US" dirty="0"/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Physical understanding and modelling from Ka-band wind </a:t>
            </a:r>
            <a:r>
              <a:rPr lang="en-US" dirty="0" err="1"/>
              <a:t>scatterometry</a:t>
            </a:r>
            <a:r>
              <a:rPr lang="en-US" dirty="0"/>
              <a:t> is still challenging. In addition in-situ measurements are sparse,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/>
              <a:t>they can be limited in time and wind/wave/weather conditions. </a:t>
            </a:r>
          </a:p>
          <a:p>
            <a:pPr marL="171450" indent="-171450" algn="just">
              <a:lnSpc>
                <a:spcPct val="0"/>
              </a:lnSpc>
              <a:buFont typeface="Wingdings" pitchFamily="2" charset="2"/>
              <a:buChar char="§"/>
            </a:pPr>
            <a:endParaRPr lang="en-US" dirty="0"/>
          </a:p>
          <a:p>
            <a:pPr marL="171450" indent="-171450" algn="just">
              <a:lnSpc>
                <a:spcPct val="0"/>
              </a:lnSpc>
              <a:spcBef>
                <a:spcPts val="0"/>
              </a:spcBef>
              <a:buFont typeface="Wingdings" pitchFamily="2" charset="2"/>
              <a:buChar char="§"/>
            </a:pPr>
            <a:endParaRPr lang="en-US" dirty="0"/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An accurate characterization of the Ka-band backscattering mechanisms  will: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2930" lvl="1" indent="-171450" algn="just"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Help to improve the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DopplerScatt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wind retrieval process;</a:t>
            </a:r>
          </a:p>
          <a:p>
            <a:pPr marL="582930" lvl="1" indent="-171450" algn="just">
              <a:buFont typeface="Wingdings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Improve our understanding of Ka-band capabilities towards a spaceborne Ka-band winds and currents mission.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9A708-1611-0A4E-AA64-C7959D514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</a:p>
          <a:p>
            <a:endParaRPr lang="en-US" dirty="0"/>
          </a:p>
        </p:txBody>
      </p:sp>
      <p:pic>
        <p:nvPicPr>
          <p:cNvPr id="11" name="Audio Recording Oct 9, 2020 at 7:52:59 PM" descr="Audio Recording Oct 9, 2020 at 7:52:59 PM">
            <a:hlinkClick r:id="" action="ppaction://media"/>
            <a:extLst>
              <a:ext uri="{FF2B5EF4-FFF2-40B4-BE49-F238E27FC236}">
                <a16:creationId xmlns:a16="http://schemas.microsoft.com/office/drawing/2014/main" id="{6F3094FD-5B7D-B149-AD5D-24F2C57761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1325" y="22536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8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A7146-5543-9B4D-9341-971B7D71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77D454-A50A-8741-AA0B-23CF4A7E8FCA}"/>
                  </a:ext>
                </a:extLst>
              </p:cNvPr>
              <p:cNvSpPr>
                <a:spLocks noGrp="1"/>
              </p:cNvSpPr>
              <p:nvPr>
                <p:ph type="body" sz="quarter" idx="17"/>
              </p:nvPr>
            </p:nvSpPr>
            <p:spPr>
              <a:xfrm>
                <a:off x="350732" y="1571687"/>
                <a:ext cx="6144661" cy="3292621"/>
              </a:xfrm>
            </p:spPr>
            <p:txBody>
              <a:bodyPr/>
              <a:lstStyle/>
              <a:p>
                <a:pPr marL="171450" indent="-171450" algn="just">
                  <a:buFont typeface="Wingdings" pitchFamily="2" charset="2"/>
                  <a:buChar char="§"/>
                </a:pPr>
                <a:r>
                  <a:rPr lang="en-US" dirty="0"/>
                  <a:t>We develop a new Ka-band empirical Geophysical Model Function (GMF) which maps the surface backscatter to ocean surface winds [</a:t>
                </a:r>
                <a:r>
                  <a:rPr lang="en-US" dirty="0" err="1"/>
                  <a:t>Yurovsky</a:t>
                </a:r>
                <a:r>
                  <a:rPr lang="en-US" dirty="0"/>
                  <a:t> </a:t>
                </a:r>
                <a:r>
                  <a:rPr lang="en-US" i="1" dirty="0"/>
                  <a:t>et al</a:t>
                </a:r>
                <a:r>
                  <a:rPr lang="en-US" dirty="0"/>
                  <a:t>., 2016].</a:t>
                </a:r>
              </a:p>
              <a:p>
                <a:pPr marL="171450" indent="-171450" algn="just">
                  <a:buFont typeface="Wingdings" pitchFamily="2" charset="2"/>
                  <a:buChar char="§"/>
                </a:pPr>
                <a:endParaRPr lang="en-US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°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</m:d>
                      <m:func>
                        <m:func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algn="just"/>
                <a:endParaRPr lang="en-US" dirty="0"/>
              </a:p>
              <a:p>
                <a:pPr marL="171450" indent="-171450" algn="just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dirty="0"/>
                  <a:t>The GMF is based on a completely new data set, collected during the Woods Hole Oceanographic Institution (WHOI) Air Sea Interaction Tower (ASIT) experiment (Oct. 20</a:t>
                </a:r>
                <a:r>
                  <a:rPr lang="en-US" baseline="30000" dirty="0"/>
                  <a:t>th</a:t>
                </a:r>
                <a:r>
                  <a:rPr lang="en-US" dirty="0"/>
                  <a:t>, 2019 - Jan. 15</a:t>
                </a:r>
                <a:r>
                  <a:rPr lang="en-US" baseline="30000" dirty="0"/>
                  <a:t>th</a:t>
                </a:r>
                <a:r>
                  <a:rPr lang="en-US" dirty="0"/>
                  <a:t>, 2020), which includes:</a:t>
                </a:r>
              </a:p>
              <a:p>
                <a:pPr marL="582930" lvl="1" indent="-171450" algn="just">
                  <a:buFont typeface="Wingdings" pitchFamily="2" charset="2"/>
                  <a:buChar char="Ø"/>
                </a:pPr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582930" lvl="1" indent="-171450" algn="just">
                  <a:spcBef>
                    <a:spcPts val="0"/>
                  </a:spcBef>
                  <a:buFont typeface="Wingdings" pitchFamily="2" charset="2"/>
                  <a:buChar char="Ø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Ka-band Doppler 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scatterometer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KaBODs</a:t>
                </a: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) [Prof. Paul Siqueira, University of Massachusetts, Amherst].</a:t>
                </a:r>
              </a:p>
              <a:p>
                <a:pPr marL="582930" lvl="1" indent="-171450" algn="just">
                  <a:buFont typeface="Wingdings" pitchFamily="2" charset="2"/>
                  <a:buChar char="Ø"/>
                </a:pPr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Six sonic anemometers at different heights [Dr. James Edson, WHOI]</a:t>
                </a:r>
                <a:r>
                  <a:rPr lang="en-US" dirty="0"/>
                  <a:t>.</a:t>
                </a:r>
              </a:p>
              <a:p>
                <a:pPr marL="171450" indent="-171450" algn="just">
                  <a:buFont typeface="Wingdings" pitchFamily="2" charset="2"/>
                  <a:buChar char="§"/>
                </a:pPr>
                <a:endParaRPr lang="en-US" dirty="0"/>
              </a:p>
              <a:p>
                <a:pPr marL="171450" indent="-171450" algn="just"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dirty="0"/>
                  <a:t>This new GMF along with the new ASIT data set offers the unique opportunity to study the Ka-band backscatter in different wind/wave/weather conditions.</a:t>
                </a:r>
              </a:p>
              <a:p>
                <a:pPr marL="171450" indent="-171450" algn="just">
                  <a:spcBef>
                    <a:spcPts val="0"/>
                  </a:spcBef>
                  <a:buFont typeface="Wingdings" pitchFamily="2" charset="2"/>
                  <a:buChar char="§"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277D454-A50A-8741-AA0B-23CF4A7E8F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7"/>
              </p:nvPr>
            </p:nvSpPr>
            <p:spPr>
              <a:xfrm>
                <a:off x="350732" y="1571687"/>
                <a:ext cx="6144661" cy="3292621"/>
              </a:xfrm>
              <a:blipFill>
                <a:blip r:embed="rId4"/>
                <a:stretch>
                  <a:fillRect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71E3D801-806B-2742-B9C8-DFA7CFC4DE05}"/>
              </a:ext>
            </a:extLst>
          </p:cNvPr>
          <p:cNvGrpSpPr>
            <a:grpSpLocks noChangeAspect="1"/>
          </p:cNvGrpSpPr>
          <p:nvPr/>
        </p:nvGrpSpPr>
        <p:grpSpPr>
          <a:xfrm>
            <a:off x="6584585" y="1529445"/>
            <a:ext cx="2467608" cy="3614055"/>
            <a:chOff x="7073153" y="1448312"/>
            <a:chExt cx="1941756" cy="3280950"/>
          </a:xfrm>
        </p:grpSpPr>
        <p:pic>
          <p:nvPicPr>
            <p:cNvPr id="4" name="Picture 2" descr="Close up of the Air-Sea Interaction Tower at MVCO.">
              <a:extLst>
                <a:ext uri="{FF2B5EF4-FFF2-40B4-BE49-F238E27FC236}">
                  <a16:creationId xmlns:a16="http://schemas.microsoft.com/office/drawing/2014/main" id="{12D3480C-09D2-B047-9498-9A8DC24E05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2321" y="1448312"/>
              <a:ext cx="1828800" cy="2750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44C8413-2932-CD4F-BF8A-81D7B3452FB0}"/>
                </a:ext>
              </a:extLst>
            </p:cNvPr>
            <p:cNvSpPr txBox="1"/>
            <p:nvPr/>
          </p:nvSpPr>
          <p:spPr>
            <a:xfrm>
              <a:off x="7073153" y="4198385"/>
              <a:ext cx="1941756" cy="53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00" dirty="0"/>
                <a:t>[Air-Sea Interaction Tower. Photo by Jayne Doucette, Woods Hole Oceanographic Institution (WHOI) :</a:t>
              </a:r>
            </a:p>
            <a:p>
              <a:pPr algn="just"/>
              <a:r>
                <a:rPr lang="en-US" sz="800" dirty="0"/>
                <a:t>https://</a:t>
              </a:r>
              <a:r>
                <a:rPr lang="en-US" sz="800" dirty="0" err="1"/>
                <a:t>www.whoi.edu</a:t>
              </a:r>
              <a:r>
                <a:rPr lang="en-US" sz="800" dirty="0"/>
                <a:t>/instruments/</a:t>
              </a:r>
              <a:r>
                <a:rPr lang="en-US" sz="800" dirty="0" err="1"/>
                <a:t>gallery.do?clid</a:t>
              </a:r>
              <a:r>
                <a:rPr lang="en-US" sz="800" dirty="0"/>
                <a:t>=6132&amp;iid=8987&amp;mainid=17934]</a:t>
              </a:r>
            </a:p>
          </p:txBody>
        </p:sp>
      </p:grpSp>
      <p:pic>
        <p:nvPicPr>
          <p:cNvPr id="15" name="Audio Recording Oct 9, 2020 at 6:15:26 PM" descr="Audio Recording Oct 9, 2020 at 6:15:26 PM">
            <a:hlinkClick r:id="" action="ppaction://media"/>
            <a:extLst>
              <a:ext uri="{FF2B5EF4-FFF2-40B4-BE49-F238E27FC236}">
                <a16:creationId xmlns:a16="http://schemas.microsoft.com/office/drawing/2014/main" id="{9689E6D4-A4CF-4F47-BE38-CCE0D6045A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30219" y="230137"/>
            <a:ext cx="812800" cy="812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74805DD-4818-0F48-A1D1-1C3A0D876449}"/>
                  </a:ext>
                </a:extLst>
              </p:cNvPr>
              <p:cNvSpPr/>
              <p:nvPr/>
            </p:nvSpPr>
            <p:spPr>
              <a:xfrm>
                <a:off x="5582943" y="2014571"/>
                <a:ext cx="1076834" cy="633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7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7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Normalized  Radar</a:t>
                </a:r>
              </a:p>
              <a:p>
                <a:r>
                  <a:rPr lang="en-US" sz="700" dirty="0">
                    <a:ea typeface="Cambria Math" panose="02040503050406030204" pitchFamily="18" charset="0"/>
                    <a:cs typeface="Arial" panose="020B0604020202020204" pitchFamily="34" charset="0"/>
                  </a:rPr>
                  <a:t>Cross Section</a:t>
                </a:r>
              </a:p>
              <a:p>
                <a14:m>
                  <m:oMath xmlns:m="http://schemas.openxmlformats.org/officeDocument/2006/math">
                    <m:r>
                      <a:rPr lang="en-US" sz="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700" dirty="0">
                    <a:cs typeface="Arial" panose="020B0604020202020204" pitchFamily="34" charset="0"/>
                  </a:rPr>
                  <a:t>incidence angle</a:t>
                </a:r>
              </a:p>
              <a:p>
                <a14:m>
                  <m:oMath xmlns:m="http://schemas.openxmlformats.org/officeDocument/2006/math">
                    <m:r>
                      <a:rPr lang="en-US" sz="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700" dirty="0">
                    <a:cs typeface="Arial" panose="020B0604020202020204" pitchFamily="34" charset="0"/>
                  </a:rPr>
                  <a:t>Wind direction</a:t>
                </a:r>
              </a:p>
              <a:p>
                <a14:m>
                  <m:oMath xmlns:m="http://schemas.openxmlformats.org/officeDocument/2006/math">
                    <m:r>
                      <a:rPr lang="en-US" sz="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700" dirty="0"/>
                  <a:t>: Wind speed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74805DD-4818-0F48-A1D1-1C3A0D8764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943" y="2014571"/>
                <a:ext cx="1076834" cy="6333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4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6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DD3B9-A11E-2646-AFB3-9B5B4E3C0A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3" y="1571687"/>
            <a:ext cx="4162344" cy="3292621"/>
          </a:xfrm>
        </p:spPr>
        <p:txBody>
          <a:bodyPr/>
          <a:lstStyle/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A new Ka-band model function has been developed. Previous models [</a:t>
            </a:r>
            <a:r>
              <a:rPr lang="en-US" dirty="0" err="1"/>
              <a:t>Yurovsky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., 2016] seem to not reproduce the ASIT backscatter observations behavior.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The large residual standard deviation suggests that there is an intrinsic geophysical variability in the Ka-band backscatter that has not been explored yet.</a:t>
            </a:r>
          </a:p>
          <a:p>
            <a:pPr marL="171450" indent="-171450" algn="just">
              <a:buFont typeface="Wingdings" pitchFamily="2" charset="2"/>
              <a:buChar char="§"/>
            </a:pPr>
            <a:endParaRPr lang="en-US" dirty="0"/>
          </a:p>
          <a:p>
            <a:pPr algn="just"/>
            <a:r>
              <a:rPr lang="en-US" i="1" dirty="0"/>
              <a:t>Ongoing/next steps:</a:t>
            </a:r>
          </a:p>
          <a:p>
            <a:pPr marL="171450" indent="-171450" algn="just">
              <a:buFont typeface="Wingdings" pitchFamily="2" charset="2"/>
              <a:buChar char="§"/>
            </a:pPr>
            <a:r>
              <a:rPr lang="en-US" dirty="0"/>
              <a:t>Understanding the source of the geophysical variability in the Ka-band backscatter is important to advance our knowledge in the Ka-band wind capabilities for potential spaceborne Ka-band wind measurements.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E6366-EFBC-5F4B-88DF-2C53F2A89F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674C8D-4004-BC49-AAF1-C3390A5F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200" y="2517012"/>
            <a:ext cx="3326076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08ED56-7513-0449-A567-843E652DC196}"/>
                  </a:ext>
                </a:extLst>
              </p:cNvPr>
              <p:cNvSpPr txBox="1"/>
              <p:nvPr/>
            </p:nvSpPr>
            <p:spPr>
              <a:xfrm>
                <a:off x="4582588" y="2257493"/>
                <a:ext cx="4007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Fig. 1</a:t>
                </a:r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. Comparison among the ASIT backscatter observations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𝑂𝑏𝑠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), the new ASIT GMF and the Ka-band model by </a:t>
                </a:r>
                <a:r>
                  <a:rPr lang="en-US" sz="7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Yurovsky</a:t>
                </a:r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7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et al</a:t>
                </a:r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., 2016 (Y16 GMF).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208ED56-7513-0449-A567-843E652D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88" y="2257493"/>
                <a:ext cx="40073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E54DC40-5476-8A4F-9641-B47E8B071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3200" y="14010"/>
            <a:ext cx="3326076" cy="2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1F5FC1-5AF4-6343-BB50-DC00494317DE}"/>
                  </a:ext>
                </a:extLst>
              </p:cNvPr>
              <p:cNvSpPr txBox="1"/>
              <p:nvPr/>
            </p:nvSpPr>
            <p:spPr>
              <a:xfrm>
                <a:off x="4582588" y="4777472"/>
                <a:ext cx="40073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Fig. 2</a:t>
                </a:r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. Residuals probability density function  (PDF) between the ASIT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7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7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𝑂𝑏𝑠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 and the ASIT GMF. The mean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), standard deviation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𝑑𝐵</m:t>
                        </m:r>
                        <m:r>
                          <a:rPr lang="en-US" sz="700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) and points number (N) are shown in the legend. 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D1F5FC1-5AF4-6343-BB50-DC0049431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2588" y="4777472"/>
                <a:ext cx="4007300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Audio Recording Oct 9, 2020 at 9:07:47 PM" descr="Audio Recording Oct 9, 2020 at 9:07:47 PM">
            <a:hlinkClick r:id="" action="ppaction://media"/>
            <a:extLst>
              <a:ext uri="{FF2B5EF4-FFF2-40B4-BE49-F238E27FC236}">
                <a16:creationId xmlns:a16="http://schemas.microsoft.com/office/drawing/2014/main" id="{9BCF04B3-E868-C64E-AFA2-11DD357284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37233" y="2335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30298A-0F1C-6147-ABD6-8E8B623D0F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732" y="1571687"/>
            <a:ext cx="8454602" cy="3347154"/>
          </a:xfrm>
        </p:spPr>
        <p:txBody>
          <a:bodyPr/>
          <a:lstStyle/>
          <a:p>
            <a:pPr algn="just"/>
            <a:r>
              <a:rPr lang="en-US" dirty="0"/>
              <a:t>I would like to thank:</a:t>
            </a:r>
          </a:p>
          <a:p>
            <a:pPr algn="just"/>
            <a:r>
              <a:rPr lang="en-US" dirty="0"/>
              <a:t>The NASA Postdoctoral Program (NPP).</a:t>
            </a:r>
          </a:p>
          <a:p>
            <a:pPr algn="just"/>
            <a:r>
              <a:rPr lang="en-US" dirty="0"/>
              <a:t>Dr. Ernesto Rodriguez</a:t>
            </a:r>
            <a:r>
              <a:rPr lang="en-US"/>
              <a:t>, Jet Propulsion Laboratory, California Institute of Technology, </a:t>
            </a:r>
            <a:r>
              <a:rPr lang="en-US" dirty="0"/>
              <a:t>NPP research advisor.</a:t>
            </a:r>
          </a:p>
          <a:p>
            <a:pPr algn="just"/>
            <a:r>
              <a:rPr lang="en-US" dirty="0"/>
              <a:t>The NASA Earth Ventures Suborbital-3 </a:t>
            </a:r>
            <a:r>
              <a:rPr lang="en-US" dirty="0" err="1"/>
              <a:t>Submesoscale</a:t>
            </a:r>
            <a:r>
              <a:rPr lang="en-US" dirty="0"/>
              <a:t> Ocean Dynamics Experiment (S-MODE) project PI J. Thomas Farrar, Woods Hole Oceanographic Institution. The ASIT data have been collected under the NASA S-MODE project.</a:t>
            </a:r>
          </a:p>
          <a:p>
            <a:pPr algn="just"/>
            <a:r>
              <a:rPr lang="en-US" dirty="0"/>
              <a:t>Prof. Paul Siqueira, University of Massachusetts Amherst, for providing the </a:t>
            </a:r>
            <a:r>
              <a:rPr lang="en-US" dirty="0" err="1"/>
              <a:t>KaBODs</a:t>
            </a:r>
            <a:r>
              <a:rPr lang="en-US" dirty="0"/>
              <a:t> data.</a:t>
            </a:r>
          </a:p>
          <a:p>
            <a:pPr algn="just"/>
            <a:r>
              <a:rPr lang="en-US" dirty="0"/>
              <a:t>Dr. James Edson, Woods Hole Oceanographic Institution, for providing the ASIT </a:t>
            </a:r>
            <a:r>
              <a:rPr lang="en-US" dirty="0" err="1"/>
              <a:t>anemometers’s</a:t>
            </a:r>
            <a:r>
              <a:rPr lang="en-US" dirty="0"/>
              <a:t> data.</a:t>
            </a:r>
          </a:p>
          <a:p>
            <a:pPr algn="just"/>
            <a:r>
              <a:rPr lang="en-US" dirty="0"/>
              <a:t>Dr. </a:t>
            </a:r>
            <a:r>
              <a:rPr lang="en-US" dirty="0" err="1"/>
              <a:t>Dragana</a:t>
            </a:r>
            <a:r>
              <a:rPr lang="en-US" dirty="0"/>
              <a:t> </a:t>
            </a:r>
            <a:r>
              <a:rPr lang="en-US" dirty="0" err="1"/>
              <a:t>Perkovic</a:t>
            </a:r>
            <a:r>
              <a:rPr lang="en-US" dirty="0"/>
              <a:t>-Martin, Jet Propulsion Laboratory, California Institute of Technology, </a:t>
            </a:r>
            <a:r>
              <a:rPr lang="en-US" dirty="0" err="1"/>
              <a:t>DopplerScatt</a:t>
            </a:r>
            <a:r>
              <a:rPr lang="en-US" dirty="0"/>
              <a:t> PI.</a:t>
            </a:r>
          </a:p>
          <a:p>
            <a:pPr algn="just"/>
            <a:r>
              <a:rPr lang="en-US" dirty="0"/>
              <a:t>Alexander </a:t>
            </a:r>
            <a:r>
              <a:rPr lang="en-US" dirty="0" err="1"/>
              <a:t>Wineteer</a:t>
            </a:r>
            <a:r>
              <a:rPr lang="en-US" dirty="0"/>
              <a:t>, Jet Propulsion Laboratory, California Institute of Technology.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Federica </a:t>
            </a:r>
            <a:r>
              <a:rPr lang="en-US" dirty="0" err="1"/>
              <a:t>Polverari</a:t>
            </a:r>
            <a:r>
              <a:rPr lang="en-US" dirty="0"/>
              <a:t>, Alexander </a:t>
            </a:r>
            <a:r>
              <a:rPr lang="en-US" dirty="0" err="1"/>
              <a:t>Wineteer</a:t>
            </a:r>
            <a:r>
              <a:rPr lang="en-US" dirty="0"/>
              <a:t>, Ernesto Rodriguez, “Characterization and modeling of the Ka-band sea surface radar backscattering using </a:t>
            </a:r>
            <a:r>
              <a:rPr lang="en-US" dirty="0" err="1"/>
              <a:t>scatterometer</a:t>
            </a:r>
            <a:r>
              <a:rPr lang="en-US" dirty="0"/>
              <a:t> measurements from the Air-Sea Interaction Tower experiment”, Remote Sensing, (</a:t>
            </a:r>
            <a:r>
              <a:rPr lang="en-US" i="1" dirty="0"/>
              <a:t>in prep</a:t>
            </a:r>
            <a:r>
              <a:rPr lang="en-US" dirty="0"/>
              <a:t>.)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CCF47-63E8-6A4F-BBC4-53DE36AF8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Publications and Acknowledgements</a:t>
            </a:r>
          </a:p>
          <a:p>
            <a:endParaRPr lang="en-US" dirty="0"/>
          </a:p>
        </p:txBody>
      </p:sp>
      <p:pic>
        <p:nvPicPr>
          <p:cNvPr id="7" name="Audio Recording Oct 11, 2020 at 6:53:57 PM" descr="Audio Recording Oct 11, 2020 at 6:53:57 PM">
            <a:hlinkClick r:id="" action="ppaction://media"/>
            <a:extLst>
              <a:ext uri="{FF2B5EF4-FFF2-40B4-BE49-F238E27FC236}">
                <a16:creationId xmlns:a16="http://schemas.microsoft.com/office/drawing/2014/main" id="{8449254C-73ED-284A-B6BC-ADE52F4A84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31325" y="23353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15785</TotalTime>
  <Words>799</Words>
  <Application>Microsoft Macintosh PowerPoint</Application>
  <PresentationFormat>On-screen Show (16:9)</PresentationFormat>
  <Paragraphs>67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Tahoma</vt:lpstr>
      <vt:lpstr>Wingdings</vt:lpstr>
      <vt:lpstr>NASAjpl-WhiteTheme-16x9-vA6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291</cp:revision>
  <dcterms:created xsi:type="dcterms:W3CDTF">2016-09-08T21:41:17Z</dcterms:created>
  <dcterms:modified xsi:type="dcterms:W3CDTF">2020-10-12T16:46:09Z</dcterms:modified>
</cp:coreProperties>
</file>