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1" r:id="rId1"/>
    <p:sldMasterId id="2147483694" r:id="rId2"/>
  </p:sldMasterIdLst>
  <p:notesMasterIdLst>
    <p:notesMasterId r:id="rId15"/>
  </p:notesMasterIdLst>
  <p:handoutMasterIdLst>
    <p:handoutMasterId r:id="rId16"/>
  </p:handoutMasterIdLst>
  <p:sldIdLst>
    <p:sldId id="282" r:id="rId3"/>
    <p:sldId id="283" r:id="rId4"/>
    <p:sldId id="284" r:id="rId5"/>
    <p:sldId id="285" r:id="rId6"/>
    <p:sldId id="286" r:id="rId7"/>
    <p:sldId id="287" r:id="rId8"/>
    <p:sldId id="288" r:id="rId9"/>
    <p:sldId id="290" r:id="rId10"/>
    <p:sldId id="292" r:id="rId11"/>
    <p:sldId id="293" r:id="rId12"/>
    <p:sldId id="296" r:id="rId13"/>
    <p:sldId id="294" r:id="rId14"/>
  </p:sldIdLst>
  <p:sldSz cx="9144000" cy="5143500" type="screen16x9"/>
  <p:notesSz cx="6858000" cy="9144000"/>
  <p:embeddedFontLst>
    <p:embeddedFont>
      <p:font typeface="Calibri" panose="020F0502020204030204" pitchFamily="34" charset="0"/>
      <p:regular r:id="rId17"/>
      <p:bold r:id="rId18"/>
      <p:italic r:id="rId19"/>
      <p:boldItalic r:id="rId20"/>
    </p:embeddedFont>
    <p:embeddedFont>
      <p:font typeface="Hind" panose="02000000000000000000" pitchFamily="2" charset="77"/>
      <p:regular r:id="rId21"/>
      <p:bold r:id="rId22"/>
    </p:embeddedFont>
    <p:embeddedFont>
      <p:font typeface="Hind Light" panose="02000000000000000000" pitchFamily="2" charset="77"/>
      <p:regular r:id="rId23"/>
    </p:embeddedFont>
    <p:embeddedFont>
      <p:font typeface="Hind Medium" panose="02000000000000000000" pitchFamily="2" charset="77"/>
      <p:regular r:id="rId24"/>
    </p:embeddedFont>
    <p:embeddedFont>
      <p:font typeface="Hind SemiBold" panose="02000000000000000000" pitchFamily="2" charset="77"/>
      <p:regular r:id="rId25"/>
      <p:bold r:id="rId26"/>
    </p:embeddedFont>
  </p:embeddedFontLst>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880"/>
    <p:restoredTop sz="96606" autoAdjust="0"/>
  </p:normalViewPr>
  <p:slideViewPr>
    <p:cSldViewPr snapToGrid="0" snapToObjects="1">
      <p:cViewPr varScale="1">
        <p:scale>
          <a:sx n="283" d="100"/>
          <a:sy n="283" d="100"/>
        </p:scale>
        <p:origin x="200" y="87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767AB6-DDEA-CF4E-A74B-19A554508643}" type="datetimeFigureOut">
              <a:rPr lang="en-US" smtClean="0">
                <a:latin typeface="Arial"/>
              </a:rPr>
              <a:t>10/26/20</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300F83-E232-AF4B-BEC0-F9D716239A3F}"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4205230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2DD8AEC-B96B-2C4C-86B3-8483D80B216B}" type="datetimeFigureOut">
              <a:rPr lang="en-US" smtClean="0"/>
              <a:pPr/>
              <a:t>10/26/20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4180AB40-CF9C-CB44-AF47-E5E5B00AC330}" type="slidenum">
              <a:rPr lang="en-US" smtClean="0"/>
              <a:pPr/>
              <a:t>‹#›</a:t>
            </a:fld>
            <a:endParaRPr lang="en-US" dirty="0"/>
          </a:p>
        </p:txBody>
      </p:sp>
    </p:spTree>
    <p:extLst>
      <p:ext uri="{BB962C8B-B14F-4D97-AF65-F5344CB8AC3E}">
        <p14:creationId xmlns:p14="http://schemas.microsoft.com/office/powerpoint/2010/main" val="33825717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Image">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925513" y="1956377"/>
            <a:ext cx="7483464" cy="294801"/>
          </a:xfrm>
        </p:spPr>
        <p:txBody>
          <a:bodyPr>
            <a:noAutofit/>
          </a:bodyPr>
          <a:lstStyle>
            <a:lvl1pPr marL="0" indent="0">
              <a:buNone/>
              <a:defRPr sz="1400" baseline="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Theme, Project or Mission Name (optional)</a:t>
            </a:r>
          </a:p>
        </p:txBody>
      </p:sp>
      <p:sp>
        <p:nvSpPr>
          <p:cNvPr id="24" name="Text Placeholder 21"/>
          <p:cNvSpPr>
            <a:spLocks noGrp="1"/>
          </p:cNvSpPr>
          <p:nvPr>
            <p:ph type="body" sz="quarter" idx="16" hasCustomPrompt="1"/>
          </p:nvPr>
        </p:nvSpPr>
        <p:spPr>
          <a:xfrm>
            <a:off x="915352" y="2251179"/>
            <a:ext cx="7493625" cy="419202"/>
          </a:xfrm>
        </p:spPr>
        <p:txBody>
          <a:bodyPr>
            <a:noAutofit/>
          </a:bodyPr>
          <a:lstStyle>
            <a:lvl1pPr marL="0" indent="0">
              <a:buNone/>
              <a:defRPr sz="2400" b="1"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Presentation Title</a:t>
            </a:r>
          </a:p>
        </p:txBody>
      </p:sp>
      <p:sp>
        <p:nvSpPr>
          <p:cNvPr id="25" name="Text Placeholder 21"/>
          <p:cNvSpPr>
            <a:spLocks noGrp="1"/>
          </p:cNvSpPr>
          <p:nvPr>
            <p:ph type="body" sz="quarter" idx="17" hasCustomPrompt="1"/>
          </p:nvPr>
        </p:nvSpPr>
        <p:spPr>
          <a:xfrm>
            <a:off x="925512" y="2668678"/>
            <a:ext cx="7483465" cy="826362"/>
          </a:xfrm>
        </p:spPr>
        <p:txBody>
          <a:bodyPr>
            <a:noAutofit/>
          </a:bodyPr>
          <a:lstStyle>
            <a:lvl1pPr marL="0" indent="0">
              <a:buNone/>
              <a:defRPr sz="2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a Presentation Subtitle</a:t>
            </a:r>
          </a:p>
        </p:txBody>
      </p:sp>
      <p:sp>
        <p:nvSpPr>
          <p:cNvPr id="26" name="Text Placeholder 21"/>
          <p:cNvSpPr>
            <a:spLocks noGrp="1"/>
          </p:cNvSpPr>
          <p:nvPr>
            <p:ph type="body" sz="quarter" idx="18" hasCustomPrompt="1"/>
          </p:nvPr>
        </p:nvSpPr>
        <p:spPr>
          <a:xfrm>
            <a:off x="915352" y="4246880"/>
            <a:ext cx="7493625" cy="497840"/>
          </a:xfrm>
        </p:spPr>
        <p:txBody>
          <a:bodyPr anchor="b">
            <a:noAutofit/>
          </a:bodyPr>
          <a:lstStyle>
            <a:lvl1pPr marL="0" indent="0">
              <a:buNone/>
              <a:defRPr sz="1000" b="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295" y="1184383"/>
            <a:ext cx="2925483" cy="812634"/>
          </a:xfrm>
          <a:prstGeom prst="rect">
            <a:avLst/>
          </a:prstGeom>
        </p:spPr>
      </p:pic>
      <p:sp>
        <p:nvSpPr>
          <p:cNvPr id="3" name="Footer Placeholder 2"/>
          <p:cNvSpPr>
            <a:spLocks noGrp="1"/>
          </p:cNvSpPr>
          <p:nvPr>
            <p:ph type="ftr" sz="quarter" idx="20"/>
          </p:nvPr>
        </p:nvSpPr>
        <p:spPr>
          <a:xfrm>
            <a:off x="915353" y="4802823"/>
            <a:ext cx="7493624" cy="274637"/>
          </a:xfrm>
        </p:spPr>
        <p:txBody>
          <a:bodyPr/>
          <a:lstStyle/>
          <a:p>
            <a:pPr algn="l"/>
            <a:r>
              <a:rPr lang="en-US"/>
              <a:t>For required markings, please visit https://mh.jpl.nasa.gov</a:t>
            </a:r>
            <a:endParaRPr lang="en-US" dirty="0"/>
          </a:p>
        </p:txBody>
      </p:sp>
    </p:spTree>
    <p:extLst>
      <p:ext uri="{BB962C8B-B14F-4D97-AF65-F5344CB8AC3E}">
        <p14:creationId xmlns:p14="http://schemas.microsoft.com/office/powerpoint/2010/main" val="256555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2137092"/>
            <a:ext cx="4216400" cy="2384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p:cNvSpPr>
            <a:spLocks noGrp="1"/>
          </p:cNvSpPr>
          <p:nvPr>
            <p:ph sz="quarter" idx="20"/>
          </p:nvPr>
        </p:nvSpPr>
        <p:spPr>
          <a:xfrm>
            <a:off x="4675164" y="2137092"/>
            <a:ext cx="4216400" cy="23841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idx="1"/>
          </p:nvPr>
        </p:nvSpPr>
        <p:spPr>
          <a:xfrm>
            <a:off x="254000"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p:cNvSpPr>
            <a:spLocks noGrp="1"/>
          </p:cNvSpPr>
          <p:nvPr>
            <p:ph type="body" sz="quarter" idx="3"/>
          </p:nvPr>
        </p:nvSpPr>
        <p:spPr>
          <a:xfrm>
            <a:off x="4675164" y="1497330"/>
            <a:ext cx="4216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1D4C51F1-096E-4A7D-AF59-49489967A51A}" type="datetime1">
              <a:rPr lang="en-US" smtClean="0"/>
              <a:t>10/26/20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62570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21" name="Content Placeholder 2"/>
          <p:cNvSpPr>
            <a:spLocks noGrp="1"/>
          </p:cNvSpPr>
          <p:nvPr>
            <p:ph sz="quarter" idx="19"/>
          </p:nvPr>
        </p:nvSpPr>
        <p:spPr>
          <a:xfrm>
            <a:off x="254000"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2"/>
          <p:cNvSpPr>
            <a:spLocks noGrp="1"/>
          </p:cNvSpPr>
          <p:nvPr>
            <p:ph type="body" idx="24" hasCustomPrompt="1"/>
          </p:nvPr>
        </p:nvSpPr>
        <p:spPr>
          <a:xfrm>
            <a:off x="254000"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23" name="Content Placeholder 11"/>
          <p:cNvSpPr>
            <a:spLocks noGrp="1"/>
          </p:cNvSpPr>
          <p:nvPr>
            <p:ph sz="quarter" idx="20"/>
          </p:nvPr>
        </p:nvSpPr>
        <p:spPr>
          <a:xfrm>
            <a:off x="3638844" y="1497329"/>
            <a:ext cx="5129236" cy="3023869"/>
          </a:xfrm>
        </p:spPr>
        <p:txBody>
          <a:bodyPr/>
          <a:lstStyle>
            <a:lvl1pPr>
              <a:defRPr sz="2800"/>
            </a:lvl1pPr>
            <a:lvl2pPr>
              <a:defRPr sz="24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8D18AFA9-C13B-4E9A-A7F0-C8B20BE5ADB5}" type="datetime1">
              <a:rPr lang="en-US" smtClean="0"/>
              <a:t>10/26/20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916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Picture Placeholder 2"/>
          <p:cNvSpPr>
            <a:spLocks noGrp="1"/>
          </p:cNvSpPr>
          <p:nvPr>
            <p:ph type="pic" idx="1"/>
          </p:nvPr>
        </p:nvSpPr>
        <p:spPr>
          <a:xfrm>
            <a:off x="254000" y="1497330"/>
            <a:ext cx="5129236" cy="30238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Content Placeholder 2"/>
          <p:cNvSpPr>
            <a:spLocks noGrp="1"/>
          </p:cNvSpPr>
          <p:nvPr>
            <p:ph sz="quarter" idx="19"/>
          </p:nvPr>
        </p:nvSpPr>
        <p:spPr>
          <a:xfrm>
            <a:off x="5556567" y="2137092"/>
            <a:ext cx="3211513" cy="2384107"/>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2"/>
          <p:cNvSpPr>
            <a:spLocks noGrp="1"/>
          </p:cNvSpPr>
          <p:nvPr>
            <p:ph type="body" idx="24" hasCustomPrompt="1"/>
          </p:nvPr>
        </p:nvSpPr>
        <p:spPr>
          <a:xfrm>
            <a:off x="5556567" y="1497330"/>
            <a:ext cx="3211513" cy="639762"/>
          </a:xfrm>
        </p:spPr>
        <p:txBody>
          <a:bodyPr anchor="b">
            <a:noAutofit/>
          </a:bodyPr>
          <a:lstStyle>
            <a:lvl1pPr marL="0" indent="0">
              <a:buFont typeface="Arial"/>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title style</a:t>
            </a:r>
          </a:p>
        </p:txBody>
      </p:sp>
      <p:sp>
        <p:nvSpPr>
          <p:cNvPr id="17" name="TextBox 16"/>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5"/>
          </p:nvPr>
        </p:nvSpPr>
        <p:spPr/>
        <p:txBody>
          <a:bodyPr/>
          <a:lstStyle/>
          <a:p>
            <a:fld id="{6AFA6CE4-1B8F-4F53-8FC9-315CD27786F8}" type="datetime1">
              <a:rPr lang="en-US" smtClean="0"/>
              <a:t>10/26/20</a:t>
            </a:fld>
            <a:endParaRPr lang="en-US" dirty="0"/>
          </a:p>
        </p:txBody>
      </p:sp>
      <p:sp>
        <p:nvSpPr>
          <p:cNvPr id="5" name="Footer Placeholder 4"/>
          <p:cNvSpPr>
            <a:spLocks noGrp="1"/>
          </p:cNvSpPr>
          <p:nvPr>
            <p:ph type="ftr" sz="quarter" idx="26"/>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7"/>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7731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CDEFE66-01B5-A147-B059-451E84A54769}"/>
              </a:ext>
            </a:extLst>
          </p:cNvPr>
          <p:cNvSpPr>
            <a:spLocks noGrp="1"/>
          </p:cNvSpPr>
          <p:nvPr>
            <p:ph type="body" sz="quarter" idx="17" hasCustomPrompt="1"/>
          </p:nvPr>
        </p:nvSpPr>
        <p:spPr>
          <a:xfrm>
            <a:off x="350732" y="1571687"/>
            <a:ext cx="8454602" cy="3292621"/>
          </a:xfrm>
          <a:prstGeom prst="rect">
            <a:avLst/>
          </a:prstGeom>
        </p:spPr>
        <p:txBody>
          <a:bodyPr anchor="t">
            <a:noAutofit/>
          </a:bodyPr>
          <a:lstStyle>
            <a:lvl1pPr marL="0" indent="0" algn="l">
              <a:buNone/>
              <a:tabLst/>
              <a:defRPr sz="1200" baseline="0">
                <a:solidFill>
                  <a:schemeClr val="tx1"/>
                </a:solidFill>
                <a:latin typeface="Arial" panose="020B0604020202020204" pitchFamily="34" charset="0"/>
                <a:cs typeface="Arial" panose="020B0604020202020204" pitchFamily="34" charset="0"/>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Click to Insert Content</a:t>
            </a:r>
          </a:p>
        </p:txBody>
      </p:sp>
      <p:sp>
        <p:nvSpPr>
          <p:cNvPr id="4" name="Text Placeholder 4">
            <a:extLst>
              <a:ext uri="{FF2B5EF4-FFF2-40B4-BE49-F238E27FC236}">
                <a16:creationId xmlns:a16="http://schemas.microsoft.com/office/drawing/2014/main" id="{A0B06CD5-79FB-D64E-854C-192AEA1DF18C}"/>
              </a:ext>
            </a:extLst>
          </p:cNvPr>
          <p:cNvSpPr>
            <a:spLocks noGrp="1"/>
          </p:cNvSpPr>
          <p:nvPr>
            <p:ph type="body" sz="quarter" idx="3" hasCustomPrompt="1"/>
          </p:nvPr>
        </p:nvSpPr>
        <p:spPr>
          <a:xfrm>
            <a:off x="350731" y="823076"/>
            <a:ext cx="8454602" cy="430183"/>
          </a:xfrm>
          <a:prstGeom prst="rect">
            <a:avLst/>
          </a:prstGeom>
        </p:spPr>
        <p:txBody>
          <a:bodyPr anchor="t"/>
          <a:lstStyle>
            <a:lvl1pPr marL="0" indent="0">
              <a:buNone/>
              <a:defRPr sz="2600" b="1" baseline="0">
                <a:solidFill>
                  <a:srgbClr val="99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Tree>
    <p:extLst>
      <p:ext uri="{BB962C8B-B14F-4D97-AF65-F5344CB8AC3E}">
        <p14:creationId xmlns:p14="http://schemas.microsoft.com/office/powerpoint/2010/main" val="15269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Sq Imag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5687785" y="508000"/>
            <a:ext cx="3347357" cy="826391"/>
          </a:xfrm>
        </p:spPr>
        <p:txBody>
          <a:bodyPr anchor="b">
            <a:noAutofit/>
          </a:bodyPr>
          <a:lstStyle>
            <a:lvl1pPr marL="0" indent="0" algn="ctr">
              <a:buNone/>
              <a:defRPr sz="1400">
                <a:solidFill>
                  <a:schemeClr val="accent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Add a Theme, Project or Mission Name (optional)</a:t>
            </a:r>
          </a:p>
        </p:txBody>
      </p:sp>
      <p:sp>
        <p:nvSpPr>
          <p:cNvPr id="15" name="Text Placeholder 13"/>
          <p:cNvSpPr>
            <a:spLocks noGrp="1"/>
          </p:cNvSpPr>
          <p:nvPr>
            <p:ph type="body" sz="quarter" idx="11" hasCustomPrompt="1"/>
          </p:nvPr>
        </p:nvSpPr>
        <p:spPr>
          <a:xfrm>
            <a:off x="5687785" y="1354711"/>
            <a:ext cx="3347357" cy="728089"/>
          </a:xfrm>
        </p:spPr>
        <p:txBody>
          <a:bodyPr anchor="t">
            <a:noAutofit/>
          </a:bodyPr>
          <a:lstStyle>
            <a:lvl1pPr marL="0" indent="0" algn="ctr">
              <a:buNone/>
              <a:defRPr sz="2200" b="1"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Click to Edit Presentation Title</a:t>
            </a:r>
          </a:p>
        </p:txBody>
      </p:sp>
      <p:sp>
        <p:nvSpPr>
          <p:cNvPr id="19" name="Picture Placeholder 18"/>
          <p:cNvSpPr>
            <a:spLocks noGrp="1"/>
          </p:cNvSpPr>
          <p:nvPr>
            <p:ph type="pic" sz="quarter" idx="14"/>
          </p:nvPr>
        </p:nvSpPr>
        <p:spPr>
          <a:xfrm>
            <a:off x="0" y="0"/>
            <a:ext cx="5546725" cy="5143500"/>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26" name="Text Placeholder 13"/>
          <p:cNvSpPr>
            <a:spLocks noGrp="1"/>
          </p:cNvSpPr>
          <p:nvPr>
            <p:ph type="body" sz="quarter" idx="15" hasCustomPrompt="1"/>
          </p:nvPr>
        </p:nvSpPr>
        <p:spPr>
          <a:xfrm>
            <a:off x="5687785" y="2164080"/>
            <a:ext cx="3347357" cy="833120"/>
          </a:xfrm>
        </p:spPr>
        <p:txBody>
          <a:bodyPr anchor="t">
            <a:noAutofit/>
          </a:bodyPr>
          <a:lstStyle>
            <a:lvl1pPr marL="0" indent="0" algn="ctr">
              <a:buNone/>
              <a:defRPr sz="1000" baseline="0">
                <a:solidFill>
                  <a:schemeClr val="tx1"/>
                </a:solidFill>
                <a:latin typeface="+mj-lt"/>
              </a:defRPr>
            </a:lvl1pPr>
            <a:lvl2pPr marL="457200" indent="0" algn="ctr">
              <a:buNone/>
              <a:defRPr sz="1400">
                <a:solidFill>
                  <a:schemeClr val="accent1"/>
                </a:solidFill>
              </a:defRPr>
            </a:lvl2pPr>
            <a:lvl3pPr marL="914400" indent="0" algn="ctr">
              <a:buNone/>
              <a:defRPr sz="1400">
                <a:solidFill>
                  <a:schemeClr val="accent1"/>
                </a:solidFill>
              </a:defRPr>
            </a:lvl3pPr>
            <a:lvl4pPr marL="1371600" indent="0" algn="ctr">
              <a:buNone/>
              <a:defRPr sz="1400">
                <a:solidFill>
                  <a:schemeClr val="accent1"/>
                </a:solidFill>
              </a:defRPr>
            </a:lvl4pPr>
            <a:lvl5pPr marL="1828800" indent="0" algn="ctr">
              <a:buNone/>
              <a:defRPr sz="1400">
                <a:solidFill>
                  <a:schemeClr val="accent1"/>
                </a:solidFill>
              </a:defRPr>
            </a:lvl5pPr>
          </a:lstStyle>
          <a:p>
            <a:pPr lvl="0"/>
            <a:r>
              <a:rPr lang="en-US" dirty="0"/>
              <a:t>Presented by, Job Title, Date, etc.</a:t>
            </a:r>
          </a:p>
        </p:txBody>
      </p:sp>
      <p:pic>
        <p:nvPicPr>
          <p:cNvPr id="8" name="Picture 7"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70339" y="3918225"/>
            <a:ext cx="2925483" cy="812634"/>
          </a:xfrm>
          <a:prstGeom prst="rect">
            <a:avLst/>
          </a:prstGeom>
        </p:spPr>
      </p:pic>
      <p:sp>
        <p:nvSpPr>
          <p:cNvPr id="3" name="Footer Placeholder 2"/>
          <p:cNvSpPr>
            <a:spLocks noGrp="1"/>
          </p:cNvSpPr>
          <p:nvPr>
            <p:ph type="ftr" sz="quarter" idx="17"/>
          </p:nvPr>
        </p:nvSpPr>
        <p:spPr>
          <a:xfrm>
            <a:off x="5687785" y="4802823"/>
            <a:ext cx="3347357" cy="274637"/>
          </a:xfrm>
        </p:spPr>
        <p:txBody>
          <a:body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0"/>
            <a:ext cx="9144000" cy="3417503"/>
          </a:xfrm>
        </p:spPr>
        <p:txBody>
          <a:bodyPr anchor="ctr">
            <a:noAutofit/>
          </a:bodyPr>
          <a:lstStyle>
            <a:lvl1pPr marL="0" marR="0" indent="0" algn="ctr" defTabSz="457200" rtl="0" eaLnBrk="1" fontAlgn="auto" latinLnBrk="0" hangingPunct="1">
              <a:lnSpc>
                <a:spcPct val="100000"/>
              </a:lnSpc>
              <a:spcBef>
                <a:spcPct val="20000"/>
              </a:spcBef>
              <a:spcAft>
                <a:spcPts val="0"/>
              </a:spcAft>
              <a:buClr>
                <a:schemeClr val="bg1">
                  <a:lumMod val="50000"/>
                </a:schemeClr>
              </a:buClr>
              <a:buSzTx/>
              <a:buFont typeface="Arial"/>
              <a:buNone/>
              <a:tabLst/>
              <a:defRPr sz="1400"/>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369198" y="3773210"/>
            <a:ext cx="8530529" cy="430183"/>
          </a:xfrm>
        </p:spPr>
        <p:txBody>
          <a:bodyPr>
            <a:noAutofit/>
          </a:bodyPr>
          <a:lstStyle>
            <a:lvl1pPr marL="0" indent="0">
              <a:buNone/>
              <a:defRPr sz="2200" b="1">
                <a:latin typeface="+mj-lt"/>
              </a:defRPr>
            </a:lvl1pPr>
            <a:lvl2pPr marL="457200" indent="0">
              <a:buNone/>
              <a:defRPr sz="2200" b="1">
                <a:latin typeface="+mj-lt"/>
              </a:defRPr>
            </a:lvl2pPr>
            <a:lvl3pPr marL="914400" indent="0">
              <a:buNone/>
              <a:defRPr sz="2200" b="1">
                <a:latin typeface="+mj-lt"/>
              </a:defRPr>
            </a:lvl3pPr>
            <a:lvl4pPr marL="1371600" indent="0">
              <a:buNone/>
              <a:defRPr sz="2200" b="1">
                <a:latin typeface="+mj-lt"/>
              </a:defRPr>
            </a:lvl4pPr>
            <a:lvl5pPr marL="1828800" indent="0">
              <a:buNone/>
              <a:defRPr sz="2200"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369198" y="4479716"/>
            <a:ext cx="5605047" cy="355600"/>
          </a:xfrm>
        </p:spPr>
        <p:txBody>
          <a:bodyPr anchor="b">
            <a:noAutofit/>
          </a:bodyPr>
          <a:lstStyle>
            <a:lvl1pPr marL="0" indent="0">
              <a:buNone/>
              <a:defRPr sz="1000" baseline="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Presented by, Job Title, Date, etc.</a:t>
            </a:r>
          </a:p>
        </p:txBody>
      </p:sp>
      <p:sp>
        <p:nvSpPr>
          <p:cNvPr id="21" name="Text Placeholder 20"/>
          <p:cNvSpPr>
            <a:spLocks noGrp="1"/>
          </p:cNvSpPr>
          <p:nvPr>
            <p:ph type="body" sz="quarter" idx="19" hasCustomPrompt="1"/>
          </p:nvPr>
        </p:nvSpPr>
        <p:spPr>
          <a:xfrm>
            <a:off x="369197" y="3488175"/>
            <a:ext cx="8530530" cy="285035"/>
          </a:xfrm>
        </p:spPr>
        <p:txBody>
          <a:bodyPr>
            <a:noAutofit/>
          </a:bodyPr>
          <a:lstStyle>
            <a:lvl1pPr marL="0" indent="0">
              <a:buNone/>
              <a:defRPr sz="1400">
                <a:solidFill>
                  <a:schemeClr val="accent1"/>
                </a:solidFill>
              </a:defRPr>
            </a:lvl1pPr>
            <a:lvl2pPr marL="457200" indent="0">
              <a:buNone/>
              <a:defRPr sz="1400">
                <a:solidFill>
                  <a:schemeClr val="accent1"/>
                </a:solidFill>
              </a:defRPr>
            </a:lvl2pPr>
            <a:lvl3pPr marL="914400" indent="0">
              <a:buNone/>
              <a:defRPr sz="1400">
                <a:solidFill>
                  <a:schemeClr val="accent1"/>
                </a:solidFill>
              </a:defRPr>
            </a:lvl3pPr>
            <a:lvl4pPr marL="1371600" indent="0">
              <a:buNone/>
              <a:defRPr sz="1400">
                <a:solidFill>
                  <a:schemeClr val="accent1"/>
                </a:solidFill>
              </a:defRPr>
            </a:lvl4pPr>
            <a:lvl5pPr marL="1828800" indent="0">
              <a:buNone/>
              <a:defRPr sz="1400">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4244" y="4219782"/>
            <a:ext cx="2925483" cy="812634"/>
          </a:xfrm>
          <a:prstGeom prst="rect">
            <a:avLst/>
          </a:prstGeom>
        </p:spPr>
      </p:pic>
      <p:sp>
        <p:nvSpPr>
          <p:cNvPr id="3" name="Footer Placeholder 2"/>
          <p:cNvSpPr>
            <a:spLocks noGrp="1"/>
          </p:cNvSpPr>
          <p:nvPr>
            <p:ph type="ftr" sz="quarter" idx="21"/>
          </p:nvPr>
        </p:nvSpPr>
        <p:spPr>
          <a:xfrm>
            <a:off x="369199" y="4802823"/>
            <a:ext cx="5605046" cy="274637"/>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320791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0"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341DE1EE-7D9E-4356-A17B-AC39B24D4A0F}" type="datetime1">
              <a:rPr lang="en-US" smtClean="0"/>
              <a:t>10/26/20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200292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TextBox 12"/>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2" name="Date Placeholder 1"/>
          <p:cNvSpPr>
            <a:spLocks noGrp="1"/>
          </p:cNvSpPr>
          <p:nvPr>
            <p:ph type="dt" sz="half" idx="18"/>
          </p:nvPr>
        </p:nvSpPr>
        <p:spPr/>
        <p:txBody>
          <a:bodyPr/>
          <a:lstStyle/>
          <a:p>
            <a:fld id="{E0EE1217-8810-43A4-A260-F7B93C1E2460}" type="datetime1">
              <a:rPr lang="en-US" smtClean="0"/>
              <a:t>10/26/20</a:t>
            </a:fld>
            <a:endParaRPr lang="en-US" dirty="0"/>
          </a:p>
        </p:txBody>
      </p:sp>
      <p:sp>
        <p:nvSpPr>
          <p:cNvPr id="3" name="Footer Placeholder 2"/>
          <p:cNvSpPr>
            <a:spLocks noGrp="1"/>
          </p:cNvSpPr>
          <p:nvPr>
            <p:ph type="ftr" sz="quarter" idx="19"/>
          </p:nvPr>
        </p:nvSpPr>
        <p:spPr/>
        <p:txBody>
          <a:bodyPr/>
          <a:lstStyle/>
          <a:p>
            <a:r>
              <a:rPr lang="en-US"/>
              <a:t>For required markings, please visit https://mh.jpl.nasa.gov</a:t>
            </a:r>
            <a:endParaRPr lang="en-US" dirty="0"/>
          </a:p>
        </p:txBody>
      </p:sp>
      <p:sp>
        <p:nvSpPr>
          <p:cNvPr id="4" name="Slide Number Placeholder 3"/>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noAutofit/>
          </a:bodyPr>
          <a:lstStyle/>
          <a:p>
            <a:r>
              <a:rPr lang="en-US"/>
              <a:t>Click to edit Master title style</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81BC07D9-38D2-4D21-BB9F-4FB482252065}" type="datetime1">
              <a:rPr lang="en-US" smtClean="0"/>
              <a:t>10/26/20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4317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16"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8"/>
          <p:cNvSpPr>
            <a:spLocks noGrp="1"/>
          </p:cNvSpPr>
          <p:nvPr>
            <p:ph type="title"/>
          </p:nvPr>
        </p:nvSpPr>
        <p:spPr/>
        <p:txBody>
          <a:bodyPr/>
          <a:lstStyle/>
          <a:p>
            <a:r>
              <a:rPr lang="en-US" dirty="0"/>
              <a:t>Click to edit Master title style</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18"/>
          </p:nvPr>
        </p:nvSpPr>
        <p:spPr/>
        <p:txBody>
          <a:bodyPr/>
          <a:lstStyle/>
          <a:p>
            <a:fld id="{37A7201D-60A7-477E-96B4-3973BB7451F7}" type="datetime1">
              <a:rPr lang="en-US" smtClean="0"/>
              <a:t>10/26/20</a:t>
            </a:fld>
            <a:endParaRPr lang="en-US" dirty="0"/>
          </a:p>
        </p:txBody>
      </p:sp>
      <p:sp>
        <p:nvSpPr>
          <p:cNvPr id="5" name="Footer Placeholder 4"/>
          <p:cNvSpPr>
            <a:spLocks noGrp="1"/>
          </p:cNvSpPr>
          <p:nvPr>
            <p:ph type="ftr" sz="quarter" idx="19"/>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0"/>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608767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1412240" y="1602106"/>
            <a:ext cx="6319520" cy="27193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0"/>
          </p:nvPr>
        </p:nvSpPr>
        <p:spPr/>
        <p:txBody>
          <a:bodyPr/>
          <a:lstStyle/>
          <a:p>
            <a:fld id="{DF441585-8FA9-4EA2-85A4-83043578477A}" type="datetime1">
              <a:rPr lang="en-US" smtClean="0"/>
              <a:t>10/26/20</a:t>
            </a:fld>
            <a:endParaRPr lang="en-US" dirty="0"/>
          </a:p>
        </p:txBody>
      </p:sp>
      <p:sp>
        <p:nvSpPr>
          <p:cNvPr id="5" name="Footer Placeholder 4"/>
          <p:cNvSpPr>
            <a:spLocks noGrp="1"/>
          </p:cNvSpPr>
          <p:nvPr>
            <p:ph type="ftr" sz="quarter" idx="21"/>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2"/>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107939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ext Placeholder 4"/>
          <p:cNvSpPr>
            <a:spLocks noGrp="1"/>
          </p:cNvSpPr>
          <p:nvPr>
            <p:ph type="body" sz="quarter" idx="17" hasCustomPrompt="1"/>
          </p:nvPr>
        </p:nvSpPr>
        <p:spPr>
          <a:xfrm>
            <a:off x="254000" y="132080"/>
            <a:ext cx="8514080" cy="205979"/>
          </a:xfrm>
          <a:prstGeom prst="rect">
            <a:avLst/>
          </a:prstGeom>
        </p:spPr>
        <p:txBody>
          <a:bodyPr anchor="t">
            <a:noAutofit/>
          </a:bodyPr>
          <a:lstStyle>
            <a:lvl1pPr marL="0" indent="0" algn="l">
              <a:buNone/>
              <a:tabLst/>
              <a:defRPr sz="800" baseline="0">
                <a:solidFill>
                  <a:schemeClr val="bg1">
                    <a:lumMod val="50000"/>
                  </a:schemeClr>
                </a:solidFill>
                <a:latin typeface="+mj-lt"/>
              </a:defRPr>
            </a:lvl1pPr>
            <a:lvl2pPr marL="411480" indent="0">
              <a:buNone/>
              <a:defRPr sz="1000"/>
            </a:lvl2pPr>
            <a:lvl3pPr marL="777240" indent="0">
              <a:buNone/>
              <a:defRPr sz="1000"/>
            </a:lvl3pPr>
            <a:lvl4pPr marL="1051560" indent="0">
              <a:buNone/>
              <a:defRPr sz="1000"/>
            </a:lvl4pPr>
            <a:lvl5pPr marL="1325880" indent="0">
              <a:buNone/>
              <a:defRPr sz="1000"/>
            </a:lvl5pPr>
          </a:lstStyle>
          <a:p>
            <a:pPr lvl="0"/>
            <a:r>
              <a:rPr lang="en-US" dirty="0"/>
              <a:t>Theme, project or mission name (optional)</a:t>
            </a:r>
          </a:p>
        </p:txBody>
      </p:sp>
      <p:sp>
        <p:nvSpPr>
          <p:cNvPr id="9" name="Title 8"/>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4" hasCustomPrompt="1"/>
          </p:nvPr>
        </p:nvSpPr>
        <p:spPr>
          <a:xfrm>
            <a:off x="254000" y="757179"/>
            <a:ext cx="8514080" cy="350262"/>
          </a:xfrm>
          <a:prstGeom prst="rect">
            <a:avLst/>
          </a:prstGeom>
        </p:spPr>
        <p:txBody>
          <a:bodyPr vert="horz">
            <a:noAutofit/>
          </a:bodyPr>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3" name="Content Placeholder 2"/>
          <p:cNvSpPr>
            <a:spLocks noGrp="1"/>
          </p:cNvSpPr>
          <p:nvPr>
            <p:ph sz="quarter" idx="19"/>
          </p:nvPr>
        </p:nvSpPr>
        <p:spPr>
          <a:xfrm>
            <a:off x="254000" y="1598613"/>
            <a:ext cx="4216400" cy="2719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p:cNvSpPr>
            <a:spLocks noGrp="1"/>
          </p:cNvSpPr>
          <p:nvPr>
            <p:ph sz="quarter" idx="20"/>
          </p:nvPr>
        </p:nvSpPr>
        <p:spPr>
          <a:xfrm>
            <a:off x="4675164" y="1598612"/>
            <a:ext cx="4216400" cy="27193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userDrawn="1"/>
        </p:nvSpPr>
        <p:spPr>
          <a:xfrm>
            <a:off x="7810218" y="4719637"/>
            <a:ext cx="1233549" cy="423864"/>
          </a:xfrm>
          <a:prstGeom prst="rect">
            <a:avLst/>
          </a:prstGeom>
          <a:noFill/>
        </p:spPr>
        <p:txBody>
          <a:bodyPr wrap="square" rtlCol="0" anchor="ctr">
            <a:noAutofit/>
          </a:bodyPr>
          <a:lstStyle/>
          <a:p>
            <a:pPr algn="r"/>
            <a:r>
              <a:rPr lang="en-US" sz="1000" b="1" kern="0" spc="70" dirty="0">
                <a:solidFill>
                  <a:srgbClr val="6083AA"/>
                </a:solidFill>
              </a:rPr>
              <a:t>jpl.nasa.gov</a:t>
            </a:r>
          </a:p>
        </p:txBody>
      </p:sp>
      <p:sp>
        <p:nvSpPr>
          <p:cNvPr id="4" name="Date Placeholder 3"/>
          <p:cNvSpPr>
            <a:spLocks noGrp="1"/>
          </p:cNvSpPr>
          <p:nvPr>
            <p:ph type="dt" sz="half" idx="21"/>
          </p:nvPr>
        </p:nvSpPr>
        <p:spPr/>
        <p:txBody>
          <a:bodyPr/>
          <a:lstStyle/>
          <a:p>
            <a:fld id="{83F1A4B9-1F13-48F5-BF93-72CC0A0DFA2C}" type="datetime1">
              <a:rPr lang="en-US" smtClean="0"/>
              <a:t>10/26/20</a:t>
            </a:fld>
            <a:endParaRPr lang="en-US" dirty="0"/>
          </a:p>
        </p:txBody>
      </p:sp>
      <p:sp>
        <p:nvSpPr>
          <p:cNvPr id="5" name="Footer Placeholder 4"/>
          <p:cNvSpPr>
            <a:spLocks noGrp="1"/>
          </p:cNvSpPr>
          <p:nvPr>
            <p:ph type="ftr" sz="quarter" idx="22"/>
          </p:nvPr>
        </p:nvSpPr>
        <p:spPr/>
        <p:txBody>
          <a:bodyPr/>
          <a:lstStyle/>
          <a:p>
            <a:r>
              <a:rPr lang="en-US"/>
              <a:t>For required markings, please visit https://mh.jpl.nasa.gov</a:t>
            </a:r>
            <a:endParaRPr lang="en-US" dirty="0"/>
          </a:p>
        </p:txBody>
      </p:sp>
      <p:sp>
        <p:nvSpPr>
          <p:cNvPr id="6" name="Slide Number Placeholder 5"/>
          <p:cNvSpPr>
            <a:spLocks noGrp="1"/>
          </p:cNvSpPr>
          <p:nvPr>
            <p:ph type="sldNum" sz="quarter" idx="23"/>
          </p:nvPr>
        </p:nvSpPr>
        <p:spPr/>
        <p:txBody>
          <a:body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353227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 y="327899"/>
            <a:ext cx="8514080" cy="434101"/>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254000" y="1200150"/>
            <a:ext cx="8432800" cy="339407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53999" y="4802823"/>
            <a:ext cx="1422401" cy="274637"/>
          </a:xfrm>
          <a:prstGeom prst="rect">
            <a:avLst/>
          </a:prstGeom>
        </p:spPr>
        <p:txBody>
          <a:bodyPr vert="horz" lIns="91440" tIns="45720" rIns="91440" bIns="45720" rtlCol="0" anchor="ctr">
            <a:noAutofit/>
          </a:bodyPr>
          <a:lstStyle>
            <a:lvl1pPr algn="l">
              <a:defRPr sz="800">
                <a:solidFill>
                  <a:schemeClr val="bg1">
                    <a:lumMod val="50000"/>
                  </a:schemeClr>
                </a:solidFill>
              </a:defRPr>
            </a:lvl1pPr>
          </a:lstStyle>
          <a:p>
            <a:fld id="{0FB8DC75-F238-4FEA-A196-95F443A65C8E}" type="datetime1">
              <a:rPr lang="en-US" smtClean="0"/>
              <a:t>10/26/20</a:t>
            </a:fld>
            <a:endParaRPr lang="en-US" dirty="0"/>
          </a:p>
        </p:txBody>
      </p:sp>
      <p:sp>
        <p:nvSpPr>
          <p:cNvPr id="5" name="Footer Placeholder 4"/>
          <p:cNvSpPr>
            <a:spLocks noGrp="1"/>
          </p:cNvSpPr>
          <p:nvPr>
            <p:ph type="ftr" sz="quarter" idx="3"/>
          </p:nvPr>
        </p:nvSpPr>
        <p:spPr>
          <a:xfrm>
            <a:off x="1676401" y="4802823"/>
            <a:ext cx="5791199" cy="274637"/>
          </a:xfrm>
          <a:prstGeom prst="rect">
            <a:avLst/>
          </a:prstGeom>
        </p:spPr>
        <p:txBody>
          <a:bodyPr vert="horz" lIns="91440" tIns="45720" rIns="91440" bIns="45720" rtlCol="0" anchor="ctr">
            <a:noAutofit/>
          </a:bodyPr>
          <a:lstStyle>
            <a:lvl1pPr algn="ctr">
              <a:defRPr sz="800">
                <a:solidFill>
                  <a:schemeClr val="accent4"/>
                </a:solidFill>
              </a:defRPr>
            </a:lvl1pPr>
          </a:lstStyle>
          <a:p>
            <a:r>
              <a:rPr lang="en-US"/>
              <a:t>For required markings, please visit https://mh.jpl.nasa.gov</a:t>
            </a:r>
            <a:endParaRPr lang="en-US" dirty="0"/>
          </a:p>
        </p:txBody>
      </p:sp>
      <p:sp>
        <p:nvSpPr>
          <p:cNvPr id="6" name="Slide Number Placeholder 5"/>
          <p:cNvSpPr>
            <a:spLocks noGrp="1"/>
          </p:cNvSpPr>
          <p:nvPr>
            <p:ph type="sldNum" sz="quarter" idx="4"/>
          </p:nvPr>
        </p:nvSpPr>
        <p:spPr>
          <a:xfrm>
            <a:off x="7467600" y="4802823"/>
            <a:ext cx="586130" cy="272097"/>
          </a:xfrm>
          <a:prstGeom prst="rect">
            <a:avLst/>
          </a:prstGeom>
        </p:spPr>
        <p:txBody>
          <a:bodyPr vert="horz" lIns="91440" tIns="45720" rIns="91440" bIns="45720" rtlCol="0" anchor="ctr">
            <a:noAutofit/>
          </a:bodyPr>
          <a:lstStyle>
            <a:lvl1pPr algn="r">
              <a:defRPr sz="800">
                <a:solidFill>
                  <a:schemeClr val="bg1">
                    <a:lumMod val="50000"/>
                  </a:schemeClr>
                </a:solidFill>
              </a:defRPr>
            </a:lvl1pPr>
          </a:lstStyle>
          <a:p>
            <a:fld id="{0E0E1749-0B7E-403A-A9A7-95F2ED1F2891}" type="slidenum">
              <a:rPr lang="en-US" smtClean="0"/>
              <a:pPr/>
              <a:t>‹#›</a:t>
            </a:fld>
            <a:endParaRPr lang="en-US" dirty="0"/>
          </a:p>
        </p:txBody>
      </p:sp>
    </p:spTree>
    <p:extLst>
      <p:ext uri="{BB962C8B-B14F-4D97-AF65-F5344CB8AC3E}">
        <p14:creationId xmlns:p14="http://schemas.microsoft.com/office/powerpoint/2010/main" val="5869111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1" r:id="rId5"/>
    <p:sldLayoutId id="2147483662" r:id="rId6"/>
    <p:sldLayoutId id="2147483664" r:id="rId7"/>
    <p:sldLayoutId id="2147483663" r:id="rId8"/>
    <p:sldLayoutId id="2147483669" r:id="rId9"/>
    <p:sldLayoutId id="2147483670" r:id="rId10"/>
    <p:sldLayoutId id="2147483671" r:id="rId11"/>
    <p:sldLayoutId id="2147483672" r:id="rId12"/>
  </p:sldLayoutIdLst>
  <p:hf hdr="0"/>
  <p:txStyles>
    <p:titleStyle>
      <a:lvl1pPr algn="l" defTabSz="457200" rtl="0" eaLnBrk="1" latinLnBrk="0" hangingPunct="1">
        <a:spcBef>
          <a:spcPct val="0"/>
        </a:spcBef>
        <a:buNone/>
        <a:defRPr sz="2400" b="1" i="0" u="none" kern="1200">
          <a:solidFill>
            <a:schemeClr val="tx1"/>
          </a:solidFill>
          <a:latin typeface="+mj-lt"/>
          <a:ea typeface="+mj-ea"/>
          <a:cs typeface="+mj-cs"/>
        </a:defRPr>
      </a:lvl1pPr>
    </p:titleStyle>
    <p:body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17439"/>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hyperlink" Target="mailto:thomas.frederikse@jpl.nasa.gov" TargetMode="External"/><Relationship Id="rId13" Type="http://schemas.openxmlformats.org/officeDocument/2006/relationships/hyperlink" Target="https://www.bbc.com/news/science-environment-53836018" TargetMode="External"/><Relationship Id="rId3" Type="http://schemas.openxmlformats.org/officeDocument/2006/relationships/slideLayout" Target="../slideLayouts/slideLayout13.xml"/><Relationship Id="rId7" Type="http://schemas.openxmlformats.org/officeDocument/2006/relationships/hyperlink" Target="https://doi.org/10.5281/zenodo.3862995" TargetMode="External"/><Relationship Id="rId12" Type="http://schemas.openxmlformats.org/officeDocument/2006/relationships/image" Target="../media/image1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podaac.jpl.nasa.gov/dataset/JPL_RECON_GMSL" TargetMode="External"/><Relationship Id="rId11" Type="http://schemas.openxmlformats.org/officeDocument/2006/relationships/hyperlink" Target="https://www.bloomberg.com/news/articles/2020-08-21/global-warming-is-melting-greenland-s-ice-sheet-causing-sea-rise" TargetMode="External"/><Relationship Id="rId5" Type="http://schemas.openxmlformats.org/officeDocument/2006/relationships/hyperlink" Target="https://github.com/thomasfrederikse/sealevelbudget_20c" TargetMode="External"/><Relationship Id="rId1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hyperlink" Target="https://doi.org/10.1038/s41586-020-2591-3" TargetMode="External"/><Relationship Id="rId9" Type="http://schemas.openxmlformats.org/officeDocument/2006/relationships/hyperlink" Target="https://arstechnica.com/science/2020/08/nagging-sea-level-rise-mismatch-solved/" TargetMode="External"/><Relationship Id="rId1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7.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7.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7.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7.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image" Target="../media/image4.jp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673CAB81-4E43-F140-AF13-B466D9094E76}"/>
              </a:ext>
            </a:extLst>
          </p:cNvPr>
          <p:cNvSpPr txBox="1">
            <a:spLocks/>
          </p:cNvSpPr>
          <p:nvPr/>
        </p:nvSpPr>
        <p:spPr>
          <a:xfrm>
            <a:off x="320751" y="2103099"/>
            <a:ext cx="8436135" cy="363898"/>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latin typeface="Hind Medium" panose="02000000000000000000" pitchFamily="2" charset="77"/>
                <a:cs typeface="Hind Medium" panose="02000000000000000000" pitchFamily="2" charset="77"/>
              </a:rPr>
              <a:t>The causes of sea-level rise since 1900</a:t>
            </a:r>
          </a:p>
        </p:txBody>
      </p:sp>
      <p:sp>
        <p:nvSpPr>
          <p:cNvPr id="20" name="TextBox 19">
            <a:extLst>
              <a:ext uri="{FF2B5EF4-FFF2-40B4-BE49-F238E27FC236}">
                <a16:creationId xmlns:a16="http://schemas.microsoft.com/office/drawing/2014/main" id="{425F809F-D295-CF4A-B583-F28EED4303E1}"/>
              </a:ext>
            </a:extLst>
          </p:cNvPr>
          <p:cNvSpPr txBox="1"/>
          <p:nvPr/>
        </p:nvSpPr>
        <p:spPr>
          <a:xfrm>
            <a:off x="353933" y="3459197"/>
            <a:ext cx="5619774" cy="553998"/>
          </a:xfrm>
          <a:prstGeom prst="rect">
            <a:avLst/>
          </a:prstGeom>
          <a:noFill/>
        </p:spPr>
        <p:txBody>
          <a:bodyPr wrap="square" rtlCol="0">
            <a:spAutoFit/>
          </a:bodyPr>
          <a:lstStyle/>
          <a:p>
            <a:pPr>
              <a:spcBef>
                <a:spcPct val="0"/>
              </a:spcBef>
            </a:pPr>
            <a:r>
              <a:rPr lang="en-US" altLang="en-US" sz="1000" dirty="0">
                <a:latin typeface="Hind" panose="02000000000000000000" pitchFamily="2" charset="77"/>
                <a:cs typeface="Hind" panose="02000000000000000000" pitchFamily="2" charset="77"/>
              </a:rPr>
              <a:t>Organization: 329C Earth Science: Sea Level and Ice</a:t>
            </a:r>
          </a:p>
          <a:p>
            <a:pPr>
              <a:spcBef>
                <a:spcPct val="0"/>
              </a:spcBef>
            </a:pPr>
            <a:r>
              <a:rPr lang="en-US" altLang="en-US" sz="1000" dirty="0">
                <a:latin typeface="Hind" panose="02000000000000000000" pitchFamily="2" charset="77"/>
                <a:cs typeface="Hind" panose="02000000000000000000" pitchFamily="2" charset="77"/>
              </a:rPr>
              <a:t>Advisor:  Felix </a:t>
            </a:r>
            <a:r>
              <a:rPr lang="en-US" altLang="en-US" sz="1000" dirty="0" err="1">
                <a:latin typeface="Hind" panose="02000000000000000000" pitchFamily="2" charset="77"/>
                <a:cs typeface="Hind" panose="02000000000000000000" pitchFamily="2" charset="77"/>
              </a:rPr>
              <a:t>Landerer</a:t>
            </a:r>
            <a:r>
              <a:rPr lang="en-US" altLang="en-US" sz="1000" dirty="0">
                <a:latin typeface="Hind" panose="02000000000000000000" pitchFamily="2" charset="77"/>
                <a:cs typeface="Hind" panose="02000000000000000000" pitchFamily="2" charset="77"/>
              </a:rPr>
              <a:t> (329C)</a:t>
            </a:r>
          </a:p>
          <a:p>
            <a:pPr>
              <a:spcBef>
                <a:spcPct val="0"/>
              </a:spcBef>
            </a:pPr>
            <a:r>
              <a:rPr lang="en-US" altLang="en-US" sz="1000" dirty="0">
                <a:latin typeface="Hind" panose="02000000000000000000" pitchFamily="2" charset="77"/>
                <a:cs typeface="Hind" panose="02000000000000000000" pitchFamily="2" charset="77"/>
              </a:rPr>
              <a:t>Postdoc Program: JPL</a:t>
            </a:r>
          </a:p>
        </p:txBody>
      </p:sp>
      <p:sp>
        <p:nvSpPr>
          <p:cNvPr id="2" name="TextBox 1">
            <a:extLst>
              <a:ext uri="{FF2B5EF4-FFF2-40B4-BE49-F238E27FC236}">
                <a16:creationId xmlns:a16="http://schemas.microsoft.com/office/drawing/2014/main" id="{B8D30576-7F43-1045-A468-C77953328BA6}"/>
              </a:ext>
            </a:extLst>
          </p:cNvPr>
          <p:cNvSpPr txBox="1"/>
          <p:nvPr/>
        </p:nvSpPr>
        <p:spPr>
          <a:xfrm>
            <a:off x="63510" y="4152176"/>
            <a:ext cx="4475308" cy="1200329"/>
          </a:xfrm>
          <a:prstGeom prst="rect">
            <a:avLst/>
          </a:prstGeom>
          <a:noFill/>
        </p:spPr>
        <p:txBody>
          <a:bodyPr wrap="square" rtlCol="0">
            <a:spAutoFit/>
          </a:bodyPr>
          <a:lstStyle/>
          <a:p>
            <a:r>
              <a:rPr lang="en-GB" sz="800" dirty="0">
                <a:latin typeface="Hind Light" panose="02000000000000000000" pitchFamily="2" charset="77"/>
                <a:cs typeface="Hind Light" panose="02000000000000000000" pitchFamily="2" charset="77"/>
              </a:rPr>
              <a:t>Parts of this work have been conducted at the Jet Propulsion Laboratory, which is operated for NASA under contract with the California Institute of Technology.</a:t>
            </a:r>
          </a:p>
          <a:p>
            <a:r>
              <a:rPr lang="en-GB" sz="800" dirty="0">
                <a:latin typeface="Hind Light" panose="02000000000000000000" pitchFamily="2" charset="77"/>
                <a:cs typeface="Hind Light" panose="02000000000000000000" pitchFamily="2" charset="77"/>
              </a:rPr>
              <a:t>© 2020. California Institute of Technology. U.S. Government sponsorship acknowledged.</a:t>
            </a:r>
          </a:p>
          <a:p>
            <a:endParaRPr lang="en-GB" sz="800" dirty="0">
              <a:latin typeface="Hind Light" panose="02000000000000000000" pitchFamily="2" charset="77"/>
              <a:cs typeface="Hind Light" panose="02000000000000000000" pitchFamily="2" charset="77"/>
            </a:endParaRPr>
          </a:p>
          <a:p>
            <a:r>
              <a:rPr lang="en-GB" sz="800" dirty="0">
                <a:latin typeface="Hind Light" panose="02000000000000000000" pitchFamily="2" charset="77"/>
                <a:cs typeface="Hind Light" panose="02000000000000000000" pitchFamily="2" charset="77"/>
              </a:rPr>
              <a:t>Reference herein to any specific commercial product, process, or service by trade name, trademark, manufacturer, or otherwise, does not constitute or imply its endorsement by the United States Government or the Jet Propulsion Laboratory, California Institute of Technology.</a:t>
            </a:r>
          </a:p>
          <a:p>
            <a:endParaRPr lang="en-GB" sz="800" b="1" dirty="0">
              <a:latin typeface="Hind Light" panose="02000000000000000000" pitchFamily="2" charset="77"/>
              <a:cs typeface="Hind Light" panose="02000000000000000000" pitchFamily="2" charset="77"/>
            </a:endParaRPr>
          </a:p>
          <a:p>
            <a:endParaRPr lang="en-NL" sz="800" dirty="0">
              <a:latin typeface="Hind Light" panose="02000000000000000000" pitchFamily="2" charset="77"/>
              <a:cs typeface="Hind Light" panose="02000000000000000000" pitchFamily="2" charset="77"/>
            </a:endParaRPr>
          </a:p>
        </p:txBody>
      </p:sp>
      <p:sp>
        <p:nvSpPr>
          <p:cNvPr id="10" name="Text Placeholder 6">
            <a:extLst>
              <a:ext uri="{FF2B5EF4-FFF2-40B4-BE49-F238E27FC236}">
                <a16:creationId xmlns:a16="http://schemas.microsoft.com/office/drawing/2014/main" id="{DEDAC326-F797-B54D-A0F9-F1AE32E670A5}"/>
              </a:ext>
            </a:extLst>
          </p:cNvPr>
          <p:cNvSpPr txBox="1">
            <a:spLocks/>
          </p:cNvSpPr>
          <p:nvPr/>
        </p:nvSpPr>
        <p:spPr>
          <a:xfrm>
            <a:off x="353933" y="2539635"/>
            <a:ext cx="8436134" cy="403898"/>
          </a:xfrm>
          <a:prstGeom prst="rect">
            <a:avLst/>
          </a:prstGeom>
        </p:spPr>
        <p:txBody>
          <a:bodyPr vert="horz" lIns="91440" tIns="45720" rIns="91440" bIns="4572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rgbClr val="A50021"/>
                </a:solidFill>
                <a:latin typeface="Hind Medium" panose="02000000000000000000" pitchFamily="2" charset="77"/>
                <a:cs typeface="Hind Medium" panose="02000000000000000000" pitchFamily="2" charset="77"/>
              </a:rPr>
              <a:t>Thomas Frederikse</a:t>
            </a:r>
            <a:endParaRPr lang="en-US" sz="1600" dirty="0">
              <a:latin typeface="Hind Medium" panose="02000000000000000000" pitchFamily="2" charset="77"/>
              <a:cs typeface="Hind Medium" panose="02000000000000000000" pitchFamily="2" charset="77"/>
            </a:endParaRPr>
          </a:p>
        </p:txBody>
      </p:sp>
      <p:pic>
        <p:nvPicPr>
          <p:cNvPr id="8" name="Picture 7">
            <a:extLst>
              <a:ext uri="{FF2B5EF4-FFF2-40B4-BE49-F238E27FC236}">
                <a16:creationId xmlns:a16="http://schemas.microsoft.com/office/drawing/2014/main" id="{3315D8D3-45F6-094E-9A38-CB60013FB16B}"/>
              </a:ext>
            </a:extLst>
          </p:cNvPr>
          <p:cNvPicPr>
            <a:picLocks noChangeAspect="1"/>
          </p:cNvPicPr>
          <p:nvPr/>
        </p:nvPicPr>
        <p:blipFill>
          <a:blip r:embed="rId4"/>
          <a:stretch>
            <a:fillRect/>
          </a:stretch>
        </p:blipFill>
        <p:spPr>
          <a:xfrm>
            <a:off x="7237572" y="514728"/>
            <a:ext cx="1585677" cy="1880116"/>
          </a:xfrm>
          <a:prstGeom prst="rect">
            <a:avLst/>
          </a:prstGeom>
        </p:spPr>
      </p:pic>
      <p:pic>
        <p:nvPicPr>
          <p:cNvPr id="9" name="Audio Recording 12 Oct 2020 at 17:35:12" descr="Audio Recording 12 Oct 2020 at 17:35:12">
            <a:hlinkClick r:id="" action="ppaction://media"/>
            <a:extLst>
              <a:ext uri="{FF2B5EF4-FFF2-40B4-BE49-F238E27FC236}">
                <a16:creationId xmlns:a16="http://schemas.microsoft.com/office/drawing/2014/main" id="{DAF0D4C8-92C0-CD46-9BBA-F9BA2B45C9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6904" y="0"/>
            <a:ext cx="398815" cy="398815"/>
          </a:xfrm>
          <a:prstGeom prst="rect">
            <a:avLst/>
          </a:prstGeom>
        </p:spPr>
      </p:pic>
    </p:spTree>
    <p:extLst>
      <p:ext uri="{BB962C8B-B14F-4D97-AF65-F5344CB8AC3E}">
        <p14:creationId xmlns:p14="http://schemas.microsoft.com/office/powerpoint/2010/main" val="416398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6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33295A0-0A91-2C47-B9CD-5A59E2CAB99C}"/>
              </a:ext>
            </a:extLst>
          </p:cNvPr>
          <p:cNvSpPr txBox="1"/>
          <p:nvPr/>
        </p:nvSpPr>
        <p:spPr>
          <a:xfrm>
            <a:off x="279970" y="67537"/>
            <a:ext cx="2595367" cy="552544"/>
          </a:xfrm>
          <a:prstGeom prst="rect">
            <a:avLst/>
          </a:prstGeom>
          <a:noFill/>
          <a:ln>
            <a:noFill/>
          </a:ln>
        </p:spPr>
        <p:txBody>
          <a:bodyPr vert="horz" wrap="none" lIns="90000" tIns="45000" rIns="90000" bIns="45000" anchorCtr="0" compatLnSpc="0">
            <a:spAutoFit/>
          </a:bodyPr>
          <a:lstStyle/>
          <a:p>
            <a:r>
              <a:rPr lang="en-GB" sz="2400" dirty="0">
                <a:latin typeface="Hind Medium" panose="02000000000000000000" pitchFamily="2" charset="77"/>
                <a:cs typeface="Hind Medium" panose="02000000000000000000" pitchFamily="2" charset="77"/>
              </a:rPr>
              <a:t>Does it match up?</a:t>
            </a:r>
            <a:endParaRPr lang="en-NL" sz="2400" dirty="0">
              <a:latin typeface="Hind Medium" panose="02000000000000000000" pitchFamily="2" charset="77"/>
              <a:cs typeface="Hind Medium" panose="02000000000000000000" pitchFamily="2" charset="77"/>
            </a:endParaRPr>
          </a:p>
        </p:txBody>
      </p:sp>
      <p:sp>
        <p:nvSpPr>
          <p:cNvPr id="2" name="TextBox 1">
            <a:extLst>
              <a:ext uri="{FF2B5EF4-FFF2-40B4-BE49-F238E27FC236}">
                <a16:creationId xmlns:a16="http://schemas.microsoft.com/office/drawing/2014/main" id="{782A8DF4-0D3B-3048-83AE-C9A29D2E0EF6}"/>
              </a:ext>
            </a:extLst>
          </p:cNvPr>
          <p:cNvSpPr txBox="1"/>
          <p:nvPr/>
        </p:nvSpPr>
        <p:spPr>
          <a:xfrm>
            <a:off x="4171950" y="666496"/>
            <a:ext cx="4762500" cy="1015663"/>
          </a:xfrm>
          <a:prstGeom prst="rect">
            <a:avLst/>
          </a:prstGeom>
          <a:noFill/>
        </p:spPr>
        <p:txBody>
          <a:bodyPr wrap="square" rtlCol="0">
            <a:spAutoFit/>
          </a:bodyPr>
          <a:lstStyle/>
          <a:p>
            <a:br>
              <a:rPr lang="en-NL" sz="1200" dirty="0">
                <a:latin typeface="Hind Light" panose="02000000000000000000" pitchFamily="2" charset="77"/>
                <a:cs typeface="Hind Light" panose="02000000000000000000" pitchFamily="2" charset="77"/>
              </a:rPr>
            </a:br>
            <a:br>
              <a:rPr lang="en-NL" sz="1200" dirty="0">
                <a:latin typeface="Hind Light" panose="02000000000000000000" pitchFamily="2" charset="77"/>
                <a:cs typeface="Hind Light" panose="02000000000000000000" pitchFamily="2" charset="77"/>
              </a:rPr>
            </a:br>
            <a:endParaRPr lang="en-NL" dirty="0"/>
          </a:p>
          <a:p>
            <a:endParaRPr lang="en-NL" dirty="0"/>
          </a:p>
        </p:txBody>
      </p:sp>
      <p:sp>
        <p:nvSpPr>
          <p:cNvPr id="5" name="TextBox 4">
            <a:extLst>
              <a:ext uri="{FF2B5EF4-FFF2-40B4-BE49-F238E27FC236}">
                <a16:creationId xmlns:a16="http://schemas.microsoft.com/office/drawing/2014/main" id="{57C4CFE8-B79A-FA42-8A21-ABC650C24610}"/>
              </a:ext>
            </a:extLst>
          </p:cNvPr>
          <p:cNvSpPr txBox="1"/>
          <p:nvPr/>
        </p:nvSpPr>
        <p:spPr>
          <a:xfrm>
            <a:off x="279970" y="666496"/>
            <a:ext cx="4292030" cy="4524315"/>
          </a:xfrm>
          <a:prstGeom prst="rect">
            <a:avLst/>
          </a:prstGeom>
          <a:noFill/>
        </p:spPr>
        <p:txBody>
          <a:bodyPr wrap="square" rtlCol="0">
            <a:spAutoFit/>
          </a:bodyPr>
          <a:lstStyle/>
          <a:p>
            <a:r>
              <a:rPr lang="en-NL" sz="1200" dirty="0">
                <a:latin typeface="Hind Light" panose="02000000000000000000" pitchFamily="2" charset="77"/>
                <a:cs typeface="Hind Light" panose="02000000000000000000" pitchFamily="2" charset="77"/>
              </a:rPr>
              <a:t>We can now compare the contributing processes to the observed sea-level changes.</a:t>
            </a:r>
          </a:p>
          <a:p>
            <a:endParaRPr lang="en-NL" sz="1200" dirty="0">
              <a:latin typeface="Hind Light" panose="02000000000000000000" pitchFamily="2" charset="77"/>
              <a:cs typeface="Hind Light" panose="02000000000000000000" pitchFamily="2" charset="77"/>
            </a:endParaRPr>
          </a:p>
          <a:p>
            <a:r>
              <a:rPr lang="en-NL" sz="1200" dirty="0">
                <a:latin typeface="Hind Light" panose="02000000000000000000" pitchFamily="2" charset="77"/>
                <a:cs typeface="Hind Light" panose="02000000000000000000" pitchFamily="2" charset="77"/>
              </a:rPr>
              <a:t>And it matches!</a:t>
            </a:r>
          </a:p>
          <a:p>
            <a:endParaRPr lang="en-NL" sz="1200" dirty="0">
              <a:latin typeface="Hind Light" panose="02000000000000000000" pitchFamily="2" charset="77"/>
              <a:cs typeface="Hind Light" panose="02000000000000000000" pitchFamily="2" charset="77"/>
            </a:endParaRPr>
          </a:p>
          <a:p>
            <a:r>
              <a:rPr lang="en-NL" sz="1200" dirty="0">
                <a:latin typeface="Hind Light" panose="02000000000000000000" pitchFamily="2" charset="77"/>
                <a:cs typeface="Hind Light" panose="02000000000000000000" pitchFamily="2" charset="77"/>
              </a:rPr>
              <a:t>That means we can attribute global sea-level trends and variability to individual processes:</a:t>
            </a:r>
          </a:p>
          <a:p>
            <a:endParaRPr lang="en-NL" sz="1200" dirty="0">
              <a:latin typeface="Hind Light" panose="02000000000000000000" pitchFamily="2" charset="77"/>
              <a:cs typeface="Hind Light" panose="02000000000000000000" pitchFamily="2" charset="77"/>
            </a:endParaRPr>
          </a:p>
          <a:p>
            <a:pPr marL="171450" indent="-171450">
              <a:buFont typeface="Wingdings" pitchFamily="2" charset="2"/>
              <a:buChar char="§"/>
            </a:pPr>
            <a:r>
              <a:rPr lang="en-NL" sz="1200" dirty="0">
                <a:latin typeface="Hind Light" panose="02000000000000000000" pitchFamily="2" charset="77"/>
                <a:cs typeface="Hind Light" panose="02000000000000000000" pitchFamily="2" charset="77"/>
              </a:rPr>
              <a:t>High rates in the ~1930’s due to Greenland and glaciers</a:t>
            </a:r>
          </a:p>
          <a:p>
            <a:pPr marL="171450" indent="-171450">
              <a:buFont typeface="Wingdings" pitchFamily="2" charset="2"/>
              <a:buChar char="§"/>
            </a:pPr>
            <a:endParaRPr lang="en-NL" sz="1200" dirty="0">
              <a:latin typeface="Hind Light" panose="02000000000000000000" pitchFamily="2" charset="77"/>
              <a:cs typeface="Hind Light" panose="02000000000000000000" pitchFamily="2" charset="77"/>
            </a:endParaRPr>
          </a:p>
          <a:p>
            <a:pPr marL="171450" indent="-171450">
              <a:buFont typeface="Wingdings" pitchFamily="2" charset="2"/>
              <a:buChar char="§"/>
            </a:pPr>
            <a:r>
              <a:rPr lang="en-NL" sz="1200" dirty="0">
                <a:latin typeface="Hind Light" panose="02000000000000000000" pitchFamily="2" charset="77"/>
                <a:cs typeface="Hind Light" panose="02000000000000000000" pitchFamily="2" charset="77"/>
              </a:rPr>
              <a:t>Due to dam construction, sea-level rise slowed down in the 1970s</a:t>
            </a:r>
          </a:p>
          <a:p>
            <a:pPr marL="171450" indent="-171450">
              <a:buFont typeface="Wingdings" pitchFamily="2" charset="2"/>
              <a:buChar char="§"/>
            </a:pPr>
            <a:endParaRPr lang="en-NL" sz="1200" dirty="0">
              <a:latin typeface="Hind Light" panose="02000000000000000000" pitchFamily="2" charset="77"/>
              <a:cs typeface="Hind Light" panose="02000000000000000000" pitchFamily="2" charset="77"/>
            </a:endParaRPr>
          </a:p>
          <a:p>
            <a:pPr marL="171450" indent="-171450">
              <a:buFont typeface="Wingdings" pitchFamily="2" charset="2"/>
              <a:buChar char="§"/>
            </a:pPr>
            <a:r>
              <a:rPr lang="en-NL" sz="1200" dirty="0">
                <a:latin typeface="Hind Light" panose="02000000000000000000" pitchFamily="2" charset="77"/>
                <a:cs typeface="Hind Light" panose="02000000000000000000" pitchFamily="2" charset="77"/>
              </a:rPr>
              <a:t>Current rates higher than over the 20th century. This is driven by thermal expansion, Greenland and Antarctica</a:t>
            </a:r>
            <a:br>
              <a:rPr lang="en-NL" sz="1200" dirty="0">
                <a:latin typeface="Hind Light" panose="02000000000000000000" pitchFamily="2" charset="77"/>
                <a:cs typeface="Hind Light" panose="02000000000000000000" pitchFamily="2" charset="77"/>
              </a:rPr>
            </a:br>
            <a:endParaRPr lang="en-NL" sz="1200" dirty="0">
              <a:latin typeface="Hind Light" panose="02000000000000000000" pitchFamily="2" charset="77"/>
              <a:cs typeface="Hind Light" panose="02000000000000000000" pitchFamily="2" charset="77"/>
            </a:endParaRPr>
          </a:p>
          <a:p>
            <a:pPr marL="171450" indent="-171450">
              <a:buFont typeface="Arial" panose="020B0604020202020204" pitchFamily="34" charset="0"/>
              <a:buChar char="•"/>
            </a:pPr>
            <a:endParaRPr lang="en-NL" sz="1200" dirty="0">
              <a:latin typeface="Hind Light" panose="02000000000000000000" pitchFamily="2" charset="77"/>
              <a:cs typeface="Hind Light" panose="02000000000000000000" pitchFamily="2" charset="77"/>
            </a:endParaRPr>
          </a:p>
          <a:p>
            <a:pPr marL="171450" indent="-171450">
              <a:buFont typeface="Arial" panose="020B0604020202020204" pitchFamily="34" charset="0"/>
              <a:buChar char="•"/>
            </a:pPr>
            <a:endParaRPr lang="en-NL" sz="1200" dirty="0">
              <a:latin typeface="Hind Light" panose="02000000000000000000" pitchFamily="2" charset="77"/>
              <a:cs typeface="Hind Light" panose="02000000000000000000" pitchFamily="2" charset="77"/>
            </a:endParaRPr>
          </a:p>
          <a:p>
            <a:pPr marL="171450" indent="-171450">
              <a:buFont typeface="Arial" panose="020B0604020202020204" pitchFamily="34" charset="0"/>
              <a:buChar char="•"/>
            </a:pPr>
            <a:endParaRPr lang="en-NL" sz="1200" dirty="0">
              <a:latin typeface="Hind Light" panose="02000000000000000000" pitchFamily="2" charset="77"/>
              <a:cs typeface="Hind Light" panose="02000000000000000000" pitchFamily="2" charset="77"/>
            </a:endParaRPr>
          </a:p>
          <a:p>
            <a:pPr marL="171450" indent="-171450">
              <a:buFont typeface="Arial" panose="020B0604020202020204" pitchFamily="34" charset="0"/>
              <a:buChar char="•"/>
            </a:pPr>
            <a:endParaRPr lang="en-NL" sz="1200" dirty="0">
              <a:latin typeface="Hind Light" panose="02000000000000000000" pitchFamily="2" charset="77"/>
              <a:cs typeface="Hind Light" panose="02000000000000000000" pitchFamily="2" charset="77"/>
            </a:endParaRPr>
          </a:p>
          <a:p>
            <a:endParaRPr lang="en-NL" sz="1200" dirty="0">
              <a:latin typeface="Hind Light" panose="02000000000000000000" pitchFamily="2" charset="77"/>
              <a:cs typeface="Hind Light" panose="02000000000000000000" pitchFamily="2" charset="77"/>
            </a:endParaRPr>
          </a:p>
          <a:p>
            <a:endParaRPr lang="en-NL" dirty="0"/>
          </a:p>
          <a:p>
            <a:endParaRPr lang="en-NL" dirty="0"/>
          </a:p>
        </p:txBody>
      </p:sp>
      <p:pic>
        <p:nvPicPr>
          <p:cNvPr id="6" name="Picture 5">
            <a:extLst>
              <a:ext uri="{FF2B5EF4-FFF2-40B4-BE49-F238E27FC236}">
                <a16:creationId xmlns:a16="http://schemas.microsoft.com/office/drawing/2014/main" id="{0D14DE78-24BE-2348-9869-096BA0E34533}"/>
              </a:ext>
            </a:extLst>
          </p:cNvPr>
          <p:cNvPicPr>
            <a:picLocks noChangeAspect="1"/>
          </p:cNvPicPr>
          <p:nvPr/>
        </p:nvPicPr>
        <p:blipFill>
          <a:blip r:embed="rId4"/>
          <a:stretch>
            <a:fillRect/>
          </a:stretch>
        </p:blipFill>
        <p:spPr>
          <a:xfrm>
            <a:off x="5065717" y="404365"/>
            <a:ext cx="3845486" cy="3301680"/>
          </a:xfrm>
          <a:prstGeom prst="rect">
            <a:avLst/>
          </a:prstGeom>
        </p:spPr>
      </p:pic>
      <p:pic>
        <p:nvPicPr>
          <p:cNvPr id="8" name="Picture 7">
            <a:extLst>
              <a:ext uri="{FF2B5EF4-FFF2-40B4-BE49-F238E27FC236}">
                <a16:creationId xmlns:a16="http://schemas.microsoft.com/office/drawing/2014/main" id="{0F9B1D65-8314-F042-BFEA-B69397E647A6}"/>
              </a:ext>
            </a:extLst>
          </p:cNvPr>
          <p:cNvPicPr>
            <a:picLocks noChangeAspect="1"/>
          </p:cNvPicPr>
          <p:nvPr/>
        </p:nvPicPr>
        <p:blipFill>
          <a:blip r:embed="rId5"/>
          <a:srcRect/>
          <a:stretch/>
        </p:blipFill>
        <p:spPr>
          <a:xfrm>
            <a:off x="5065717" y="404365"/>
            <a:ext cx="3845486" cy="3301679"/>
          </a:xfrm>
          <a:prstGeom prst="rect">
            <a:avLst/>
          </a:prstGeom>
        </p:spPr>
      </p:pic>
      <p:pic>
        <p:nvPicPr>
          <p:cNvPr id="9" name="Audio Recording 12 Oct 2020 at 16:52:00" descr="Audio Recording 12 Oct 2020 at 16:52:00">
            <a:hlinkClick r:id="" action="ppaction://media"/>
            <a:extLst>
              <a:ext uri="{FF2B5EF4-FFF2-40B4-BE49-F238E27FC236}">
                <a16:creationId xmlns:a16="http://schemas.microsoft.com/office/drawing/2014/main" id="{94C633E2-33F7-B644-9D5B-871325FAD221}"/>
              </a:ext>
            </a:extLst>
          </p:cNvPr>
          <p:cNvPicPr>
            <a:picLocks noChangeAspect="1"/>
          </p:cNvPicPr>
          <p:nvPr>
            <a:audioFile r:link="rId2"/>
            <p:extLst>
              <p:ext uri="{DAA4B4D4-6D71-4841-9C94-3DE7FCFB9230}">
                <p14:media xmlns:p14="http://schemas.microsoft.com/office/powerpoint/2010/main" r:embed="rId1">
                  <p14:bmkLst>
                    <p14:bmk name="Bookmark 1" time="6419.0501"/>
                    <p14:bmk name="Bookmark 2" time="17036.3109"/>
                    <p14:bmk name="Bookmark 3" time="24337.3659"/>
                    <p14:bmk name="Bookmark 4" time="28339.5846"/>
                    <p14:bmk name="Bookmark 5" time="38841.4678"/>
                    <p14:bmk name="Bookmark 6" time="43005.8909"/>
                    <p14:bmk name="Bookmark 7" time="61607"/>
                  </p14:bmkLst>
                </p14:media>
              </p:ext>
            </p:extLst>
          </p:nvPr>
        </p:nvPicPr>
        <p:blipFill>
          <a:blip r:embed="rId6"/>
          <a:stretch>
            <a:fillRect/>
          </a:stretch>
        </p:blipFill>
        <p:spPr>
          <a:xfrm>
            <a:off x="8662026" y="-37318"/>
            <a:ext cx="481974" cy="481974"/>
          </a:xfrm>
          <a:prstGeom prst="rect">
            <a:avLst/>
          </a:prstGeom>
        </p:spPr>
      </p:pic>
    </p:spTree>
    <p:extLst>
      <p:ext uri="{BB962C8B-B14F-4D97-AF65-F5344CB8AC3E}">
        <p14:creationId xmlns:p14="http://schemas.microsoft.com/office/powerpoint/2010/main" val="24940866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MediaBookmark" delay="0">
                        <p:tgtEl>
                          <p14:bmkTgt spid="9" bmkName="Bookmark 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MediaBookmark" delay="0">
                      <p:tgtEl>
                        <p14:bmkTgt spid="9" bmkName="Bookmark 1"/>
                      </p:tgtEl>
                    </p:cond>
                  </p:nextCondLst>
                </p:seq>
                <p:seq concurrent="1" nextAc="seek">
                  <p:cTn id="16" restart="whenNotActive" fill="hold" evtFilter="cancelBubble" nodeType="interactiveSeq">
                    <p:stCondLst>
                      <p:cond evt="onMediaBookmark" delay="0">
                        <p:tgtEl>
                          <p14:bmkTgt spid="9" bmkName="Bookmark 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nextCondLst>
                    <p:cond evt="onMediaBookmark" delay="0">
                      <p:tgtEl>
                        <p14:bmkTgt spid="9" bmkName="Bookmark 2"/>
                      </p:tgtEl>
                    </p:cond>
                  </p:nextCondLst>
                </p:seq>
                <p:seq concurrent="1" nextAc="seek">
                  <p:cTn id="21" restart="whenNotActive" fill="hold" evtFilter="cancelBubble" nodeType="interactiveSeq">
                    <p:stCondLst>
                      <p:cond evt="onMediaBookmark" delay="0">
                        <p:tgtEl>
                          <p14:bmkTgt spid="9" bmkName="Bookmark 3"/>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MediaBookmark" delay="0">
                      <p:tgtEl>
                        <p14:bmkTgt spid="9" bmkName="Bookmark 3"/>
                      </p:tgtEl>
                    </p:cond>
                  </p:nextCondLst>
                </p:seq>
                <p:seq concurrent="1" nextAc="seek">
                  <p:cTn id="26" restart="whenNotActive" fill="hold" evtFilter="cancelBubble" nodeType="interactiveSeq">
                    <p:stCondLst>
                      <p:cond evt="onMediaBookmark" delay="0">
                        <p:tgtEl>
                          <p14:bmkTgt spid="9" bmkName="Bookmark 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nextCondLst>
                    <p:cond evt="onMediaBookmark" delay="0">
                      <p:tgtEl>
                        <p14:bmkTgt spid="9" bmkName="Bookmark 4"/>
                      </p:tgtEl>
                    </p:cond>
                  </p:nextCondLst>
                </p:seq>
                <p:seq concurrent="1" nextAc="seek">
                  <p:cTn id="31" restart="whenNotActive" fill="hold" evtFilter="cancelBubble" nodeType="interactiveSeq">
                    <p:stCondLst>
                      <p:cond evt="onMediaBookmark" delay="0">
                        <p:tgtEl>
                          <p14:bmkTgt spid="9" bmkName="Bookmark 5"/>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nextCondLst>
                    <p:cond evt="onMediaBookmark" delay="0">
                      <p:tgtEl>
                        <p14:bmkTgt spid="9" bmkName="Bookmark 5"/>
                      </p:tgtEl>
                    </p:cond>
                  </p:nextCondLst>
                </p:seq>
                <p:seq concurrent="1" nextAc="seek">
                  <p:cTn id="36" restart="whenNotActive" fill="hold" evtFilter="cancelBubble" nodeType="interactiveSeq">
                    <p:stCondLst>
                      <p:cond evt="onMediaBookmark" delay="0">
                        <p:tgtEl>
                          <p14:bmkTgt spid="9" bmkName="Bookmark 6"/>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nextCondLst>
                    <p:cond evt="onMediaBookmark" delay="0">
                      <p:tgtEl>
                        <p14:bmkTgt spid="9" bmkName="Bookmark 6"/>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33295A0-0A91-2C47-B9CD-5A59E2CAB99C}"/>
              </a:ext>
            </a:extLst>
          </p:cNvPr>
          <p:cNvSpPr txBox="1"/>
          <p:nvPr/>
        </p:nvSpPr>
        <p:spPr>
          <a:xfrm>
            <a:off x="279970" y="67537"/>
            <a:ext cx="3039400" cy="552544"/>
          </a:xfrm>
          <a:prstGeom prst="rect">
            <a:avLst/>
          </a:prstGeom>
          <a:noFill/>
          <a:ln>
            <a:noFill/>
          </a:ln>
        </p:spPr>
        <p:txBody>
          <a:bodyPr vert="horz" wrap="none" lIns="90000" tIns="45000" rIns="90000" bIns="45000" anchorCtr="0" compatLnSpc="0">
            <a:spAutoFit/>
          </a:bodyPr>
          <a:lstStyle/>
          <a:p>
            <a:r>
              <a:rPr lang="en-GB" sz="2400" dirty="0">
                <a:latin typeface="Hind Medium" panose="02000000000000000000" pitchFamily="2" charset="77"/>
                <a:cs typeface="Hind Medium" panose="02000000000000000000" pitchFamily="2" charset="77"/>
              </a:rPr>
              <a:t>Take-home messages</a:t>
            </a:r>
            <a:endParaRPr lang="en-NL" sz="2400" dirty="0">
              <a:latin typeface="Hind Medium" panose="02000000000000000000" pitchFamily="2" charset="77"/>
              <a:cs typeface="Hind Medium" panose="02000000000000000000" pitchFamily="2" charset="77"/>
            </a:endParaRPr>
          </a:p>
        </p:txBody>
      </p:sp>
      <p:sp>
        <p:nvSpPr>
          <p:cNvPr id="2" name="TextBox 1">
            <a:extLst>
              <a:ext uri="{FF2B5EF4-FFF2-40B4-BE49-F238E27FC236}">
                <a16:creationId xmlns:a16="http://schemas.microsoft.com/office/drawing/2014/main" id="{782A8DF4-0D3B-3048-83AE-C9A29D2E0EF6}"/>
              </a:ext>
            </a:extLst>
          </p:cNvPr>
          <p:cNvSpPr txBox="1"/>
          <p:nvPr/>
        </p:nvSpPr>
        <p:spPr>
          <a:xfrm>
            <a:off x="4171950" y="666496"/>
            <a:ext cx="4762500" cy="1015663"/>
          </a:xfrm>
          <a:prstGeom prst="rect">
            <a:avLst/>
          </a:prstGeom>
          <a:noFill/>
        </p:spPr>
        <p:txBody>
          <a:bodyPr wrap="square" rtlCol="0">
            <a:spAutoFit/>
          </a:bodyPr>
          <a:lstStyle/>
          <a:p>
            <a:br>
              <a:rPr lang="en-NL" sz="1200" dirty="0">
                <a:latin typeface="Hind Light" panose="02000000000000000000" pitchFamily="2" charset="77"/>
                <a:cs typeface="Hind Light" panose="02000000000000000000" pitchFamily="2" charset="77"/>
              </a:rPr>
            </a:br>
            <a:br>
              <a:rPr lang="en-NL" sz="1200" dirty="0">
                <a:latin typeface="Hind Light" panose="02000000000000000000" pitchFamily="2" charset="77"/>
                <a:cs typeface="Hind Light" panose="02000000000000000000" pitchFamily="2" charset="77"/>
              </a:rPr>
            </a:br>
            <a:endParaRPr lang="en-NL" dirty="0"/>
          </a:p>
          <a:p>
            <a:endParaRPr lang="en-NL" dirty="0"/>
          </a:p>
        </p:txBody>
      </p:sp>
      <p:sp>
        <p:nvSpPr>
          <p:cNvPr id="5" name="TextBox 4">
            <a:extLst>
              <a:ext uri="{FF2B5EF4-FFF2-40B4-BE49-F238E27FC236}">
                <a16:creationId xmlns:a16="http://schemas.microsoft.com/office/drawing/2014/main" id="{57C4CFE8-B79A-FA42-8A21-ABC650C24610}"/>
              </a:ext>
            </a:extLst>
          </p:cNvPr>
          <p:cNvSpPr txBox="1"/>
          <p:nvPr/>
        </p:nvSpPr>
        <p:spPr>
          <a:xfrm>
            <a:off x="279970" y="666496"/>
            <a:ext cx="4292030" cy="6001643"/>
          </a:xfrm>
          <a:prstGeom prst="rect">
            <a:avLst/>
          </a:prstGeom>
          <a:noFill/>
        </p:spPr>
        <p:txBody>
          <a:bodyPr wrap="square" rtlCol="0">
            <a:spAutoFit/>
          </a:bodyPr>
          <a:lstStyle/>
          <a:p>
            <a:pPr lvl="0" hangingPunct="0"/>
            <a:r>
              <a:rPr lang="en-US" sz="1200" dirty="0">
                <a:latin typeface="Hind Light" pitchFamily="18"/>
                <a:ea typeface="Bitstream Vera Sans" pitchFamily="2"/>
                <a:cs typeface="FreeSans" pitchFamily="2"/>
              </a:rPr>
              <a:t>The 20</a:t>
            </a:r>
            <a:r>
              <a:rPr lang="en-US" sz="1200" baseline="30000" dirty="0">
                <a:latin typeface="Hind Light" pitchFamily="18"/>
                <a:ea typeface="Bitstream Vera Sans" pitchFamily="2"/>
                <a:cs typeface="FreeSans" pitchFamily="2"/>
              </a:rPr>
              <a:t>th</a:t>
            </a:r>
            <a:r>
              <a:rPr lang="en-US" sz="1200" dirty="0">
                <a:latin typeface="Hind Light" pitchFamily="18"/>
                <a:ea typeface="Bitstream Vera Sans" pitchFamily="2"/>
                <a:cs typeface="FreeSans" pitchFamily="2"/>
              </a:rPr>
              <a:t> century sea-level budget is closed</a:t>
            </a:r>
          </a:p>
          <a:p>
            <a:pPr lvl="0" hangingPunct="0"/>
            <a:endParaRPr lang="en-US" sz="1200" dirty="0">
              <a:latin typeface="Hind Light" pitchFamily="18"/>
              <a:ea typeface="Bitstream Vera Sans" pitchFamily="2"/>
              <a:cs typeface="FreeSans" pitchFamily="2"/>
            </a:endParaRPr>
          </a:p>
          <a:p>
            <a:pPr lvl="0" hangingPunct="0"/>
            <a:r>
              <a:rPr lang="en-US" sz="1200" dirty="0">
                <a:latin typeface="Hind Light" pitchFamily="18"/>
                <a:ea typeface="Bitstream Vera Sans" pitchFamily="2"/>
                <a:cs typeface="FreeSans" pitchFamily="2"/>
              </a:rPr>
              <a:t>That means that the underlying approach of sea-level projections is capable of explaining 20</a:t>
            </a:r>
            <a:r>
              <a:rPr lang="en-US" sz="1200" baseline="30000" dirty="0">
                <a:latin typeface="Hind Light" pitchFamily="18"/>
                <a:ea typeface="Bitstream Vera Sans" pitchFamily="2"/>
                <a:cs typeface="FreeSans" pitchFamily="2"/>
              </a:rPr>
              <a:t>th</a:t>
            </a:r>
            <a:r>
              <a:rPr lang="en-US" sz="1200" dirty="0">
                <a:latin typeface="Hind Light" pitchFamily="18"/>
                <a:ea typeface="Bitstream Vera Sans" pitchFamily="2"/>
                <a:cs typeface="FreeSans" pitchFamily="2"/>
              </a:rPr>
              <a:t> century changes.</a:t>
            </a:r>
          </a:p>
          <a:p>
            <a:pPr lvl="0" hangingPunct="0"/>
            <a:endParaRPr lang="en-US" sz="1200" dirty="0">
              <a:latin typeface="Hind Light" pitchFamily="18"/>
              <a:ea typeface="Bitstream Vera Sans" pitchFamily="2"/>
              <a:cs typeface="FreeSans" pitchFamily="2"/>
            </a:endParaRPr>
          </a:p>
          <a:p>
            <a:pPr lvl="0" hangingPunct="0"/>
            <a:r>
              <a:rPr lang="en-US" sz="1200" dirty="0">
                <a:latin typeface="Hind Light" pitchFamily="18"/>
                <a:ea typeface="Bitstream Vera Sans" pitchFamily="2"/>
                <a:cs typeface="FreeSans" pitchFamily="2"/>
              </a:rPr>
              <a:t>Sea-level rise now goes faster than during the 20</a:t>
            </a:r>
            <a:r>
              <a:rPr lang="en-US" sz="1200" baseline="30000" dirty="0">
                <a:latin typeface="Hind Light" pitchFamily="18"/>
                <a:ea typeface="Bitstream Vera Sans" pitchFamily="2"/>
                <a:cs typeface="FreeSans" pitchFamily="2"/>
              </a:rPr>
              <a:t>th</a:t>
            </a:r>
            <a:r>
              <a:rPr lang="en-US" sz="1200" dirty="0">
                <a:latin typeface="Hind Light" pitchFamily="18"/>
                <a:ea typeface="Bitstream Vera Sans" pitchFamily="2"/>
                <a:cs typeface="FreeSans" pitchFamily="2"/>
              </a:rPr>
              <a:t> century, which is mostly caused by multiple processes</a:t>
            </a:r>
            <a:br>
              <a:rPr lang="en-US" sz="1200" dirty="0">
                <a:latin typeface="Hind Light" pitchFamily="18"/>
                <a:ea typeface="Bitstream Vera Sans" pitchFamily="2"/>
                <a:cs typeface="FreeSans" pitchFamily="2"/>
              </a:rPr>
            </a:br>
            <a:endParaRPr lang="en-US" sz="1200" dirty="0">
              <a:latin typeface="Hind Light" pitchFamily="18"/>
              <a:ea typeface="Bitstream Vera Sans" pitchFamily="2"/>
              <a:cs typeface="FreeSans" pitchFamily="2"/>
            </a:endParaRPr>
          </a:p>
          <a:p>
            <a:pPr lvl="0" hangingPunct="0"/>
            <a:r>
              <a:rPr lang="en-US" sz="1200" dirty="0">
                <a:latin typeface="Hind Light" pitchFamily="18"/>
                <a:ea typeface="Bitstream Vera Sans" pitchFamily="2"/>
                <a:cs typeface="FreeSans" pitchFamily="2"/>
              </a:rPr>
              <a:t>Glaciers form the largest contributor throughout the 20</a:t>
            </a:r>
            <a:r>
              <a:rPr lang="en-US" sz="1200" baseline="30000" dirty="0">
                <a:latin typeface="Hind Light" pitchFamily="18"/>
                <a:ea typeface="Bitstream Vera Sans" pitchFamily="2"/>
                <a:cs typeface="FreeSans" pitchFamily="2"/>
              </a:rPr>
              <a:t>th</a:t>
            </a:r>
            <a:r>
              <a:rPr lang="en-US" sz="1200" dirty="0">
                <a:latin typeface="Hind Light" pitchFamily="18"/>
                <a:ea typeface="Bitstream Vera Sans" pitchFamily="2"/>
                <a:cs typeface="FreeSans" pitchFamily="2"/>
              </a:rPr>
              <a:t> century</a:t>
            </a:r>
          </a:p>
          <a:p>
            <a:pPr lvl="0" hangingPunct="0"/>
            <a:endParaRPr lang="en-US" sz="1200" dirty="0">
              <a:latin typeface="Hind Light" pitchFamily="18"/>
              <a:ea typeface="Bitstream Vera Sans" pitchFamily="2"/>
              <a:cs typeface="FreeSans" pitchFamily="2"/>
            </a:endParaRPr>
          </a:p>
          <a:p>
            <a:pPr lvl="0" hangingPunct="0"/>
            <a:r>
              <a:rPr lang="en-US" sz="1200" dirty="0">
                <a:latin typeface="Hind Light" pitchFamily="18"/>
                <a:ea typeface="Bitstream Vera Sans" pitchFamily="2"/>
                <a:cs typeface="FreeSans" pitchFamily="2"/>
              </a:rPr>
              <a:t>Reservoir impoundment from dam construction seriously slowed down sea-level rise in the 1970s</a:t>
            </a:r>
          </a:p>
          <a:p>
            <a:pPr lvl="0" hangingPunct="0"/>
            <a:endParaRPr lang="en-US" sz="1200" dirty="0">
              <a:latin typeface="Hind Light" pitchFamily="18"/>
              <a:ea typeface="Bitstream Vera Sans" pitchFamily="2"/>
              <a:cs typeface="FreeSans" pitchFamily="2"/>
            </a:endParaRPr>
          </a:p>
          <a:p>
            <a:pPr lvl="0" hangingPunct="0"/>
            <a:r>
              <a:rPr lang="en-US" sz="1200" dirty="0">
                <a:latin typeface="Hind Light" pitchFamily="18"/>
                <a:ea typeface="Bitstream Vera Sans" pitchFamily="2"/>
                <a:cs typeface="FreeSans" pitchFamily="2"/>
              </a:rPr>
              <a:t>Satellite observations are useful tools for determining long-term changes in the Earth system</a:t>
            </a:r>
          </a:p>
          <a:p>
            <a:pPr lvl="0" hangingPunct="0"/>
            <a:endParaRPr lang="en-US" sz="1200" dirty="0">
              <a:latin typeface="Hind Light" pitchFamily="18"/>
              <a:ea typeface="Bitstream Vera Sans" pitchFamily="2"/>
              <a:cs typeface="FreeSans" pitchFamily="2"/>
            </a:endParaRPr>
          </a:p>
          <a:p>
            <a:pPr lvl="0" hangingPunct="0"/>
            <a:endParaRPr lang="en-US" sz="1200" dirty="0">
              <a:latin typeface="Hind Light" pitchFamily="18"/>
              <a:ea typeface="Bitstream Vera Sans" pitchFamily="2"/>
              <a:cs typeface="FreeSans" pitchFamily="2"/>
            </a:endParaRPr>
          </a:p>
          <a:p>
            <a:pPr lvl="0" hangingPunct="0"/>
            <a:endParaRPr lang="en-US" sz="1200" dirty="0">
              <a:latin typeface="Hind Light" pitchFamily="18"/>
              <a:ea typeface="Bitstream Vera Sans" pitchFamily="2"/>
              <a:cs typeface="FreeSans" pitchFamily="2"/>
            </a:endParaRPr>
          </a:p>
          <a:p>
            <a:pPr lvl="0" hangingPunct="0"/>
            <a:endParaRPr lang="en-US" sz="1200" dirty="0">
              <a:latin typeface="Hind Light" pitchFamily="18"/>
              <a:ea typeface="Bitstream Vera Sans" pitchFamily="2"/>
              <a:cs typeface="FreeSans" pitchFamily="2"/>
            </a:endParaRPr>
          </a:p>
          <a:p>
            <a:pPr lvl="0" hangingPunct="0"/>
            <a:endParaRPr lang="en-US" sz="1200" dirty="0">
              <a:latin typeface="Hind Light" pitchFamily="18"/>
              <a:ea typeface="Bitstream Vera Sans" pitchFamily="2"/>
              <a:cs typeface="FreeSans" pitchFamily="2"/>
            </a:endParaRPr>
          </a:p>
          <a:p>
            <a:pPr lvl="0" hangingPunct="0"/>
            <a:endParaRPr lang="en-US" sz="1200" dirty="0">
              <a:latin typeface="Hind Light" pitchFamily="18"/>
              <a:ea typeface="Bitstream Vera Sans" pitchFamily="2"/>
              <a:cs typeface="FreeSans" pitchFamily="2"/>
            </a:endParaRPr>
          </a:p>
          <a:p>
            <a:br>
              <a:rPr lang="en-NL" sz="1200" dirty="0">
                <a:latin typeface="Hind Light" panose="02000000000000000000" pitchFamily="2" charset="77"/>
                <a:cs typeface="Hind Light" panose="02000000000000000000" pitchFamily="2" charset="77"/>
              </a:rPr>
            </a:br>
            <a:endParaRPr lang="en-NL" sz="1200" dirty="0">
              <a:latin typeface="Hind Light" panose="02000000000000000000" pitchFamily="2" charset="77"/>
              <a:cs typeface="Hind Light" panose="02000000000000000000" pitchFamily="2" charset="77"/>
            </a:endParaRPr>
          </a:p>
          <a:p>
            <a:pPr marL="171450" indent="-171450">
              <a:buFont typeface="Arial" panose="020B0604020202020204" pitchFamily="34" charset="0"/>
              <a:buChar char="•"/>
            </a:pPr>
            <a:endParaRPr lang="en-NL" sz="1200" dirty="0">
              <a:latin typeface="Hind Light" panose="02000000000000000000" pitchFamily="2" charset="77"/>
              <a:cs typeface="Hind Light" panose="02000000000000000000" pitchFamily="2" charset="77"/>
            </a:endParaRPr>
          </a:p>
          <a:p>
            <a:pPr marL="171450" indent="-171450">
              <a:buFont typeface="Arial" panose="020B0604020202020204" pitchFamily="34" charset="0"/>
              <a:buChar char="•"/>
            </a:pPr>
            <a:endParaRPr lang="en-NL" sz="1200" dirty="0">
              <a:latin typeface="Hind Light" panose="02000000000000000000" pitchFamily="2" charset="77"/>
              <a:cs typeface="Hind Light" panose="02000000000000000000" pitchFamily="2" charset="77"/>
            </a:endParaRPr>
          </a:p>
          <a:p>
            <a:pPr marL="171450" indent="-171450">
              <a:buFont typeface="Arial" panose="020B0604020202020204" pitchFamily="34" charset="0"/>
              <a:buChar char="•"/>
            </a:pPr>
            <a:endParaRPr lang="en-NL" sz="1200" dirty="0">
              <a:latin typeface="Hind Light" panose="02000000000000000000" pitchFamily="2" charset="77"/>
              <a:cs typeface="Hind Light" panose="02000000000000000000" pitchFamily="2" charset="77"/>
            </a:endParaRPr>
          </a:p>
          <a:p>
            <a:pPr marL="171450" indent="-171450">
              <a:buFont typeface="Arial" panose="020B0604020202020204" pitchFamily="34" charset="0"/>
              <a:buChar char="•"/>
            </a:pPr>
            <a:endParaRPr lang="en-NL" sz="1200" dirty="0">
              <a:latin typeface="Hind Light" panose="02000000000000000000" pitchFamily="2" charset="77"/>
              <a:cs typeface="Hind Light" panose="02000000000000000000" pitchFamily="2" charset="77"/>
            </a:endParaRPr>
          </a:p>
          <a:p>
            <a:endParaRPr lang="en-NL" sz="1200" dirty="0">
              <a:latin typeface="Hind Light" panose="02000000000000000000" pitchFamily="2" charset="77"/>
              <a:cs typeface="Hind Light" panose="02000000000000000000" pitchFamily="2" charset="77"/>
            </a:endParaRPr>
          </a:p>
          <a:p>
            <a:endParaRPr lang="en-NL" dirty="0"/>
          </a:p>
          <a:p>
            <a:endParaRPr lang="en-NL" dirty="0"/>
          </a:p>
        </p:txBody>
      </p:sp>
      <p:pic>
        <p:nvPicPr>
          <p:cNvPr id="6" name="Picture 5">
            <a:extLst>
              <a:ext uri="{FF2B5EF4-FFF2-40B4-BE49-F238E27FC236}">
                <a16:creationId xmlns:a16="http://schemas.microsoft.com/office/drawing/2014/main" id="{0D14DE78-24BE-2348-9869-096BA0E34533}"/>
              </a:ext>
            </a:extLst>
          </p:cNvPr>
          <p:cNvPicPr>
            <a:picLocks noChangeAspect="1"/>
          </p:cNvPicPr>
          <p:nvPr/>
        </p:nvPicPr>
        <p:blipFill>
          <a:blip r:embed="rId4"/>
          <a:srcRect/>
          <a:stretch/>
        </p:blipFill>
        <p:spPr>
          <a:xfrm>
            <a:off x="5065717" y="404365"/>
            <a:ext cx="3845486" cy="3301679"/>
          </a:xfrm>
          <a:prstGeom prst="rect">
            <a:avLst/>
          </a:prstGeom>
        </p:spPr>
      </p:pic>
      <p:pic>
        <p:nvPicPr>
          <p:cNvPr id="3" name="Audio Recording 12 Oct 2020 at 17:03:47" descr="Audio Recording 12 Oct 2020 at 17:03:47">
            <a:hlinkClick r:id="" action="ppaction://media"/>
            <a:extLst>
              <a:ext uri="{FF2B5EF4-FFF2-40B4-BE49-F238E27FC236}">
                <a16:creationId xmlns:a16="http://schemas.microsoft.com/office/drawing/2014/main" id="{FDF4EC45-D6A5-464B-BA54-ACA229BCF54C}"/>
              </a:ext>
            </a:extLst>
          </p:cNvPr>
          <p:cNvPicPr>
            <a:picLocks noChangeAspect="1"/>
          </p:cNvPicPr>
          <p:nvPr>
            <a:audioFile r:link="rId2"/>
            <p:extLst>
              <p:ext uri="{DAA4B4D4-6D71-4841-9C94-3DE7FCFB9230}">
                <p14:media xmlns:p14="http://schemas.microsoft.com/office/powerpoint/2010/main" r:embed="rId1">
                  <p14:bmkLst>
                    <p14:bmk name="Bookmark 1" time="5647.5122"/>
                    <p14:bmk name="Bookmark 2" time="15721.3724"/>
                    <p14:bmk name="Bookmark 3" time="25880.3642"/>
                    <p14:bmk name="Bookmark 4" time="38940.5044"/>
                    <p14:bmk name="Bookmark 5" time="45543.5624"/>
                    <p14:bmk name="Bookmark 6" time="58982.9001"/>
                    <p14:bmk name="Bookmark 7" time="78306"/>
                  </p14:bmkLst>
                </p14:media>
              </p:ext>
            </p:extLst>
          </p:nvPr>
        </p:nvPicPr>
        <p:blipFill>
          <a:blip r:embed="rId5"/>
          <a:stretch>
            <a:fillRect/>
          </a:stretch>
        </p:blipFill>
        <p:spPr>
          <a:xfrm>
            <a:off x="8708866" y="-23556"/>
            <a:ext cx="427921" cy="427921"/>
          </a:xfrm>
          <a:prstGeom prst="rect">
            <a:avLst/>
          </a:prstGeom>
        </p:spPr>
      </p:pic>
    </p:spTree>
    <p:extLst>
      <p:ext uri="{BB962C8B-B14F-4D97-AF65-F5344CB8AC3E}">
        <p14:creationId xmlns:p14="http://schemas.microsoft.com/office/powerpoint/2010/main" val="41370913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MediaBookmark" delay="0">
                        <p:tgtEl>
                          <p14:bmkTgt spid="3" bmkName="Bookmark 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nextCondLst>
                    <p:cond evt="onMediaBookmark" delay="0">
                      <p:tgtEl>
                        <p14:bmkTgt spid="3" bmkName="Bookmark 1"/>
                      </p:tgtEl>
                    </p:cond>
                  </p:nextCondLst>
                </p:seq>
                <p:seq concurrent="1" nextAc="seek">
                  <p:cTn id="13" restart="whenNotActive" fill="hold" evtFilter="cancelBubble" nodeType="interactiveSeq">
                    <p:stCondLst>
                      <p:cond evt="onMediaBookmark" delay="0">
                        <p:tgtEl>
                          <p14:bmkTgt spid="3" bmkName="Bookmark 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nextCondLst>
                    <p:cond evt="onMediaBookmark" delay="0">
                      <p:tgtEl>
                        <p14:bmkTgt spid="3" bmkName="Bookmark 2"/>
                      </p:tgtEl>
                    </p:cond>
                  </p:nextCondLst>
                </p:seq>
                <p:seq concurrent="1" nextAc="seek">
                  <p:cTn id="18" restart="whenNotActive" fill="hold" evtFilter="cancelBubble" nodeType="interactiveSeq">
                    <p:stCondLst>
                      <p:cond evt="onMediaBookmark" delay="0">
                        <p:tgtEl>
                          <p14:bmkTgt spid="3" bmkName="Bookmark 3"/>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nextCondLst>
                    <p:cond evt="onMediaBookmark" delay="0">
                      <p:tgtEl>
                        <p14:bmkTgt spid="3" bmkName="Bookmark 3"/>
                      </p:tgtEl>
                    </p:cond>
                  </p:nextCondLst>
                </p:seq>
                <p:seq concurrent="1" nextAc="seek">
                  <p:cTn id="23" restart="whenNotActive" fill="hold" evtFilter="cancelBubble" nodeType="interactiveSeq">
                    <p:stCondLst>
                      <p:cond evt="onMediaBookmark" delay="0">
                        <p:tgtEl>
                          <p14:bmkTgt spid="3" bmkName="Bookmark 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nextCondLst>
                    <p:cond evt="onMediaBookmark" delay="0">
                      <p:tgtEl>
                        <p14:bmkTgt spid="3" bmkName="Bookmark 4"/>
                      </p:tgtEl>
                    </p:cond>
                  </p:nextCondLst>
                </p:seq>
                <p:seq concurrent="1" nextAc="seek">
                  <p:cTn id="28" restart="whenNotActive" fill="hold" evtFilter="cancelBubble" nodeType="interactiveSeq">
                    <p:stCondLst>
                      <p:cond evt="onMediaBookmark" delay="0">
                        <p:tgtEl>
                          <p14:bmkTgt spid="3" bmkName="Bookmark 5"/>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nextCondLst>
                    <p:cond evt="onMediaBookmark" delay="0">
                      <p:tgtEl>
                        <p14:bmkTgt spid="3" bmkName="Bookmark 5"/>
                      </p:tgtEl>
                    </p:cond>
                  </p:nextCondLst>
                </p:seq>
                <p:seq concurrent="1" nextAc="seek">
                  <p:cTn id="33" restart="whenNotActive" fill="hold" evtFilter="cancelBubble" nodeType="interactiveSeq">
                    <p:stCondLst>
                      <p:cond evt="onMediaBookmark" delay="0">
                        <p:tgtEl>
                          <p14:bmkTgt spid="3" bmkName="Bookmark 6"/>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nextCondLst>
                    <p:cond evt="onMediaBookmark" delay="0">
                      <p:tgtEl>
                        <p14:bmkTgt spid="3" bmkName="Bookmark 6"/>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2A8DF4-0D3B-3048-83AE-C9A29D2E0EF6}"/>
              </a:ext>
            </a:extLst>
          </p:cNvPr>
          <p:cNvSpPr txBox="1"/>
          <p:nvPr/>
        </p:nvSpPr>
        <p:spPr>
          <a:xfrm>
            <a:off x="4171950" y="666496"/>
            <a:ext cx="4762500" cy="1015663"/>
          </a:xfrm>
          <a:prstGeom prst="rect">
            <a:avLst/>
          </a:prstGeom>
          <a:noFill/>
        </p:spPr>
        <p:txBody>
          <a:bodyPr wrap="square" rtlCol="0">
            <a:spAutoFit/>
          </a:bodyPr>
          <a:lstStyle/>
          <a:p>
            <a:br>
              <a:rPr lang="en-NL" sz="1200" dirty="0">
                <a:latin typeface="Hind Light" panose="02000000000000000000" pitchFamily="2" charset="77"/>
                <a:cs typeface="Hind Light" panose="02000000000000000000" pitchFamily="2" charset="77"/>
              </a:rPr>
            </a:br>
            <a:br>
              <a:rPr lang="en-NL" sz="1200" dirty="0">
                <a:latin typeface="Hind Light" panose="02000000000000000000" pitchFamily="2" charset="77"/>
                <a:cs typeface="Hind Light" panose="02000000000000000000" pitchFamily="2" charset="77"/>
              </a:rPr>
            </a:br>
            <a:endParaRPr lang="en-NL" dirty="0"/>
          </a:p>
          <a:p>
            <a:endParaRPr lang="en-NL" dirty="0"/>
          </a:p>
        </p:txBody>
      </p:sp>
      <p:sp>
        <p:nvSpPr>
          <p:cNvPr id="5" name="TextBox 4">
            <a:extLst>
              <a:ext uri="{FF2B5EF4-FFF2-40B4-BE49-F238E27FC236}">
                <a16:creationId xmlns:a16="http://schemas.microsoft.com/office/drawing/2014/main" id="{57C4CFE8-B79A-FA42-8A21-ABC650C24610}"/>
              </a:ext>
            </a:extLst>
          </p:cNvPr>
          <p:cNvSpPr txBox="1"/>
          <p:nvPr/>
        </p:nvSpPr>
        <p:spPr>
          <a:xfrm>
            <a:off x="279970" y="666496"/>
            <a:ext cx="4762500" cy="6001643"/>
          </a:xfrm>
          <a:prstGeom prst="rect">
            <a:avLst/>
          </a:prstGeom>
          <a:noFill/>
        </p:spPr>
        <p:txBody>
          <a:bodyPr wrap="square" rtlCol="0">
            <a:spAutoFit/>
          </a:bodyPr>
          <a:lstStyle/>
          <a:p>
            <a:endParaRPr lang="en-GB" sz="1200" dirty="0">
              <a:latin typeface="Hind Medium" panose="02000000000000000000" pitchFamily="2" charset="77"/>
              <a:cs typeface="Hind Medium" panose="02000000000000000000" pitchFamily="2" charset="77"/>
            </a:endParaRPr>
          </a:p>
          <a:p>
            <a:r>
              <a:rPr lang="en-GB" sz="1200" dirty="0">
                <a:latin typeface="Hind Medium" panose="02000000000000000000" pitchFamily="2" charset="77"/>
                <a:cs typeface="Hind Medium" panose="02000000000000000000" pitchFamily="2" charset="77"/>
              </a:rPr>
              <a:t>Frederikse</a:t>
            </a:r>
            <a:r>
              <a:rPr lang="en-GB" sz="1200" dirty="0">
                <a:latin typeface="Hind Light" panose="02000000000000000000" pitchFamily="2" charset="77"/>
                <a:cs typeface="Hind Light" panose="02000000000000000000" pitchFamily="2" charset="77"/>
              </a:rPr>
              <a:t>, </a:t>
            </a:r>
            <a:r>
              <a:rPr lang="en-GB" sz="1200" dirty="0" err="1">
                <a:latin typeface="Hind Medium" panose="02000000000000000000" pitchFamily="2" charset="77"/>
                <a:cs typeface="Hind Medium" panose="02000000000000000000" pitchFamily="2" charset="77"/>
              </a:rPr>
              <a:t>Landerer</a:t>
            </a:r>
            <a:r>
              <a:rPr lang="en-GB" sz="1200" dirty="0">
                <a:latin typeface="Hind Light" panose="02000000000000000000" pitchFamily="2" charset="77"/>
                <a:cs typeface="Hind Light" panose="02000000000000000000" pitchFamily="2" charset="77"/>
              </a:rPr>
              <a:t>, </a:t>
            </a:r>
            <a:r>
              <a:rPr lang="en-GB" sz="1200" dirty="0">
                <a:latin typeface="Hind Medium" panose="02000000000000000000" pitchFamily="2" charset="77"/>
                <a:cs typeface="Hind Medium" panose="02000000000000000000" pitchFamily="2" charset="77"/>
              </a:rPr>
              <a:t>Caron</a:t>
            </a:r>
            <a:r>
              <a:rPr lang="en-GB" sz="1200" dirty="0">
                <a:latin typeface="Hind Light" panose="02000000000000000000" pitchFamily="2" charset="77"/>
                <a:cs typeface="Hind Light" panose="02000000000000000000" pitchFamily="2" charset="77"/>
              </a:rPr>
              <a:t>, </a:t>
            </a:r>
            <a:r>
              <a:rPr lang="en-GB" sz="1200" dirty="0">
                <a:latin typeface="Hind Medium" panose="02000000000000000000" pitchFamily="2" charset="77"/>
                <a:cs typeface="Hind Medium" panose="02000000000000000000" pitchFamily="2" charset="77"/>
              </a:rPr>
              <a:t>Adhikari</a:t>
            </a:r>
            <a:r>
              <a:rPr lang="en-GB" sz="1200" dirty="0">
                <a:latin typeface="Hind Light" panose="02000000000000000000" pitchFamily="2" charset="77"/>
                <a:cs typeface="Hind Light" panose="02000000000000000000" pitchFamily="2" charset="77"/>
              </a:rPr>
              <a:t>, Parkes, </a:t>
            </a:r>
            <a:r>
              <a:rPr lang="en-GB" sz="1200" dirty="0">
                <a:latin typeface="Hind Medium" panose="02000000000000000000" pitchFamily="2" charset="77"/>
                <a:cs typeface="Hind Medium" panose="02000000000000000000" pitchFamily="2" charset="77"/>
              </a:rPr>
              <a:t>Humphrey</a:t>
            </a:r>
            <a:r>
              <a:rPr lang="en-GB" sz="1200" dirty="0">
                <a:latin typeface="Hind Light" panose="02000000000000000000" pitchFamily="2" charset="77"/>
                <a:cs typeface="Hind Light" panose="02000000000000000000" pitchFamily="2" charset="77"/>
              </a:rPr>
              <a:t>, </a:t>
            </a:r>
            <a:r>
              <a:rPr lang="en-GB" sz="1200" dirty="0" err="1">
                <a:latin typeface="Hind Light" panose="02000000000000000000" pitchFamily="2" charset="77"/>
                <a:cs typeface="Hind Light" panose="02000000000000000000" pitchFamily="2" charset="77"/>
              </a:rPr>
              <a:t>Dangendorf</a:t>
            </a:r>
            <a:r>
              <a:rPr lang="en-GB" sz="1200" dirty="0">
                <a:latin typeface="Hind Light" panose="02000000000000000000" pitchFamily="2" charset="77"/>
                <a:cs typeface="Hind Light" panose="02000000000000000000" pitchFamily="2" charset="77"/>
              </a:rPr>
              <a:t>, Hogarth, Zanna, Cheng, &amp; Wu. (2020). The causes of sea-level rise since 1900. Nature, 584(7821), 393–397. </a:t>
            </a:r>
            <a:r>
              <a:rPr lang="en-GB" sz="1200" dirty="0">
                <a:latin typeface="Hind Light" panose="02000000000000000000" pitchFamily="2" charset="77"/>
                <a:cs typeface="Hind Light" panose="02000000000000000000" pitchFamily="2" charset="77"/>
                <a:hlinkClick r:id="rId4"/>
              </a:rPr>
              <a:t>https://doi.org/10.1038/s41586-020-2591-3</a:t>
            </a:r>
            <a:br>
              <a:rPr lang="en-GB" sz="1200" dirty="0">
                <a:latin typeface="Hind Light" panose="02000000000000000000" pitchFamily="2" charset="77"/>
                <a:cs typeface="Hind Light" panose="02000000000000000000" pitchFamily="2" charset="77"/>
              </a:rPr>
            </a:br>
            <a:r>
              <a:rPr lang="en-GB" sz="1200" dirty="0">
                <a:latin typeface="Hind Light" panose="02000000000000000000" pitchFamily="2" charset="77"/>
                <a:cs typeface="Hind Light" panose="02000000000000000000" pitchFamily="2" charset="77"/>
              </a:rPr>
              <a:t>(Bold means JPL-affiliated)</a:t>
            </a:r>
          </a:p>
          <a:p>
            <a:endParaRPr lang="en-GB" sz="1200" dirty="0">
              <a:latin typeface="Hind Light" panose="02000000000000000000" pitchFamily="2" charset="77"/>
              <a:cs typeface="Hind Light" panose="02000000000000000000" pitchFamily="2" charset="77"/>
            </a:endParaRPr>
          </a:p>
          <a:p>
            <a:endParaRPr lang="en-GB" sz="1200" dirty="0">
              <a:latin typeface="Hind Medium" panose="02000000000000000000" pitchFamily="2" charset="77"/>
              <a:cs typeface="Hind Medium" panose="02000000000000000000" pitchFamily="2" charset="77"/>
            </a:endParaRPr>
          </a:p>
          <a:p>
            <a:r>
              <a:rPr lang="en-GB" sz="1200" dirty="0">
                <a:latin typeface="Hind Medium" panose="02000000000000000000" pitchFamily="2" charset="77"/>
                <a:cs typeface="Hind Medium" panose="02000000000000000000" pitchFamily="2" charset="77"/>
              </a:rPr>
              <a:t>Code and data</a:t>
            </a:r>
          </a:p>
          <a:p>
            <a:endParaRPr lang="en-GB" sz="1200" dirty="0">
              <a:latin typeface="Hind Medium" panose="02000000000000000000" pitchFamily="2" charset="77"/>
              <a:cs typeface="Hind Medium" panose="02000000000000000000" pitchFamily="2" charset="77"/>
            </a:endParaRPr>
          </a:p>
          <a:p>
            <a:pPr marL="171450" indent="-171450">
              <a:buFont typeface="Wingdings" pitchFamily="2" charset="2"/>
              <a:buChar char="§"/>
            </a:pPr>
            <a:r>
              <a:rPr lang="en-GB" sz="1200" dirty="0">
                <a:latin typeface="Hind Light" panose="02000000000000000000" pitchFamily="2" charset="77"/>
                <a:cs typeface="Hind Light" panose="02000000000000000000" pitchFamily="2" charset="77"/>
                <a:hlinkClick r:id="rId5"/>
              </a:rPr>
              <a:t>GitHub</a:t>
            </a:r>
            <a:r>
              <a:rPr lang="en-GB" sz="1200" dirty="0">
                <a:latin typeface="Hind Light" panose="02000000000000000000" pitchFamily="2" charset="77"/>
                <a:cs typeface="Hind Light" panose="02000000000000000000" pitchFamily="2" charset="77"/>
              </a:rPr>
              <a:t>	Codes and scripts</a:t>
            </a:r>
            <a:br>
              <a:rPr lang="en-GB" sz="1200" dirty="0">
                <a:latin typeface="Hind Light" panose="02000000000000000000" pitchFamily="2" charset="77"/>
                <a:cs typeface="Hind Light" panose="02000000000000000000" pitchFamily="2" charset="77"/>
              </a:rPr>
            </a:br>
            <a:endParaRPr lang="en-GB" sz="1200" dirty="0">
              <a:latin typeface="Hind Light" panose="02000000000000000000" pitchFamily="2" charset="77"/>
              <a:cs typeface="Hind Light" panose="02000000000000000000" pitchFamily="2" charset="77"/>
            </a:endParaRPr>
          </a:p>
          <a:p>
            <a:pPr marL="171450" indent="-171450">
              <a:buFont typeface="Wingdings" pitchFamily="2" charset="2"/>
              <a:buChar char="§"/>
            </a:pPr>
            <a:r>
              <a:rPr lang="en-GB" sz="1200" dirty="0">
                <a:latin typeface="Hind Light" panose="02000000000000000000" pitchFamily="2" charset="77"/>
                <a:cs typeface="Hind Light" panose="02000000000000000000" pitchFamily="2" charset="77"/>
                <a:hlinkClick r:id="rId6"/>
              </a:rPr>
              <a:t>PO.DAAC</a:t>
            </a:r>
            <a:r>
              <a:rPr lang="en-GB" sz="1200" dirty="0">
                <a:latin typeface="Hind Light" panose="02000000000000000000" pitchFamily="2" charset="77"/>
                <a:cs typeface="Hind Light" panose="02000000000000000000" pitchFamily="2" charset="77"/>
              </a:rPr>
              <a:t>	Global sea level and its contributors</a:t>
            </a:r>
          </a:p>
          <a:p>
            <a:pPr marL="171450" indent="-171450">
              <a:buFont typeface="Wingdings" pitchFamily="2" charset="2"/>
              <a:buChar char="§"/>
            </a:pPr>
            <a:endParaRPr lang="en-GB" sz="1200" dirty="0">
              <a:latin typeface="Hind Light" panose="02000000000000000000" pitchFamily="2" charset="77"/>
              <a:cs typeface="Hind Light" panose="02000000000000000000" pitchFamily="2" charset="77"/>
            </a:endParaRPr>
          </a:p>
          <a:p>
            <a:pPr marL="171450" indent="-171450">
              <a:buFont typeface="Wingdings" pitchFamily="2" charset="2"/>
              <a:buChar char="§"/>
            </a:pPr>
            <a:r>
              <a:rPr lang="en-GB" sz="1200" dirty="0">
                <a:latin typeface="Hind Light" panose="02000000000000000000" pitchFamily="2" charset="77"/>
                <a:cs typeface="Hind Light" panose="02000000000000000000" pitchFamily="2" charset="77"/>
                <a:hlinkClick r:id="rId7"/>
              </a:rPr>
              <a:t>Zenodo</a:t>
            </a:r>
            <a:r>
              <a:rPr lang="en-GB" sz="1200" dirty="0">
                <a:latin typeface="Hind Light" panose="02000000000000000000" pitchFamily="2" charset="77"/>
                <a:cs typeface="Hind Light" panose="02000000000000000000" pitchFamily="2" charset="77"/>
              </a:rPr>
              <a:t>	Regional sea-level changes and spatial imprints of the 			individual components</a:t>
            </a:r>
          </a:p>
          <a:p>
            <a:br>
              <a:rPr lang="en-GB" sz="1200" dirty="0">
                <a:latin typeface="Hind Light" panose="02000000000000000000" pitchFamily="2" charset="77"/>
                <a:cs typeface="Hind Light" panose="02000000000000000000" pitchFamily="2" charset="77"/>
              </a:rPr>
            </a:br>
            <a:br>
              <a:rPr lang="en-GB" sz="1200" dirty="0">
                <a:latin typeface="Hind Light" panose="02000000000000000000" pitchFamily="2" charset="77"/>
                <a:cs typeface="Hind Light" panose="02000000000000000000" pitchFamily="2" charset="77"/>
              </a:rPr>
            </a:br>
            <a:r>
              <a:rPr lang="en-GB" sz="1200" dirty="0">
                <a:latin typeface="Hind Medium" panose="02000000000000000000" pitchFamily="2" charset="77"/>
                <a:cs typeface="Hind Medium" panose="02000000000000000000" pitchFamily="2" charset="77"/>
              </a:rPr>
              <a:t>Questions? </a:t>
            </a:r>
          </a:p>
          <a:p>
            <a:endParaRPr lang="en-GB" sz="1200" dirty="0">
              <a:latin typeface="Hind Medium" panose="02000000000000000000" pitchFamily="2" charset="77"/>
              <a:cs typeface="Hind Medium" panose="02000000000000000000" pitchFamily="2" charset="77"/>
            </a:endParaRPr>
          </a:p>
          <a:p>
            <a:pPr marL="171450" indent="-171450">
              <a:buFont typeface="Wingdings" pitchFamily="2" charset="2"/>
              <a:buChar char="§"/>
            </a:pPr>
            <a:r>
              <a:rPr lang="en-GB" sz="1200" dirty="0">
                <a:latin typeface="Hind Light" panose="02000000000000000000" pitchFamily="2" charset="77"/>
                <a:cs typeface="Hind Light" panose="02000000000000000000" pitchFamily="2" charset="77"/>
                <a:hlinkClick r:id="rId8"/>
              </a:rPr>
              <a:t>thomas.frederikse@jpl.nasa.gov</a:t>
            </a:r>
            <a:r>
              <a:rPr lang="en-GB" sz="1200" dirty="0">
                <a:latin typeface="Hind Light" panose="02000000000000000000" pitchFamily="2" charset="77"/>
                <a:cs typeface="Hind Light" panose="02000000000000000000" pitchFamily="2" charset="77"/>
              </a:rPr>
              <a:t> Don’t hesitate to send me an e-mail!</a:t>
            </a:r>
            <a:br>
              <a:rPr lang="en-GB" sz="1200" dirty="0">
                <a:latin typeface="Hind Light" panose="02000000000000000000" pitchFamily="2" charset="77"/>
                <a:cs typeface="Hind Light" panose="02000000000000000000" pitchFamily="2" charset="77"/>
              </a:rPr>
            </a:br>
            <a:r>
              <a:rPr lang="en-GB" sz="1200" dirty="0">
                <a:latin typeface="Hind Light" panose="02000000000000000000" pitchFamily="2" charset="77"/>
                <a:cs typeface="Hind Light" panose="02000000000000000000" pitchFamily="2" charset="77"/>
              </a:rPr>
              <a:t> </a:t>
            </a:r>
          </a:p>
          <a:p>
            <a:endParaRPr lang="en-GB" sz="1200" dirty="0">
              <a:latin typeface="Hind Light" panose="02000000000000000000" pitchFamily="2" charset="77"/>
              <a:cs typeface="Hind Light" panose="02000000000000000000" pitchFamily="2" charset="77"/>
            </a:endParaRPr>
          </a:p>
          <a:p>
            <a:endParaRPr lang="en-GB" sz="1200" dirty="0">
              <a:latin typeface="Hind Light" panose="02000000000000000000" pitchFamily="2" charset="77"/>
              <a:cs typeface="Hind Light" panose="02000000000000000000" pitchFamily="2" charset="77"/>
            </a:endParaRPr>
          </a:p>
          <a:p>
            <a:endParaRPr lang="en-NL" sz="1200" dirty="0">
              <a:latin typeface="Hind Light" panose="02000000000000000000" pitchFamily="2" charset="77"/>
              <a:cs typeface="Hind Light" panose="02000000000000000000" pitchFamily="2" charset="77"/>
            </a:endParaRPr>
          </a:p>
          <a:p>
            <a:pPr marL="171450" indent="-171450">
              <a:buFont typeface="Arial" panose="020B0604020202020204" pitchFamily="34" charset="0"/>
              <a:buChar char="•"/>
            </a:pPr>
            <a:endParaRPr lang="en-NL" sz="1200" dirty="0">
              <a:latin typeface="Hind Light" panose="02000000000000000000" pitchFamily="2" charset="77"/>
              <a:cs typeface="Hind Light" panose="02000000000000000000" pitchFamily="2" charset="77"/>
            </a:endParaRPr>
          </a:p>
          <a:p>
            <a:pPr marL="171450" indent="-171450">
              <a:buFont typeface="Arial" panose="020B0604020202020204" pitchFamily="34" charset="0"/>
              <a:buChar char="•"/>
            </a:pPr>
            <a:endParaRPr lang="en-NL" sz="1200" dirty="0">
              <a:latin typeface="Hind Light" panose="02000000000000000000" pitchFamily="2" charset="77"/>
              <a:cs typeface="Hind Light" panose="02000000000000000000" pitchFamily="2" charset="77"/>
            </a:endParaRPr>
          </a:p>
          <a:p>
            <a:endParaRPr lang="en-NL" sz="1200" dirty="0">
              <a:latin typeface="Hind Light" panose="02000000000000000000" pitchFamily="2" charset="77"/>
              <a:cs typeface="Hind Light" panose="02000000000000000000" pitchFamily="2" charset="77"/>
            </a:endParaRPr>
          </a:p>
          <a:p>
            <a:endParaRPr lang="en-NL" dirty="0"/>
          </a:p>
          <a:p>
            <a:endParaRPr lang="en-NL" dirty="0"/>
          </a:p>
        </p:txBody>
      </p:sp>
      <p:sp>
        <p:nvSpPr>
          <p:cNvPr id="4" name="TextBox 3">
            <a:extLst>
              <a:ext uri="{FF2B5EF4-FFF2-40B4-BE49-F238E27FC236}">
                <a16:creationId xmlns:a16="http://schemas.microsoft.com/office/drawing/2014/main" id="{D1E4BD21-BF6E-4442-9419-CED6255E4021}"/>
              </a:ext>
            </a:extLst>
          </p:cNvPr>
          <p:cNvSpPr txBox="1"/>
          <p:nvPr/>
        </p:nvSpPr>
        <p:spPr>
          <a:xfrm>
            <a:off x="363338" y="236170"/>
            <a:ext cx="3635932" cy="369332"/>
          </a:xfrm>
          <a:prstGeom prst="rect">
            <a:avLst/>
          </a:prstGeom>
          <a:noFill/>
        </p:spPr>
        <p:txBody>
          <a:bodyPr wrap="none" rtlCol="0">
            <a:spAutoFit/>
          </a:bodyPr>
          <a:lstStyle/>
          <a:p>
            <a:r>
              <a:rPr lang="en-NL" dirty="0">
                <a:latin typeface="Hind Medium" panose="02000000000000000000" pitchFamily="2" charset="77"/>
                <a:cs typeface="Hind Medium" panose="02000000000000000000" pitchFamily="2" charset="77"/>
              </a:rPr>
              <a:t>Acknowledgements and resources</a:t>
            </a:r>
          </a:p>
        </p:txBody>
      </p:sp>
      <p:pic>
        <p:nvPicPr>
          <p:cNvPr id="8" name="Picture 7">
            <a:hlinkClick r:id="rId9"/>
            <a:extLst>
              <a:ext uri="{FF2B5EF4-FFF2-40B4-BE49-F238E27FC236}">
                <a16:creationId xmlns:a16="http://schemas.microsoft.com/office/drawing/2014/main" id="{924A3DD1-7FC8-8A43-90A6-718FCC00E2EB}"/>
              </a:ext>
            </a:extLst>
          </p:cNvPr>
          <p:cNvPicPr>
            <a:picLocks noChangeAspect="1"/>
          </p:cNvPicPr>
          <p:nvPr/>
        </p:nvPicPr>
        <p:blipFill>
          <a:blip r:embed="rId10">
            <a:lum/>
            <a:alphaModFix/>
          </a:blip>
          <a:srcRect/>
          <a:stretch>
            <a:fillRect/>
          </a:stretch>
        </p:blipFill>
        <p:spPr>
          <a:xfrm>
            <a:off x="5305273" y="2252457"/>
            <a:ext cx="2736048" cy="860862"/>
          </a:xfrm>
          <a:prstGeom prst="rect">
            <a:avLst/>
          </a:prstGeom>
          <a:noFill/>
          <a:ln>
            <a:noFill/>
          </a:ln>
        </p:spPr>
      </p:pic>
      <p:pic>
        <p:nvPicPr>
          <p:cNvPr id="9" name="Picture 8">
            <a:hlinkClick r:id="rId11"/>
            <a:extLst>
              <a:ext uri="{FF2B5EF4-FFF2-40B4-BE49-F238E27FC236}">
                <a16:creationId xmlns:a16="http://schemas.microsoft.com/office/drawing/2014/main" id="{FD398F01-AF7A-EA4D-BEC8-DFBB934654A7}"/>
              </a:ext>
            </a:extLst>
          </p:cNvPr>
          <p:cNvPicPr>
            <a:picLocks noChangeAspect="1"/>
          </p:cNvPicPr>
          <p:nvPr/>
        </p:nvPicPr>
        <p:blipFill>
          <a:blip r:embed="rId12">
            <a:lum/>
            <a:alphaModFix/>
          </a:blip>
          <a:srcRect/>
          <a:stretch>
            <a:fillRect/>
          </a:stretch>
        </p:blipFill>
        <p:spPr>
          <a:xfrm>
            <a:off x="5305276" y="995620"/>
            <a:ext cx="2614937" cy="930876"/>
          </a:xfrm>
          <a:prstGeom prst="rect">
            <a:avLst/>
          </a:prstGeom>
          <a:noFill/>
          <a:ln>
            <a:noFill/>
          </a:ln>
        </p:spPr>
      </p:pic>
      <p:pic>
        <p:nvPicPr>
          <p:cNvPr id="10" name="Picture 9">
            <a:hlinkClick r:id="rId13"/>
            <a:extLst>
              <a:ext uri="{FF2B5EF4-FFF2-40B4-BE49-F238E27FC236}">
                <a16:creationId xmlns:a16="http://schemas.microsoft.com/office/drawing/2014/main" id="{52F904FC-0CCE-C04F-840E-F5C5DA398F2C}"/>
              </a:ext>
            </a:extLst>
          </p:cNvPr>
          <p:cNvPicPr>
            <a:picLocks noChangeAspect="1"/>
          </p:cNvPicPr>
          <p:nvPr/>
        </p:nvPicPr>
        <p:blipFill>
          <a:blip r:embed="rId14">
            <a:lum/>
            <a:alphaModFix/>
          </a:blip>
          <a:srcRect/>
          <a:stretch>
            <a:fillRect/>
          </a:stretch>
        </p:blipFill>
        <p:spPr>
          <a:xfrm>
            <a:off x="5305273" y="3439280"/>
            <a:ext cx="2124981" cy="1182629"/>
          </a:xfrm>
          <a:prstGeom prst="rect">
            <a:avLst/>
          </a:prstGeom>
          <a:noFill/>
          <a:ln>
            <a:noFill/>
          </a:ln>
        </p:spPr>
      </p:pic>
      <p:sp>
        <p:nvSpPr>
          <p:cNvPr id="7" name="TextBox 6">
            <a:extLst>
              <a:ext uri="{FF2B5EF4-FFF2-40B4-BE49-F238E27FC236}">
                <a16:creationId xmlns:a16="http://schemas.microsoft.com/office/drawing/2014/main" id="{2E5F9E3B-9122-CE41-8556-4E0EC1886FF8}"/>
              </a:ext>
            </a:extLst>
          </p:cNvPr>
          <p:cNvSpPr txBox="1"/>
          <p:nvPr/>
        </p:nvSpPr>
        <p:spPr>
          <a:xfrm>
            <a:off x="5201784" y="602669"/>
            <a:ext cx="2821923" cy="276999"/>
          </a:xfrm>
          <a:prstGeom prst="rect">
            <a:avLst/>
          </a:prstGeom>
          <a:noFill/>
        </p:spPr>
        <p:txBody>
          <a:bodyPr wrap="square" rtlCol="0">
            <a:spAutoFit/>
          </a:bodyPr>
          <a:lstStyle/>
          <a:p>
            <a:r>
              <a:rPr lang="en-NL" sz="1200" dirty="0">
                <a:latin typeface="Hind Medium" panose="02000000000000000000" pitchFamily="2" charset="77"/>
                <a:cs typeface="Hind Medium" panose="02000000000000000000" pitchFamily="2" charset="77"/>
              </a:rPr>
              <a:t>Media coverage of the study</a:t>
            </a:r>
          </a:p>
        </p:txBody>
      </p:sp>
      <p:pic>
        <p:nvPicPr>
          <p:cNvPr id="11" name="Audio Recording 12 Oct 2020 at 17:08:50" descr="Audio Recording 12 Oct 2020 at 17:08:50">
            <a:hlinkClick r:id="" action="ppaction://media"/>
            <a:extLst>
              <a:ext uri="{FF2B5EF4-FFF2-40B4-BE49-F238E27FC236}">
                <a16:creationId xmlns:a16="http://schemas.microsoft.com/office/drawing/2014/main" id="{E51EA9CC-D641-CD4D-AD45-64BFFECAB0B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741751" y="-16065"/>
            <a:ext cx="385398" cy="385398"/>
          </a:xfrm>
          <a:prstGeom prst="rect">
            <a:avLst/>
          </a:prstGeom>
        </p:spPr>
      </p:pic>
    </p:spTree>
    <p:extLst>
      <p:ext uri="{BB962C8B-B14F-4D97-AF65-F5344CB8AC3E}">
        <p14:creationId xmlns:p14="http://schemas.microsoft.com/office/powerpoint/2010/main" val="416265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05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33295A0-0A91-2C47-B9CD-5A59E2CAB99C}"/>
              </a:ext>
            </a:extLst>
          </p:cNvPr>
          <p:cNvSpPr txBox="1"/>
          <p:nvPr/>
        </p:nvSpPr>
        <p:spPr>
          <a:xfrm>
            <a:off x="279970" y="67537"/>
            <a:ext cx="3957150" cy="552544"/>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400" u="none" strike="noStrike" kern="1200" cap="none" dirty="0">
                <a:ln>
                  <a:noFill/>
                </a:ln>
                <a:latin typeface="Hind Medium" panose="02000000000000000000" pitchFamily="2" charset="77"/>
                <a:ea typeface="Bitstream Vera Sans" pitchFamily="2"/>
                <a:cs typeface="Hind Medium" panose="02000000000000000000" pitchFamily="2" charset="77"/>
              </a:rPr>
              <a:t>The global sea-level budget</a:t>
            </a:r>
          </a:p>
        </p:txBody>
      </p:sp>
      <p:sp>
        <p:nvSpPr>
          <p:cNvPr id="20" name="TextBox 19">
            <a:extLst>
              <a:ext uri="{FF2B5EF4-FFF2-40B4-BE49-F238E27FC236}">
                <a16:creationId xmlns:a16="http://schemas.microsoft.com/office/drawing/2014/main" id="{2704652E-5455-BB4E-B4F2-E5D0ADE7FF7C}"/>
              </a:ext>
            </a:extLst>
          </p:cNvPr>
          <p:cNvSpPr txBox="1"/>
          <p:nvPr/>
        </p:nvSpPr>
        <p:spPr>
          <a:xfrm>
            <a:off x="400523" y="587705"/>
            <a:ext cx="6763175" cy="2630036"/>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en-US" sz="1200" b="0" i="0" u="none" strike="noStrike" kern="1200" cap="none" dirty="0">
                <a:ln>
                  <a:noFill/>
                </a:ln>
                <a:latin typeface="Hind Light" pitchFamily="18"/>
                <a:ea typeface="Bitstream Vera Sans" pitchFamily="2"/>
                <a:cs typeface="FreeSans" pitchFamily="2"/>
              </a:rPr>
              <a:t>Global sea-level changes are caused by multiple different </a:t>
            </a:r>
            <a:br>
              <a:rPr lang="en-US" sz="1200" b="0" i="0" u="none" strike="noStrike" kern="1200" cap="none" dirty="0">
                <a:ln>
                  <a:noFill/>
                </a:ln>
                <a:latin typeface="Hind Light" pitchFamily="18"/>
                <a:ea typeface="Bitstream Vera Sans" pitchFamily="2"/>
                <a:cs typeface="FreeSans" pitchFamily="2"/>
              </a:rPr>
            </a:br>
            <a:r>
              <a:rPr lang="en-US" sz="1200" b="0" i="0" u="none" strike="noStrike" kern="1200" cap="none" dirty="0">
                <a:ln>
                  <a:noFill/>
                </a:ln>
                <a:latin typeface="Hind Light" pitchFamily="18"/>
                <a:ea typeface="Bitstream Vera Sans" pitchFamily="2"/>
                <a:cs typeface="FreeSans" pitchFamily="2"/>
              </a:rPr>
              <a:t>processes with a similar order of magnitude:</a:t>
            </a:r>
            <a:br>
              <a:rPr lang="en-US" sz="1200" b="0" i="0" u="none" strike="noStrike" kern="1200" cap="none" dirty="0">
                <a:ln>
                  <a:noFill/>
                </a:ln>
                <a:latin typeface="Hind Light" pitchFamily="18"/>
                <a:ea typeface="Bitstream Vera Sans" pitchFamily="2"/>
                <a:cs typeface="FreeSans" pitchFamily="2"/>
              </a:rPr>
            </a:br>
            <a:endParaRPr lang="en-US" sz="1200" b="0" i="0" u="none" strike="noStrike" kern="1200" cap="none" dirty="0">
              <a:ln>
                <a:noFill/>
              </a:ln>
              <a:latin typeface="Hind Light" pitchFamily="18"/>
              <a:ea typeface="Bitstream Vera Sans" pitchFamily="2"/>
              <a:cs typeface="FreeSans" pitchFamily="2"/>
            </a:endParaRPr>
          </a:p>
          <a:p>
            <a:pPr marL="171450" lvl="0" indent="-171450" hangingPunct="0">
              <a:buFont typeface="Arial" panose="020B0604020202020204" pitchFamily="34" charset="0"/>
              <a:buChar char="•"/>
            </a:pPr>
            <a:r>
              <a:rPr lang="en-US" sz="1200" b="0" i="0" u="none" strike="noStrike" kern="1200" cap="none" dirty="0">
                <a:ln>
                  <a:noFill/>
                </a:ln>
                <a:latin typeface="Hind Light" pitchFamily="18"/>
                <a:ea typeface="Bitstream Vera Sans" pitchFamily="2"/>
                <a:cs typeface="FreeSans" pitchFamily="2"/>
              </a:rPr>
              <a:t>Mass loss of glaciers and ice sheets</a:t>
            </a:r>
          </a:p>
          <a:p>
            <a:pPr marL="171450" lvl="0" indent="-171450" hangingPunct="0">
              <a:buFont typeface="Arial" panose="020B0604020202020204" pitchFamily="34" charset="0"/>
              <a:buChar char="•"/>
            </a:pPr>
            <a:r>
              <a:rPr lang="en-US" sz="1200" dirty="0">
                <a:latin typeface="Hind Light" pitchFamily="18"/>
                <a:ea typeface="Bitstream Vera Sans" pitchFamily="2"/>
                <a:cs typeface="FreeSans" pitchFamily="2"/>
              </a:rPr>
              <a:t>Changes in terrestrial water storage (think of groundwater changes or reservoirs behind dams)</a:t>
            </a:r>
          </a:p>
          <a:p>
            <a:pPr marL="171450" lvl="0" indent="-171450" hangingPunct="0">
              <a:buFont typeface="Arial" panose="020B0604020202020204" pitchFamily="34" charset="0"/>
              <a:buChar char="•"/>
            </a:pPr>
            <a:r>
              <a:rPr lang="en-US" sz="1200" b="0" i="0" u="none" strike="noStrike" kern="1200" cap="none" dirty="0">
                <a:ln>
                  <a:noFill/>
                </a:ln>
                <a:latin typeface="Hind Light" pitchFamily="18"/>
                <a:ea typeface="Bitstream Vera Sans" pitchFamily="2"/>
                <a:cs typeface="FreeSans" pitchFamily="2"/>
              </a:rPr>
              <a:t>Thermosteric expansion: thermal expansion of sea water due to rising sea water temperatures</a:t>
            </a:r>
          </a:p>
          <a:p>
            <a:pPr marL="0" marR="0" lvl="0" indent="0" rtl="0" hangingPunct="0">
              <a:lnSpc>
                <a:spcPct val="100000"/>
              </a:lnSpc>
              <a:spcBef>
                <a:spcPts val="0"/>
              </a:spcBef>
              <a:spcAft>
                <a:spcPts val="0"/>
              </a:spcAft>
              <a:buNone/>
              <a:tabLst/>
            </a:pPr>
            <a:endParaRPr lang="en-US" sz="1200" b="0" i="0" u="none" strike="noStrike" kern="1200" cap="none" dirty="0">
              <a:ln>
                <a:noFill/>
              </a:ln>
              <a:latin typeface="Hind Light" pitchFamily="18"/>
              <a:ea typeface="Bitstream Vera Sans" pitchFamily="2"/>
              <a:cs typeface="FreeSans" pitchFamily="2"/>
            </a:endParaRPr>
          </a:p>
          <a:p>
            <a:pPr marL="0" marR="0" lvl="0" indent="0" rtl="0" hangingPunct="0">
              <a:lnSpc>
                <a:spcPct val="100000"/>
              </a:lnSpc>
              <a:spcBef>
                <a:spcPts val="0"/>
              </a:spcBef>
              <a:spcAft>
                <a:spcPts val="0"/>
              </a:spcAft>
              <a:buNone/>
              <a:tabLst/>
            </a:pPr>
            <a:r>
              <a:rPr lang="en-US" sz="1200" b="0" i="0" u="none" strike="noStrike" kern="1200" cap="none" dirty="0">
                <a:ln>
                  <a:noFill/>
                </a:ln>
                <a:latin typeface="Hind Light" pitchFamily="18"/>
                <a:ea typeface="Bitstream Vera Sans" pitchFamily="2"/>
                <a:cs typeface="FreeSans" pitchFamily="2"/>
              </a:rPr>
              <a:t>Do estimates of the magnitudes of these processes add up to observed sea level? </a:t>
            </a:r>
          </a:p>
          <a:p>
            <a:pPr marL="0" marR="0" lvl="0" indent="0" rtl="0" hangingPunct="0">
              <a:lnSpc>
                <a:spcPct val="100000"/>
              </a:lnSpc>
              <a:spcBef>
                <a:spcPts val="0"/>
              </a:spcBef>
              <a:spcAft>
                <a:spcPts val="0"/>
              </a:spcAft>
              <a:buNone/>
              <a:tabLst/>
            </a:pPr>
            <a:endParaRPr lang="en-US" sz="1800" b="0" i="0" u="none" strike="noStrike" kern="1200" cap="none" dirty="0">
              <a:ln>
                <a:noFill/>
              </a:ln>
              <a:latin typeface="Hind Light" pitchFamily="18"/>
              <a:ea typeface="Bitstream Vera Sans" pitchFamily="2"/>
              <a:cs typeface="FreeSans" pitchFamily="2"/>
            </a:endParaRPr>
          </a:p>
          <a:p>
            <a:pPr marL="0" marR="0" lvl="0" indent="0" rtl="0" hangingPunct="0">
              <a:lnSpc>
                <a:spcPct val="100000"/>
              </a:lnSpc>
              <a:spcBef>
                <a:spcPts val="0"/>
              </a:spcBef>
              <a:spcAft>
                <a:spcPts val="0"/>
              </a:spcAft>
              <a:buNone/>
              <a:tabLst/>
            </a:pPr>
            <a:endParaRPr lang="en-US" sz="1800" b="0" i="0" u="none" strike="noStrike" kern="1200" cap="none" dirty="0">
              <a:ln>
                <a:noFill/>
              </a:ln>
              <a:latin typeface="Hind Light" pitchFamily="18"/>
              <a:ea typeface="Bitstream Vera Sans" pitchFamily="2"/>
              <a:cs typeface="FreeSans" pitchFamily="2"/>
            </a:endParaRPr>
          </a:p>
        </p:txBody>
      </p:sp>
      <p:pic>
        <p:nvPicPr>
          <p:cNvPr id="21" name="Picture 20">
            <a:extLst>
              <a:ext uri="{FF2B5EF4-FFF2-40B4-BE49-F238E27FC236}">
                <a16:creationId xmlns:a16="http://schemas.microsoft.com/office/drawing/2014/main" id="{B78FE138-0458-DC48-98F0-C94726D2BE9D}"/>
              </a:ext>
            </a:extLst>
          </p:cNvPr>
          <p:cNvPicPr>
            <a:picLocks noChangeAspect="1"/>
          </p:cNvPicPr>
          <p:nvPr/>
        </p:nvPicPr>
        <p:blipFill>
          <a:blip r:embed="rId4">
            <a:lum/>
            <a:alphaModFix/>
          </a:blip>
          <a:srcRect/>
          <a:stretch>
            <a:fillRect/>
          </a:stretch>
        </p:blipFill>
        <p:spPr>
          <a:xfrm>
            <a:off x="400523" y="2647032"/>
            <a:ext cx="2055589" cy="1539722"/>
          </a:xfrm>
          <a:prstGeom prst="rect">
            <a:avLst/>
          </a:prstGeom>
          <a:noFill/>
          <a:ln>
            <a:noFill/>
          </a:ln>
        </p:spPr>
      </p:pic>
      <p:pic>
        <p:nvPicPr>
          <p:cNvPr id="24" name="Picture 23">
            <a:extLst>
              <a:ext uri="{FF2B5EF4-FFF2-40B4-BE49-F238E27FC236}">
                <a16:creationId xmlns:a16="http://schemas.microsoft.com/office/drawing/2014/main" id="{3E43EABC-54E8-9248-BB5C-BE58889BF1E2}"/>
              </a:ext>
            </a:extLst>
          </p:cNvPr>
          <p:cNvPicPr>
            <a:picLocks noChangeAspect="1"/>
          </p:cNvPicPr>
          <p:nvPr/>
        </p:nvPicPr>
        <p:blipFill>
          <a:blip r:embed="rId5">
            <a:lum/>
            <a:alphaModFix/>
          </a:blip>
          <a:srcRect t="14931" r="38171" b="592"/>
          <a:stretch>
            <a:fillRect/>
          </a:stretch>
        </p:blipFill>
        <p:spPr>
          <a:xfrm>
            <a:off x="5440731" y="2647032"/>
            <a:ext cx="1842057" cy="1541369"/>
          </a:xfrm>
          <a:prstGeom prst="rect">
            <a:avLst/>
          </a:prstGeom>
          <a:noFill/>
          <a:ln>
            <a:noFill/>
          </a:ln>
        </p:spPr>
      </p:pic>
      <p:pic>
        <p:nvPicPr>
          <p:cNvPr id="25" name="Picture 24">
            <a:extLst>
              <a:ext uri="{FF2B5EF4-FFF2-40B4-BE49-F238E27FC236}">
                <a16:creationId xmlns:a16="http://schemas.microsoft.com/office/drawing/2014/main" id="{DB1E474A-261B-7A40-88CE-BFE2EA6D6233}"/>
              </a:ext>
            </a:extLst>
          </p:cNvPr>
          <p:cNvPicPr>
            <a:picLocks noChangeAspect="1"/>
          </p:cNvPicPr>
          <p:nvPr/>
        </p:nvPicPr>
        <p:blipFill>
          <a:blip r:embed="rId6">
            <a:lum/>
            <a:alphaModFix/>
          </a:blip>
          <a:srcRect/>
          <a:stretch>
            <a:fillRect/>
          </a:stretch>
        </p:blipFill>
        <p:spPr>
          <a:xfrm>
            <a:off x="2796448" y="2647032"/>
            <a:ext cx="2309582" cy="1539722"/>
          </a:xfrm>
          <a:prstGeom prst="rect">
            <a:avLst/>
          </a:prstGeom>
          <a:noFill/>
          <a:ln>
            <a:noFill/>
          </a:ln>
        </p:spPr>
      </p:pic>
      <p:pic>
        <p:nvPicPr>
          <p:cNvPr id="27" name="Picture 26">
            <a:extLst>
              <a:ext uri="{FF2B5EF4-FFF2-40B4-BE49-F238E27FC236}">
                <a16:creationId xmlns:a16="http://schemas.microsoft.com/office/drawing/2014/main" id="{1B1916DB-0CC7-E942-98C9-46879F2EF5A6}"/>
              </a:ext>
            </a:extLst>
          </p:cNvPr>
          <p:cNvPicPr>
            <a:picLocks noChangeAspect="1"/>
          </p:cNvPicPr>
          <p:nvPr/>
        </p:nvPicPr>
        <p:blipFill>
          <a:blip r:embed="rId7">
            <a:lum/>
            <a:alphaModFix/>
          </a:blip>
          <a:srcRect/>
          <a:stretch>
            <a:fillRect/>
          </a:stretch>
        </p:blipFill>
        <p:spPr>
          <a:xfrm>
            <a:off x="7698861" y="2645075"/>
            <a:ext cx="634353" cy="1547055"/>
          </a:xfrm>
          <a:prstGeom prst="rect">
            <a:avLst/>
          </a:prstGeom>
          <a:noFill/>
          <a:ln>
            <a:noFill/>
          </a:ln>
        </p:spPr>
      </p:pic>
      <p:sp>
        <p:nvSpPr>
          <p:cNvPr id="28" name="TextBox 27">
            <a:extLst>
              <a:ext uri="{FF2B5EF4-FFF2-40B4-BE49-F238E27FC236}">
                <a16:creationId xmlns:a16="http://schemas.microsoft.com/office/drawing/2014/main" id="{0BA9AE1B-C6B1-584A-A39B-5D5B8BB8523B}"/>
              </a:ext>
            </a:extLst>
          </p:cNvPr>
          <p:cNvSpPr txBox="1"/>
          <p:nvPr/>
        </p:nvSpPr>
        <p:spPr>
          <a:xfrm>
            <a:off x="7282788" y="3108461"/>
            <a:ext cx="388609" cy="62948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800" b="0" i="0" u="none" strike="noStrike" kern="1200" cap="none" dirty="0">
                <a:ln>
                  <a:noFill/>
                </a:ln>
                <a:latin typeface="Hind SemiBold" pitchFamily="18"/>
                <a:ea typeface="Bitstream Vera Sans" pitchFamily="2"/>
                <a:cs typeface="FreeSans" pitchFamily="2"/>
              </a:rPr>
              <a:t>=</a:t>
            </a:r>
          </a:p>
        </p:txBody>
      </p:sp>
      <p:sp>
        <p:nvSpPr>
          <p:cNvPr id="31" name="TextBox 30">
            <a:extLst>
              <a:ext uri="{FF2B5EF4-FFF2-40B4-BE49-F238E27FC236}">
                <a16:creationId xmlns:a16="http://schemas.microsoft.com/office/drawing/2014/main" id="{149F4FDA-0CC0-7C4D-9325-E8FAED188DE9}"/>
              </a:ext>
            </a:extLst>
          </p:cNvPr>
          <p:cNvSpPr txBox="1"/>
          <p:nvPr/>
        </p:nvSpPr>
        <p:spPr>
          <a:xfrm>
            <a:off x="5079076" y="3108461"/>
            <a:ext cx="388609" cy="62948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800" b="0" i="0" u="none" strike="noStrike" kern="1200" cap="none" dirty="0">
                <a:ln>
                  <a:noFill/>
                </a:ln>
                <a:latin typeface="Hind SemiBold" pitchFamily="18"/>
                <a:ea typeface="Bitstream Vera Sans" pitchFamily="2"/>
                <a:cs typeface="FreeSans" pitchFamily="2"/>
              </a:rPr>
              <a:t>+</a:t>
            </a:r>
          </a:p>
        </p:txBody>
      </p:sp>
      <p:sp>
        <p:nvSpPr>
          <p:cNvPr id="32" name="TextBox 31">
            <a:extLst>
              <a:ext uri="{FF2B5EF4-FFF2-40B4-BE49-F238E27FC236}">
                <a16:creationId xmlns:a16="http://schemas.microsoft.com/office/drawing/2014/main" id="{A3A4B102-9B29-484B-AE2C-E24AF2ECE460}"/>
              </a:ext>
            </a:extLst>
          </p:cNvPr>
          <p:cNvSpPr txBox="1"/>
          <p:nvPr/>
        </p:nvSpPr>
        <p:spPr>
          <a:xfrm>
            <a:off x="2426779" y="3108461"/>
            <a:ext cx="388609" cy="62948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800" b="0" i="0" u="none" strike="noStrike" kern="1200" cap="none" dirty="0">
                <a:ln>
                  <a:noFill/>
                </a:ln>
                <a:latin typeface="Hind SemiBold" pitchFamily="18"/>
                <a:ea typeface="Bitstream Vera Sans" pitchFamily="2"/>
                <a:cs typeface="FreeSans" pitchFamily="2"/>
              </a:rPr>
              <a:t>+</a:t>
            </a:r>
          </a:p>
        </p:txBody>
      </p:sp>
      <p:sp>
        <p:nvSpPr>
          <p:cNvPr id="33" name="TextBox 32">
            <a:extLst>
              <a:ext uri="{FF2B5EF4-FFF2-40B4-BE49-F238E27FC236}">
                <a16:creationId xmlns:a16="http://schemas.microsoft.com/office/drawing/2014/main" id="{0E6EAC5D-C851-8840-90C2-41B863790BC2}"/>
              </a:ext>
            </a:extLst>
          </p:cNvPr>
          <p:cNvSpPr txBox="1"/>
          <p:nvPr/>
        </p:nvSpPr>
        <p:spPr>
          <a:xfrm>
            <a:off x="8452304" y="3108461"/>
            <a:ext cx="345521" cy="62948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800" b="0" i="0" u="none" strike="noStrike" kern="1200" cap="none" dirty="0">
                <a:ln>
                  <a:noFill/>
                </a:ln>
                <a:latin typeface="Hind SemiBold" pitchFamily="18"/>
                <a:ea typeface="Bitstream Vera Sans" pitchFamily="2"/>
                <a:cs typeface="FreeSans" pitchFamily="2"/>
              </a:rPr>
              <a:t>?</a:t>
            </a:r>
          </a:p>
        </p:txBody>
      </p:sp>
      <p:sp>
        <p:nvSpPr>
          <p:cNvPr id="35" name="TextBox 34">
            <a:extLst>
              <a:ext uri="{FF2B5EF4-FFF2-40B4-BE49-F238E27FC236}">
                <a16:creationId xmlns:a16="http://schemas.microsoft.com/office/drawing/2014/main" id="{1AA6A908-C76E-7846-B745-3F9324F09268}"/>
              </a:ext>
            </a:extLst>
          </p:cNvPr>
          <p:cNvSpPr txBox="1"/>
          <p:nvPr/>
        </p:nvSpPr>
        <p:spPr>
          <a:xfrm>
            <a:off x="400523" y="4347855"/>
            <a:ext cx="6703081" cy="1591290"/>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en-US" sz="1200" b="0" i="0" u="none" strike="noStrike" kern="1200" cap="none" dirty="0">
                <a:ln>
                  <a:noFill/>
                </a:ln>
                <a:latin typeface="Hind Light" pitchFamily="18"/>
                <a:ea typeface="Bitstream Vera Sans" pitchFamily="2"/>
                <a:cs typeface="FreeSans" pitchFamily="2"/>
              </a:rPr>
              <a:t>Over the satellite era (1993-now), they do!</a:t>
            </a:r>
          </a:p>
          <a:p>
            <a:pPr marL="0" marR="0" lvl="0" indent="0" rtl="0" hangingPunct="0">
              <a:lnSpc>
                <a:spcPct val="100000"/>
              </a:lnSpc>
              <a:spcBef>
                <a:spcPts val="0"/>
              </a:spcBef>
              <a:spcAft>
                <a:spcPts val="0"/>
              </a:spcAft>
              <a:buNone/>
              <a:tabLst/>
            </a:pPr>
            <a:r>
              <a:rPr lang="en-US" sz="1200" u="none" strike="noStrike" kern="1200" cap="none" dirty="0">
                <a:ln>
                  <a:noFill/>
                </a:ln>
                <a:latin typeface="Hind Medium" panose="02000000000000000000" pitchFamily="2" charset="77"/>
                <a:ea typeface="Bitstream Vera Sans" pitchFamily="2"/>
                <a:cs typeface="Hind Medium" panose="02000000000000000000" pitchFamily="2" charset="77"/>
              </a:rPr>
              <a:t>But over the 20</a:t>
            </a:r>
            <a:r>
              <a:rPr lang="en-US" sz="1200" u="none" strike="noStrike" kern="1200" cap="none" baseline="30000" dirty="0">
                <a:ln>
                  <a:noFill/>
                </a:ln>
                <a:latin typeface="Hind Medium" panose="02000000000000000000" pitchFamily="2" charset="77"/>
                <a:ea typeface="Bitstream Vera Sans" pitchFamily="2"/>
                <a:cs typeface="Hind Medium" panose="02000000000000000000" pitchFamily="2" charset="77"/>
              </a:rPr>
              <a:t>th</a:t>
            </a:r>
            <a:r>
              <a:rPr lang="en-US" sz="1200" u="none" strike="noStrike" kern="1200" cap="none" dirty="0">
                <a:ln>
                  <a:noFill/>
                </a:ln>
                <a:latin typeface="Hind Medium" panose="02000000000000000000" pitchFamily="2" charset="77"/>
                <a:ea typeface="Bitstream Vera Sans" pitchFamily="2"/>
                <a:cs typeface="Hind Medium" panose="02000000000000000000" pitchFamily="2" charset="77"/>
              </a:rPr>
              <a:t> century, sea-level seems to have risen faster than we can explain!</a:t>
            </a:r>
          </a:p>
          <a:p>
            <a:pPr marL="0" marR="0" lvl="0" indent="0" rtl="0" hangingPunct="0">
              <a:lnSpc>
                <a:spcPct val="100000"/>
              </a:lnSpc>
              <a:spcBef>
                <a:spcPts val="0"/>
              </a:spcBef>
              <a:spcAft>
                <a:spcPts val="0"/>
              </a:spcAft>
              <a:buNone/>
              <a:tabLst/>
            </a:pPr>
            <a:endParaRPr lang="en-US" sz="1800" b="0" i="0" u="none" strike="noStrike" kern="1200" cap="none" dirty="0">
              <a:ln>
                <a:noFill/>
              </a:ln>
              <a:latin typeface="Hind Light" pitchFamily="18"/>
              <a:ea typeface="Bitstream Vera Sans" pitchFamily="2"/>
              <a:cs typeface="FreeSans" pitchFamily="2"/>
            </a:endParaRPr>
          </a:p>
          <a:p>
            <a:pPr marL="0" marR="0" lvl="0" indent="0" rtl="0" hangingPunct="0">
              <a:lnSpc>
                <a:spcPct val="100000"/>
              </a:lnSpc>
              <a:spcBef>
                <a:spcPts val="0"/>
              </a:spcBef>
              <a:spcAft>
                <a:spcPts val="0"/>
              </a:spcAft>
              <a:buNone/>
              <a:tabLst/>
            </a:pPr>
            <a:endParaRPr lang="en-US" sz="1800" b="0" i="0" u="none" strike="noStrike" kern="1200" cap="none" dirty="0">
              <a:ln>
                <a:noFill/>
              </a:ln>
              <a:latin typeface="Hind Light" pitchFamily="18"/>
              <a:ea typeface="Bitstream Vera Sans" pitchFamily="2"/>
              <a:cs typeface="FreeSans" pitchFamily="2"/>
            </a:endParaRPr>
          </a:p>
          <a:p>
            <a:pPr marL="0" marR="0" lvl="0" indent="0" rtl="0" hangingPunct="0">
              <a:lnSpc>
                <a:spcPct val="100000"/>
              </a:lnSpc>
              <a:spcBef>
                <a:spcPts val="0"/>
              </a:spcBef>
              <a:spcAft>
                <a:spcPts val="0"/>
              </a:spcAft>
              <a:buNone/>
              <a:tabLst/>
            </a:pPr>
            <a:endParaRPr lang="en-US" sz="1800" b="0" i="0" u="none" strike="noStrike" kern="1200" cap="none" dirty="0">
              <a:ln>
                <a:noFill/>
              </a:ln>
              <a:latin typeface="Hind Light" pitchFamily="18"/>
              <a:ea typeface="Bitstream Vera Sans" pitchFamily="2"/>
              <a:cs typeface="FreeSans" pitchFamily="2"/>
            </a:endParaRPr>
          </a:p>
        </p:txBody>
      </p:sp>
      <p:pic>
        <p:nvPicPr>
          <p:cNvPr id="2" name="Audio Recording 12 Oct 2020 at 13:55:01" descr="Audio Recording 12 Oct 2020 at 13:55:01">
            <a:hlinkClick r:id="" action="ppaction://media"/>
            <a:extLst>
              <a:ext uri="{FF2B5EF4-FFF2-40B4-BE49-F238E27FC236}">
                <a16:creationId xmlns:a16="http://schemas.microsoft.com/office/drawing/2014/main" id="{75314B33-92E2-C04B-97B7-4310F03039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2581" y="0"/>
            <a:ext cx="421419" cy="421419"/>
          </a:xfrm>
          <a:prstGeom prst="rect">
            <a:avLst/>
          </a:prstGeom>
        </p:spPr>
      </p:pic>
    </p:spTree>
    <p:extLst>
      <p:ext uri="{BB962C8B-B14F-4D97-AF65-F5344CB8AC3E}">
        <p14:creationId xmlns:p14="http://schemas.microsoft.com/office/powerpoint/2010/main" val="307273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64" fill="hold"/>
                                        <p:tgtEl>
                                          <p:spTgt spid="2"/>
                                        </p:tgtEl>
                                      </p:cBhvr>
                                    </p:cmd>
                                  </p:childTnLst>
                                </p:cTn>
                              </p:par>
                              <p:par>
                                <p:cTn id="7" presetID="1" presetClass="entr" presetSubtype="0" fill="hold" nodeType="withEffect">
                                  <p:stCondLst>
                                    <p:cond delay="15000"/>
                                  </p:stCondLst>
                                  <p:childTnLst>
                                    <p:set>
                                      <p:cBhvr>
                                        <p:cTn id="8" dur="1" fill="hold">
                                          <p:stCondLst>
                                            <p:cond delay="0"/>
                                          </p:stCondLst>
                                        </p:cTn>
                                        <p:tgtEl>
                                          <p:spTgt spid="20">
                                            <p:txEl>
                                              <p:pRg st="1" end="1"/>
                                            </p:txEl>
                                          </p:spTgt>
                                        </p:tgtEl>
                                        <p:attrNameLst>
                                          <p:attrName>style.visibility</p:attrName>
                                        </p:attrNameLst>
                                      </p:cBhvr>
                                      <p:to>
                                        <p:strVal val="visible"/>
                                      </p:to>
                                    </p:set>
                                  </p:childTnLst>
                                </p:cTn>
                              </p:par>
                              <p:par>
                                <p:cTn id="9" presetID="1" presetClass="entr" presetSubtype="0" fill="hold" nodeType="withEffect">
                                  <p:stCondLst>
                                    <p:cond delay="2000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par>
                                <p:cTn id="11" presetID="1" presetClass="entr" presetSubtype="0" fill="hold" nodeType="withEffect">
                                  <p:stCondLst>
                                    <p:cond delay="35000"/>
                                  </p:stCondLst>
                                  <p:childTnLst>
                                    <p:set>
                                      <p:cBhvr>
                                        <p:cTn id="12" dur="1" fill="hold">
                                          <p:stCondLst>
                                            <p:cond delay="0"/>
                                          </p:stCondLst>
                                        </p:cTn>
                                        <p:tgtEl>
                                          <p:spTgt spid="20">
                                            <p:txEl>
                                              <p:pRg st="3" end="3"/>
                                            </p:txEl>
                                          </p:spTgt>
                                        </p:tgtEl>
                                        <p:attrNameLst>
                                          <p:attrName>style.visibility</p:attrName>
                                        </p:attrNameLst>
                                      </p:cBhvr>
                                      <p:to>
                                        <p:strVal val="visible"/>
                                      </p:to>
                                    </p:set>
                                  </p:childTnLst>
                                </p:cTn>
                              </p:par>
                              <p:par>
                                <p:cTn id="13" presetID="1" presetClass="entr" presetSubtype="0" fill="hold" nodeType="withEffect">
                                  <p:stCondLst>
                                    <p:cond delay="44000"/>
                                  </p:stCondLst>
                                  <p:childTnLst>
                                    <p:set>
                                      <p:cBhvr>
                                        <p:cTn id="14" dur="1" fill="hold">
                                          <p:stCondLst>
                                            <p:cond delay="0"/>
                                          </p:stCondLst>
                                        </p:cTn>
                                        <p:tgtEl>
                                          <p:spTgt spid="20">
                                            <p:txEl>
                                              <p:pRg st="5" end="5"/>
                                            </p:txEl>
                                          </p:spTgt>
                                        </p:tgtEl>
                                        <p:attrNameLst>
                                          <p:attrName>style.visibility</p:attrName>
                                        </p:attrNameLst>
                                      </p:cBhvr>
                                      <p:to>
                                        <p:strVal val="visible"/>
                                      </p:to>
                                    </p:set>
                                  </p:childTnLst>
                                </p:cTn>
                              </p:par>
                              <p:par>
                                <p:cTn id="15" presetID="1" presetClass="entr" presetSubtype="0" fill="hold" nodeType="withEffect">
                                  <p:stCondLst>
                                    <p:cond delay="4400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4400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4400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4400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4400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4400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4400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4400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58000"/>
                                  </p:stCondLst>
                                  <p:childTnLst>
                                    <p:set>
                                      <p:cBhvr>
                                        <p:cTn id="32" dur="1" fill="hold">
                                          <p:stCondLst>
                                            <p:cond delay="0"/>
                                          </p:stCondLst>
                                        </p:cTn>
                                        <p:tgtEl>
                                          <p:spTgt spid="35">
                                            <p:txEl>
                                              <p:pRg st="0" end="0"/>
                                            </p:txEl>
                                          </p:spTgt>
                                        </p:tgtEl>
                                        <p:attrNameLst>
                                          <p:attrName>style.visibility</p:attrName>
                                        </p:attrNameLst>
                                      </p:cBhvr>
                                      <p:to>
                                        <p:strVal val="visible"/>
                                      </p:to>
                                    </p:set>
                                  </p:childTnLst>
                                </p:cTn>
                              </p:par>
                              <p:par>
                                <p:cTn id="33" presetID="1" presetClass="entr" presetSubtype="0" fill="hold" nodeType="withEffect">
                                  <p:stCondLst>
                                    <p:cond delay="60000"/>
                                  </p:stCondLst>
                                  <p:childTnLst>
                                    <p:set>
                                      <p:cBhvr>
                                        <p:cTn id="34"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bldLst>
      <p:bldP spid="28" grpId="0"/>
      <p:bldP spid="31" grpId="0"/>
      <p:bldP spid="32"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33295A0-0A91-2C47-B9CD-5A59E2CAB99C}"/>
              </a:ext>
            </a:extLst>
          </p:cNvPr>
          <p:cNvSpPr txBox="1"/>
          <p:nvPr/>
        </p:nvSpPr>
        <p:spPr>
          <a:xfrm>
            <a:off x="279970" y="67537"/>
            <a:ext cx="7940870" cy="552544"/>
          </a:xfrm>
          <a:prstGeom prst="rect">
            <a:avLst/>
          </a:prstGeom>
          <a:noFill/>
          <a:ln>
            <a:noFill/>
          </a:ln>
        </p:spPr>
        <p:txBody>
          <a:bodyPr vert="horz" wrap="none" lIns="90000" tIns="45000" rIns="90000" bIns="45000" anchorCtr="0" compatLnSpc="0">
            <a:spAutoFit/>
          </a:bodyPr>
          <a:lstStyle/>
          <a:p>
            <a:pPr lvl="0" hangingPunct="0"/>
            <a:r>
              <a:rPr lang="en-US" sz="2400" dirty="0">
                <a:latin typeface="Hind Medium" panose="02000000000000000000" pitchFamily="2" charset="77"/>
                <a:ea typeface="Bitstream Vera Sans" pitchFamily="2"/>
                <a:cs typeface="Hind Medium" panose="02000000000000000000" pitchFamily="2" charset="77"/>
              </a:rPr>
              <a:t>The mystery: why did 20th-century sea level rise so fast? </a:t>
            </a:r>
          </a:p>
        </p:txBody>
      </p:sp>
      <p:sp>
        <p:nvSpPr>
          <p:cNvPr id="20" name="TextBox 19">
            <a:extLst>
              <a:ext uri="{FF2B5EF4-FFF2-40B4-BE49-F238E27FC236}">
                <a16:creationId xmlns:a16="http://schemas.microsoft.com/office/drawing/2014/main" id="{2704652E-5455-BB4E-B4F2-E5D0ADE7FF7C}"/>
              </a:ext>
            </a:extLst>
          </p:cNvPr>
          <p:cNvSpPr txBox="1"/>
          <p:nvPr/>
        </p:nvSpPr>
        <p:spPr>
          <a:xfrm>
            <a:off x="509525" y="640029"/>
            <a:ext cx="6703081" cy="783376"/>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endParaRPr lang="en-US" sz="1800" b="0" i="0" u="none" strike="noStrike" kern="1200" cap="none" dirty="0">
              <a:ln>
                <a:noFill/>
              </a:ln>
              <a:latin typeface="Hind Light" pitchFamily="18"/>
              <a:ea typeface="Bitstream Vera Sans" pitchFamily="2"/>
              <a:cs typeface="FreeSans" pitchFamily="2"/>
            </a:endParaRPr>
          </a:p>
          <a:p>
            <a:pPr marL="0" marR="0" lvl="0" indent="0" rtl="0" hangingPunct="0">
              <a:lnSpc>
                <a:spcPct val="100000"/>
              </a:lnSpc>
              <a:spcBef>
                <a:spcPts val="0"/>
              </a:spcBef>
              <a:spcAft>
                <a:spcPts val="0"/>
              </a:spcAft>
              <a:buNone/>
              <a:tabLst/>
            </a:pPr>
            <a:endParaRPr lang="en-US" sz="1800" b="0" i="0" u="none" strike="noStrike" kern="1200" cap="none" dirty="0">
              <a:ln>
                <a:noFill/>
              </a:ln>
              <a:latin typeface="Hind Light" pitchFamily="18"/>
              <a:ea typeface="Bitstream Vera Sans" pitchFamily="2"/>
              <a:cs typeface="FreeSans" pitchFamily="2"/>
            </a:endParaRPr>
          </a:p>
        </p:txBody>
      </p:sp>
      <p:sp>
        <p:nvSpPr>
          <p:cNvPr id="14" name="TextBox 13">
            <a:extLst>
              <a:ext uri="{FF2B5EF4-FFF2-40B4-BE49-F238E27FC236}">
                <a16:creationId xmlns:a16="http://schemas.microsoft.com/office/drawing/2014/main" id="{452D41B5-77A1-214A-BE9B-EE1F3FB8957C}"/>
              </a:ext>
            </a:extLst>
          </p:cNvPr>
          <p:cNvSpPr txBox="1"/>
          <p:nvPr/>
        </p:nvSpPr>
        <p:spPr>
          <a:xfrm>
            <a:off x="460005" y="737991"/>
            <a:ext cx="4526657" cy="4707527"/>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en-US" sz="1200" b="0" i="0" u="none" strike="noStrike" kern="1200" cap="none" dirty="0">
                <a:ln>
                  <a:noFill/>
                </a:ln>
                <a:latin typeface="Hind Light" pitchFamily="18"/>
                <a:ea typeface="Bitstream Vera Sans" pitchFamily="2"/>
                <a:cs typeface="FreeSans" pitchFamily="2"/>
              </a:rPr>
              <a:t>Since 1900, sea level has risen by a few decimeters</a:t>
            </a:r>
            <a:r>
              <a:rPr lang="en-US" sz="1200" dirty="0">
                <a:latin typeface="Hind Light" pitchFamily="18"/>
                <a:ea typeface="Bitstream Vera Sans" pitchFamily="2"/>
                <a:cs typeface="FreeSans" pitchFamily="2"/>
              </a:rPr>
              <a:t>. </a:t>
            </a:r>
            <a:r>
              <a:rPr lang="en-US" sz="1200" b="0" i="0" u="none" strike="noStrike" kern="1200" cap="none" dirty="0">
                <a:ln>
                  <a:noFill/>
                </a:ln>
                <a:latin typeface="Hind Light" pitchFamily="18"/>
                <a:ea typeface="Bitstream Vera Sans" pitchFamily="2"/>
                <a:cs typeface="FreeSans" pitchFamily="2"/>
              </a:rPr>
              <a:t>In previous assessments, only 10-15 cm of this rise could be explained by ice melt, terrestrial water storage and thermal expansion.</a:t>
            </a:r>
          </a:p>
          <a:p>
            <a:pPr marL="0" marR="0" lvl="0" indent="0" rtl="0" hangingPunct="0">
              <a:lnSpc>
                <a:spcPct val="100000"/>
              </a:lnSpc>
              <a:spcBef>
                <a:spcPts val="0"/>
              </a:spcBef>
              <a:spcAft>
                <a:spcPts val="0"/>
              </a:spcAft>
              <a:buNone/>
              <a:tabLst/>
            </a:pPr>
            <a:endParaRPr lang="en-US" sz="1200" dirty="0">
              <a:latin typeface="Hind Light" pitchFamily="18"/>
              <a:ea typeface="Bitstream Vera Sans" pitchFamily="2"/>
              <a:cs typeface="FreeSans" pitchFamily="2"/>
            </a:endParaRPr>
          </a:p>
          <a:p>
            <a:pPr marL="0" marR="0" lvl="0" indent="0" rtl="0" hangingPunct="0">
              <a:lnSpc>
                <a:spcPct val="100000"/>
              </a:lnSpc>
              <a:spcBef>
                <a:spcPts val="0"/>
              </a:spcBef>
              <a:spcAft>
                <a:spcPts val="0"/>
              </a:spcAft>
              <a:buNone/>
              <a:tabLst/>
            </a:pPr>
            <a:r>
              <a:rPr lang="en-US" sz="1200" u="none" strike="noStrike" kern="1200" cap="none" dirty="0">
                <a:ln>
                  <a:noFill/>
                </a:ln>
                <a:latin typeface="Hind Medium" panose="02000000000000000000" pitchFamily="2" charset="77"/>
                <a:ea typeface="Bitstream Vera Sans" pitchFamily="2"/>
                <a:cs typeface="Hind Medium" panose="02000000000000000000" pitchFamily="2" charset="77"/>
              </a:rPr>
              <a:t>Why is that a problem?</a:t>
            </a:r>
            <a:br>
              <a:rPr lang="en-US" sz="1200" b="0" i="0" u="none" strike="noStrike" kern="1200" cap="none" dirty="0">
                <a:ln>
                  <a:noFill/>
                </a:ln>
                <a:latin typeface="Hind Light" pitchFamily="18"/>
                <a:ea typeface="Bitstream Vera Sans" pitchFamily="2"/>
                <a:cs typeface="FreeSans" pitchFamily="2"/>
              </a:rPr>
            </a:br>
            <a:r>
              <a:rPr lang="en-US" sz="1200" b="0" i="0" u="none" strike="noStrike" kern="1200" cap="none" dirty="0">
                <a:ln>
                  <a:noFill/>
                </a:ln>
                <a:latin typeface="Hind Light" pitchFamily="18"/>
                <a:ea typeface="Bitstream Vera Sans" pitchFamily="2"/>
                <a:cs typeface="FreeSans" pitchFamily="2"/>
              </a:rPr>
              <a:t>S</a:t>
            </a:r>
            <a:r>
              <a:rPr lang="en-US" sz="1200" dirty="0">
                <a:latin typeface="Hind Light" pitchFamily="18"/>
                <a:ea typeface="Bitstream Vera Sans" pitchFamily="2"/>
                <a:cs typeface="FreeSans" pitchFamily="2"/>
              </a:rPr>
              <a:t>ea-level projections use this budget method as well: total projected sea-level rise is just the sum of projected ice melt and thermal expansion. </a:t>
            </a:r>
            <a:r>
              <a:rPr lang="en-US" sz="1200" dirty="0">
                <a:latin typeface="Hind Medium" panose="02000000000000000000" pitchFamily="2" charset="77"/>
                <a:ea typeface="Bitstream Vera Sans" pitchFamily="2"/>
                <a:cs typeface="Hind Medium" panose="02000000000000000000" pitchFamily="2" charset="77"/>
              </a:rPr>
              <a:t>We are projecting sea-level rise using a method that is  unable to explain the past!</a:t>
            </a:r>
          </a:p>
          <a:p>
            <a:pPr marL="0" marR="0" lvl="0" indent="0" rtl="0" hangingPunct="0">
              <a:lnSpc>
                <a:spcPct val="100000"/>
              </a:lnSpc>
              <a:spcBef>
                <a:spcPts val="0"/>
              </a:spcBef>
              <a:spcAft>
                <a:spcPts val="0"/>
              </a:spcAft>
              <a:buNone/>
              <a:tabLst/>
            </a:pPr>
            <a:endParaRPr lang="en-US" sz="1200" b="0" i="0" u="none" strike="noStrike" kern="1200" cap="none" dirty="0">
              <a:ln>
                <a:noFill/>
              </a:ln>
              <a:latin typeface="Hind Light" pitchFamily="18"/>
              <a:ea typeface="Bitstream Vera Sans" pitchFamily="2"/>
              <a:cs typeface="FreeSans" pitchFamily="2"/>
            </a:endParaRPr>
          </a:p>
          <a:p>
            <a:pPr marL="0" marR="0" lvl="0" indent="0" rtl="0" hangingPunct="0">
              <a:lnSpc>
                <a:spcPct val="100000"/>
              </a:lnSpc>
              <a:spcBef>
                <a:spcPts val="0"/>
              </a:spcBef>
              <a:spcAft>
                <a:spcPts val="0"/>
              </a:spcAft>
              <a:buNone/>
              <a:tabLst/>
            </a:pPr>
            <a:r>
              <a:rPr lang="en-US" sz="1200" dirty="0">
                <a:latin typeface="Hind Medium" panose="02000000000000000000" pitchFamily="2" charset="77"/>
                <a:ea typeface="Bitstream Vera Sans" pitchFamily="2"/>
                <a:cs typeface="Hind Medium" panose="02000000000000000000" pitchFamily="2" charset="77"/>
              </a:rPr>
              <a:t>Can we solve this mystery?</a:t>
            </a:r>
          </a:p>
          <a:p>
            <a:pPr marL="171450" marR="0" lvl="0" indent="-171450" rtl="0" hangingPunct="0">
              <a:lnSpc>
                <a:spcPct val="100000"/>
              </a:lnSpc>
              <a:spcBef>
                <a:spcPts val="0"/>
              </a:spcBef>
              <a:spcAft>
                <a:spcPts val="0"/>
              </a:spcAft>
              <a:buFont typeface="Arial" panose="020B0604020202020204" pitchFamily="34" charset="0"/>
              <a:buChar char="•"/>
              <a:tabLst/>
            </a:pPr>
            <a:endParaRPr lang="en-US" sz="1200" b="1" dirty="0">
              <a:latin typeface="Hind SemiBold" panose="02000000000000000000" pitchFamily="2" charset="77"/>
              <a:ea typeface="Bitstream Vera Sans" pitchFamily="2"/>
              <a:cs typeface="Hind SemiBold" panose="02000000000000000000" pitchFamily="2" charset="77"/>
            </a:endParaRPr>
          </a:p>
          <a:p>
            <a:pPr marL="171450" marR="0" lvl="0" indent="-171450" rtl="0" hangingPunct="0">
              <a:lnSpc>
                <a:spcPct val="100000"/>
              </a:lnSpc>
              <a:spcBef>
                <a:spcPts val="0"/>
              </a:spcBef>
              <a:spcAft>
                <a:spcPts val="0"/>
              </a:spcAft>
              <a:buFont typeface="Arial" panose="020B0604020202020204" pitchFamily="34" charset="0"/>
              <a:buChar char="•"/>
              <a:tabLst/>
            </a:pPr>
            <a:endParaRPr lang="en-US" sz="1200" b="1" u="none" strike="noStrike" kern="1200" cap="none" dirty="0">
              <a:ln>
                <a:noFill/>
              </a:ln>
              <a:latin typeface="Hind SemiBold" panose="02000000000000000000" pitchFamily="2" charset="77"/>
              <a:ea typeface="Bitstream Vera Sans" pitchFamily="2"/>
              <a:cs typeface="Hind SemiBold" panose="02000000000000000000" pitchFamily="2" charset="77"/>
            </a:endParaRPr>
          </a:p>
          <a:p>
            <a:pPr marL="0" marR="0" lvl="0" indent="0" rtl="0" hangingPunct="0">
              <a:lnSpc>
                <a:spcPct val="100000"/>
              </a:lnSpc>
              <a:spcBef>
                <a:spcPts val="0"/>
              </a:spcBef>
              <a:spcAft>
                <a:spcPts val="0"/>
              </a:spcAft>
              <a:buNone/>
              <a:tabLst/>
            </a:pPr>
            <a:endParaRPr lang="en-US" sz="1200" dirty="0">
              <a:latin typeface="Hind Light" pitchFamily="18"/>
              <a:ea typeface="Bitstream Vera Sans" pitchFamily="2"/>
              <a:cs typeface="FreeSans" pitchFamily="2"/>
            </a:endParaRPr>
          </a:p>
          <a:p>
            <a:pPr marL="0" marR="0" lvl="0" indent="0" rtl="0" hangingPunct="0">
              <a:lnSpc>
                <a:spcPct val="100000"/>
              </a:lnSpc>
              <a:spcBef>
                <a:spcPts val="0"/>
              </a:spcBef>
              <a:spcAft>
                <a:spcPts val="0"/>
              </a:spcAft>
              <a:buNone/>
              <a:tabLst/>
            </a:pPr>
            <a:endParaRPr lang="en-US" sz="1200" dirty="0">
              <a:latin typeface="Hind Light" panose="02000000000000000000" pitchFamily="2" charset="77"/>
              <a:ea typeface="Bitstream Vera Sans" pitchFamily="2"/>
              <a:cs typeface="Hind Light" panose="02000000000000000000" pitchFamily="2" charset="77"/>
            </a:endParaRPr>
          </a:p>
          <a:p>
            <a:pPr marL="0" marR="0" lvl="0" indent="0" rtl="0" hangingPunct="0">
              <a:lnSpc>
                <a:spcPct val="100000"/>
              </a:lnSpc>
              <a:spcBef>
                <a:spcPts val="0"/>
              </a:spcBef>
              <a:spcAft>
                <a:spcPts val="0"/>
              </a:spcAft>
              <a:buNone/>
              <a:tabLst/>
            </a:pPr>
            <a:br>
              <a:rPr lang="en-US" sz="1200" b="0" i="0" u="none" strike="noStrike" kern="1200" cap="none" dirty="0">
                <a:ln>
                  <a:noFill/>
                </a:ln>
                <a:latin typeface="Hind Light" pitchFamily="18"/>
                <a:ea typeface="Bitstream Vera Sans" pitchFamily="2"/>
                <a:cs typeface="FreeSans" pitchFamily="2"/>
              </a:rPr>
            </a:br>
            <a:endParaRPr lang="en-US" sz="1200" b="0" i="0" u="none" strike="noStrike" kern="1200" cap="none" dirty="0">
              <a:ln>
                <a:noFill/>
              </a:ln>
              <a:latin typeface="Hind Light" pitchFamily="18"/>
              <a:ea typeface="Bitstream Vera Sans" pitchFamily="2"/>
              <a:cs typeface="FreeSans" pitchFamily="2"/>
            </a:endParaRPr>
          </a:p>
          <a:p>
            <a:pPr marL="0" marR="0" lvl="0" indent="0" rtl="0" hangingPunct="0">
              <a:lnSpc>
                <a:spcPct val="100000"/>
              </a:lnSpc>
              <a:spcBef>
                <a:spcPts val="0"/>
              </a:spcBef>
              <a:spcAft>
                <a:spcPts val="0"/>
              </a:spcAft>
              <a:buNone/>
              <a:tabLst/>
            </a:pPr>
            <a:endParaRPr lang="en-US" sz="1800" b="0" i="0" u="none" strike="noStrike" kern="1200" cap="none" dirty="0">
              <a:ln>
                <a:noFill/>
              </a:ln>
              <a:latin typeface="Hind Light" pitchFamily="18"/>
              <a:ea typeface="Bitstream Vera Sans" pitchFamily="2"/>
              <a:cs typeface="FreeSans" pitchFamily="2"/>
            </a:endParaRPr>
          </a:p>
          <a:p>
            <a:pPr marL="0" marR="0" lvl="0" indent="0" rtl="0" hangingPunct="0">
              <a:lnSpc>
                <a:spcPct val="100000"/>
              </a:lnSpc>
              <a:spcBef>
                <a:spcPts val="0"/>
              </a:spcBef>
              <a:spcAft>
                <a:spcPts val="0"/>
              </a:spcAft>
              <a:buNone/>
              <a:tabLst/>
            </a:pPr>
            <a:endParaRPr lang="en-US" sz="1800" b="0" i="0" u="none" strike="noStrike" kern="1200" cap="none" dirty="0">
              <a:ln>
                <a:noFill/>
              </a:ln>
              <a:latin typeface="Hind Light" pitchFamily="18"/>
              <a:ea typeface="Bitstream Vera Sans" pitchFamily="2"/>
              <a:cs typeface="FreeSans" pitchFamily="2"/>
            </a:endParaRPr>
          </a:p>
        </p:txBody>
      </p:sp>
      <p:pic>
        <p:nvPicPr>
          <p:cNvPr id="15" name="Picture 14">
            <a:extLst>
              <a:ext uri="{FF2B5EF4-FFF2-40B4-BE49-F238E27FC236}">
                <a16:creationId xmlns:a16="http://schemas.microsoft.com/office/drawing/2014/main" id="{A7D90F94-F21D-3F49-B745-5CCD93938112}"/>
              </a:ext>
            </a:extLst>
          </p:cNvPr>
          <p:cNvPicPr>
            <a:picLocks noChangeAspect="1"/>
          </p:cNvPicPr>
          <p:nvPr/>
        </p:nvPicPr>
        <p:blipFill>
          <a:blip r:embed="rId4">
            <a:lum/>
            <a:alphaModFix/>
          </a:blip>
          <a:srcRect/>
          <a:stretch>
            <a:fillRect/>
          </a:stretch>
        </p:blipFill>
        <p:spPr>
          <a:xfrm>
            <a:off x="5486595" y="1964509"/>
            <a:ext cx="3525388" cy="545273"/>
          </a:xfrm>
          <a:prstGeom prst="rect">
            <a:avLst/>
          </a:prstGeom>
          <a:noFill/>
          <a:ln>
            <a:noFill/>
          </a:ln>
        </p:spPr>
      </p:pic>
      <p:sp>
        <p:nvSpPr>
          <p:cNvPr id="16" name="TextBox 15">
            <a:extLst>
              <a:ext uri="{FF2B5EF4-FFF2-40B4-BE49-F238E27FC236}">
                <a16:creationId xmlns:a16="http://schemas.microsoft.com/office/drawing/2014/main" id="{4A3F90FC-C0B3-1F47-B2CC-2F4C142DAB17}"/>
              </a:ext>
            </a:extLst>
          </p:cNvPr>
          <p:cNvSpPr txBox="1"/>
          <p:nvPr/>
        </p:nvSpPr>
        <p:spPr>
          <a:xfrm>
            <a:off x="5443865" y="2529730"/>
            <a:ext cx="3653091" cy="937264"/>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en-US" sz="1100" b="0" i="0" u="none" strike="noStrike" kern="1200" cap="none" dirty="0">
                <a:ln>
                  <a:noFill/>
                </a:ln>
                <a:solidFill>
                  <a:srgbClr val="111111"/>
                </a:solidFill>
                <a:latin typeface="Hind Light" pitchFamily="18"/>
                <a:ea typeface="Bitstream Vera Sans" pitchFamily="2"/>
                <a:cs typeface="FreeSans" pitchFamily="2"/>
              </a:rPr>
              <a:t>“Sea level is important as a metric for climate change as well as in its own right. </a:t>
            </a:r>
            <a:r>
              <a:rPr lang="en-US" sz="1100" u="none" strike="noStrike" kern="1200" cap="none" dirty="0">
                <a:ln>
                  <a:noFill/>
                </a:ln>
                <a:solidFill>
                  <a:srgbClr val="111111"/>
                </a:solidFill>
                <a:latin typeface="Hind Medium" panose="02000000000000000000" pitchFamily="2" charset="77"/>
                <a:ea typeface="Bitstream Vera Sans" pitchFamily="2"/>
                <a:cs typeface="Hind Medium" panose="02000000000000000000" pitchFamily="2" charset="77"/>
              </a:rPr>
              <a:t>We are in the uncomfortable position of extrapolating into the next century without understanding the last.“</a:t>
            </a:r>
          </a:p>
        </p:txBody>
      </p:sp>
      <p:sp>
        <p:nvSpPr>
          <p:cNvPr id="2" name="Rectangle 1">
            <a:extLst>
              <a:ext uri="{FF2B5EF4-FFF2-40B4-BE49-F238E27FC236}">
                <a16:creationId xmlns:a16="http://schemas.microsoft.com/office/drawing/2014/main" id="{45BE1DB4-0EB3-AD4F-B369-EF7A48A88CA8}"/>
              </a:ext>
            </a:extLst>
          </p:cNvPr>
          <p:cNvSpPr/>
          <p:nvPr/>
        </p:nvSpPr>
        <p:spPr>
          <a:xfrm>
            <a:off x="5443868" y="1944561"/>
            <a:ext cx="3653091" cy="158563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3" name="TextBox 2">
            <a:extLst>
              <a:ext uri="{FF2B5EF4-FFF2-40B4-BE49-F238E27FC236}">
                <a16:creationId xmlns:a16="http://schemas.microsoft.com/office/drawing/2014/main" id="{C0AA050A-1128-1F4A-80D5-73A52838AEE0}"/>
              </a:ext>
            </a:extLst>
          </p:cNvPr>
          <p:cNvSpPr txBox="1"/>
          <p:nvPr/>
        </p:nvSpPr>
        <p:spPr>
          <a:xfrm>
            <a:off x="5423475" y="1667562"/>
            <a:ext cx="973343" cy="276999"/>
          </a:xfrm>
          <a:prstGeom prst="rect">
            <a:avLst/>
          </a:prstGeom>
          <a:noFill/>
        </p:spPr>
        <p:txBody>
          <a:bodyPr wrap="none" rtlCol="0">
            <a:spAutoFit/>
          </a:bodyPr>
          <a:lstStyle/>
          <a:p>
            <a:r>
              <a:rPr lang="en-NL" sz="1200" b="1" dirty="0">
                <a:solidFill>
                  <a:schemeClr val="accent1"/>
                </a:solidFill>
                <a:latin typeface="Hind SemiBold" panose="02000000000000000000" pitchFamily="2" charset="77"/>
                <a:cs typeface="Hind SemiBold" panose="02000000000000000000" pitchFamily="2" charset="77"/>
              </a:rPr>
              <a:t>Munk, 2002</a:t>
            </a:r>
          </a:p>
        </p:txBody>
      </p:sp>
      <p:pic>
        <p:nvPicPr>
          <p:cNvPr id="4" name="Audio Recording 12 Oct 2020 at 14:38:07" descr="Audio Recording 12 Oct 2020 at 14:38:07">
            <a:hlinkClick r:id="" action="ppaction://media"/>
            <a:extLst>
              <a:ext uri="{FF2B5EF4-FFF2-40B4-BE49-F238E27FC236}">
                <a16:creationId xmlns:a16="http://schemas.microsoft.com/office/drawing/2014/main" id="{986AD49D-62C1-F540-B57B-93DBDABAE3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44412" y="0"/>
            <a:ext cx="552544" cy="552544"/>
          </a:xfrm>
          <a:prstGeom prst="rect">
            <a:avLst/>
          </a:prstGeom>
        </p:spPr>
      </p:pic>
    </p:spTree>
    <p:extLst>
      <p:ext uri="{BB962C8B-B14F-4D97-AF65-F5344CB8AC3E}">
        <p14:creationId xmlns:p14="http://schemas.microsoft.com/office/powerpoint/2010/main" val="324116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192" fill="hold"/>
                                        <p:tgtEl>
                                          <p:spTgt spid="4"/>
                                        </p:tgtEl>
                                      </p:cBhvr>
                                    </p:cmd>
                                  </p:childTnLst>
                                </p:cTn>
                              </p:par>
                              <p:par>
                                <p:cTn id="7" presetID="1" presetClass="entr" presetSubtype="0" fill="hold" nodeType="withEffect">
                                  <p:stCondLst>
                                    <p:cond delay="18000"/>
                                  </p:stCondLst>
                                  <p:childTnLst>
                                    <p:set>
                                      <p:cBhvr>
                                        <p:cTn id="8" dur="1" fill="hold">
                                          <p:stCondLst>
                                            <p:cond delay="0"/>
                                          </p:stCondLst>
                                        </p:cTn>
                                        <p:tgtEl>
                                          <p:spTgt spid="14">
                                            <p:txEl>
                                              <p:pRg st="2" end="2"/>
                                            </p:txEl>
                                          </p:spTgt>
                                        </p:tgtEl>
                                        <p:attrNameLst>
                                          <p:attrName>style.visibility</p:attrName>
                                        </p:attrNameLst>
                                      </p:cBhvr>
                                      <p:to>
                                        <p:strVal val="visible"/>
                                      </p:to>
                                    </p:set>
                                  </p:childTnLst>
                                </p:cTn>
                              </p:par>
                              <p:par>
                                <p:cTn id="9" presetID="1" presetClass="entr" presetSubtype="0" fill="hold" nodeType="withEffect">
                                  <p:stCondLst>
                                    <p:cond delay="4200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4200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4200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4200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5300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16" grpId="0"/>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33295A0-0A91-2C47-B9CD-5A59E2CAB99C}"/>
              </a:ext>
            </a:extLst>
          </p:cNvPr>
          <p:cNvSpPr txBox="1"/>
          <p:nvPr/>
        </p:nvSpPr>
        <p:spPr>
          <a:xfrm>
            <a:off x="279970" y="67537"/>
            <a:ext cx="4890932" cy="552544"/>
          </a:xfrm>
          <a:prstGeom prst="rect">
            <a:avLst/>
          </a:prstGeom>
          <a:noFill/>
          <a:ln>
            <a:noFill/>
          </a:ln>
        </p:spPr>
        <p:txBody>
          <a:bodyPr vert="horz" wrap="none" lIns="90000" tIns="45000" rIns="90000" bIns="45000" anchorCtr="0" compatLnSpc="0">
            <a:spAutoFit/>
          </a:bodyPr>
          <a:lstStyle/>
          <a:p>
            <a:pPr lvl="0" hangingPunct="0"/>
            <a:r>
              <a:rPr lang="en-US" sz="2400" dirty="0">
                <a:latin typeface="Hind Medium" panose="02000000000000000000" pitchFamily="2" charset="77"/>
                <a:ea typeface="Bitstream Vera Sans" pitchFamily="2"/>
                <a:cs typeface="Hind Medium" panose="02000000000000000000" pitchFamily="2" charset="77"/>
              </a:rPr>
              <a:t>We have to answer two questions:</a:t>
            </a:r>
          </a:p>
        </p:txBody>
      </p:sp>
      <p:pic>
        <p:nvPicPr>
          <p:cNvPr id="13" name="Picture 12">
            <a:extLst>
              <a:ext uri="{FF2B5EF4-FFF2-40B4-BE49-F238E27FC236}">
                <a16:creationId xmlns:a16="http://schemas.microsoft.com/office/drawing/2014/main" id="{4FD9AD16-DD70-EB4B-A434-F9F0996FAE90}"/>
              </a:ext>
            </a:extLst>
          </p:cNvPr>
          <p:cNvPicPr>
            <a:picLocks noChangeAspect="1"/>
          </p:cNvPicPr>
          <p:nvPr/>
        </p:nvPicPr>
        <p:blipFill>
          <a:blip r:embed="rId4">
            <a:lum/>
            <a:alphaModFix/>
          </a:blip>
          <a:srcRect/>
          <a:stretch>
            <a:fillRect/>
          </a:stretch>
        </p:blipFill>
        <p:spPr>
          <a:xfrm>
            <a:off x="393028" y="1180187"/>
            <a:ext cx="1245349" cy="932818"/>
          </a:xfrm>
          <a:prstGeom prst="rect">
            <a:avLst/>
          </a:prstGeom>
          <a:noFill/>
          <a:ln>
            <a:noFill/>
          </a:ln>
        </p:spPr>
      </p:pic>
      <p:pic>
        <p:nvPicPr>
          <p:cNvPr id="21" name="Picture 20">
            <a:extLst>
              <a:ext uri="{FF2B5EF4-FFF2-40B4-BE49-F238E27FC236}">
                <a16:creationId xmlns:a16="http://schemas.microsoft.com/office/drawing/2014/main" id="{E25C8EAC-5380-4749-927B-1EF7E71614B0}"/>
              </a:ext>
            </a:extLst>
          </p:cNvPr>
          <p:cNvPicPr>
            <a:picLocks noChangeAspect="1"/>
          </p:cNvPicPr>
          <p:nvPr/>
        </p:nvPicPr>
        <p:blipFill>
          <a:blip r:embed="rId5">
            <a:lum/>
            <a:alphaModFix/>
          </a:blip>
          <a:srcRect t="14931" r="38171" b="592"/>
          <a:stretch>
            <a:fillRect/>
          </a:stretch>
        </p:blipFill>
        <p:spPr>
          <a:xfrm>
            <a:off x="3806803" y="1165979"/>
            <a:ext cx="1142592" cy="956081"/>
          </a:xfrm>
          <a:prstGeom prst="rect">
            <a:avLst/>
          </a:prstGeom>
          <a:noFill/>
          <a:ln>
            <a:noFill/>
          </a:ln>
        </p:spPr>
      </p:pic>
      <p:pic>
        <p:nvPicPr>
          <p:cNvPr id="24" name="Picture 23">
            <a:extLst>
              <a:ext uri="{FF2B5EF4-FFF2-40B4-BE49-F238E27FC236}">
                <a16:creationId xmlns:a16="http://schemas.microsoft.com/office/drawing/2014/main" id="{06D399F1-01BF-CC4E-92C8-678AA710F98B}"/>
              </a:ext>
            </a:extLst>
          </p:cNvPr>
          <p:cNvPicPr>
            <a:picLocks noChangeAspect="1"/>
          </p:cNvPicPr>
          <p:nvPr/>
        </p:nvPicPr>
        <p:blipFill>
          <a:blip r:embed="rId6">
            <a:lum/>
            <a:alphaModFix/>
          </a:blip>
          <a:srcRect/>
          <a:stretch>
            <a:fillRect/>
          </a:stretch>
        </p:blipFill>
        <p:spPr>
          <a:xfrm>
            <a:off x="2019360" y="1165979"/>
            <a:ext cx="1434120" cy="956080"/>
          </a:xfrm>
          <a:prstGeom prst="rect">
            <a:avLst/>
          </a:prstGeom>
          <a:noFill/>
          <a:ln>
            <a:noFill/>
          </a:ln>
        </p:spPr>
      </p:pic>
      <p:pic>
        <p:nvPicPr>
          <p:cNvPr id="25" name="Picture 24">
            <a:extLst>
              <a:ext uri="{FF2B5EF4-FFF2-40B4-BE49-F238E27FC236}">
                <a16:creationId xmlns:a16="http://schemas.microsoft.com/office/drawing/2014/main" id="{E86F24ED-84E0-0344-9F03-166BB3412BB4}"/>
              </a:ext>
            </a:extLst>
          </p:cNvPr>
          <p:cNvPicPr>
            <a:picLocks noChangeAspect="1"/>
          </p:cNvPicPr>
          <p:nvPr/>
        </p:nvPicPr>
        <p:blipFill>
          <a:blip r:embed="rId7">
            <a:lum/>
            <a:alphaModFix/>
          </a:blip>
          <a:srcRect/>
          <a:stretch>
            <a:fillRect/>
          </a:stretch>
        </p:blipFill>
        <p:spPr>
          <a:xfrm>
            <a:off x="4277567" y="3021440"/>
            <a:ext cx="634353" cy="1547055"/>
          </a:xfrm>
          <a:prstGeom prst="rect">
            <a:avLst/>
          </a:prstGeom>
          <a:noFill/>
          <a:ln>
            <a:noFill/>
          </a:ln>
        </p:spPr>
      </p:pic>
      <p:sp>
        <p:nvSpPr>
          <p:cNvPr id="27" name="TextBox 26">
            <a:extLst>
              <a:ext uri="{FF2B5EF4-FFF2-40B4-BE49-F238E27FC236}">
                <a16:creationId xmlns:a16="http://schemas.microsoft.com/office/drawing/2014/main" id="{05C2BC6D-EFC6-354A-A4A1-A2088DE9BFD4}"/>
              </a:ext>
            </a:extLst>
          </p:cNvPr>
          <p:cNvSpPr txBox="1"/>
          <p:nvPr/>
        </p:nvSpPr>
        <p:spPr>
          <a:xfrm>
            <a:off x="3452644" y="1333552"/>
            <a:ext cx="388609" cy="62948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800" b="0" i="0" u="none" strike="noStrike" kern="1200" cap="none" dirty="0">
                <a:ln>
                  <a:noFill/>
                </a:ln>
                <a:latin typeface="Hind SemiBold" pitchFamily="18"/>
                <a:ea typeface="Bitstream Vera Sans" pitchFamily="2"/>
                <a:cs typeface="FreeSans" pitchFamily="2"/>
              </a:rPr>
              <a:t>+</a:t>
            </a:r>
          </a:p>
        </p:txBody>
      </p:sp>
      <p:sp>
        <p:nvSpPr>
          <p:cNvPr id="28" name="TextBox 27">
            <a:extLst>
              <a:ext uri="{FF2B5EF4-FFF2-40B4-BE49-F238E27FC236}">
                <a16:creationId xmlns:a16="http://schemas.microsoft.com/office/drawing/2014/main" id="{65F55429-7B2E-2146-8DCA-D2C16E4C8363}"/>
              </a:ext>
            </a:extLst>
          </p:cNvPr>
          <p:cNvSpPr txBox="1"/>
          <p:nvPr/>
        </p:nvSpPr>
        <p:spPr>
          <a:xfrm>
            <a:off x="1630751" y="1320560"/>
            <a:ext cx="388609" cy="62948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800" b="0" i="0" u="none" strike="noStrike" kern="1200" cap="none" dirty="0">
                <a:ln>
                  <a:noFill/>
                </a:ln>
                <a:latin typeface="Hind SemiBold" pitchFamily="18"/>
                <a:ea typeface="Bitstream Vera Sans" pitchFamily="2"/>
                <a:cs typeface="FreeSans" pitchFamily="2"/>
              </a:rPr>
              <a:t>+</a:t>
            </a:r>
          </a:p>
        </p:txBody>
      </p:sp>
      <p:sp>
        <p:nvSpPr>
          <p:cNvPr id="4" name="TextBox 3">
            <a:extLst>
              <a:ext uri="{FF2B5EF4-FFF2-40B4-BE49-F238E27FC236}">
                <a16:creationId xmlns:a16="http://schemas.microsoft.com/office/drawing/2014/main" id="{86907B96-AD32-AA41-93E8-5D02A954C0E1}"/>
              </a:ext>
            </a:extLst>
          </p:cNvPr>
          <p:cNvSpPr txBox="1"/>
          <p:nvPr/>
        </p:nvSpPr>
        <p:spPr>
          <a:xfrm>
            <a:off x="5572158" y="952508"/>
            <a:ext cx="2865122" cy="1169551"/>
          </a:xfrm>
          <a:prstGeom prst="rect">
            <a:avLst/>
          </a:prstGeom>
          <a:noFill/>
        </p:spPr>
        <p:txBody>
          <a:bodyPr wrap="square" rtlCol="0">
            <a:spAutoFit/>
          </a:bodyPr>
          <a:lstStyle/>
          <a:p>
            <a:r>
              <a:rPr lang="en-NL" sz="1400" dirty="0">
                <a:latin typeface="Hind Medium" panose="02000000000000000000" pitchFamily="2" charset="77"/>
                <a:cs typeface="Hind Medium" panose="02000000000000000000" pitchFamily="2" charset="77"/>
              </a:rPr>
              <a:t>Question 1</a:t>
            </a:r>
          </a:p>
          <a:p>
            <a:endParaRPr lang="en-NL" sz="1400" dirty="0">
              <a:latin typeface="Hind Light" panose="02000000000000000000" pitchFamily="2" charset="77"/>
              <a:cs typeface="Hind Light" panose="02000000000000000000" pitchFamily="2" charset="77"/>
            </a:endParaRPr>
          </a:p>
          <a:p>
            <a:r>
              <a:rPr lang="en-NL" sz="1400" dirty="0">
                <a:latin typeface="Hind Light" panose="02000000000000000000" pitchFamily="2" charset="77"/>
                <a:cs typeface="Hind Light" panose="02000000000000000000" pitchFamily="2" charset="77"/>
              </a:rPr>
              <a:t>How much has each process contributed to 20th-century sea-level rise?</a:t>
            </a:r>
          </a:p>
        </p:txBody>
      </p:sp>
      <p:sp>
        <p:nvSpPr>
          <p:cNvPr id="30" name="TextBox 29">
            <a:extLst>
              <a:ext uri="{FF2B5EF4-FFF2-40B4-BE49-F238E27FC236}">
                <a16:creationId xmlns:a16="http://schemas.microsoft.com/office/drawing/2014/main" id="{00B8955A-13DB-3942-AA7F-7955112720D2}"/>
              </a:ext>
            </a:extLst>
          </p:cNvPr>
          <p:cNvSpPr txBox="1"/>
          <p:nvPr/>
        </p:nvSpPr>
        <p:spPr>
          <a:xfrm>
            <a:off x="4956478" y="1333552"/>
            <a:ext cx="345521" cy="62948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800" b="0" i="0" u="none" strike="noStrike" kern="1200" cap="none" dirty="0">
                <a:ln>
                  <a:noFill/>
                </a:ln>
                <a:latin typeface="Hind SemiBold" pitchFamily="18"/>
                <a:ea typeface="Bitstream Vera Sans" pitchFamily="2"/>
                <a:cs typeface="FreeSans" pitchFamily="2"/>
              </a:rPr>
              <a:t>?</a:t>
            </a:r>
          </a:p>
        </p:txBody>
      </p:sp>
      <p:sp>
        <p:nvSpPr>
          <p:cNvPr id="31" name="TextBox 30">
            <a:extLst>
              <a:ext uri="{FF2B5EF4-FFF2-40B4-BE49-F238E27FC236}">
                <a16:creationId xmlns:a16="http://schemas.microsoft.com/office/drawing/2014/main" id="{51513826-5CC6-0C4D-9C55-7ABA65DEB44D}"/>
              </a:ext>
            </a:extLst>
          </p:cNvPr>
          <p:cNvSpPr txBox="1"/>
          <p:nvPr/>
        </p:nvSpPr>
        <p:spPr>
          <a:xfrm>
            <a:off x="4956477" y="3480223"/>
            <a:ext cx="345521" cy="62948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800" b="0" i="0" u="none" strike="noStrike" kern="1200" cap="none" dirty="0">
                <a:ln>
                  <a:noFill/>
                </a:ln>
                <a:latin typeface="Hind SemiBold" pitchFamily="18"/>
                <a:ea typeface="Bitstream Vera Sans" pitchFamily="2"/>
                <a:cs typeface="FreeSans" pitchFamily="2"/>
              </a:rPr>
              <a:t>?</a:t>
            </a:r>
          </a:p>
        </p:txBody>
      </p:sp>
      <p:sp>
        <p:nvSpPr>
          <p:cNvPr id="32" name="TextBox 31">
            <a:extLst>
              <a:ext uri="{FF2B5EF4-FFF2-40B4-BE49-F238E27FC236}">
                <a16:creationId xmlns:a16="http://schemas.microsoft.com/office/drawing/2014/main" id="{82A8ABC3-7C81-CC4E-8A56-461BFDD3872A}"/>
              </a:ext>
            </a:extLst>
          </p:cNvPr>
          <p:cNvSpPr txBox="1"/>
          <p:nvPr/>
        </p:nvSpPr>
        <p:spPr>
          <a:xfrm>
            <a:off x="5572158" y="3236885"/>
            <a:ext cx="2865122" cy="954107"/>
          </a:xfrm>
          <a:prstGeom prst="rect">
            <a:avLst/>
          </a:prstGeom>
          <a:noFill/>
        </p:spPr>
        <p:txBody>
          <a:bodyPr wrap="square" rtlCol="0">
            <a:spAutoFit/>
          </a:bodyPr>
          <a:lstStyle/>
          <a:p>
            <a:r>
              <a:rPr lang="en-NL" sz="1400" dirty="0">
                <a:latin typeface="Hind Medium" panose="02000000000000000000" pitchFamily="2" charset="77"/>
                <a:cs typeface="Hind Medium" panose="02000000000000000000" pitchFamily="2" charset="77"/>
              </a:rPr>
              <a:t>Question 2</a:t>
            </a:r>
          </a:p>
          <a:p>
            <a:endParaRPr lang="en-NL" sz="1400" dirty="0">
              <a:latin typeface="Hind Light" panose="02000000000000000000" pitchFamily="2" charset="77"/>
              <a:cs typeface="Hind Light" panose="02000000000000000000" pitchFamily="2" charset="77"/>
            </a:endParaRPr>
          </a:p>
          <a:p>
            <a:r>
              <a:rPr lang="en-NL" sz="1400" dirty="0">
                <a:latin typeface="Hind Light" panose="02000000000000000000" pitchFamily="2" charset="77"/>
                <a:cs typeface="Hind Light" panose="02000000000000000000" pitchFamily="2" charset="77"/>
              </a:rPr>
              <a:t>How large was 20</a:t>
            </a:r>
            <a:r>
              <a:rPr lang="en-NL" sz="1400" baseline="30000" dirty="0">
                <a:latin typeface="Hind Light" panose="02000000000000000000" pitchFamily="2" charset="77"/>
                <a:cs typeface="Hind Light" panose="02000000000000000000" pitchFamily="2" charset="77"/>
              </a:rPr>
              <a:t>th</a:t>
            </a:r>
            <a:r>
              <a:rPr lang="en-NL" sz="1400" dirty="0">
                <a:latin typeface="Hind Light" panose="02000000000000000000" pitchFamily="2" charset="77"/>
                <a:cs typeface="Hind Light" panose="02000000000000000000" pitchFamily="2" charset="77"/>
              </a:rPr>
              <a:t>-century sea-level rise?</a:t>
            </a:r>
          </a:p>
        </p:txBody>
      </p:sp>
      <p:sp>
        <p:nvSpPr>
          <p:cNvPr id="33" name="Rectangle 32">
            <a:extLst>
              <a:ext uri="{FF2B5EF4-FFF2-40B4-BE49-F238E27FC236}">
                <a16:creationId xmlns:a16="http://schemas.microsoft.com/office/drawing/2014/main" id="{FB18B56B-C8EE-7945-B20A-8956A90BDAD8}"/>
              </a:ext>
            </a:extLst>
          </p:cNvPr>
          <p:cNvSpPr/>
          <p:nvPr/>
        </p:nvSpPr>
        <p:spPr>
          <a:xfrm>
            <a:off x="279970" y="851199"/>
            <a:ext cx="8157310" cy="158563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pic>
        <p:nvPicPr>
          <p:cNvPr id="2" name="Audio Recording 12 Oct 2020 at 14:43:59" descr="Audio Recording 12 Oct 2020 at 14:43:59">
            <a:hlinkClick r:id="" action="ppaction://media"/>
            <a:extLst>
              <a:ext uri="{FF2B5EF4-FFF2-40B4-BE49-F238E27FC236}">
                <a16:creationId xmlns:a16="http://schemas.microsoft.com/office/drawing/2014/main" id="{1B693C9C-304D-A848-AC37-DA288EA99CD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91456" y="-77160"/>
            <a:ext cx="552544" cy="552544"/>
          </a:xfrm>
          <a:prstGeom prst="rect">
            <a:avLst/>
          </a:prstGeom>
        </p:spPr>
      </p:pic>
    </p:spTree>
    <p:extLst>
      <p:ext uri="{BB962C8B-B14F-4D97-AF65-F5344CB8AC3E}">
        <p14:creationId xmlns:p14="http://schemas.microsoft.com/office/powerpoint/2010/main" val="426638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52" fill="hold"/>
                                        <p:tgtEl>
                                          <p:spTgt spid="2"/>
                                        </p:tgtEl>
                                      </p:cBhvr>
                                    </p:cmd>
                                  </p:childTnLst>
                                </p:cTn>
                              </p:par>
                              <p:par>
                                <p:cTn id="7" presetID="1" presetClass="entr" presetSubtype="0" fill="hold" nodeType="withEffect">
                                  <p:stCondLst>
                                    <p:cond delay="300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300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300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300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300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300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1100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1100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1100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1700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bldLst>
      <p:bldP spid="27" grpId="0"/>
      <p:bldP spid="28" grpId="0"/>
      <p:bldP spid="4" grpId="0"/>
      <p:bldP spid="30" grpId="0"/>
      <p:bldP spid="31" grpId="0"/>
      <p:bldP spid="32" grpId="0"/>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33295A0-0A91-2C47-B9CD-5A59E2CAB99C}"/>
              </a:ext>
            </a:extLst>
          </p:cNvPr>
          <p:cNvSpPr txBox="1"/>
          <p:nvPr/>
        </p:nvSpPr>
        <p:spPr>
          <a:xfrm>
            <a:off x="279970" y="67537"/>
            <a:ext cx="5833626" cy="552544"/>
          </a:xfrm>
          <a:prstGeom prst="rect">
            <a:avLst/>
          </a:prstGeom>
          <a:noFill/>
          <a:ln>
            <a:noFill/>
          </a:ln>
        </p:spPr>
        <p:txBody>
          <a:bodyPr vert="horz" wrap="none" lIns="90000" tIns="45000" rIns="90000" bIns="45000" anchorCtr="0" compatLnSpc="0">
            <a:spAutoFit/>
          </a:bodyPr>
          <a:lstStyle/>
          <a:p>
            <a:r>
              <a:rPr lang="en-NL" sz="2400" dirty="0">
                <a:latin typeface="Hind Medium" panose="02000000000000000000" pitchFamily="2" charset="77"/>
                <a:cs typeface="Hind Medium" panose="02000000000000000000" pitchFamily="2" charset="77"/>
              </a:rPr>
              <a:t>How much has each process contributed?</a:t>
            </a:r>
          </a:p>
        </p:txBody>
      </p:sp>
      <p:pic>
        <p:nvPicPr>
          <p:cNvPr id="6" name="Picture 5">
            <a:extLst>
              <a:ext uri="{FF2B5EF4-FFF2-40B4-BE49-F238E27FC236}">
                <a16:creationId xmlns:a16="http://schemas.microsoft.com/office/drawing/2014/main" id="{D948B085-F1D6-1548-9D73-681F7C5CD2DB}"/>
              </a:ext>
            </a:extLst>
          </p:cNvPr>
          <p:cNvPicPr>
            <a:picLocks noChangeAspect="1"/>
          </p:cNvPicPr>
          <p:nvPr/>
        </p:nvPicPr>
        <p:blipFill>
          <a:blip r:embed="rId4"/>
          <a:stretch>
            <a:fillRect/>
          </a:stretch>
        </p:blipFill>
        <p:spPr>
          <a:xfrm>
            <a:off x="279970" y="799034"/>
            <a:ext cx="3784030" cy="3248915"/>
          </a:xfrm>
          <a:prstGeom prst="rect">
            <a:avLst/>
          </a:prstGeom>
        </p:spPr>
      </p:pic>
      <p:sp>
        <p:nvSpPr>
          <p:cNvPr id="2" name="TextBox 1">
            <a:extLst>
              <a:ext uri="{FF2B5EF4-FFF2-40B4-BE49-F238E27FC236}">
                <a16:creationId xmlns:a16="http://schemas.microsoft.com/office/drawing/2014/main" id="{782A8DF4-0D3B-3048-83AE-C9A29D2E0EF6}"/>
              </a:ext>
            </a:extLst>
          </p:cNvPr>
          <p:cNvSpPr txBox="1"/>
          <p:nvPr/>
        </p:nvSpPr>
        <p:spPr>
          <a:xfrm>
            <a:off x="4171950" y="666496"/>
            <a:ext cx="4884586" cy="3600986"/>
          </a:xfrm>
          <a:prstGeom prst="rect">
            <a:avLst/>
          </a:prstGeom>
          <a:noFill/>
        </p:spPr>
        <p:txBody>
          <a:bodyPr wrap="square" rtlCol="0">
            <a:spAutoFit/>
          </a:bodyPr>
          <a:lstStyle/>
          <a:p>
            <a:r>
              <a:rPr lang="en-NL" sz="1200" dirty="0">
                <a:latin typeface="Hind Medium" panose="02000000000000000000" pitchFamily="2" charset="77"/>
                <a:cs typeface="Hind Medium" panose="02000000000000000000" pitchFamily="2" charset="77"/>
              </a:rPr>
              <a:t>Ice and terrestrial water storage</a:t>
            </a:r>
            <a:br>
              <a:rPr lang="en-NL" sz="1200" dirty="0">
                <a:latin typeface="Hind Medium" panose="02000000000000000000" pitchFamily="2" charset="77"/>
                <a:cs typeface="Hind Medium" panose="02000000000000000000" pitchFamily="2" charset="77"/>
              </a:rPr>
            </a:br>
            <a:endParaRPr lang="en-NL" sz="1200" dirty="0">
              <a:latin typeface="Hind Medium" panose="02000000000000000000" pitchFamily="2" charset="77"/>
              <a:cs typeface="Hind Medium" panose="02000000000000000000" pitchFamily="2" charset="77"/>
            </a:endParaRPr>
          </a:p>
          <a:p>
            <a:r>
              <a:rPr lang="en-NL" sz="1200" dirty="0">
                <a:latin typeface="Hind Light" panose="02000000000000000000" pitchFamily="2" charset="77"/>
                <a:cs typeface="Hind Light" panose="02000000000000000000" pitchFamily="2" charset="77"/>
              </a:rPr>
              <a:t>Glaciers that disappeared before they were mapped were not counted, causing an underestimation of its contribution before the 1970s</a:t>
            </a:r>
          </a:p>
          <a:p>
            <a:endParaRPr lang="en-NL" sz="1200" dirty="0">
              <a:latin typeface="Hind Light" panose="02000000000000000000" pitchFamily="2" charset="77"/>
              <a:cs typeface="Hind Light" panose="02000000000000000000" pitchFamily="2" charset="77"/>
            </a:endParaRPr>
          </a:p>
          <a:p>
            <a:r>
              <a:rPr lang="en-NL" sz="1200" dirty="0">
                <a:latin typeface="Hind Light" panose="02000000000000000000" pitchFamily="2" charset="77"/>
                <a:cs typeface="Hind Light" panose="02000000000000000000" pitchFamily="2" charset="77"/>
              </a:rPr>
              <a:t>By combining GRACE with estimates of precipitation and temperatures, long-term water storage changes can be reconstructed. </a:t>
            </a:r>
          </a:p>
          <a:p>
            <a:endParaRPr lang="en-NL" sz="1200" dirty="0">
              <a:latin typeface="Hind Light" panose="02000000000000000000" pitchFamily="2" charset="77"/>
              <a:cs typeface="Hind Light" panose="02000000000000000000" pitchFamily="2" charset="77"/>
            </a:endParaRPr>
          </a:p>
          <a:p>
            <a:r>
              <a:rPr lang="en-NL" sz="1200" dirty="0">
                <a:latin typeface="Hind Medium" panose="02000000000000000000" pitchFamily="2" charset="77"/>
                <a:cs typeface="Hind Medium" panose="02000000000000000000" pitchFamily="2" charset="77"/>
              </a:rPr>
              <a:t>Thermosteric expansion</a:t>
            </a:r>
          </a:p>
          <a:p>
            <a:endParaRPr lang="en-NL" sz="1200" dirty="0">
              <a:latin typeface="Hind Medium" panose="02000000000000000000" pitchFamily="2" charset="77"/>
              <a:cs typeface="Hind Medium" panose="02000000000000000000" pitchFamily="2" charset="77"/>
            </a:endParaRPr>
          </a:p>
          <a:p>
            <a:r>
              <a:rPr lang="en-NL" sz="1200" dirty="0">
                <a:latin typeface="Hind Light" panose="02000000000000000000" pitchFamily="2" charset="77"/>
                <a:cs typeface="Hind Light" panose="02000000000000000000" pitchFamily="2" charset="77"/>
              </a:rPr>
              <a:t>We only have direct measurements of ocean temperatures since 1960s.</a:t>
            </a:r>
          </a:p>
          <a:p>
            <a:endParaRPr lang="en-NL" sz="1200" dirty="0">
              <a:latin typeface="Hind Light" panose="02000000000000000000" pitchFamily="2" charset="77"/>
              <a:cs typeface="Hind Light" panose="02000000000000000000" pitchFamily="2" charset="77"/>
            </a:endParaRPr>
          </a:p>
          <a:p>
            <a:r>
              <a:rPr lang="en-NL" sz="1200" dirty="0">
                <a:latin typeface="Hind Light" panose="02000000000000000000" pitchFamily="2" charset="77"/>
                <a:cs typeface="Hind Light" panose="02000000000000000000" pitchFamily="2" charset="77"/>
              </a:rPr>
              <a:t>Sea-surface temperature anomalies combined with the ECCO ocean state estimate allow us to estimate thermosteric sea-level rise since 1900</a:t>
            </a:r>
          </a:p>
          <a:p>
            <a:br>
              <a:rPr lang="en-NL" sz="1200" dirty="0">
                <a:latin typeface="Hind Light" panose="02000000000000000000" pitchFamily="2" charset="77"/>
                <a:cs typeface="Hind Light" panose="02000000000000000000" pitchFamily="2" charset="77"/>
              </a:rPr>
            </a:br>
            <a:br>
              <a:rPr lang="en-NL" sz="1200" dirty="0">
                <a:latin typeface="Hind Light" panose="02000000000000000000" pitchFamily="2" charset="77"/>
                <a:cs typeface="Hind Light" panose="02000000000000000000" pitchFamily="2" charset="77"/>
              </a:rPr>
            </a:br>
            <a:endParaRPr lang="en-NL" dirty="0"/>
          </a:p>
          <a:p>
            <a:endParaRPr lang="en-NL" dirty="0"/>
          </a:p>
        </p:txBody>
      </p:sp>
      <p:pic>
        <p:nvPicPr>
          <p:cNvPr id="3" name="Audio Recording 12 Oct 2020 at 15:26:44" descr="Audio Recording 12 Oct 2020 at 15:26:44">
            <a:hlinkClick r:id="" action="ppaction://media"/>
            <a:extLst>
              <a:ext uri="{FF2B5EF4-FFF2-40B4-BE49-F238E27FC236}">
                <a16:creationId xmlns:a16="http://schemas.microsoft.com/office/drawing/2014/main" id="{33552A6B-5A4C-1549-B0B9-0AEB01AA34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8428" y="0"/>
            <a:ext cx="468108" cy="468108"/>
          </a:xfrm>
          <a:prstGeom prst="rect">
            <a:avLst/>
          </a:prstGeom>
        </p:spPr>
      </p:pic>
    </p:spTree>
    <p:extLst>
      <p:ext uri="{BB962C8B-B14F-4D97-AF65-F5344CB8AC3E}">
        <p14:creationId xmlns:p14="http://schemas.microsoft.com/office/powerpoint/2010/main" val="148884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992" fill="hold"/>
                                        <p:tgtEl>
                                          <p:spTgt spid="3"/>
                                        </p:tgtEl>
                                      </p:cBhvr>
                                    </p:cmd>
                                  </p:childTnLst>
                                </p:cTn>
                              </p:par>
                              <p:par>
                                <p:cTn id="7" presetID="1" presetClass="entr" presetSubtype="0" fill="hold" nodeType="withEffect">
                                  <p:stCondLst>
                                    <p:cond delay="800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1400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1400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3600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4900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4900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5700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33295A0-0A91-2C47-B9CD-5A59E2CAB99C}"/>
              </a:ext>
            </a:extLst>
          </p:cNvPr>
          <p:cNvSpPr txBox="1"/>
          <p:nvPr/>
        </p:nvSpPr>
        <p:spPr>
          <a:xfrm>
            <a:off x="279970" y="67537"/>
            <a:ext cx="5833626" cy="552544"/>
          </a:xfrm>
          <a:prstGeom prst="rect">
            <a:avLst/>
          </a:prstGeom>
          <a:noFill/>
          <a:ln>
            <a:noFill/>
          </a:ln>
        </p:spPr>
        <p:txBody>
          <a:bodyPr vert="horz" wrap="none" lIns="90000" tIns="45000" rIns="90000" bIns="45000" anchorCtr="0" compatLnSpc="0">
            <a:spAutoFit/>
          </a:bodyPr>
          <a:lstStyle/>
          <a:p>
            <a:r>
              <a:rPr lang="en-NL" sz="2400" dirty="0">
                <a:latin typeface="Hind Medium" panose="02000000000000000000" pitchFamily="2" charset="77"/>
                <a:cs typeface="Hind Medium" panose="02000000000000000000" pitchFamily="2" charset="77"/>
              </a:rPr>
              <a:t>How much has each process contributed?</a:t>
            </a:r>
          </a:p>
        </p:txBody>
      </p:sp>
      <p:pic>
        <p:nvPicPr>
          <p:cNvPr id="6" name="Picture 5">
            <a:extLst>
              <a:ext uri="{FF2B5EF4-FFF2-40B4-BE49-F238E27FC236}">
                <a16:creationId xmlns:a16="http://schemas.microsoft.com/office/drawing/2014/main" id="{D948B085-F1D6-1548-9D73-681F7C5CD2DB}"/>
              </a:ext>
            </a:extLst>
          </p:cNvPr>
          <p:cNvPicPr>
            <a:picLocks noChangeAspect="1"/>
          </p:cNvPicPr>
          <p:nvPr/>
        </p:nvPicPr>
        <p:blipFill>
          <a:blip r:embed="rId4"/>
          <a:srcRect/>
          <a:stretch/>
        </p:blipFill>
        <p:spPr>
          <a:xfrm>
            <a:off x="279970" y="799034"/>
            <a:ext cx="3784030" cy="3248914"/>
          </a:xfrm>
          <a:prstGeom prst="rect">
            <a:avLst/>
          </a:prstGeom>
        </p:spPr>
      </p:pic>
      <p:sp>
        <p:nvSpPr>
          <p:cNvPr id="2" name="TextBox 1">
            <a:extLst>
              <a:ext uri="{FF2B5EF4-FFF2-40B4-BE49-F238E27FC236}">
                <a16:creationId xmlns:a16="http://schemas.microsoft.com/office/drawing/2014/main" id="{782A8DF4-0D3B-3048-83AE-C9A29D2E0EF6}"/>
              </a:ext>
            </a:extLst>
          </p:cNvPr>
          <p:cNvSpPr txBox="1"/>
          <p:nvPr/>
        </p:nvSpPr>
        <p:spPr>
          <a:xfrm>
            <a:off x="4171950" y="666496"/>
            <a:ext cx="4762500" cy="1015663"/>
          </a:xfrm>
          <a:prstGeom prst="rect">
            <a:avLst/>
          </a:prstGeom>
          <a:noFill/>
        </p:spPr>
        <p:txBody>
          <a:bodyPr wrap="square" rtlCol="0">
            <a:spAutoFit/>
          </a:bodyPr>
          <a:lstStyle/>
          <a:p>
            <a:br>
              <a:rPr lang="en-NL" sz="1200" dirty="0">
                <a:latin typeface="Hind Light" panose="02000000000000000000" pitchFamily="2" charset="77"/>
                <a:cs typeface="Hind Light" panose="02000000000000000000" pitchFamily="2" charset="77"/>
              </a:rPr>
            </a:br>
            <a:br>
              <a:rPr lang="en-NL" sz="1200" dirty="0">
                <a:latin typeface="Hind Light" panose="02000000000000000000" pitchFamily="2" charset="77"/>
                <a:cs typeface="Hind Light" panose="02000000000000000000" pitchFamily="2" charset="77"/>
              </a:rPr>
            </a:br>
            <a:endParaRPr lang="en-NL" dirty="0"/>
          </a:p>
          <a:p>
            <a:endParaRPr lang="en-NL" dirty="0"/>
          </a:p>
        </p:txBody>
      </p:sp>
      <p:sp>
        <p:nvSpPr>
          <p:cNvPr id="5" name="TextBox 4">
            <a:extLst>
              <a:ext uri="{FF2B5EF4-FFF2-40B4-BE49-F238E27FC236}">
                <a16:creationId xmlns:a16="http://schemas.microsoft.com/office/drawing/2014/main" id="{57C4CFE8-B79A-FA42-8A21-ABC650C24610}"/>
              </a:ext>
            </a:extLst>
          </p:cNvPr>
          <p:cNvSpPr txBox="1"/>
          <p:nvPr/>
        </p:nvSpPr>
        <p:spPr>
          <a:xfrm>
            <a:off x="4171950" y="851162"/>
            <a:ext cx="4762500" cy="2308324"/>
          </a:xfrm>
          <a:prstGeom prst="rect">
            <a:avLst/>
          </a:prstGeom>
          <a:noFill/>
        </p:spPr>
        <p:txBody>
          <a:bodyPr wrap="square" rtlCol="0">
            <a:spAutoFit/>
          </a:bodyPr>
          <a:lstStyle/>
          <a:p>
            <a:r>
              <a:rPr lang="en-NL" sz="1200" dirty="0">
                <a:latin typeface="Hind Medium" panose="02000000000000000000" pitchFamily="2" charset="77"/>
                <a:cs typeface="Hind Medium" panose="02000000000000000000" pitchFamily="2" charset="77"/>
              </a:rPr>
              <a:t>Taking it all together:</a:t>
            </a:r>
          </a:p>
          <a:p>
            <a:endParaRPr lang="en-NL" sz="1200" dirty="0">
              <a:latin typeface="Hind Medium" panose="02000000000000000000" pitchFamily="2" charset="77"/>
              <a:cs typeface="Hind Medium" panose="02000000000000000000" pitchFamily="2" charset="77"/>
            </a:endParaRPr>
          </a:p>
          <a:p>
            <a:r>
              <a:rPr lang="en-NL" sz="1200" dirty="0">
                <a:latin typeface="Hind Light" panose="02000000000000000000" pitchFamily="2" charset="77"/>
                <a:cs typeface="Hind Light" panose="02000000000000000000" pitchFamily="2" charset="77"/>
              </a:rPr>
              <a:t>We expect a sea-level rise of about 20 cm since 1900.</a:t>
            </a:r>
          </a:p>
          <a:p>
            <a:endParaRPr lang="en-NL" sz="1200" dirty="0">
              <a:latin typeface="Hind Light" panose="02000000000000000000" pitchFamily="2" charset="77"/>
              <a:cs typeface="Hind Light" panose="02000000000000000000" pitchFamily="2" charset="77"/>
            </a:endParaRPr>
          </a:p>
          <a:p>
            <a:r>
              <a:rPr lang="en-NL" sz="1200" dirty="0">
                <a:latin typeface="Hind Light" panose="02000000000000000000" pitchFamily="2" charset="77"/>
                <a:cs typeface="Hind Light" panose="02000000000000000000" pitchFamily="2" charset="77"/>
              </a:rPr>
              <a:t>Glaciers form the largest contributor, followed by Greenland and thermal expansion</a:t>
            </a:r>
          </a:p>
          <a:p>
            <a:endParaRPr lang="en-NL" sz="1200" dirty="0">
              <a:latin typeface="Hind Light" panose="02000000000000000000" pitchFamily="2" charset="77"/>
              <a:cs typeface="Hind Light" panose="02000000000000000000" pitchFamily="2" charset="77"/>
            </a:endParaRPr>
          </a:p>
          <a:p>
            <a:r>
              <a:rPr lang="en-NL" sz="1200" dirty="0">
                <a:latin typeface="Hind Light" panose="02000000000000000000" pitchFamily="2" charset="77"/>
                <a:cs typeface="Hind Light" panose="02000000000000000000" pitchFamily="2" charset="77"/>
              </a:rPr>
              <a:t>Reservoir impoundment caused a slowdown of sea-level rise in the 1970s</a:t>
            </a:r>
          </a:p>
          <a:p>
            <a:endParaRPr lang="en-NL" dirty="0"/>
          </a:p>
          <a:p>
            <a:endParaRPr lang="en-NL" dirty="0"/>
          </a:p>
        </p:txBody>
      </p:sp>
      <p:pic>
        <p:nvPicPr>
          <p:cNvPr id="3" name="Audio Recording 12 Oct 2020 at 15:36:48" descr="Audio Recording 12 Oct 2020 at 15:36:48">
            <a:hlinkClick r:id="" action="ppaction://media"/>
            <a:extLst>
              <a:ext uri="{FF2B5EF4-FFF2-40B4-BE49-F238E27FC236}">
                <a16:creationId xmlns:a16="http://schemas.microsoft.com/office/drawing/2014/main" id="{4FFC729C-7E14-7C48-A0D9-B163246157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7758" y="-53971"/>
            <a:ext cx="552544" cy="552544"/>
          </a:xfrm>
          <a:prstGeom prst="rect">
            <a:avLst/>
          </a:prstGeom>
        </p:spPr>
      </p:pic>
    </p:spTree>
    <p:extLst>
      <p:ext uri="{BB962C8B-B14F-4D97-AF65-F5344CB8AC3E}">
        <p14:creationId xmlns:p14="http://schemas.microsoft.com/office/powerpoint/2010/main" val="179138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72" fill="hold"/>
                                        <p:tgtEl>
                                          <p:spTgt spid="3"/>
                                        </p:tgtEl>
                                      </p:cBhvr>
                                    </p:cmd>
                                  </p:childTnLst>
                                </p:cTn>
                              </p:par>
                              <p:par>
                                <p:cTn id="7" presetID="1" presetClass="entr" presetSubtype="0" fill="hold" nodeType="withEffect">
                                  <p:stCondLst>
                                    <p:cond delay="500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500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900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1600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33295A0-0A91-2C47-B9CD-5A59E2CAB99C}"/>
              </a:ext>
            </a:extLst>
          </p:cNvPr>
          <p:cNvSpPr txBox="1"/>
          <p:nvPr/>
        </p:nvSpPr>
        <p:spPr>
          <a:xfrm>
            <a:off x="279970" y="67537"/>
            <a:ext cx="4890932" cy="552544"/>
          </a:xfrm>
          <a:prstGeom prst="rect">
            <a:avLst/>
          </a:prstGeom>
          <a:noFill/>
          <a:ln>
            <a:noFill/>
          </a:ln>
        </p:spPr>
        <p:txBody>
          <a:bodyPr vert="horz" wrap="none" lIns="90000" tIns="45000" rIns="90000" bIns="45000" anchorCtr="0" compatLnSpc="0">
            <a:spAutoFit/>
          </a:bodyPr>
          <a:lstStyle/>
          <a:p>
            <a:pPr lvl="0" hangingPunct="0"/>
            <a:r>
              <a:rPr lang="en-US" sz="2400" dirty="0">
                <a:latin typeface="Hind Medium" panose="02000000000000000000" pitchFamily="2" charset="77"/>
                <a:ea typeface="Bitstream Vera Sans" pitchFamily="2"/>
                <a:cs typeface="Hind Medium" panose="02000000000000000000" pitchFamily="2" charset="77"/>
              </a:rPr>
              <a:t>We have to answer two questions:</a:t>
            </a:r>
          </a:p>
        </p:txBody>
      </p:sp>
      <p:pic>
        <p:nvPicPr>
          <p:cNvPr id="13" name="Picture 12">
            <a:extLst>
              <a:ext uri="{FF2B5EF4-FFF2-40B4-BE49-F238E27FC236}">
                <a16:creationId xmlns:a16="http://schemas.microsoft.com/office/drawing/2014/main" id="{4FD9AD16-DD70-EB4B-A434-F9F0996FAE90}"/>
              </a:ext>
            </a:extLst>
          </p:cNvPr>
          <p:cNvPicPr>
            <a:picLocks noChangeAspect="1"/>
          </p:cNvPicPr>
          <p:nvPr/>
        </p:nvPicPr>
        <p:blipFill>
          <a:blip r:embed="rId4">
            <a:lum/>
            <a:alphaModFix/>
          </a:blip>
          <a:srcRect/>
          <a:stretch>
            <a:fillRect/>
          </a:stretch>
        </p:blipFill>
        <p:spPr>
          <a:xfrm>
            <a:off x="393028" y="1180187"/>
            <a:ext cx="1245349" cy="932818"/>
          </a:xfrm>
          <a:prstGeom prst="rect">
            <a:avLst/>
          </a:prstGeom>
          <a:noFill/>
          <a:ln>
            <a:noFill/>
          </a:ln>
        </p:spPr>
      </p:pic>
      <p:pic>
        <p:nvPicPr>
          <p:cNvPr id="21" name="Picture 20">
            <a:extLst>
              <a:ext uri="{FF2B5EF4-FFF2-40B4-BE49-F238E27FC236}">
                <a16:creationId xmlns:a16="http://schemas.microsoft.com/office/drawing/2014/main" id="{E25C8EAC-5380-4749-927B-1EF7E71614B0}"/>
              </a:ext>
            </a:extLst>
          </p:cNvPr>
          <p:cNvPicPr>
            <a:picLocks noChangeAspect="1"/>
          </p:cNvPicPr>
          <p:nvPr/>
        </p:nvPicPr>
        <p:blipFill>
          <a:blip r:embed="rId5">
            <a:lum/>
            <a:alphaModFix/>
          </a:blip>
          <a:srcRect t="14931" r="38171" b="592"/>
          <a:stretch>
            <a:fillRect/>
          </a:stretch>
        </p:blipFill>
        <p:spPr>
          <a:xfrm>
            <a:off x="3806803" y="1165979"/>
            <a:ext cx="1142592" cy="956081"/>
          </a:xfrm>
          <a:prstGeom prst="rect">
            <a:avLst/>
          </a:prstGeom>
          <a:noFill/>
          <a:ln>
            <a:noFill/>
          </a:ln>
        </p:spPr>
      </p:pic>
      <p:pic>
        <p:nvPicPr>
          <p:cNvPr id="24" name="Picture 23">
            <a:extLst>
              <a:ext uri="{FF2B5EF4-FFF2-40B4-BE49-F238E27FC236}">
                <a16:creationId xmlns:a16="http://schemas.microsoft.com/office/drawing/2014/main" id="{06D399F1-01BF-CC4E-92C8-678AA710F98B}"/>
              </a:ext>
            </a:extLst>
          </p:cNvPr>
          <p:cNvPicPr>
            <a:picLocks noChangeAspect="1"/>
          </p:cNvPicPr>
          <p:nvPr/>
        </p:nvPicPr>
        <p:blipFill>
          <a:blip r:embed="rId6">
            <a:lum/>
            <a:alphaModFix/>
          </a:blip>
          <a:srcRect/>
          <a:stretch>
            <a:fillRect/>
          </a:stretch>
        </p:blipFill>
        <p:spPr>
          <a:xfrm>
            <a:off x="2019360" y="1165979"/>
            <a:ext cx="1434120" cy="956080"/>
          </a:xfrm>
          <a:prstGeom prst="rect">
            <a:avLst/>
          </a:prstGeom>
          <a:noFill/>
          <a:ln>
            <a:noFill/>
          </a:ln>
        </p:spPr>
      </p:pic>
      <p:pic>
        <p:nvPicPr>
          <p:cNvPr id="25" name="Picture 24">
            <a:extLst>
              <a:ext uri="{FF2B5EF4-FFF2-40B4-BE49-F238E27FC236}">
                <a16:creationId xmlns:a16="http://schemas.microsoft.com/office/drawing/2014/main" id="{E86F24ED-84E0-0344-9F03-166BB3412BB4}"/>
              </a:ext>
            </a:extLst>
          </p:cNvPr>
          <p:cNvPicPr>
            <a:picLocks noChangeAspect="1"/>
          </p:cNvPicPr>
          <p:nvPr/>
        </p:nvPicPr>
        <p:blipFill>
          <a:blip r:embed="rId7">
            <a:lum/>
            <a:alphaModFix/>
          </a:blip>
          <a:srcRect/>
          <a:stretch>
            <a:fillRect/>
          </a:stretch>
        </p:blipFill>
        <p:spPr>
          <a:xfrm>
            <a:off x="4277567" y="3021440"/>
            <a:ext cx="634353" cy="1547055"/>
          </a:xfrm>
          <a:prstGeom prst="rect">
            <a:avLst/>
          </a:prstGeom>
          <a:noFill/>
          <a:ln>
            <a:noFill/>
          </a:ln>
        </p:spPr>
      </p:pic>
      <p:sp>
        <p:nvSpPr>
          <p:cNvPr id="27" name="TextBox 26">
            <a:extLst>
              <a:ext uri="{FF2B5EF4-FFF2-40B4-BE49-F238E27FC236}">
                <a16:creationId xmlns:a16="http://schemas.microsoft.com/office/drawing/2014/main" id="{05C2BC6D-EFC6-354A-A4A1-A2088DE9BFD4}"/>
              </a:ext>
            </a:extLst>
          </p:cNvPr>
          <p:cNvSpPr txBox="1"/>
          <p:nvPr/>
        </p:nvSpPr>
        <p:spPr>
          <a:xfrm>
            <a:off x="3452644" y="1333552"/>
            <a:ext cx="388609" cy="62948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800" b="0" i="0" u="none" strike="noStrike" kern="1200" cap="none" dirty="0">
                <a:ln>
                  <a:noFill/>
                </a:ln>
                <a:latin typeface="Hind SemiBold" pitchFamily="18"/>
                <a:ea typeface="Bitstream Vera Sans" pitchFamily="2"/>
                <a:cs typeface="FreeSans" pitchFamily="2"/>
              </a:rPr>
              <a:t>+</a:t>
            </a:r>
          </a:p>
        </p:txBody>
      </p:sp>
      <p:sp>
        <p:nvSpPr>
          <p:cNvPr id="28" name="TextBox 27">
            <a:extLst>
              <a:ext uri="{FF2B5EF4-FFF2-40B4-BE49-F238E27FC236}">
                <a16:creationId xmlns:a16="http://schemas.microsoft.com/office/drawing/2014/main" id="{65F55429-7B2E-2146-8DCA-D2C16E4C8363}"/>
              </a:ext>
            </a:extLst>
          </p:cNvPr>
          <p:cNvSpPr txBox="1"/>
          <p:nvPr/>
        </p:nvSpPr>
        <p:spPr>
          <a:xfrm>
            <a:off x="1630751" y="1320560"/>
            <a:ext cx="388609" cy="62948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800" b="0" i="0" u="none" strike="noStrike" kern="1200" cap="none" dirty="0">
                <a:ln>
                  <a:noFill/>
                </a:ln>
                <a:latin typeface="Hind SemiBold" pitchFamily="18"/>
                <a:ea typeface="Bitstream Vera Sans" pitchFamily="2"/>
                <a:cs typeface="FreeSans" pitchFamily="2"/>
              </a:rPr>
              <a:t>+</a:t>
            </a:r>
          </a:p>
        </p:txBody>
      </p:sp>
      <p:sp>
        <p:nvSpPr>
          <p:cNvPr id="31" name="TextBox 30">
            <a:extLst>
              <a:ext uri="{FF2B5EF4-FFF2-40B4-BE49-F238E27FC236}">
                <a16:creationId xmlns:a16="http://schemas.microsoft.com/office/drawing/2014/main" id="{51513826-5CC6-0C4D-9C55-7ABA65DEB44D}"/>
              </a:ext>
            </a:extLst>
          </p:cNvPr>
          <p:cNvSpPr txBox="1"/>
          <p:nvPr/>
        </p:nvSpPr>
        <p:spPr>
          <a:xfrm>
            <a:off x="4956477" y="3480223"/>
            <a:ext cx="345521" cy="62948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800" b="0" i="0" u="none" strike="noStrike" kern="1200" cap="none" dirty="0">
                <a:ln>
                  <a:noFill/>
                </a:ln>
                <a:latin typeface="Hind SemiBold" pitchFamily="18"/>
                <a:ea typeface="Bitstream Vera Sans" pitchFamily="2"/>
                <a:cs typeface="FreeSans" pitchFamily="2"/>
              </a:rPr>
              <a:t>?</a:t>
            </a:r>
          </a:p>
        </p:txBody>
      </p:sp>
      <p:sp>
        <p:nvSpPr>
          <p:cNvPr id="32" name="TextBox 31">
            <a:extLst>
              <a:ext uri="{FF2B5EF4-FFF2-40B4-BE49-F238E27FC236}">
                <a16:creationId xmlns:a16="http://schemas.microsoft.com/office/drawing/2014/main" id="{82A8ABC3-7C81-CC4E-8A56-461BFDD3872A}"/>
              </a:ext>
            </a:extLst>
          </p:cNvPr>
          <p:cNvSpPr txBox="1"/>
          <p:nvPr/>
        </p:nvSpPr>
        <p:spPr>
          <a:xfrm>
            <a:off x="5572158" y="3371240"/>
            <a:ext cx="2865122" cy="954107"/>
          </a:xfrm>
          <a:prstGeom prst="rect">
            <a:avLst/>
          </a:prstGeom>
          <a:noFill/>
        </p:spPr>
        <p:txBody>
          <a:bodyPr wrap="square" rtlCol="0">
            <a:spAutoFit/>
          </a:bodyPr>
          <a:lstStyle/>
          <a:p>
            <a:r>
              <a:rPr lang="en-NL" sz="1400" dirty="0">
                <a:latin typeface="Hind Medium" panose="02000000000000000000" pitchFamily="2" charset="77"/>
                <a:cs typeface="Hind Medium" panose="02000000000000000000" pitchFamily="2" charset="77"/>
              </a:rPr>
              <a:t>Question 2</a:t>
            </a:r>
          </a:p>
          <a:p>
            <a:endParaRPr lang="en-NL" sz="1400" dirty="0">
              <a:latin typeface="Hind Light" panose="02000000000000000000" pitchFamily="2" charset="77"/>
              <a:cs typeface="Hind Light" panose="02000000000000000000" pitchFamily="2" charset="77"/>
            </a:endParaRPr>
          </a:p>
          <a:p>
            <a:r>
              <a:rPr lang="en-NL" sz="1400" dirty="0">
                <a:latin typeface="Hind Light" panose="02000000000000000000" pitchFamily="2" charset="77"/>
                <a:cs typeface="Hind Light" panose="02000000000000000000" pitchFamily="2" charset="77"/>
              </a:rPr>
              <a:t>How large was 20</a:t>
            </a:r>
            <a:r>
              <a:rPr lang="en-NL" sz="1400" baseline="30000" dirty="0">
                <a:latin typeface="Hind Light" panose="02000000000000000000" pitchFamily="2" charset="77"/>
                <a:cs typeface="Hind Light" panose="02000000000000000000" pitchFamily="2" charset="77"/>
              </a:rPr>
              <a:t>th</a:t>
            </a:r>
            <a:r>
              <a:rPr lang="en-NL" sz="1400" dirty="0">
                <a:latin typeface="Hind Light" panose="02000000000000000000" pitchFamily="2" charset="77"/>
                <a:cs typeface="Hind Light" panose="02000000000000000000" pitchFamily="2" charset="77"/>
              </a:rPr>
              <a:t>-century sea-level rise?</a:t>
            </a:r>
          </a:p>
        </p:txBody>
      </p:sp>
      <p:sp>
        <p:nvSpPr>
          <p:cNvPr id="33" name="Rectangle 32">
            <a:extLst>
              <a:ext uri="{FF2B5EF4-FFF2-40B4-BE49-F238E27FC236}">
                <a16:creationId xmlns:a16="http://schemas.microsoft.com/office/drawing/2014/main" id="{FB18B56B-C8EE-7945-B20A-8956A90BDAD8}"/>
              </a:ext>
            </a:extLst>
          </p:cNvPr>
          <p:cNvSpPr/>
          <p:nvPr/>
        </p:nvSpPr>
        <p:spPr>
          <a:xfrm>
            <a:off x="493344" y="2933999"/>
            <a:ext cx="8282355" cy="180310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pic>
        <p:nvPicPr>
          <p:cNvPr id="14" name="Picture 13">
            <a:extLst>
              <a:ext uri="{FF2B5EF4-FFF2-40B4-BE49-F238E27FC236}">
                <a16:creationId xmlns:a16="http://schemas.microsoft.com/office/drawing/2014/main" id="{9AF7948F-ECF2-3145-BCF8-11B7D8EFAAFD}"/>
              </a:ext>
            </a:extLst>
          </p:cNvPr>
          <p:cNvPicPr>
            <a:picLocks noChangeAspect="1"/>
          </p:cNvPicPr>
          <p:nvPr/>
        </p:nvPicPr>
        <p:blipFill>
          <a:blip r:embed="rId8"/>
          <a:srcRect/>
          <a:stretch/>
        </p:blipFill>
        <p:spPr>
          <a:xfrm>
            <a:off x="5572158" y="720362"/>
            <a:ext cx="2131277" cy="1829884"/>
          </a:xfrm>
          <a:prstGeom prst="rect">
            <a:avLst/>
          </a:prstGeom>
        </p:spPr>
      </p:pic>
      <p:sp>
        <p:nvSpPr>
          <p:cNvPr id="15" name="TextBox 14">
            <a:extLst>
              <a:ext uri="{FF2B5EF4-FFF2-40B4-BE49-F238E27FC236}">
                <a16:creationId xmlns:a16="http://schemas.microsoft.com/office/drawing/2014/main" id="{45F86AC1-A4B6-574A-B6EB-953DF4175010}"/>
              </a:ext>
            </a:extLst>
          </p:cNvPr>
          <p:cNvSpPr txBox="1"/>
          <p:nvPr/>
        </p:nvSpPr>
        <p:spPr>
          <a:xfrm>
            <a:off x="5107693" y="1336499"/>
            <a:ext cx="388609" cy="62948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800" dirty="0">
                <a:latin typeface="Hind SemiBold" pitchFamily="18"/>
                <a:ea typeface="Bitstream Vera Sans" pitchFamily="2"/>
                <a:cs typeface="FreeSans" pitchFamily="2"/>
              </a:rPr>
              <a:t>=</a:t>
            </a:r>
            <a:endParaRPr lang="en-US" sz="2800" b="0" i="0" u="none" strike="noStrike" kern="1200" cap="none" dirty="0">
              <a:ln>
                <a:noFill/>
              </a:ln>
              <a:latin typeface="Hind SemiBold" pitchFamily="18"/>
              <a:ea typeface="Bitstream Vera Sans" pitchFamily="2"/>
              <a:cs typeface="FreeSans" pitchFamily="2"/>
            </a:endParaRPr>
          </a:p>
        </p:txBody>
      </p:sp>
      <p:pic>
        <p:nvPicPr>
          <p:cNvPr id="2" name="Audio Recording 12 Oct 2020 at 15:39:42" descr="Audio Recording 12 Oct 2020 at 15:39:42">
            <a:hlinkClick r:id="" action="ppaction://media"/>
            <a:extLst>
              <a:ext uri="{FF2B5EF4-FFF2-40B4-BE49-F238E27FC236}">
                <a16:creationId xmlns:a16="http://schemas.microsoft.com/office/drawing/2014/main" id="{EDEC3111-B5BD-9544-ACA2-A277D5B2C45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19214" y="-62591"/>
            <a:ext cx="519784" cy="519784"/>
          </a:xfrm>
          <a:prstGeom prst="rect">
            <a:avLst/>
          </a:prstGeom>
        </p:spPr>
      </p:pic>
    </p:spTree>
    <p:extLst>
      <p:ext uri="{BB962C8B-B14F-4D97-AF65-F5344CB8AC3E}">
        <p14:creationId xmlns:p14="http://schemas.microsoft.com/office/powerpoint/2010/main" val="26709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48" fill="hold"/>
                                        <p:tgtEl>
                                          <p:spTgt spid="2"/>
                                        </p:tgtEl>
                                      </p:cBhvr>
                                    </p:cmd>
                                  </p:childTnLst>
                                </p:cTn>
                              </p:par>
                              <p:par>
                                <p:cTn id="7" presetID="1" presetClass="entr" presetSubtype="0" fill="hold" grpId="0" nodeType="withEffect">
                                  <p:stCondLst>
                                    <p:cond delay="200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childTnLst>
        </p:cTn>
      </p:par>
    </p:tnLst>
    <p:bldLst>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33295A0-0A91-2C47-B9CD-5A59E2CAB99C}"/>
              </a:ext>
            </a:extLst>
          </p:cNvPr>
          <p:cNvSpPr txBox="1"/>
          <p:nvPr/>
        </p:nvSpPr>
        <p:spPr>
          <a:xfrm>
            <a:off x="279970" y="67537"/>
            <a:ext cx="5807465" cy="552544"/>
          </a:xfrm>
          <a:prstGeom prst="rect">
            <a:avLst/>
          </a:prstGeom>
          <a:noFill/>
          <a:ln>
            <a:noFill/>
          </a:ln>
        </p:spPr>
        <p:txBody>
          <a:bodyPr vert="horz" wrap="none" lIns="90000" tIns="45000" rIns="90000" bIns="45000" anchorCtr="0" compatLnSpc="0">
            <a:spAutoFit/>
          </a:bodyPr>
          <a:lstStyle/>
          <a:p>
            <a:r>
              <a:rPr lang="en-NL" sz="2400" dirty="0">
                <a:latin typeface="Hind Medium" panose="02000000000000000000" pitchFamily="2" charset="77"/>
                <a:cs typeface="Hind Medium" panose="02000000000000000000" pitchFamily="2" charset="77"/>
              </a:rPr>
              <a:t>How large was 20</a:t>
            </a:r>
            <a:r>
              <a:rPr lang="en-NL" sz="2400" baseline="30000" dirty="0">
                <a:latin typeface="Hind Medium" panose="02000000000000000000" pitchFamily="2" charset="77"/>
                <a:cs typeface="Hind Medium" panose="02000000000000000000" pitchFamily="2" charset="77"/>
              </a:rPr>
              <a:t>th</a:t>
            </a:r>
            <a:r>
              <a:rPr lang="en-NL" sz="2400" dirty="0">
                <a:latin typeface="Hind Medium" panose="02000000000000000000" pitchFamily="2" charset="77"/>
                <a:cs typeface="Hind Medium" panose="02000000000000000000" pitchFamily="2" charset="77"/>
              </a:rPr>
              <a:t>-century sea-level rise?</a:t>
            </a:r>
          </a:p>
        </p:txBody>
      </p:sp>
      <p:sp>
        <p:nvSpPr>
          <p:cNvPr id="2" name="TextBox 1">
            <a:extLst>
              <a:ext uri="{FF2B5EF4-FFF2-40B4-BE49-F238E27FC236}">
                <a16:creationId xmlns:a16="http://schemas.microsoft.com/office/drawing/2014/main" id="{782A8DF4-0D3B-3048-83AE-C9A29D2E0EF6}"/>
              </a:ext>
            </a:extLst>
          </p:cNvPr>
          <p:cNvSpPr txBox="1"/>
          <p:nvPr/>
        </p:nvSpPr>
        <p:spPr>
          <a:xfrm>
            <a:off x="4171950" y="666496"/>
            <a:ext cx="4762500" cy="1015663"/>
          </a:xfrm>
          <a:prstGeom prst="rect">
            <a:avLst/>
          </a:prstGeom>
          <a:noFill/>
        </p:spPr>
        <p:txBody>
          <a:bodyPr wrap="square" rtlCol="0">
            <a:spAutoFit/>
          </a:bodyPr>
          <a:lstStyle/>
          <a:p>
            <a:br>
              <a:rPr lang="en-NL" sz="1200" dirty="0">
                <a:latin typeface="Hind Light" panose="02000000000000000000" pitchFamily="2" charset="77"/>
                <a:cs typeface="Hind Light" panose="02000000000000000000" pitchFamily="2" charset="77"/>
              </a:rPr>
            </a:br>
            <a:br>
              <a:rPr lang="en-NL" sz="1200" dirty="0">
                <a:latin typeface="Hind Light" panose="02000000000000000000" pitchFamily="2" charset="77"/>
                <a:cs typeface="Hind Light" panose="02000000000000000000" pitchFamily="2" charset="77"/>
              </a:rPr>
            </a:br>
            <a:endParaRPr lang="en-NL" dirty="0"/>
          </a:p>
          <a:p>
            <a:endParaRPr lang="en-NL" dirty="0"/>
          </a:p>
        </p:txBody>
      </p:sp>
      <p:sp>
        <p:nvSpPr>
          <p:cNvPr id="5" name="TextBox 4">
            <a:extLst>
              <a:ext uri="{FF2B5EF4-FFF2-40B4-BE49-F238E27FC236}">
                <a16:creationId xmlns:a16="http://schemas.microsoft.com/office/drawing/2014/main" id="{57C4CFE8-B79A-FA42-8A21-ABC650C24610}"/>
              </a:ext>
            </a:extLst>
          </p:cNvPr>
          <p:cNvSpPr txBox="1"/>
          <p:nvPr/>
        </p:nvSpPr>
        <p:spPr>
          <a:xfrm>
            <a:off x="279970" y="666496"/>
            <a:ext cx="4762500" cy="5078313"/>
          </a:xfrm>
          <a:prstGeom prst="rect">
            <a:avLst/>
          </a:prstGeom>
          <a:noFill/>
        </p:spPr>
        <p:txBody>
          <a:bodyPr wrap="square" rtlCol="0">
            <a:spAutoFit/>
          </a:bodyPr>
          <a:lstStyle/>
          <a:p>
            <a:r>
              <a:rPr lang="en-NL" sz="1200" dirty="0">
                <a:latin typeface="Hind Light" panose="02000000000000000000" pitchFamily="2" charset="77"/>
                <a:cs typeface="Hind Light" panose="02000000000000000000" pitchFamily="2" charset="77"/>
              </a:rPr>
              <a:t>We only have global measurements since 1993 (TOPEX/Poseidon)</a:t>
            </a:r>
          </a:p>
          <a:p>
            <a:endParaRPr lang="en-NL" sz="1200" dirty="0">
              <a:latin typeface="Hind Medium" panose="02000000000000000000" pitchFamily="2" charset="77"/>
              <a:cs typeface="Hind Medium" panose="02000000000000000000" pitchFamily="2" charset="77"/>
            </a:endParaRPr>
          </a:p>
          <a:p>
            <a:r>
              <a:rPr lang="en-NL" sz="1200" dirty="0">
                <a:latin typeface="Hind Light" panose="02000000000000000000" pitchFamily="2" charset="77"/>
                <a:cs typeface="Hind Light" panose="02000000000000000000" pitchFamily="2" charset="77"/>
              </a:rPr>
              <a:t>Before that, we have to reconstruct sea-level changes from sparse tide-gauge data. That’s challenging.</a:t>
            </a:r>
          </a:p>
          <a:p>
            <a:endParaRPr lang="en-NL" sz="1200" dirty="0">
              <a:latin typeface="Hind Light" panose="02000000000000000000" pitchFamily="2" charset="77"/>
              <a:cs typeface="Hind Light" panose="02000000000000000000" pitchFamily="2" charset="77"/>
            </a:endParaRPr>
          </a:p>
          <a:p>
            <a:r>
              <a:rPr lang="en-NL" sz="1200" dirty="0">
                <a:latin typeface="Hind Light" panose="02000000000000000000" pitchFamily="2" charset="77"/>
                <a:cs typeface="Hind Light" panose="02000000000000000000" pitchFamily="2" charset="77"/>
              </a:rPr>
              <a:t>But…</a:t>
            </a:r>
          </a:p>
          <a:p>
            <a:pPr marL="171450" indent="-171450">
              <a:buFont typeface="Arial" panose="020B0604020202020204" pitchFamily="34" charset="0"/>
              <a:buChar char="•"/>
            </a:pPr>
            <a:r>
              <a:rPr lang="en-NL" sz="1200" dirty="0">
                <a:latin typeface="Hind Light" panose="02000000000000000000" pitchFamily="2" charset="77"/>
                <a:cs typeface="Hind Light" panose="02000000000000000000" pitchFamily="2" charset="77"/>
              </a:rPr>
              <a:t>Since we now ‘know’ the causes, we can correct for the associated spatial sea-level rise patterns, caused by the changing gravity field, rotation parameters, and shape of the solid Earth </a:t>
            </a:r>
          </a:p>
          <a:p>
            <a:pPr marL="171450" indent="-171450">
              <a:buFont typeface="Arial" panose="020B0604020202020204" pitchFamily="34" charset="0"/>
              <a:buChar char="•"/>
            </a:pPr>
            <a:endParaRPr lang="en-NL" sz="1200" dirty="0">
              <a:latin typeface="Hind Light" panose="02000000000000000000" pitchFamily="2" charset="77"/>
              <a:cs typeface="Hind Light" panose="02000000000000000000" pitchFamily="2" charset="77"/>
            </a:endParaRPr>
          </a:p>
          <a:p>
            <a:pPr marL="171450" indent="-171450">
              <a:buFont typeface="Arial" panose="020B0604020202020204" pitchFamily="34" charset="0"/>
              <a:buChar char="•"/>
            </a:pPr>
            <a:r>
              <a:rPr lang="en-NL" sz="1200" dirty="0">
                <a:latin typeface="Hind Light" panose="02000000000000000000" pitchFamily="2" charset="77"/>
                <a:cs typeface="Hind Light" panose="02000000000000000000" pitchFamily="2" charset="77"/>
              </a:rPr>
              <a:t>We can use altimetry to find out for which region tide-gauge observations are representative</a:t>
            </a:r>
            <a:br>
              <a:rPr lang="en-NL" sz="1200" dirty="0">
                <a:latin typeface="Hind Light" panose="02000000000000000000" pitchFamily="2" charset="77"/>
                <a:cs typeface="Hind Light" panose="02000000000000000000" pitchFamily="2" charset="77"/>
              </a:rPr>
            </a:br>
            <a:endParaRPr lang="en-NL" sz="1200" dirty="0">
              <a:latin typeface="Hind Light" panose="02000000000000000000" pitchFamily="2" charset="77"/>
              <a:cs typeface="Hind Light" panose="02000000000000000000" pitchFamily="2" charset="77"/>
            </a:endParaRPr>
          </a:p>
          <a:p>
            <a:pPr marL="171450" indent="-171450">
              <a:buFont typeface="Arial" panose="020B0604020202020204" pitchFamily="34" charset="0"/>
              <a:buChar char="•"/>
            </a:pPr>
            <a:r>
              <a:rPr lang="en-NL" sz="1200" dirty="0">
                <a:latin typeface="Hind Light" panose="02000000000000000000" pitchFamily="2" charset="77"/>
                <a:cs typeface="Hind Light" panose="02000000000000000000" pitchFamily="2" charset="77"/>
              </a:rPr>
              <a:t>Thanks to the dense network of permanent GPS stations, we can estimate the vertical movements of the tide-gauge stations</a:t>
            </a:r>
          </a:p>
          <a:p>
            <a:pPr marL="171450" indent="-171450">
              <a:buFont typeface="Arial" panose="020B0604020202020204" pitchFamily="34" charset="0"/>
              <a:buChar char="•"/>
            </a:pPr>
            <a:endParaRPr lang="en-NL" sz="1200" dirty="0">
              <a:latin typeface="Hind Light" panose="02000000000000000000" pitchFamily="2" charset="77"/>
              <a:cs typeface="Hind Light" panose="02000000000000000000" pitchFamily="2" charset="77"/>
            </a:endParaRPr>
          </a:p>
          <a:p>
            <a:pPr marL="171450" indent="-171450">
              <a:buFont typeface="Arial" panose="020B0604020202020204" pitchFamily="34" charset="0"/>
              <a:buChar char="•"/>
            </a:pPr>
            <a:r>
              <a:rPr lang="en-NL" sz="1200" dirty="0">
                <a:latin typeface="Hind Light" panose="02000000000000000000" pitchFamily="2" charset="77"/>
                <a:cs typeface="Hind Light" panose="02000000000000000000" pitchFamily="2" charset="77"/>
              </a:rPr>
              <a:t>Many data-rescue efforts have led to an increased number of available historic records</a:t>
            </a:r>
            <a:br>
              <a:rPr lang="en-NL" sz="1200" dirty="0">
                <a:latin typeface="Hind Light" panose="02000000000000000000" pitchFamily="2" charset="77"/>
                <a:cs typeface="Hind Light" panose="02000000000000000000" pitchFamily="2" charset="77"/>
              </a:rPr>
            </a:br>
            <a:endParaRPr lang="en-NL" sz="1200" dirty="0">
              <a:latin typeface="Hind Light" panose="02000000000000000000" pitchFamily="2" charset="77"/>
              <a:cs typeface="Hind Light" panose="02000000000000000000" pitchFamily="2" charset="77"/>
            </a:endParaRPr>
          </a:p>
          <a:p>
            <a:pPr marL="171450" indent="-171450">
              <a:buFont typeface="Arial" panose="020B0604020202020204" pitchFamily="34" charset="0"/>
              <a:buChar char="•"/>
            </a:pPr>
            <a:endParaRPr lang="en-NL" sz="1200" dirty="0">
              <a:latin typeface="Hind Light" panose="02000000000000000000" pitchFamily="2" charset="77"/>
              <a:cs typeface="Hind Light" panose="02000000000000000000" pitchFamily="2" charset="77"/>
            </a:endParaRPr>
          </a:p>
          <a:p>
            <a:pPr marL="171450" indent="-171450">
              <a:buFont typeface="Arial" panose="020B0604020202020204" pitchFamily="34" charset="0"/>
              <a:buChar char="•"/>
            </a:pPr>
            <a:endParaRPr lang="en-NL" sz="1200" dirty="0">
              <a:latin typeface="Hind Light" panose="02000000000000000000" pitchFamily="2" charset="77"/>
              <a:cs typeface="Hind Light" panose="02000000000000000000" pitchFamily="2" charset="77"/>
            </a:endParaRPr>
          </a:p>
          <a:p>
            <a:pPr marL="171450" indent="-171450">
              <a:buFont typeface="Arial" panose="020B0604020202020204" pitchFamily="34" charset="0"/>
              <a:buChar char="•"/>
            </a:pPr>
            <a:endParaRPr lang="en-NL" sz="1200" dirty="0">
              <a:latin typeface="Hind Light" panose="02000000000000000000" pitchFamily="2" charset="77"/>
              <a:cs typeface="Hind Light" panose="02000000000000000000" pitchFamily="2" charset="77"/>
            </a:endParaRPr>
          </a:p>
          <a:p>
            <a:pPr marL="171450" indent="-171450">
              <a:buFont typeface="Arial" panose="020B0604020202020204" pitchFamily="34" charset="0"/>
              <a:buChar char="•"/>
            </a:pPr>
            <a:endParaRPr lang="en-NL" sz="1200" dirty="0">
              <a:latin typeface="Hind Light" panose="02000000000000000000" pitchFamily="2" charset="77"/>
              <a:cs typeface="Hind Light" panose="02000000000000000000" pitchFamily="2" charset="77"/>
            </a:endParaRPr>
          </a:p>
          <a:p>
            <a:endParaRPr lang="en-NL" sz="1200" dirty="0">
              <a:latin typeface="Hind Light" panose="02000000000000000000" pitchFamily="2" charset="77"/>
              <a:cs typeface="Hind Light" panose="02000000000000000000" pitchFamily="2" charset="77"/>
            </a:endParaRPr>
          </a:p>
          <a:p>
            <a:endParaRPr lang="en-NL" dirty="0"/>
          </a:p>
          <a:p>
            <a:endParaRPr lang="en-NL" dirty="0"/>
          </a:p>
        </p:txBody>
      </p:sp>
      <p:pic>
        <p:nvPicPr>
          <p:cNvPr id="7" name="Picture 6">
            <a:extLst>
              <a:ext uri="{FF2B5EF4-FFF2-40B4-BE49-F238E27FC236}">
                <a16:creationId xmlns:a16="http://schemas.microsoft.com/office/drawing/2014/main" id="{784D267F-5649-8B4E-B9F4-1CB09CDF0B79}"/>
              </a:ext>
            </a:extLst>
          </p:cNvPr>
          <p:cNvPicPr>
            <a:picLocks noChangeAspect="1"/>
          </p:cNvPicPr>
          <p:nvPr/>
        </p:nvPicPr>
        <p:blipFill>
          <a:blip r:embed="rId4"/>
          <a:stretch>
            <a:fillRect/>
          </a:stretch>
        </p:blipFill>
        <p:spPr>
          <a:xfrm>
            <a:off x="5862682" y="505788"/>
            <a:ext cx="3281318" cy="4067337"/>
          </a:xfrm>
          <a:prstGeom prst="rect">
            <a:avLst/>
          </a:prstGeom>
        </p:spPr>
      </p:pic>
      <p:pic>
        <p:nvPicPr>
          <p:cNvPr id="9" name="Picture 8">
            <a:extLst>
              <a:ext uri="{FF2B5EF4-FFF2-40B4-BE49-F238E27FC236}">
                <a16:creationId xmlns:a16="http://schemas.microsoft.com/office/drawing/2014/main" id="{86029B8F-9336-9C4B-AD44-253753025C60}"/>
              </a:ext>
            </a:extLst>
          </p:cNvPr>
          <p:cNvPicPr>
            <a:picLocks noChangeAspect="1"/>
          </p:cNvPicPr>
          <p:nvPr/>
        </p:nvPicPr>
        <p:blipFill rotWithShape="1">
          <a:blip r:embed="rId5"/>
          <a:srcRect r="33149" b="659"/>
          <a:stretch/>
        </p:blipFill>
        <p:spPr>
          <a:xfrm>
            <a:off x="5935230" y="2750181"/>
            <a:ext cx="3208770" cy="2393319"/>
          </a:xfrm>
          <a:prstGeom prst="rect">
            <a:avLst/>
          </a:prstGeom>
        </p:spPr>
      </p:pic>
      <p:pic>
        <p:nvPicPr>
          <p:cNvPr id="11" name="Picture 10">
            <a:extLst>
              <a:ext uri="{FF2B5EF4-FFF2-40B4-BE49-F238E27FC236}">
                <a16:creationId xmlns:a16="http://schemas.microsoft.com/office/drawing/2014/main" id="{54FA3AEE-034C-CE4F-BF39-A5A9252E4FEC}"/>
              </a:ext>
            </a:extLst>
          </p:cNvPr>
          <p:cNvPicPr>
            <a:picLocks noChangeAspect="1"/>
          </p:cNvPicPr>
          <p:nvPr/>
        </p:nvPicPr>
        <p:blipFill>
          <a:blip r:embed="rId6"/>
          <a:stretch>
            <a:fillRect/>
          </a:stretch>
        </p:blipFill>
        <p:spPr>
          <a:xfrm>
            <a:off x="5192577" y="1058332"/>
            <a:ext cx="3846648" cy="3302677"/>
          </a:xfrm>
          <a:prstGeom prst="rect">
            <a:avLst/>
          </a:prstGeom>
          <a:ln w="25400">
            <a:solidFill>
              <a:schemeClr val="tx1">
                <a:lumMod val="85000"/>
                <a:lumOff val="15000"/>
              </a:schemeClr>
            </a:solidFill>
          </a:ln>
        </p:spPr>
      </p:pic>
      <p:pic>
        <p:nvPicPr>
          <p:cNvPr id="13" name="Audio Recording 12 Oct 2020 at 16:21:24" descr="Audio Recording 12 Oct 2020 at 16:21:24">
            <a:hlinkClick r:id="" action="ppaction://media"/>
            <a:extLst>
              <a:ext uri="{FF2B5EF4-FFF2-40B4-BE49-F238E27FC236}">
                <a16:creationId xmlns:a16="http://schemas.microsoft.com/office/drawing/2014/main" id="{6CAC72AC-0546-9041-A986-42C65CAEA0CE}"/>
              </a:ext>
            </a:extLst>
          </p:cNvPr>
          <p:cNvPicPr>
            <a:picLocks noChangeAspect="1"/>
          </p:cNvPicPr>
          <p:nvPr>
            <a:audioFile r:link="rId2"/>
            <p:extLst>
              <p:ext uri="{DAA4B4D4-6D71-4841-9C94-3DE7FCFB9230}">
                <p14:media xmlns:p14="http://schemas.microsoft.com/office/powerpoint/2010/main" r:embed="rId1">
                  <p14:bmkLst>
                    <p14:bmk name="Bookmark 1" time="20745.3015"/>
                    <p14:bmk name="Bookmark 2" time="23804.8193"/>
                    <p14:bmk name="Bookmark 3" time="43296.2546"/>
                    <p14:bmk name="Bookmark 4" time="50473.2473"/>
                    <p14:bmk name="Bookmark 5" time="73217.0436"/>
                    <p14:bmk name="Bookmark 6" time="88215.43459999999"/>
                    <p14:bmk name="Bookmark 7" time="103813.8373"/>
                  </p14:bmkLst>
                </p14:media>
              </p:ext>
            </p:extLst>
          </p:nvPr>
        </p:nvPicPr>
        <p:blipFill>
          <a:blip r:embed="rId7"/>
          <a:stretch>
            <a:fillRect/>
          </a:stretch>
        </p:blipFill>
        <p:spPr>
          <a:xfrm>
            <a:off x="8543123" y="-38901"/>
            <a:ext cx="600877" cy="600877"/>
          </a:xfrm>
          <a:prstGeom prst="rect">
            <a:avLst/>
          </a:prstGeom>
        </p:spPr>
      </p:pic>
    </p:spTree>
    <p:extLst>
      <p:ext uri="{BB962C8B-B14F-4D97-AF65-F5344CB8AC3E}">
        <p14:creationId xmlns:p14="http://schemas.microsoft.com/office/powerpoint/2010/main" val="6879055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53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seq concurrent="1" nextAc="seek">
                  <p:cTn id="8" restart="whenNotActive" fill="hold" evtFilter="cancelBubble" nodeType="interactiveSeq">
                    <p:stCondLst>
                      <p:cond evt="onMediaBookmark" delay="0">
                        <p:tgtEl>
                          <p14:bmkTgt spid="13" bmkName="Bookmark 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MediaBookmark" delay="0">
                      <p:tgtEl>
                        <p14:bmkTgt spid="13" bmkName="Bookmark 1"/>
                      </p:tgtEl>
                    </p:cond>
                  </p:nextCondLst>
                </p:seq>
                <p:seq concurrent="1" nextAc="seek">
                  <p:cTn id="19" restart="whenNotActive" fill="hold" evtFilter="cancelBubble" nodeType="interactiveSeq">
                    <p:stCondLst>
                      <p:cond evt="onMediaBookmark" delay="0">
                        <p:tgtEl>
                          <p14:bmkTgt spid="13" bmkName="Bookmark 4"/>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MediaBookmark" delay="0">
                      <p:tgtEl>
                        <p14:bmkTgt spid="13" bmkName="Bookmark 4"/>
                      </p:tgtEl>
                    </p:cond>
                  </p:nextCondLst>
                </p:seq>
                <p:seq concurrent="1" nextAc="seek">
                  <p:cTn id="26" restart="whenNotActive" fill="hold" evtFilter="cancelBubble" nodeType="interactiveSeq">
                    <p:stCondLst>
                      <p:cond evt="onMediaBookmark" delay="0">
                        <p:tgtEl>
                          <p14:bmkTgt spid="13" bmkName="Bookmark 5"/>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nextCondLst>
                    <p:cond evt="onMediaBookmark" delay="0">
                      <p:tgtEl>
                        <p14:bmkTgt spid="13" bmkName="Bookmark 5"/>
                      </p:tgtEl>
                    </p:cond>
                  </p:nextCondLst>
                </p:seq>
                <p:seq concurrent="1" nextAc="seek">
                  <p:cTn id="31" restart="whenNotActive" fill="hold" evtFilter="cancelBubble" nodeType="interactiveSeq">
                    <p:stCondLst>
                      <p:cond evt="onMediaBookmark" delay="0">
                        <p:tgtEl>
                          <p14:bmkTgt spid="13" bmkName="Bookmark 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nextCondLst>
                    <p:cond evt="onMediaBookmark" delay="0">
                      <p:tgtEl>
                        <p14:bmkTgt spid="13" bmkName="Bookmark 6"/>
                      </p:tgtEl>
                    </p:cond>
                  </p:nextCondLst>
                </p:seq>
                <p:seq concurrent="1" nextAc="seek">
                  <p:cTn id="36" restart="whenNotActive" fill="hold" evtFilter="cancelBubble" nodeType="interactiveSeq">
                    <p:stCondLst>
                      <p:cond evt="onMediaBookmark" delay="0">
                        <p:tgtEl>
                          <p14:bmkTgt spid="13" bmkName="Bookmark 7"/>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MediaBookmark" delay="0">
                      <p:tgtEl>
                        <p14:bmkTgt spid="13" bmkName="Bookmark 7"/>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53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33295A0-0A91-2C47-B9CD-5A59E2CAB99C}"/>
              </a:ext>
            </a:extLst>
          </p:cNvPr>
          <p:cNvSpPr txBox="1"/>
          <p:nvPr/>
        </p:nvSpPr>
        <p:spPr>
          <a:xfrm>
            <a:off x="279970" y="67537"/>
            <a:ext cx="4890932" cy="552544"/>
          </a:xfrm>
          <a:prstGeom prst="rect">
            <a:avLst/>
          </a:prstGeom>
          <a:noFill/>
          <a:ln>
            <a:noFill/>
          </a:ln>
        </p:spPr>
        <p:txBody>
          <a:bodyPr vert="horz" wrap="none" lIns="90000" tIns="45000" rIns="90000" bIns="45000" anchorCtr="0" compatLnSpc="0">
            <a:spAutoFit/>
          </a:bodyPr>
          <a:lstStyle/>
          <a:p>
            <a:pPr lvl="0" hangingPunct="0"/>
            <a:r>
              <a:rPr lang="en-US" sz="2400" dirty="0">
                <a:latin typeface="Hind Medium" panose="02000000000000000000" pitchFamily="2" charset="77"/>
                <a:ea typeface="Bitstream Vera Sans" pitchFamily="2"/>
                <a:cs typeface="Hind Medium" panose="02000000000000000000" pitchFamily="2" charset="77"/>
              </a:rPr>
              <a:t>We have to answer two questions:</a:t>
            </a:r>
          </a:p>
        </p:txBody>
      </p:sp>
      <p:pic>
        <p:nvPicPr>
          <p:cNvPr id="13" name="Picture 12">
            <a:extLst>
              <a:ext uri="{FF2B5EF4-FFF2-40B4-BE49-F238E27FC236}">
                <a16:creationId xmlns:a16="http://schemas.microsoft.com/office/drawing/2014/main" id="{4FD9AD16-DD70-EB4B-A434-F9F0996FAE90}"/>
              </a:ext>
            </a:extLst>
          </p:cNvPr>
          <p:cNvPicPr>
            <a:picLocks noChangeAspect="1"/>
          </p:cNvPicPr>
          <p:nvPr/>
        </p:nvPicPr>
        <p:blipFill>
          <a:blip r:embed="rId4">
            <a:lum/>
            <a:alphaModFix/>
          </a:blip>
          <a:srcRect/>
          <a:stretch>
            <a:fillRect/>
          </a:stretch>
        </p:blipFill>
        <p:spPr>
          <a:xfrm>
            <a:off x="393028" y="1180187"/>
            <a:ext cx="1245349" cy="932818"/>
          </a:xfrm>
          <a:prstGeom prst="rect">
            <a:avLst/>
          </a:prstGeom>
          <a:noFill/>
          <a:ln>
            <a:noFill/>
          </a:ln>
        </p:spPr>
      </p:pic>
      <p:pic>
        <p:nvPicPr>
          <p:cNvPr id="21" name="Picture 20">
            <a:extLst>
              <a:ext uri="{FF2B5EF4-FFF2-40B4-BE49-F238E27FC236}">
                <a16:creationId xmlns:a16="http://schemas.microsoft.com/office/drawing/2014/main" id="{E25C8EAC-5380-4749-927B-1EF7E71614B0}"/>
              </a:ext>
            </a:extLst>
          </p:cNvPr>
          <p:cNvPicPr>
            <a:picLocks noChangeAspect="1"/>
          </p:cNvPicPr>
          <p:nvPr/>
        </p:nvPicPr>
        <p:blipFill>
          <a:blip r:embed="rId5">
            <a:lum/>
            <a:alphaModFix/>
          </a:blip>
          <a:srcRect t="14931" r="38171" b="592"/>
          <a:stretch>
            <a:fillRect/>
          </a:stretch>
        </p:blipFill>
        <p:spPr>
          <a:xfrm>
            <a:off x="3806803" y="1165979"/>
            <a:ext cx="1142592" cy="956081"/>
          </a:xfrm>
          <a:prstGeom prst="rect">
            <a:avLst/>
          </a:prstGeom>
          <a:noFill/>
          <a:ln>
            <a:noFill/>
          </a:ln>
        </p:spPr>
      </p:pic>
      <p:pic>
        <p:nvPicPr>
          <p:cNvPr id="24" name="Picture 23">
            <a:extLst>
              <a:ext uri="{FF2B5EF4-FFF2-40B4-BE49-F238E27FC236}">
                <a16:creationId xmlns:a16="http://schemas.microsoft.com/office/drawing/2014/main" id="{06D399F1-01BF-CC4E-92C8-678AA710F98B}"/>
              </a:ext>
            </a:extLst>
          </p:cNvPr>
          <p:cNvPicPr>
            <a:picLocks noChangeAspect="1"/>
          </p:cNvPicPr>
          <p:nvPr/>
        </p:nvPicPr>
        <p:blipFill>
          <a:blip r:embed="rId6">
            <a:lum/>
            <a:alphaModFix/>
          </a:blip>
          <a:srcRect/>
          <a:stretch>
            <a:fillRect/>
          </a:stretch>
        </p:blipFill>
        <p:spPr>
          <a:xfrm>
            <a:off x="2019360" y="1165979"/>
            <a:ext cx="1434120" cy="956080"/>
          </a:xfrm>
          <a:prstGeom prst="rect">
            <a:avLst/>
          </a:prstGeom>
          <a:noFill/>
          <a:ln>
            <a:noFill/>
          </a:ln>
        </p:spPr>
      </p:pic>
      <p:pic>
        <p:nvPicPr>
          <p:cNvPr id="25" name="Picture 24">
            <a:extLst>
              <a:ext uri="{FF2B5EF4-FFF2-40B4-BE49-F238E27FC236}">
                <a16:creationId xmlns:a16="http://schemas.microsoft.com/office/drawing/2014/main" id="{E86F24ED-84E0-0344-9F03-166BB3412BB4}"/>
              </a:ext>
            </a:extLst>
          </p:cNvPr>
          <p:cNvPicPr>
            <a:picLocks noChangeAspect="1"/>
          </p:cNvPicPr>
          <p:nvPr/>
        </p:nvPicPr>
        <p:blipFill>
          <a:blip r:embed="rId7">
            <a:lum/>
            <a:alphaModFix/>
          </a:blip>
          <a:srcRect/>
          <a:stretch>
            <a:fillRect/>
          </a:stretch>
        </p:blipFill>
        <p:spPr>
          <a:xfrm>
            <a:off x="1989080" y="3021442"/>
            <a:ext cx="634353" cy="1547055"/>
          </a:xfrm>
          <a:prstGeom prst="rect">
            <a:avLst/>
          </a:prstGeom>
          <a:noFill/>
          <a:ln>
            <a:noFill/>
          </a:ln>
        </p:spPr>
      </p:pic>
      <p:sp>
        <p:nvSpPr>
          <p:cNvPr id="27" name="TextBox 26">
            <a:extLst>
              <a:ext uri="{FF2B5EF4-FFF2-40B4-BE49-F238E27FC236}">
                <a16:creationId xmlns:a16="http://schemas.microsoft.com/office/drawing/2014/main" id="{05C2BC6D-EFC6-354A-A4A1-A2088DE9BFD4}"/>
              </a:ext>
            </a:extLst>
          </p:cNvPr>
          <p:cNvSpPr txBox="1"/>
          <p:nvPr/>
        </p:nvSpPr>
        <p:spPr>
          <a:xfrm>
            <a:off x="3452644" y="1333552"/>
            <a:ext cx="388609" cy="62948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800" b="0" i="0" u="none" strike="noStrike" kern="1200" cap="none" dirty="0">
                <a:ln>
                  <a:noFill/>
                </a:ln>
                <a:latin typeface="Hind SemiBold" pitchFamily="18"/>
                <a:ea typeface="Bitstream Vera Sans" pitchFamily="2"/>
                <a:cs typeface="FreeSans" pitchFamily="2"/>
              </a:rPr>
              <a:t>+</a:t>
            </a:r>
          </a:p>
        </p:txBody>
      </p:sp>
      <p:sp>
        <p:nvSpPr>
          <p:cNvPr id="28" name="TextBox 27">
            <a:extLst>
              <a:ext uri="{FF2B5EF4-FFF2-40B4-BE49-F238E27FC236}">
                <a16:creationId xmlns:a16="http://schemas.microsoft.com/office/drawing/2014/main" id="{65F55429-7B2E-2146-8DCA-D2C16E4C8363}"/>
              </a:ext>
            </a:extLst>
          </p:cNvPr>
          <p:cNvSpPr txBox="1"/>
          <p:nvPr/>
        </p:nvSpPr>
        <p:spPr>
          <a:xfrm>
            <a:off x="1630751" y="1320560"/>
            <a:ext cx="388609" cy="62948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800" b="0" i="0" u="none" strike="noStrike" kern="1200" cap="none" dirty="0">
                <a:ln>
                  <a:noFill/>
                </a:ln>
                <a:latin typeface="Hind SemiBold" pitchFamily="18"/>
                <a:ea typeface="Bitstream Vera Sans" pitchFamily="2"/>
                <a:cs typeface="FreeSans" pitchFamily="2"/>
              </a:rPr>
              <a:t>+</a:t>
            </a:r>
          </a:p>
        </p:txBody>
      </p:sp>
      <p:pic>
        <p:nvPicPr>
          <p:cNvPr id="14" name="Picture 13">
            <a:extLst>
              <a:ext uri="{FF2B5EF4-FFF2-40B4-BE49-F238E27FC236}">
                <a16:creationId xmlns:a16="http://schemas.microsoft.com/office/drawing/2014/main" id="{9AF7948F-ECF2-3145-BCF8-11B7D8EFAAFD}"/>
              </a:ext>
            </a:extLst>
          </p:cNvPr>
          <p:cNvPicPr>
            <a:picLocks noChangeAspect="1"/>
          </p:cNvPicPr>
          <p:nvPr/>
        </p:nvPicPr>
        <p:blipFill>
          <a:blip r:embed="rId8"/>
          <a:srcRect/>
          <a:stretch/>
        </p:blipFill>
        <p:spPr>
          <a:xfrm>
            <a:off x="6306003" y="522167"/>
            <a:ext cx="2131277" cy="1829884"/>
          </a:xfrm>
          <a:prstGeom prst="rect">
            <a:avLst/>
          </a:prstGeom>
        </p:spPr>
      </p:pic>
      <p:sp>
        <p:nvSpPr>
          <p:cNvPr id="15" name="TextBox 14">
            <a:extLst>
              <a:ext uri="{FF2B5EF4-FFF2-40B4-BE49-F238E27FC236}">
                <a16:creationId xmlns:a16="http://schemas.microsoft.com/office/drawing/2014/main" id="{45F86AC1-A4B6-574A-B6EB-953DF4175010}"/>
              </a:ext>
            </a:extLst>
          </p:cNvPr>
          <p:cNvSpPr txBox="1"/>
          <p:nvPr/>
        </p:nvSpPr>
        <p:spPr>
          <a:xfrm>
            <a:off x="5107693" y="1336499"/>
            <a:ext cx="388609" cy="62948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800" dirty="0">
                <a:latin typeface="Hind SemiBold" pitchFamily="18"/>
                <a:ea typeface="Bitstream Vera Sans" pitchFamily="2"/>
                <a:cs typeface="FreeSans" pitchFamily="2"/>
              </a:rPr>
              <a:t>=</a:t>
            </a:r>
            <a:endParaRPr lang="en-US" sz="2800" b="0" i="0" u="none" strike="noStrike" kern="1200" cap="none" dirty="0">
              <a:ln>
                <a:noFill/>
              </a:ln>
              <a:latin typeface="Hind SemiBold" pitchFamily="18"/>
              <a:ea typeface="Bitstream Vera Sans" pitchFamily="2"/>
              <a:cs typeface="FreeSans" pitchFamily="2"/>
            </a:endParaRPr>
          </a:p>
        </p:txBody>
      </p:sp>
      <p:pic>
        <p:nvPicPr>
          <p:cNvPr id="16" name="Picture 15">
            <a:extLst>
              <a:ext uri="{FF2B5EF4-FFF2-40B4-BE49-F238E27FC236}">
                <a16:creationId xmlns:a16="http://schemas.microsoft.com/office/drawing/2014/main" id="{73459BD0-AAC3-1D44-A3CA-668F835F5458}"/>
              </a:ext>
            </a:extLst>
          </p:cNvPr>
          <p:cNvPicPr>
            <a:picLocks noChangeAspect="1"/>
          </p:cNvPicPr>
          <p:nvPr/>
        </p:nvPicPr>
        <p:blipFill>
          <a:blip r:embed="rId9"/>
          <a:stretch>
            <a:fillRect/>
          </a:stretch>
        </p:blipFill>
        <p:spPr>
          <a:xfrm>
            <a:off x="3056706" y="3017090"/>
            <a:ext cx="2251347" cy="1932974"/>
          </a:xfrm>
          <a:prstGeom prst="rect">
            <a:avLst/>
          </a:prstGeom>
        </p:spPr>
      </p:pic>
      <p:sp>
        <p:nvSpPr>
          <p:cNvPr id="17" name="TextBox 16">
            <a:extLst>
              <a:ext uri="{FF2B5EF4-FFF2-40B4-BE49-F238E27FC236}">
                <a16:creationId xmlns:a16="http://schemas.microsoft.com/office/drawing/2014/main" id="{462447E0-0D28-4743-B8E1-985016A32616}"/>
              </a:ext>
            </a:extLst>
          </p:cNvPr>
          <p:cNvSpPr txBox="1"/>
          <p:nvPr/>
        </p:nvSpPr>
        <p:spPr>
          <a:xfrm>
            <a:off x="2655985" y="3468113"/>
            <a:ext cx="388609" cy="629488"/>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US" sz="2800" dirty="0">
                <a:latin typeface="Hind SemiBold" pitchFamily="18"/>
                <a:ea typeface="Bitstream Vera Sans" pitchFamily="2"/>
                <a:cs typeface="FreeSans" pitchFamily="2"/>
              </a:rPr>
              <a:t>=</a:t>
            </a:r>
            <a:endParaRPr lang="en-US" sz="2800" b="0" i="0" u="none" strike="noStrike" kern="1200" cap="none" dirty="0">
              <a:ln>
                <a:noFill/>
              </a:ln>
              <a:latin typeface="Hind SemiBold" pitchFamily="18"/>
              <a:ea typeface="Bitstream Vera Sans" pitchFamily="2"/>
              <a:cs typeface="FreeSans" pitchFamily="2"/>
            </a:endParaRPr>
          </a:p>
        </p:txBody>
      </p:sp>
      <p:pic>
        <p:nvPicPr>
          <p:cNvPr id="2" name="Audio Recording 12 Oct 2020 at 16:44:47" descr="Audio Recording 12 Oct 2020 at 16:44:47">
            <a:hlinkClick r:id="" action="ppaction://media"/>
            <a:extLst>
              <a:ext uri="{FF2B5EF4-FFF2-40B4-BE49-F238E27FC236}">
                <a16:creationId xmlns:a16="http://schemas.microsoft.com/office/drawing/2014/main" id="{BBA2DA0F-0319-BE42-988C-C600328D4E5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7758" y="-30377"/>
            <a:ext cx="552544" cy="552544"/>
          </a:xfrm>
          <a:prstGeom prst="rect">
            <a:avLst/>
          </a:prstGeom>
        </p:spPr>
      </p:pic>
    </p:spTree>
    <p:extLst>
      <p:ext uri="{BB962C8B-B14F-4D97-AF65-F5344CB8AC3E}">
        <p14:creationId xmlns:p14="http://schemas.microsoft.com/office/powerpoint/2010/main" val="374336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522&quot;&gt;&lt;object type=&quot;3&quot; unique_id=&quot;10523&quot;&gt;&lt;property id=&quot;20148&quot; value=&quot;5&quot;/&gt;&lt;property id=&quot;20300&quot; value=&quot;Slide 1&quot;/&gt;&lt;property id=&quot;20307&quot; value=&quot;277&quot;/&gt;&lt;/object&gt;&lt;object type=&quot;3&quot; unique_id=&quot;10524&quot;&gt;&lt;property id=&quot;20148&quot; value=&quot;5&quot;/&gt;&lt;property id=&quot;20300&quot; value=&quot;Slide 2&quot;/&gt;&lt;property id=&quot;20307&quot; value=&quot;281&quot;/&gt;&lt;/object&gt;&lt;object type=&quot;3&quot; unique_id=&quot;10525&quot;&gt;&lt;property id=&quot;20148&quot; value=&quot;5&quot;/&gt;&lt;property id=&quot;20300&quot; value=&quot;Slide 3&quot;/&gt;&lt;property id=&quot;20307&quot; value=&quot;280&quot;/&gt;&lt;/object&gt;&lt;object type=&quot;3&quot; unique_id=&quot;10526&quot;&gt;&lt;property id=&quot;20148&quot; value=&quot;5&quot;/&gt;&lt;property id=&quot;20300&quot; value=&quot;Slide 4&quot;/&gt;&lt;property id=&quot;20307&quot; value=&quot;278&quot;/&gt;&lt;/object&gt;&lt;/object&gt;&lt;object type=&quot;8&quot; unique_id=&quot;10532&quot;&gt;&lt;/object&gt;&lt;/object&gt;&lt;/database&gt;"/>
  <p:tag name="MMPROD_NEXTUNIQUEID" val="10010"/>
  <p:tag name="SECTOMILLISECCONVERTED" val="1"/>
</p:tagLst>
</file>

<file path=ppt/theme/theme1.xml><?xml version="1.0" encoding="utf-8"?>
<a:theme xmlns:a="http://schemas.openxmlformats.org/drawingml/2006/main" name="NASAjpl-WhiteTheme-16x9-vA6">
  <a:themeElements>
    <a:clrScheme name="NASA-JPL - Jan 2017">
      <a:dk1>
        <a:sysClr val="windowText" lastClr="000000"/>
      </a:dk1>
      <a:lt1>
        <a:sysClr val="window" lastClr="FFFFFF"/>
      </a:lt1>
      <a:dk2>
        <a:srgbClr val="5D5D60"/>
      </a:dk2>
      <a:lt2>
        <a:srgbClr val="E4E9EF"/>
      </a:lt2>
      <a:accent1>
        <a:srgbClr val="6083AA"/>
      </a:accent1>
      <a:accent2>
        <a:srgbClr val="94A8C2"/>
      </a:accent2>
      <a:accent3>
        <a:srgbClr val="0B3D91"/>
      </a:accent3>
      <a:accent4>
        <a:srgbClr val="E31937"/>
      </a:accent4>
      <a:accent5>
        <a:srgbClr val="F2A900"/>
      </a:accent5>
      <a:accent6>
        <a:srgbClr val="A4B34C"/>
      </a:accent6>
      <a:hlink>
        <a:srgbClr val="0E7EE0"/>
      </a:hlink>
      <a:folHlink>
        <a:srgbClr val="0E7E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65000"/>
            </a:schemeClr>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14125</TotalTime>
  <Words>974</Words>
  <Application>Microsoft Macintosh PowerPoint</Application>
  <PresentationFormat>On-screen Show (16:9)</PresentationFormat>
  <Paragraphs>163</Paragraphs>
  <Slides>12</Slides>
  <Notes>0</Notes>
  <HiddenSlides>0</HiddenSlides>
  <MMClips>12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Hind</vt:lpstr>
      <vt:lpstr>Hind SemiBold</vt:lpstr>
      <vt:lpstr>Hind Medium</vt:lpstr>
      <vt:lpstr>Calibri</vt:lpstr>
      <vt:lpstr>Arial</vt:lpstr>
      <vt:lpstr>Wingdings</vt:lpstr>
      <vt:lpstr>Hind Light</vt:lpstr>
      <vt:lpstr>NASAjpl-WhiteTheme-16x9-vA6</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M Stolze</dc:creator>
  <cp:lastModifiedBy>Thomas Frederikse</cp:lastModifiedBy>
  <cp:revision>199</cp:revision>
  <dcterms:created xsi:type="dcterms:W3CDTF">2016-09-08T21:41:17Z</dcterms:created>
  <dcterms:modified xsi:type="dcterms:W3CDTF">2020-10-26T22:48:56Z</dcterms:modified>
</cp:coreProperties>
</file>