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2" r:id="rId2"/>
    <p:sldId id="296" r:id="rId3"/>
    <p:sldId id="297" r:id="rId4"/>
    <p:sldId id="284" r:id="rId5"/>
    <p:sldId id="279" r:id="rId6"/>
    <p:sldId id="287" r:id="rId7"/>
    <p:sldId id="286" r:id="rId8"/>
    <p:sldId id="290" r:id="rId9"/>
    <p:sldId id="292"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49"/>
    <p:restoredTop sz="74010"/>
  </p:normalViewPr>
  <p:slideViewPr>
    <p:cSldViewPr snapToGrid="0" snapToObjects="1">
      <p:cViewPr varScale="1">
        <p:scale>
          <a:sx n="121" d="100"/>
          <a:sy n="121" d="100"/>
        </p:scale>
        <p:origin x="608"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14FFB-7396-FE44-BDBD-0CE3D758A05C}" type="datetimeFigureOut">
              <a:rPr lang="en-US" smtClean="0"/>
              <a:t>9/29/20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03AE4-20ED-8947-9833-66BBFED3F1B7}" type="slidenum">
              <a:rPr lang="en-US" smtClean="0"/>
              <a:t>‹#›</a:t>
            </a:fld>
            <a:endParaRPr lang="en-US"/>
          </a:p>
        </p:txBody>
      </p:sp>
    </p:spTree>
    <p:extLst>
      <p:ext uri="{BB962C8B-B14F-4D97-AF65-F5344CB8AC3E}">
        <p14:creationId xmlns:p14="http://schemas.microsoft.com/office/powerpoint/2010/main" val="93782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03AE4-20ED-8947-9833-66BBFED3F1B7}" type="slidenum">
              <a:rPr lang="en-US" smtClean="0"/>
              <a:t>1</a:t>
            </a:fld>
            <a:endParaRPr lang="en-US"/>
          </a:p>
        </p:txBody>
      </p:sp>
    </p:spTree>
    <p:extLst>
      <p:ext uri="{BB962C8B-B14F-4D97-AF65-F5344CB8AC3E}">
        <p14:creationId xmlns:p14="http://schemas.microsoft.com/office/powerpoint/2010/main" val="31385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0AB40-CF9C-CB44-AF47-E5E5B00AC330}" type="slidenum">
              <a:rPr lang="en-US" smtClean="0"/>
              <a:pPr/>
              <a:t>5</a:t>
            </a:fld>
            <a:endParaRPr lang="en-US" dirty="0"/>
          </a:p>
        </p:txBody>
      </p:sp>
    </p:spTree>
    <p:extLst>
      <p:ext uri="{BB962C8B-B14F-4D97-AF65-F5344CB8AC3E}">
        <p14:creationId xmlns:p14="http://schemas.microsoft.com/office/powerpoint/2010/main" val="159847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0AB40-CF9C-CB44-AF47-E5E5B00AC330}" type="slidenum">
              <a:rPr lang="en-US" smtClean="0"/>
              <a:pPr/>
              <a:t>6</a:t>
            </a:fld>
            <a:endParaRPr lang="en-US" dirty="0"/>
          </a:p>
        </p:txBody>
      </p:sp>
    </p:spTree>
    <p:extLst>
      <p:ext uri="{BB962C8B-B14F-4D97-AF65-F5344CB8AC3E}">
        <p14:creationId xmlns:p14="http://schemas.microsoft.com/office/powerpoint/2010/main" val="295560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0AB40-CF9C-CB44-AF47-E5E5B00AC330}" type="slidenum">
              <a:rPr lang="en-US" smtClean="0"/>
              <a:pPr/>
              <a:t>7</a:t>
            </a:fld>
            <a:endParaRPr lang="en-US" dirty="0"/>
          </a:p>
        </p:txBody>
      </p:sp>
    </p:spTree>
    <p:extLst>
      <p:ext uri="{BB962C8B-B14F-4D97-AF65-F5344CB8AC3E}">
        <p14:creationId xmlns:p14="http://schemas.microsoft.com/office/powerpoint/2010/main" val="225304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0AB40-CF9C-CB44-AF47-E5E5B00AC330}" type="slidenum">
              <a:rPr lang="en-US" smtClean="0"/>
              <a:pPr/>
              <a:t>8</a:t>
            </a:fld>
            <a:endParaRPr lang="en-US" dirty="0"/>
          </a:p>
        </p:txBody>
      </p:sp>
    </p:spTree>
    <p:extLst>
      <p:ext uri="{BB962C8B-B14F-4D97-AF65-F5344CB8AC3E}">
        <p14:creationId xmlns:p14="http://schemas.microsoft.com/office/powerpoint/2010/main" val="164564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0AB40-CF9C-CB44-AF47-E5E5B00AC330}" type="slidenum">
              <a:rPr lang="en-US" smtClean="0"/>
              <a:pPr/>
              <a:t>9</a:t>
            </a:fld>
            <a:endParaRPr lang="en-US" dirty="0"/>
          </a:p>
        </p:txBody>
      </p:sp>
    </p:spTree>
    <p:extLst>
      <p:ext uri="{BB962C8B-B14F-4D97-AF65-F5344CB8AC3E}">
        <p14:creationId xmlns:p14="http://schemas.microsoft.com/office/powerpoint/2010/main" val="395302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A9DC-DD37-5142-B559-9320FED42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C12298-91EC-C044-951B-08D087F27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C48722-B148-F74E-A2F2-FDB6C3B1E29D}"/>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5" name="Footer Placeholder 4">
            <a:extLst>
              <a:ext uri="{FF2B5EF4-FFF2-40B4-BE49-F238E27FC236}">
                <a16:creationId xmlns:a16="http://schemas.microsoft.com/office/drawing/2014/main" id="{46F298BC-C81F-8D4F-99B8-35DF59629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F9E2D-FD27-1A44-B4EC-481989B8D16F}"/>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119483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4F65-3FEB-ED4D-B6C1-F8307194A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65430-969B-C948-9251-D550B408EF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A2127-6694-1448-BE53-F834661AE7E4}"/>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5" name="Footer Placeholder 4">
            <a:extLst>
              <a:ext uri="{FF2B5EF4-FFF2-40B4-BE49-F238E27FC236}">
                <a16:creationId xmlns:a16="http://schemas.microsoft.com/office/drawing/2014/main" id="{72EEAA54-B35F-1143-A5A1-8AFACD95D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24D1D-687C-0A49-8461-8D914C4A38F4}"/>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42341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F33F7-FBD1-6148-B537-902B28FC1A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198871-E5A4-9148-843A-5A539CFC3C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7631A-5378-6B4D-8E05-D572B0796948}"/>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5" name="Footer Placeholder 4">
            <a:extLst>
              <a:ext uri="{FF2B5EF4-FFF2-40B4-BE49-F238E27FC236}">
                <a16:creationId xmlns:a16="http://schemas.microsoft.com/office/drawing/2014/main" id="{453392E2-ADE5-D44F-802F-0C163AF66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D4F5D-2D8C-E64F-BA39-0E67EECDF502}"/>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52748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1"/>
            <a:ext cx="12192000" cy="4556671"/>
          </a:xfrm>
        </p:spPr>
        <p:txBody>
          <a:bodyPr anchor="ctr">
            <a:noAutofit/>
          </a:bodyPr>
          <a:lstStyle>
            <a:lvl1pPr marL="0" marR="0" indent="0" algn="ctr" defTabSz="609585" rtl="0" eaLnBrk="1" fontAlgn="auto" latinLnBrk="0" hangingPunct="1">
              <a:lnSpc>
                <a:spcPct val="100000"/>
              </a:lnSpc>
              <a:spcBef>
                <a:spcPct val="20000"/>
              </a:spcBef>
              <a:spcAft>
                <a:spcPts val="0"/>
              </a:spcAft>
              <a:buClr>
                <a:schemeClr val="bg1">
                  <a:lumMod val="50000"/>
                </a:schemeClr>
              </a:buClr>
              <a:buSzTx/>
              <a:buFont typeface="Arial"/>
              <a:buNone/>
              <a:tabLst/>
              <a:defRPr sz="1867"/>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492265" y="5030948"/>
            <a:ext cx="11374039" cy="573577"/>
          </a:xfrm>
        </p:spPr>
        <p:txBody>
          <a:bodyPr>
            <a:noAutofit/>
          </a:bodyPr>
          <a:lstStyle>
            <a:lvl1pPr marL="0" indent="0">
              <a:buNone/>
              <a:defRPr sz="2933" b="1">
                <a:latin typeface="+mj-lt"/>
              </a:defRPr>
            </a:lvl1pPr>
            <a:lvl2pPr marL="609585" indent="0">
              <a:buNone/>
              <a:defRPr sz="2933" b="1">
                <a:latin typeface="+mj-lt"/>
              </a:defRPr>
            </a:lvl2pPr>
            <a:lvl3pPr marL="1219170" indent="0">
              <a:buNone/>
              <a:defRPr sz="2933" b="1">
                <a:latin typeface="+mj-lt"/>
              </a:defRPr>
            </a:lvl3pPr>
            <a:lvl4pPr marL="1828754" indent="0">
              <a:buNone/>
              <a:defRPr sz="2933" b="1">
                <a:latin typeface="+mj-lt"/>
              </a:defRPr>
            </a:lvl4pPr>
            <a:lvl5pPr marL="2438339" indent="0">
              <a:buNone/>
              <a:defRPr sz="2933"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492265" y="5972955"/>
            <a:ext cx="7473396" cy="474133"/>
          </a:xfrm>
        </p:spPr>
        <p:txBody>
          <a:bodyPr anchor="b">
            <a:noAutofit/>
          </a:bodyPr>
          <a:lstStyle>
            <a:lvl1pPr marL="0" indent="0">
              <a:buNone/>
              <a:defRPr sz="1333" baseline="0"/>
            </a:lvl1pPr>
            <a:lvl2pPr marL="609585" indent="0">
              <a:buNone/>
              <a:defRPr sz="1333"/>
            </a:lvl2pPr>
            <a:lvl3pPr marL="1219170" indent="0">
              <a:buNone/>
              <a:defRPr sz="1333"/>
            </a:lvl3pPr>
            <a:lvl4pPr marL="1828754" indent="0">
              <a:buNone/>
              <a:defRPr sz="1333"/>
            </a:lvl4pPr>
            <a:lvl5pPr marL="2438339" indent="0">
              <a:buNone/>
              <a:defRPr sz="1333"/>
            </a:lvl5pPr>
          </a:lstStyle>
          <a:p>
            <a:pPr lvl="0"/>
            <a:r>
              <a:rPr lang="en-US" dirty="0"/>
              <a:t>Presented by, Job Title, Date, etc.</a:t>
            </a:r>
          </a:p>
        </p:txBody>
      </p:sp>
      <p:sp>
        <p:nvSpPr>
          <p:cNvPr id="21" name="Text Placeholder 20"/>
          <p:cNvSpPr>
            <a:spLocks noGrp="1"/>
          </p:cNvSpPr>
          <p:nvPr>
            <p:ph type="body" sz="quarter" idx="19" hasCustomPrompt="1"/>
          </p:nvPr>
        </p:nvSpPr>
        <p:spPr>
          <a:xfrm>
            <a:off x="492263" y="4650901"/>
            <a:ext cx="11374040" cy="380047"/>
          </a:xfrm>
        </p:spPr>
        <p:txBody>
          <a:bodyPr>
            <a:noAutofit/>
          </a:bodyPr>
          <a:lstStyle>
            <a:lvl1pPr marL="0" indent="0">
              <a:buNone/>
              <a:defRPr sz="1867">
                <a:solidFill>
                  <a:schemeClr val="accent1"/>
                </a:solidFill>
              </a:defRPr>
            </a:lvl1pPr>
            <a:lvl2pPr marL="609585" indent="0">
              <a:buNone/>
              <a:defRPr sz="1867">
                <a:solidFill>
                  <a:schemeClr val="accent1"/>
                </a:solidFill>
              </a:defRPr>
            </a:lvl2pPr>
            <a:lvl3pPr marL="1219170" indent="0">
              <a:buNone/>
              <a:defRPr sz="1867">
                <a:solidFill>
                  <a:schemeClr val="accent1"/>
                </a:solidFill>
              </a:defRPr>
            </a:lvl3pPr>
            <a:lvl4pPr marL="1828754" indent="0">
              <a:buNone/>
              <a:defRPr sz="1867">
                <a:solidFill>
                  <a:schemeClr val="accent1"/>
                </a:solidFill>
              </a:defRPr>
            </a:lvl4pPr>
            <a:lvl5pPr marL="2438339" indent="0">
              <a:buNone/>
              <a:defRPr sz="1867">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5659" y="5626376"/>
            <a:ext cx="3900644" cy="1083512"/>
          </a:xfrm>
          <a:prstGeom prst="rect">
            <a:avLst/>
          </a:prstGeom>
        </p:spPr>
      </p:pic>
      <p:sp>
        <p:nvSpPr>
          <p:cNvPr id="3" name="Footer Placeholder 2"/>
          <p:cNvSpPr>
            <a:spLocks noGrp="1"/>
          </p:cNvSpPr>
          <p:nvPr>
            <p:ph type="ftr" sz="quarter" idx="21"/>
          </p:nvPr>
        </p:nvSpPr>
        <p:spPr>
          <a:xfrm>
            <a:off x="492265" y="6403765"/>
            <a:ext cx="7473395" cy="366183"/>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50704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CDEFE66-01B5-A147-B059-451E84A54769}"/>
              </a:ext>
            </a:extLst>
          </p:cNvPr>
          <p:cNvSpPr>
            <a:spLocks noGrp="1"/>
          </p:cNvSpPr>
          <p:nvPr>
            <p:ph type="body" sz="quarter" idx="17" hasCustomPrompt="1"/>
          </p:nvPr>
        </p:nvSpPr>
        <p:spPr>
          <a:xfrm>
            <a:off x="467642" y="2095584"/>
            <a:ext cx="11272803" cy="4390161"/>
          </a:xfrm>
          <a:prstGeom prst="rect">
            <a:avLst/>
          </a:prstGeom>
        </p:spPr>
        <p:txBody>
          <a:bodyPr anchor="t">
            <a:noAutofit/>
          </a:bodyPr>
          <a:lstStyle>
            <a:lvl1pPr marL="0" indent="0" algn="l">
              <a:buNone/>
              <a:tabLst/>
              <a:defRPr sz="1600" baseline="0">
                <a:solidFill>
                  <a:schemeClr val="tx1"/>
                </a:solidFill>
                <a:latin typeface="Arial" panose="020B0604020202020204" pitchFamily="34" charset="0"/>
                <a:cs typeface="Arial" panose="020B0604020202020204" pitchFamily="34" charset="0"/>
              </a:defRPr>
            </a:lvl1pPr>
            <a:lvl2pPr marL="548626" indent="0">
              <a:buNone/>
              <a:defRPr sz="1333"/>
            </a:lvl2pPr>
            <a:lvl3pPr marL="1036294" indent="0">
              <a:buNone/>
              <a:defRPr sz="1333"/>
            </a:lvl3pPr>
            <a:lvl4pPr marL="1402045" indent="0">
              <a:buNone/>
              <a:defRPr sz="1333"/>
            </a:lvl4pPr>
            <a:lvl5pPr marL="1767796" indent="0">
              <a:buNone/>
              <a:defRPr sz="1333"/>
            </a:lvl5pPr>
          </a:lstStyle>
          <a:p>
            <a:pPr lvl="0"/>
            <a:r>
              <a:rPr lang="en-US" dirty="0"/>
              <a:t>Click to Insert Content</a:t>
            </a:r>
          </a:p>
        </p:txBody>
      </p:sp>
      <p:sp>
        <p:nvSpPr>
          <p:cNvPr id="4" name="Text Placeholder 4">
            <a:extLst>
              <a:ext uri="{FF2B5EF4-FFF2-40B4-BE49-F238E27FC236}">
                <a16:creationId xmlns:a16="http://schemas.microsoft.com/office/drawing/2014/main" id="{A0B06CD5-79FB-D64E-854C-192AEA1DF18C}"/>
              </a:ext>
            </a:extLst>
          </p:cNvPr>
          <p:cNvSpPr>
            <a:spLocks noGrp="1"/>
          </p:cNvSpPr>
          <p:nvPr>
            <p:ph type="body" sz="quarter" idx="3" hasCustomPrompt="1"/>
          </p:nvPr>
        </p:nvSpPr>
        <p:spPr>
          <a:xfrm>
            <a:off x="467641" y="1097436"/>
            <a:ext cx="11272803" cy="573577"/>
          </a:xfrm>
          <a:prstGeom prst="rect">
            <a:avLst/>
          </a:prstGeom>
        </p:spPr>
        <p:txBody>
          <a:bodyPr anchor="t"/>
          <a:lstStyle>
            <a:lvl1pPr marL="0" indent="0">
              <a:buNone/>
              <a:defRPr sz="3467" b="1" baseline="0">
                <a:solidFill>
                  <a:srgbClr val="990000"/>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Presentation Title</a:t>
            </a:r>
          </a:p>
        </p:txBody>
      </p:sp>
    </p:spTree>
    <p:extLst>
      <p:ext uri="{BB962C8B-B14F-4D97-AF65-F5344CB8AC3E}">
        <p14:creationId xmlns:p14="http://schemas.microsoft.com/office/powerpoint/2010/main" val="290412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B8A9-195F-C84F-B23D-9C858CC75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66BD8-C84A-3345-A0B2-78ECB7225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5D484-E1A8-6B46-8392-F87C5120C1DA}"/>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5" name="Footer Placeholder 4">
            <a:extLst>
              <a:ext uri="{FF2B5EF4-FFF2-40B4-BE49-F238E27FC236}">
                <a16:creationId xmlns:a16="http://schemas.microsoft.com/office/drawing/2014/main" id="{FD89FBF2-D94B-4745-8250-C4F4E16B5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ABA41-F644-844A-B47C-CA7D1FBDCC01}"/>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38356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9641-E273-0540-AAD8-B1778A3F12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13D3F5-A79C-4246-9379-BB1174BEA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FC4418-C308-EB4F-9C6A-BE25C445E680}"/>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5" name="Footer Placeholder 4">
            <a:extLst>
              <a:ext uri="{FF2B5EF4-FFF2-40B4-BE49-F238E27FC236}">
                <a16:creationId xmlns:a16="http://schemas.microsoft.com/office/drawing/2014/main" id="{E992B3C1-AC73-FE42-A9F8-00F75379B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5B78B-48E2-B64D-89F4-60E59FABB14C}"/>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46488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F251-6907-3C42-BE0B-532F85328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B3CE1C-5032-9B49-BD6E-50AB5AD396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619999-5DDF-E14A-8664-8F99406D3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1ACA0-5D74-9740-9CBE-E6C7FEBAD938}"/>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6" name="Footer Placeholder 5">
            <a:extLst>
              <a:ext uri="{FF2B5EF4-FFF2-40B4-BE49-F238E27FC236}">
                <a16:creationId xmlns:a16="http://schemas.microsoft.com/office/drawing/2014/main" id="{0DF4B0A6-0D6A-3D40-9AD1-8CF1B226A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08108-8740-F64E-938F-57BEB83B55AD}"/>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26269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58C5-A084-F946-A4CE-65DC24A640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00C71-22F4-ED48-9483-2599E06EF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6F137-6B3D-E049-ABFF-9729DFBA1C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88D16B-59C1-2548-B03C-E03778B69C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BC85A-DAF8-DA4E-B285-7E008250FA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EE9B9-1919-564C-B49B-6AE5253E85B9}"/>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8" name="Footer Placeholder 7">
            <a:extLst>
              <a:ext uri="{FF2B5EF4-FFF2-40B4-BE49-F238E27FC236}">
                <a16:creationId xmlns:a16="http://schemas.microsoft.com/office/drawing/2014/main" id="{9580CED9-694B-944F-A256-4FAF7479BF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5A9F56-DFAA-E044-A181-61DFD8A4270C}"/>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117362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C841-DB08-604D-9319-3CC3BF844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788954-C67D-114C-BB93-FA0C82507DD4}"/>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4" name="Footer Placeholder 3">
            <a:extLst>
              <a:ext uri="{FF2B5EF4-FFF2-40B4-BE49-F238E27FC236}">
                <a16:creationId xmlns:a16="http://schemas.microsoft.com/office/drawing/2014/main" id="{5B812B9A-653B-FA4D-A2CC-D3B9C9E79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F4131B-C140-8045-A014-888D7DBCDB01}"/>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315596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E8EEE-15C7-354A-BAA1-2B2C26668708}"/>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3" name="Footer Placeholder 2">
            <a:extLst>
              <a:ext uri="{FF2B5EF4-FFF2-40B4-BE49-F238E27FC236}">
                <a16:creationId xmlns:a16="http://schemas.microsoft.com/office/drawing/2014/main" id="{0F57DD10-6054-2846-BA12-A8BE432FC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D01B7D-F6AC-224E-93F8-5D0C4EC8C4C5}"/>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381665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18BA-DADA-C44B-B5B6-A6AF46D2A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468F7D-B255-CC49-AC86-2CE458B18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7BE0D9-894B-6D4D-8BD7-62E24A610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7ADAB-447F-7F4F-96C6-6A2B299CF850}"/>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6" name="Footer Placeholder 5">
            <a:extLst>
              <a:ext uri="{FF2B5EF4-FFF2-40B4-BE49-F238E27FC236}">
                <a16:creationId xmlns:a16="http://schemas.microsoft.com/office/drawing/2014/main" id="{71170D4D-740E-B741-8B4D-9B1F24112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AC1A8-905D-3E45-BC78-4816B227E715}"/>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375080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BF0D-2E8C-CA4B-88D8-4B486158E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B60321-A475-9A48-A0A7-01B11349A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6239C-B4FF-B24C-959A-C8FCCE5AB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56724-3AB5-EA4A-9ED2-30D461D1B435}"/>
              </a:ext>
            </a:extLst>
          </p:cNvPr>
          <p:cNvSpPr>
            <a:spLocks noGrp="1"/>
          </p:cNvSpPr>
          <p:nvPr>
            <p:ph type="dt" sz="half" idx="10"/>
          </p:nvPr>
        </p:nvSpPr>
        <p:spPr/>
        <p:txBody>
          <a:bodyPr/>
          <a:lstStyle/>
          <a:p>
            <a:fld id="{EAF23266-8EC4-C342-B679-3881F58E9564}" type="datetimeFigureOut">
              <a:rPr lang="en-US" smtClean="0"/>
              <a:t>9/29/20</a:t>
            </a:fld>
            <a:endParaRPr lang="en-US"/>
          </a:p>
        </p:txBody>
      </p:sp>
      <p:sp>
        <p:nvSpPr>
          <p:cNvPr id="6" name="Footer Placeholder 5">
            <a:extLst>
              <a:ext uri="{FF2B5EF4-FFF2-40B4-BE49-F238E27FC236}">
                <a16:creationId xmlns:a16="http://schemas.microsoft.com/office/drawing/2014/main" id="{2BE3A380-69B3-244D-8781-9E0DFFAE4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91514-DF0E-E64E-8AF3-48330DDA0EDF}"/>
              </a:ext>
            </a:extLst>
          </p:cNvPr>
          <p:cNvSpPr>
            <a:spLocks noGrp="1"/>
          </p:cNvSpPr>
          <p:nvPr>
            <p:ph type="sldNum" sz="quarter" idx="12"/>
          </p:nvPr>
        </p:nvSpPr>
        <p:spPr/>
        <p:txBody>
          <a:bodyPr/>
          <a:lstStyle/>
          <a:p>
            <a:fld id="{1701A122-9575-F848-950C-254BFB646B21}" type="slidenum">
              <a:rPr lang="en-US" smtClean="0"/>
              <a:t>‹#›</a:t>
            </a:fld>
            <a:endParaRPr lang="en-US"/>
          </a:p>
        </p:txBody>
      </p:sp>
    </p:spTree>
    <p:extLst>
      <p:ext uri="{BB962C8B-B14F-4D97-AF65-F5344CB8AC3E}">
        <p14:creationId xmlns:p14="http://schemas.microsoft.com/office/powerpoint/2010/main" val="94213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D4458-4A55-B644-882E-BE4C5731F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4D186-F6F3-C945-804D-EF320FF5F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40619-90EA-2245-873C-811D667EE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23266-8EC4-C342-B679-3881F58E9564}" type="datetimeFigureOut">
              <a:rPr lang="en-US" smtClean="0"/>
              <a:t>9/29/20</a:t>
            </a:fld>
            <a:endParaRPr lang="en-US"/>
          </a:p>
        </p:txBody>
      </p:sp>
      <p:sp>
        <p:nvSpPr>
          <p:cNvPr id="5" name="Footer Placeholder 4">
            <a:extLst>
              <a:ext uri="{FF2B5EF4-FFF2-40B4-BE49-F238E27FC236}">
                <a16:creationId xmlns:a16="http://schemas.microsoft.com/office/drawing/2014/main" id="{192B3604-223B-8743-BE28-6C4CECD3C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8585DF-8A2D-4045-820D-C85169C74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1A122-9575-F848-950C-254BFB646B21}" type="slidenum">
              <a:rPr lang="en-US" smtClean="0"/>
              <a:t>‹#›</a:t>
            </a:fld>
            <a:endParaRPr lang="en-US"/>
          </a:p>
        </p:txBody>
      </p:sp>
    </p:spTree>
    <p:extLst>
      <p:ext uri="{BB962C8B-B14F-4D97-AF65-F5344CB8AC3E}">
        <p14:creationId xmlns:p14="http://schemas.microsoft.com/office/powerpoint/2010/main" val="1780177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notesSlide" Target="../notesSlides/notesSlide4.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image" Target="../media/image1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291EDAC-D43D-2E45-BE14-F9F95E7336AF}"/>
              </a:ext>
            </a:extLst>
          </p:cNvPr>
          <p:cNvPicPr>
            <a:picLocks noGrp="1" noChangeAspect="1"/>
          </p:cNvPicPr>
          <p:nvPr>
            <p:ph type="pic" sz="quarter" idx="14"/>
          </p:nvPr>
        </p:nvPicPr>
        <p:blipFill>
          <a:blip r:embed="rId5">
            <a:alphaModFix amt="42000"/>
          </a:blip>
          <a:srcRect t="29020" b="29020"/>
          <a:stretch>
            <a:fillRect/>
          </a:stretch>
        </p:blipFill>
        <p:spPr>
          <a:xfrm>
            <a:off x="20353" y="0"/>
            <a:ext cx="12192000" cy="4556671"/>
          </a:xfrm>
        </p:spPr>
      </p:pic>
      <p:sp>
        <p:nvSpPr>
          <p:cNvPr id="17" name="Text Placeholder 1">
            <a:extLst>
              <a:ext uri="{FF2B5EF4-FFF2-40B4-BE49-F238E27FC236}">
                <a16:creationId xmlns:a16="http://schemas.microsoft.com/office/drawing/2014/main" id="{673CAB81-4E43-F140-AF13-B466D9094E76}"/>
              </a:ext>
            </a:extLst>
          </p:cNvPr>
          <p:cNvSpPr txBox="1">
            <a:spLocks/>
          </p:cNvSpPr>
          <p:nvPr/>
        </p:nvSpPr>
        <p:spPr>
          <a:xfrm>
            <a:off x="492265" y="4645051"/>
            <a:ext cx="11248180" cy="485197"/>
          </a:xfrm>
          <a:prstGeom prst="rect">
            <a:avLst/>
          </a:prstGeom>
        </p:spPr>
        <p:txBody>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67" b="1" dirty="0">
                <a:latin typeface="Arial" panose="020B0604020202020204" pitchFamily="34" charset="0"/>
                <a:cs typeface="Arial" panose="020B0604020202020204" pitchFamily="34" charset="0"/>
              </a:rPr>
              <a:t>Analysis of GRACE-FO LRI based attitude data </a:t>
            </a:r>
          </a:p>
        </p:txBody>
      </p:sp>
      <p:sp>
        <p:nvSpPr>
          <p:cNvPr id="18" name="Text Placeholder 6">
            <a:extLst>
              <a:ext uri="{FF2B5EF4-FFF2-40B4-BE49-F238E27FC236}">
                <a16:creationId xmlns:a16="http://schemas.microsoft.com/office/drawing/2014/main" id="{D1EEC75B-CC61-E044-8ABA-811DA016D64D}"/>
              </a:ext>
            </a:extLst>
          </p:cNvPr>
          <p:cNvSpPr txBox="1">
            <a:spLocks/>
          </p:cNvSpPr>
          <p:nvPr/>
        </p:nvSpPr>
        <p:spPr>
          <a:xfrm>
            <a:off x="492264" y="5218628"/>
            <a:ext cx="11248179" cy="538531"/>
          </a:xfrm>
          <a:prstGeom prst="rect">
            <a:avLst/>
          </a:prstGeom>
        </p:spPr>
        <p:txBody>
          <a:bodyPr vert="horz" lIns="121920" tIns="60960" rIns="121920" bIns="60960" rtlCol="0">
            <a:noAutofit/>
          </a:bodyPr>
          <a:lstStyle>
            <a:lvl1pPr marL="0" indent="0" algn="l" defTabSz="457200" rtl="0" eaLnBrk="1" latinLnBrk="0" hangingPunct="1">
              <a:spcBef>
                <a:spcPct val="20000"/>
              </a:spcBef>
              <a:buClr>
                <a:schemeClr val="bg1">
                  <a:lumMod val="50000"/>
                </a:schemeClr>
              </a:buClr>
              <a:buFont typeface="Arial"/>
              <a:buNone/>
              <a:tabLst/>
              <a:defRPr sz="1400" kern="1200">
                <a:solidFill>
                  <a:schemeClr val="accent1"/>
                </a:solidFill>
                <a:latin typeface="+mn-lt"/>
                <a:ea typeface="+mn-ea"/>
                <a:cs typeface="+mn-cs"/>
              </a:defRPr>
            </a:lvl1pPr>
            <a:lvl2pPr marL="457200" indent="0" algn="l" defTabSz="457200" rtl="0" eaLnBrk="1" latinLnBrk="0" hangingPunct="1">
              <a:spcBef>
                <a:spcPct val="20000"/>
              </a:spcBef>
              <a:buClr>
                <a:schemeClr val="bg1">
                  <a:lumMod val="50000"/>
                </a:schemeClr>
              </a:buClr>
              <a:buFont typeface="Arial"/>
              <a:buNone/>
              <a:defRPr sz="1400" b="0" i="0" u="none" kern="1200">
                <a:solidFill>
                  <a:schemeClr val="accent1"/>
                </a:solidFill>
                <a:latin typeface="+mn-lt"/>
                <a:ea typeface="+mn-ea"/>
                <a:cs typeface="+mn-cs"/>
              </a:defRPr>
            </a:lvl2pPr>
            <a:lvl3pPr marL="9144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3pPr>
            <a:lvl4pPr marL="13716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4pPr>
            <a:lvl5pPr marL="18288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rgbClr val="A50021"/>
                </a:solidFill>
                <a:latin typeface="Arial" panose="020B0604020202020204" pitchFamily="34" charset="0"/>
                <a:ea typeface="Tahoma" panose="020B0604030504040204" pitchFamily="34" charset="0"/>
                <a:cs typeface="Arial" panose="020B0604020202020204" pitchFamily="34" charset="0"/>
              </a:rPr>
              <a:t>SUJATA GOSWAMI, Tamara </a:t>
            </a:r>
            <a:r>
              <a:rPr lang="en-US" sz="1800" b="1" dirty="0" err="1">
                <a:solidFill>
                  <a:srgbClr val="A50021"/>
                </a:solidFill>
                <a:latin typeface="Arial" panose="020B0604020202020204" pitchFamily="34" charset="0"/>
                <a:ea typeface="Tahoma" panose="020B0604030504040204" pitchFamily="34" charset="0"/>
                <a:cs typeface="Arial" panose="020B0604020202020204" pitchFamily="34" charset="0"/>
              </a:rPr>
              <a:t>Bandikova</a:t>
            </a:r>
            <a:r>
              <a:rPr lang="en-US" sz="1800" b="1" dirty="0">
                <a:solidFill>
                  <a:srgbClr val="A50021"/>
                </a:solidFill>
                <a:latin typeface="Arial" panose="020B0604020202020204" pitchFamily="34" charset="0"/>
                <a:ea typeface="Tahoma" panose="020B0604030504040204" pitchFamily="34" charset="0"/>
                <a:cs typeface="Arial" panose="020B0604020202020204" pitchFamily="34" charset="0"/>
              </a:rPr>
              <a:t>, Samuel P. Francis, Robert E. Spero, Dah-Ning Yuan</a:t>
            </a:r>
            <a:endParaRPr lang="en-US" sz="1800" b="1" dirty="0">
              <a:latin typeface="Arial" panose="020B0604020202020204" pitchFamily="34" charset="0"/>
              <a:ea typeface="Tahoma" panose="020B060403050404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25F809F-D295-CF4A-B583-F28EED4303E1}"/>
              </a:ext>
            </a:extLst>
          </p:cNvPr>
          <p:cNvSpPr txBox="1"/>
          <p:nvPr/>
        </p:nvSpPr>
        <p:spPr>
          <a:xfrm>
            <a:off x="492263" y="5645405"/>
            <a:ext cx="7493032" cy="707694"/>
          </a:xfrm>
          <a:prstGeom prst="rect">
            <a:avLst/>
          </a:prstGeom>
          <a:noFill/>
        </p:spPr>
        <p:txBody>
          <a:bodyPr wrap="square" rtlCol="0">
            <a:spAutoFit/>
          </a:bodyPr>
          <a:lstStyle/>
          <a:p>
            <a:pPr>
              <a:spcBef>
                <a:spcPct val="0"/>
              </a:spcBef>
            </a:pPr>
            <a:r>
              <a:rPr lang="en-US" altLang="en-US" sz="1333" dirty="0">
                <a:latin typeface="Tahoma" panose="020B0604030504040204" pitchFamily="34" charset="0"/>
              </a:rPr>
              <a:t>Organization: 335A</a:t>
            </a:r>
          </a:p>
          <a:p>
            <a:pPr>
              <a:spcBef>
                <a:spcPct val="0"/>
              </a:spcBef>
            </a:pPr>
            <a:r>
              <a:rPr lang="en-US" altLang="en-US" sz="1333" dirty="0">
                <a:latin typeface="Tahoma" panose="020B0604030504040204" pitchFamily="34" charset="0"/>
              </a:rPr>
              <a:t>Advisor:  Robert E. Spero (383A)</a:t>
            </a:r>
          </a:p>
          <a:p>
            <a:pPr>
              <a:spcBef>
                <a:spcPct val="0"/>
              </a:spcBef>
            </a:pPr>
            <a:r>
              <a:rPr lang="en-US" altLang="en-US" sz="1333" dirty="0">
                <a:latin typeface="Tahoma" panose="020B0604030504040204" pitchFamily="34" charset="0"/>
              </a:rPr>
              <a:t>Postdoc Program: JPL Postdoc</a:t>
            </a:r>
          </a:p>
        </p:txBody>
      </p:sp>
      <p:pic>
        <p:nvPicPr>
          <p:cNvPr id="22" name="Picture 21">
            <a:extLst>
              <a:ext uri="{FF2B5EF4-FFF2-40B4-BE49-F238E27FC236}">
                <a16:creationId xmlns:a16="http://schemas.microsoft.com/office/drawing/2014/main" id="{98233131-0F85-0E46-A7EF-E7BFE8289A23}"/>
              </a:ext>
            </a:extLst>
          </p:cNvPr>
          <p:cNvPicPr>
            <a:picLocks noChangeAspect="1"/>
          </p:cNvPicPr>
          <p:nvPr/>
        </p:nvPicPr>
        <p:blipFill>
          <a:blip r:embed="rId6"/>
          <a:stretch>
            <a:fillRect/>
          </a:stretch>
        </p:blipFill>
        <p:spPr>
          <a:xfrm>
            <a:off x="0" y="0"/>
            <a:ext cx="1008475" cy="1234867"/>
          </a:xfrm>
          <a:prstGeom prst="rect">
            <a:avLst/>
          </a:prstGeom>
        </p:spPr>
      </p:pic>
      <p:pic>
        <p:nvPicPr>
          <p:cNvPr id="2" name="1" descr="1">
            <a:hlinkClick r:id="" action="ppaction://media"/>
            <a:extLst>
              <a:ext uri="{FF2B5EF4-FFF2-40B4-BE49-F238E27FC236}">
                <a16:creationId xmlns:a16="http://schemas.microsoft.com/office/drawing/2014/main" id="{48B0998B-A85D-CA49-B5D3-DCAA1E9E559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27643" y="288041"/>
            <a:ext cx="812800" cy="812800"/>
          </a:xfrm>
          <a:prstGeom prst="rect">
            <a:avLst/>
          </a:prstGeom>
        </p:spPr>
      </p:pic>
    </p:spTree>
    <p:extLst>
      <p:ext uri="{BB962C8B-B14F-4D97-AF65-F5344CB8AC3E}">
        <p14:creationId xmlns:p14="http://schemas.microsoft.com/office/powerpoint/2010/main" val="3730477565"/>
      </p:ext>
    </p:extLst>
  </p:cSld>
  <p:clrMapOvr>
    <a:masterClrMapping/>
  </p:clrMapOvr>
  <mc:AlternateContent xmlns:mc="http://schemas.openxmlformats.org/markup-compatibility/2006" xmlns:p14="http://schemas.microsoft.com/office/powerpoint/2010/main">
    <mc:Choice Requires="p14">
      <p:transition spd="slow" p14:dur="2000" advTm="2294"/>
    </mc:Choice>
    <mc:Fallback xmlns="">
      <p:transition spd="slow" advTm="2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0298A-0F1C-6147-ABD6-8E8B623D0F7F}"/>
              </a:ext>
            </a:extLst>
          </p:cNvPr>
          <p:cNvSpPr>
            <a:spLocks noGrp="1"/>
          </p:cNvSpPr>
          <p:nvPr>
            <p:ph type="body" sz="quarter" idx="17"/>
          </p:nvPr>
        </p:nvSpPr>
        <p:spPr/>
        <p:txBody>
          <a:bodyPr/>
          <a:lstStyle/>
          <a:p>
            <a:pPr marL="342900" indent="-342900">
              <a:buFont typeface="+mj-lt"/>
              <a:buAutoNum type="arabicPeriod"/>
            </a:pPr>
            <a:r>
              <a:rPr lang="en-US" b="1" dirty="0"/>
              <a:t>Sujata Goswami, </a:t>
            </a:r>
            <a:r>
              <a:rPr lang="en-US" dirty="0"/>
              <a:t>Tamara </a:t>
            </a:r>
            <a:r>
              <a:rPr lang="en-US" dirty="0" err="1"/>
              <a:t>Bandikova</a:t>
            </a:r>
            <a:r>
              <a:rPr lang="en-US" dirty="0"/>
              <a:t>, Samuel P. Francis, Robert </a:t>
            </a:r>
            <a:r>
              <a:rPr lang="en-US" dirty="0" err="1"/>
              <a:t>E.Spero</a:t>
            </a:r>
            <a:r>
              <a:rPr lang="en-US" b="1" dirty="0"/>
              <a:t>,</a:t>
            </a:r>
            <a:r>
              <a:rPr lang="en-US" dirty="0"/>
              <a:t>​ </a:t>
            </a:r>
            <a:r>
              <a:rPr lang="en-US" b="1" dirty="0"/>
              <a:t>​</a:t>
            </a:r>
            <a:r>
              <a:rPr lang="en-US" dirty="0"/>
              <a:t>GRACE-FO laser steering mirror data analysis, GRACE/GRACE-FO Science team Meeting, 08-10 Oct. 2019, Pasadena, US.</a:t>
            </a:r>
          </a:p>
          <a:p>
            <a:pPr marL="342900" indent="-342900">
              <a:buFont typeface="+mj-lt"/>
              <a:buAutoNum type="arabicPeriod"/>
            </a:pPr>
            <a:r>
              <a:rPr lang="en-US" b="1" dirty="0"/>
              <a:t>Sujata Goswami, </a:t>
            </a:r>
            <a:r>
              <a:rPr lang="en-US" dirty="0"/>
              <a:t>Tamara </a:t>
            </a:r>
            <a:r>
              <a:rPr lang="en-US" dirty="0" err="1"/>
              <a:t>Bandikova</a:t>
            </a:r>
            <a:r>
              <a:rPr lang="en-US" dirty="0"/>
              <a:t>, Samuel </a:t>
            </a:r>
            <a:r>
              <a:rPr lang="en-US" dirty="0" err="1"/>
              <a:t>P.Francis</a:t>
            </a:r>
            <a:r>
              <a:rPr lang="en-US" dirty="0"/>
              <a:t>, Robert </a:t>
            </a:r>
            <a:r>
              <a:rPr lang="en-US" dirty="0" err="1"/>
              <a:t>E.Spero</a:t>
            </a:r>
            <a:r>
              <a:rPr lang="en-US" b="1" dirty="0"/>
              <a:t>,</a:t>
            </a:r>
            <a:r>
              <a:rPr lang="en-US" dirty="0"/>
              <a:t>​ </a:t>
            </a:r>
            <a:r>
              <a:rPr lang="en-US" b="1" dirty="0"/>
              <a:t>​</a:t>
            </a:r>
            <a:r>
              <a:rPr lang="en-US" dirty="0"/>
              <a:t>GRACE-FO laser steering mirror data analysis, AGU, 08-12 Dec. 2019, San Francisco, US. </a:t>
            </a:r>
          </a:p>
          <a:p>
            <a:pPr marL="342900" indent="-342900">
              <a:buFont typeface="+mj-lt"/>
              <a:buAutoNum type="arabicPeriod"/>
            </a:pPr>
            <a:r>
              <a:rPr lang="en-US" b="1" dirty="0"/>
              <a:t>Sujata Goswami, </a:t>
            </a:r>
            <a:r>
              <a:rPr lang="en-US" dirty="0"/>
              <a:t>Tamara </a:t>
            </a:r>
            <a:r>
              <a:rPr lang="en-US" dirty="0" err="1"/>
              <a:t>Bandikova</a:t>
            </a:r>
            <a:r>
              <a:rPr lang="en-US" dirty="0"/>
              <a:t>, Dah-Ning Yuan, Samuel </a:t>
            </a:r>
            <a:r>
              <a:rPr lang="en-US" dirty="0" err="1"/>
              <a:t>P.Francis</a:t>
            </a:r>
            <a:r>
              <a:rPr lang="en-US" dirty="0"/>
              <a:t>, Robert </a:t>
            </a:r>
            <a:r>
              <a:rPr lang="en-US" dirty="0" err="1"/>
              <a:t>E.Spero</a:t>
            </a:r>
            <a:r>
              <a:rPr lang="en-US" dirty="0"/>
              <a:t>, Results of fusion of LRI based attitude data in the attitude Kalman filter, GRACE/GRACE-FO Science team Meeting, 26-29 Oct. 2020, GFZ, Potsdam, Berlin, Germany.</a:t>
            </a:r>
          </a:p>
          <a:p>
            <a:pPr marL="342900" indent="-342900">
              <a:buFont typeface="+mj-lt"/>
              <a:buAutoNum type="arabicPeriod"/>
            </a:pPr>
            <a:r>
              <a:rPr lang="en-US" b="1" dirty="0"/>
              <a:t>Sujata Goswami</a:t>
            </a:r>
            <a:r>
              <a:rPr lang="en-US" dirty="0"/>
              <a:t>, Tamara </a:t>
            </a:r>
            <a:r>
              <a:rPr lang="en-US" dirty="0" err="1"/>
              <a:t>Bandikova</a:t>
            </a:r>
            <a:r>
              <a:rPr lang="en-US" dirty="0"/>
              <a:t>, Samuel P. Francis, Robert E. Spero, GRACE-FO laser steering mirror data analysis (in preparation). </a:t>
            </a:r>
          </a:p>
          <a:p>
            <a:pPr marL="342900" indent="-342900">
              <a:buFont typeface="+mj-lt"/>
              <a:buAutoNum type="arabicPeriod"/>
            </a:pPr>
            <a:r>
              <a:rPr lang="en-US" b="1" dirty="0"/>
              <a:t>Sujata Goswami </a:t>
            </a:r>
            <a:r>
              <a:rPr lang="en-US" dirty="0"/>
              <a:t>et al. Fusion of LRI based attitude data in attitude Kalman filter (in prep.).</a:t>
            </a:r>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sp>
        <p:nvSpPr>
          <p:cNvPr id="3" name="Text Placeholder 2">
            <a:extLst>
              <a:ext uri="{FF2B5EF4-FFF2-40B4-BE49-F238E27FC236}">
                <a16:creationId xmlns:a16="http://schemas.microsoft.com/office/drawing/2014/main" id="{A0ECCF47-63E8-6A4F-BBC4-53DE36AF8198}"/>
              </a:ext>
            </a:extLst>
          </p:cNvPr>
          <p:cNvSpPr>
            <a:spLocks noGrp="1"/>
          </p:cNvSpPr>
          <p:nvPr>
            <p:ph type="body" sz="quarter" idx="3"/>
          </p:nvPr>
        </p:nvSpPr>
        <p:spPr/>
        <p:txBody>
          <a:bodyPr/>
          <a:lstStyle/>
          <a:p>
            <a:r>
              <a:rPr lang="en-US" dirty="0"/>
              <a:t>Publications and Acknowledgements</a:t>
            </a:r>
          </a:p>
          <a:p>
            <a:endParaRPr lang="en-US" dirty="0"/>
          </a:p>
        </p:txBody>
      </p:sp>
      <p:pic>
        <p:nvPicPr>
          <p:cNvPr id="5" name="10" descr="10">
            <a:hlinkClick r:id="" action="ppaction://media"/>
            <a:extLst>
              <a:ext uri="{FF2B5EF4-FFF2-40B4-BE49-F238E27FC236}">
                <a16:creationId xmlns:a16="http://schemas.microsoft.com/office/drawing/2014/main" id="{E9939FC0-FAA7-C741-8E61-A7B804C91C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4044" y="72351"/>
            <a:ext cx="812800" cy="812800"/>
          </a:xfrm>
          <a:prstGeom prst="rect">
            <a:avLst/>
          </a:prstGeom>
        </p:spPr>
      </p:pic>
    </p:spTree>
    <p:extLst>
      <p:ext uri="{BB962C8B-B14F-4D97-AF65-F5344CB8AC3E}">
        <p14:creationId xmlns:p14="http://schemas.microsoft.com/office/powerpoint/2010/main" val="3147692787"/>
      </p:ext>
    </p:extLst>
  </p:cSld>
  <p:clrMapOvr>
    <a:masterClrMapping/>
  </p:clrMapOvr>
  <mc:AlternateContent xmlns:mc="http://schemas.openxmlformats.org/markup-compatibility/2006" xmlns:p14="http://schemas.microsoft.com/office/powerpoint/2010/main">
    <mc:Choice Requires="p14">
      <p:transition spd="slow" p14:dur="2000" advTm="9778"/>
    </mc:Choice>
    <mc:Fallback xmlns="">
      <p:transition spd="slow" advTm="9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61AE6E8-2959-2B4B-A27F-F1EFF09E0392}"/>
              </a:ext>
            </a:extLst>
          </p:cNvPr>
          <p:cNvSpPr>
            <a:spLocks noGrp="1"/>
          </p:cNvSpPr>
          <p:nvPr>
            <p:ph type="body" sz="quarter" idx="17"/>
          </p:nvPr>
        </p:nvSpPr>
        <p:spPr>
          <a:xfrm>
            <a:off x="0" y="1473988"/>
            <a:ext cx="6319520" cy="5384012"/>
          </a:xfrm>
        </p:spPr>
        <p:txBody>
          <a:bodyPr/>
          <a:lstStyle/>
          <a:p>
            <a:pPr marL="228594" indent="-228594">
              <a:buFont typeface="Arial" panose="020B0604020202020204" pitchFamily="34" charset="0"/>
              <a:buChar char="•"/>
            </a:pPr>
            <a:r>
              <a:rPr lang="en-US" sz="1867" dirty="0">
                <a:solidFill>
                  <a:srgbClr val="002060"/>
                </a:solidFill>
              </a:rPr>
              <a:t>GRACE-Follow On (GRACE-FO) was launched on May 22, 2018 to measure the gravity field variations over the Earth</a:t>
            </a:r>
          </a:p>
          <a:p>
            <a:pPr marL="228594" indent="-228594" algn="just">
              <a:buFont typeface="Arial" panose="020B0604020202020204" pitchFamily="34" charset="0"/>
              <a:buChar char="•"/>
            </a:pPr>
            <a:r>
              <a:rPr lang="en-US" sz="1867" dirty="0">
                <a:solidFill>
                  <a:srgbClr val="002060"/>
                </a:solidFill>
              </a:rPr>
              <a:t>The two spacecrafts measure the gravity field variations using microwave inter-satellite ranging technology</a:t>
            </a:r>
          </a:p>
          <a:p>
            <a:pPr marL="228594" indent="-228594" algn="just">
              <a:buFont typeface="Arial" panose="020B0604020202020204" pitchFamily="34" charset="0"/>
              <a:buChar char="•"/>
            </a:pPr>
            <a:r>
              <a:rPr lang="en-US" sz="1867" dirty="0">
                <a:solidFill>
                  <a:srgbClr val="002060"/>
                </a:solidFill>
              </a:rPr>
              <a:t>GRACE-FO also carries the Laser Ranging Interferometer (LRI) as technology demonstrator. The LRI provides inter-satellite ranging data with nanometer precision</a:t>
            </a:r>
          </a:p>
          <a:p>
            <a:pPr marL="228594" indent="-228594" algn="just">
              <a:buFont typeface="Arial" panose="020B0604020202020204" pitchFamily="34" charset="0"/>
              <a:buChar char="•"/>
            </a:pPr>
            <a:r>
              <a:rPr lang="en-US" sz="1867" dirty="0">
                <a:solidFill>
                  <a:srgbClr val="002060"/>
                </a:solidFill>
              </a:rPr>
              <a:t>LRI uses Differential Wavefront Sensing (DWS) technique to minimize the mis-alignment between transmitted and received laser beams</a:t>
            </a:r>
          </a:p>
          <a:p>
            <a:pPr marL="228594" indent="-228594" algn="just">
              <a:buFont typeface="Arial" panose="020B0604020202020204" pitchFamily="34" charset="0"/>
              <a:buChar char="•"/>
            </a:pPr>
            <a:r>
              <a:rPr lang="en-US" sz="1867" dirty="0">
                <a:solidFill>
                  <a:srgbClr val="002060"/>
                </a:solidFill>
              </a:rPr>
              <a:t>The DWS uses FSM to zero DWS error signal. PSS encoder measures the FSM actuation angles relative to the spacecraft frame (see Fig. on the right explaining the DWS control loop)</a:t>
            </a:r>
          </a:p>
          <a:p>
            <a:pPr marL="228594" indent="-228594" algn="just">
              <a:buFont typeface="Arial" panose="020B0604020202020204" pitchFamily="34" charset="0"/>
              <a:buChar char="•"/>
            </a:pPr>
            <a:r>
              <a:rPr lang="en-US" sz="1867" dirty="0">
                <a:solidFill>
                  <a:srgbClr val="002060"/>
                </a:solidFill>
              </a:rPr>
              <a:t>These angles are provided as the LSM1B product</a:t>
            </a:r>
          </a:p>
          <a:p>
            <a:pPr algn="just"/>
            <a:endParaRPr lang="en-US" sz="1867" dirty="0">
              <a:solidFill>
                <a:srgbClr val="002060"/>
              </a:solidFill>
            </a:endParaRPr>
          </a:p>
          <a:p>
            <a:pPr algn="just"/>
            <a:endParaRPr lang="en-US" sz="1867" dirty="0">
              <a:solidFill>
                <a:srgbClr val="002060"/>
              </a:solidFill>
            </a:endParaRPr>
          </a:p>
          <a:p>
            <a:endParaRPr lang="en-US" sz="1867" dirty="0">
              <a:solidFill>
                <a:srgbClr val="002060"/>
              </a:solidFill>
            </a:endParaRPr>
          </a:p>
        </p:txBody>
      </p:sp>
      <p:sp>
        <p:nvSpPr>
          <p:cNvPr id="5" name="Text Placeholder 2">
            <a:extLst>
              <a:ext uri="{FF2B5EF4-FFF2-40B4-BE49-F238E27FC236}">
                <a16:creationId xmlns:a16="http://schemas.microsoft.com/office/drawing/2014/main" id="{FF1073DE-6448-FF44-B5B2-5B31BEE1603D}"/>
              </a:ext>
            </a:extLst>
          </p:cNvPr>
          <p:cNvSpPr>
            <a:spLocks noGrp="1"/>
          </p:cNvSpPr>
          <p:nvPr>
            <p:ph type="body" sz="quarter" idx="3"/>
          </p:nvPr>
        </p:nvSpPr>
        <p:spPr>
          <a:xfrm>
            <a:off x="1008475" y="450206"/>
            <a:ext cx="11272803" cy="573577"/>
          </a:xfrm>
        </p:spPr>
        <p:txBody>
          <a:bodyPr>
            <a:normAutofit fontScale="47500" lnSpcReduction="20000"/>
          </a:bodyPr>
          <a:lstStyle/>
          <a:p>
            <a:pPr algn="ctr"/>
            <a:r>
              <a:rPr lang="en-US" dirty="0"/>
              <a:t>Introduction</a:t>
            </a:r>
          </a:p>
          <a:p>
            <a:pPr algn="ctr"/>
            <a:r>
              <a:rPr lang="en-US" dirty="0"/>
              <a:t>(A.) GRACE-Follow On Mission &amp; LRI</a:t>
            </a:r>
          </a:p>
        </p:txBody>
      </p:sp>
      <p:pic>
        <p:nvPicPr>
          <p:cNvPr id="6" name="Picture 5">
            <a:extLst>
              <a:ext uri="{FF2B5EF4-FFF2-40B4-BE49-F238E27FC236}">
                <a16:creationId xmlns:a16="http://schemas.microsoft.com/office/drawing/2014/main" id="{3A7E8A8C-A777-B742-9B09-B21E6DA24976}"/>
              </a:ext>
            </a:extLst>
          </p:cNvPr>
          <p:cNvPicPr>
            <a:picLocks noChangeAspect="1"/>
          </p:cNvPicPr>
          <p:nvPr/>
        </p:nvPicPr>
        <p:blipFill>
          <a:blip r:embed="rId4"/>
          <a:stretch>
            <a:fillRect/>
          </a:stretch>
        </p:blipFill>
        <p:spPr>
          <a:xfrm>
            <a:off x="0" y="0"/>
            <a:ext cx="1008475" cy="1234867"/>
          </a:xfrm>
          <a:prstGeom prst="rect">
            <a:avLst/>
          </a:prstGeom>
        </p:spPr>
      </p:pic>
      <p:pic>
        <p:nvPicPr>
          <p:cNvPr id="10" name="Picture 9">
            <a:extLst>
              <a:ext uri="{FF2B5EF4-FFF2-40B4-BE49-F238E27FC236}">
                <a16:creationId xmlns:a16="http://schemas.microsoft.com/office/drawing/2014/main" id="{B5552870-E474-CF49-B1C7-C96217989F47}"/>
              </a:ext>
            </a:extLst>
          </p:cNvPr>
          <p:cNvPicPr>
            <a:picLocks noChangeAspect="1"/>
          </p:cNvPicPr>
          <p:nvPr/>
        </p:nvPicPr>
        <p:blipFill>
          <a:blip r:embed="rId5"/>
          <a:stretch>
            <a:fillRect/>
          </a:stretch>
        </p:blipFill>
        <p:spPr>
          <a:xfrm>
            <a:off x="6644876" y="1473988"/>
            <a:ext cx="6021257" cy="4276821"/>
          </a:xfrm>
          <a:prstGeom prst="rect">
            <a:avLst/>
          </a:prstGeom>
        </p:spPr>
      </p:pic>
      <p:sp>
        <p:nvSpPr>
          <p:cNvPr id="11" name="TextBox 10">
            <a:extLst>
              <a:ext uri="{FF2B5EF4-FFF2-40B4-BE49-F238E27FC236}">
                <a16:creationId xmlns:a16="http://schemas.microsoft.com/office/drawing/2014/main" id="{F03CCDD9-890B-7A42-8037-A6357FDA4DCA}"/>
              </a:ext>
            </a:extLst>
          </p:cNvPr>
          <p:cNvSpPr txBox="1"/>
          <p:nvPr/>
        </p:nvSpPr>
        <p:spPr>
          <a:xfrm>
            <a:off x="6644875" y="5503783"/>
            <a:ext cx="5438751" cy="1323054"/>
          </a:xfrm>
          <a:prstGeom prst="rect">
            <a:avLst/>
          </a:prstGeom>
          <a:noFill/>
        </p:spPr>
        <p:txBody>
          <a:bodyPr wrap="square" rtlCol="0">
            <a:spAutoFit/>
          </a:bodyPr>
          <a:lstStyle/>
          <a:p>
            <a:r>
              <a:rPr lang="en-US" sz="1333" dirty="0">
                <a:solidFill>
                  <a:schemeClr val="accent6">
                    <a:lumMod val="50000"/>
                  </a:schemeClr>
                </a:solidFill>
                <a:latin typeface="Arial" panose="020B0604020202020204" pitchFamily="34" charset="0"/>
                <a:cs typeface="Arial" panose="020B0604020202020204" pitchFamily="34" charset="0"/>
              </a:rPr>
              <a:t>Fig. 1. Steering mirror control loop zeroing the DWS signal by rotating the steering mirror such that local (LO) and incoming beam (RX) are co-aligned. FSM: fast steering mirror, DWS: Differential wavefront sensing, BS: beam splitter, CP: compensation plate, TMA: Triple mirror assembly, PSS: Position sensing system. </a:t>
            </a:r>
          </a:p>
          <a:p>
            <a:endParaRPr lang="en-US" sz="1333" dirty="0">
              <a:solidFill>
                <a:schemeClr val="accent6">
                  <a:lumMod val="50000"/>
                </a:schemeClr>
              </a:solidFill>
              <a:latin typeface="Arial" panose="020B0604020202020204" pitchFamily="34" charset="0"/>
              <a:cs typeface="Arial" panose="020B0604020202020204" pitchFamily="34" charset="0"/>
            </a:endParaRPr>
          </a:p>
        </p:txBody>
      </p:sp>
      <p:pic>
        <p:nvPicPr>
          <p:cNvPr id="2" name="2" descr="2">
            <a:hlinkClick r:id="" action="ppaction://media"/>
            <a:extLst>
              <a:ext uri="{FF2B5EF4-FFF2-40B4-BE49-F238E27FC236}">
                <a16:creationId xmlns:a16="http://schemas.microsoft.com/office/drawing/2014/main" id="{EAE96687-9FE8-B44F-9148-17EA36875F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77526" y="43806"/>
            <a:ext cx="812800" cy="812800"/>
          </a:xfrm>
          <a:prstGeom prst="rect">
            <a:avLst/>
          </a:prstGeom>
        </p:spPr>
      </p:pic>
    </p:spTree>
    <p:extLst>
      <p:ext uri="{BB962C8B-B14F-4D97-AF65-F5344CB8AC3E}">
        <p14:creationId xmlns:p14="http://schemas.microsoft.com/office/powerpoint/2010/main" val="336558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93B293-7431-FD46-BBE4-EA9A6BA3498C}"/>
              </a:ext>
            </a:extLst>
          </p:cNvPr>
          <p:cNvPicPr>
            <a:picLocks noChangeAspect="1"/>
          </p:cNvPicPr>
          <p:nvPr/>
        </p:nvPicPr>
        <p:blipFill>
          <a:blip r:embed="rId4"/>
          <a:stretch>
            <a:fillRect/>
          </a:stretch>
        </p:blipFill>
        <p:spPr>
          <a:xfrm>
            <a:off x="0" y="0"/>
            <a:ext cx="1008475" cy="1234867"/>
          </a:xfrm>
          <a:prstGeom prst="rect">
            <a:avLst/>
          </a:prstGeom>
        </p:spPr>
      </p:pic>
      <p:sp>
        <p:nvSpPr>
          <p:cNvPr id="6" name="Text Placeholder 2">
            <a:extLst>
              <a:ext uri="{FF2B5EF4-FFF2-40B4-BE49-F238E27FC236}">
                <a16:creationId xmlns:a16="http://schemas.microsoft.com/office/drawing/2014/main" id="{107E88A2-43F2-4248-8A30-9F008EC58E8A}"/>
              </a:ext>
            </a:extLst>
          </p:cNvPr>
          <p:cNvSpPr txBox="1">
            <a:spLocks/>
          </p:cNvSpPr>
          <p:nvPr/>
        </p:nvSpPr>
        <p:spPr>
          <a:xfrm>
            <a:off x="1008475" y="4502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sz="3467" dirty="0"/>
          </a:p>
        </p:txBody>
      </p:sp>
      <p:sp>
        <p:nvSpPr>
          <p:cNvPr id="7" name="Text Placeholder 2">
            <a:extLst>
              <a:ext uri="{FF2B5EF4-FFF2-40B4-BE49-F238E27FC236}">
                <a16:creationId xmlns:a16="http://schemas.microsoft.com/office/drawing/2014/main" id="{5037C23D-1E07-B141-97E1-3BD11D808F5E}"/>
              </a:ext>
            </a:extLst>
          </p:cNvPr>
          <p:cNvSpPr txBox="1">
            <a:spLocks/>
          </p:cNvSpPr>
          <p:nvPr/>
        </p:nvSpPr>
        <p:spPr>
          <a:xfrm>
            <a:off x="1211675" y="6534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467" dirty="0"/>
              <a:t>GRACE-FO attitude datasets</a:t>
            </a:r>
          </a:p>
        </p:txBody>
      </p:sp>
      <p:graphicFrame>
        <p:nvGraphicFramePr>
          <p:cNvPr id="8" name="Table 8">
            <a:extLst>
              <a:ext uri="{FF2B5EF4-FFF2-40B4-BE49-F238E27FC236}">
                <a16:creationId xmlns:a16="http://schemas.microsoft.com/office/drawing/2014/main" id="{13B81AA0-84D7-8F4C-9E2D-8CEA5F2D3636}"/>
              </a:ext>
            </a:extLst>
          </p:cNvPr>
          <p:cNvGraphicFramePr>
            <a:graphicFrameLocks noGrp="1"/>
          </p:cNvGraphicFramePr>
          <p:nvPr>
            <p:extLst>
              <p:ext uri="{D42A27DB-BD31-4B8C-83A1-F6EECF244321}">
                <p14:modId xmlns:p14="http://schemas.microsoft.com/office/powerpoint/2010/main" val="517288521"/>
              </p:ext>
            </p:extLst>
          </p:nvPr>
        </p:nvGraphicFramePr>
        <p:xfrm>
          <a:off x="278600" y="1473989"/>
          <a:ext cx="11634800" cy="4968240"/>
        </p:xfrm>
        <a:graphic>
          <a:graphicData uri="http://schemas.openxmlformats.org/drawingml/2006/table">
            <a:tbl>
              <a:tblPr firstRow="1" bandRow="1">
                <a:effectLst>
                  <a:outerShdw blurRad="50800" dist="50800" dir="5400000" algn="ctr" rotWithShape="0">
                    <a:schemeClr val="accent1"/>
                  </a:outerShdw>
                </a:effectLst>
                <a:tableStyleId>{5C22544A-7EE6-4342-B048-85BDC9FD1C3A}</a:tableStyleId>
              </a:tblPr>
              <a:tblGrid>
                <a:gridCol w="5817400">
                  <a:extLst>
                    <a:ext uri="{9D8B030D-6E8A-4147-A177-3AD203B41FA5}">
                      <a16:colId xmlns:a16="http://schemas.microsoft.com/office/drawing/2014/main" val="399640906"/>
                    </a:ext>
                  </a:extLst>
                </a:gridCol>
                <a:gridCol w="5817400">
                  <a:extLst>
                    <a:ext uri="{9D8B030D-6E8A-4147-A177-3AD203B41FA5}">
                      <a16:colId xmlns:a16="http://schemas.microsoft.com/office/drawing/2014/main" val="3297158530"/>
                    </a:ext>
                  </a:extLst>
                </a:gridCol>
              </a:tblGrid>
              <a:tr h="456652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n>
                            <a:noFill/>
                          </a:ln>
                          <a:solidFill>
                            <a:srgbClr val="002060"/>
                          </a:solidFill>
                          <a:latin typeface="Arial" panose="020B0604020202020204" pitchFamily="34" charset="0"/>
                          <a:cs typeface="Arial" panose="020B0604020202020204" pitchFamily="34" charset="0"/>
                        </a:rPr>
                        <a:t>LSM1B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ln>
                          <a:noFill/>
                        </a:ln>
                        <a:solidFill>
                          <a:srgbClr val="00206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n>
                            <a:noFill/>
                          </a:ln>
                          <a:solidFill>
                            <a:srgbClr val="002060"/>
                          </a:solidFill>
                          <a:latin typeface="Arial" panose="020B0604020202020204" pitchFamily="34" charset="0"/>
                          <a:cs typeface="Arial" panose="020B0604020202020204" pitchFamily="34" charset="0"/>
                        </a:rPr>
                        <a:t>LSM1B data</a:t>
                      </a:r>
                      <a:r>
                        <a:rPr lang="en-US" sz="2000" dirty="0">
                          <a:ln>
                            <a:noFill/>
                          </a:ln>
                          <a:solidFill>
                            <a:srgbClr val="002060"/>
                          </a:solidFill>
                          <a:latin typeface="Arial" panose="020B0604020202020204" pitchFamily="34" charset="0"/>
                          <a:cs typeface="Arial" panose="020B0604020202020204" pitchFamily="34" charset="0"/>
                        </a:rPr>
                        <a:t>: </a:t>
                      </a:r>
                      <a:r>
                        <a:rPr lang="en-US" sz="2000" b="0" i="1" dirty="0">
                          <a:ln>
                            <a:noFill/>
                          </a:ln>
                          <a:solidFill>
                            <a:srgbClr val="002060"/>
                          </a:solidFill>
                          <a:latin typeface="Arial" panose="020B0604020202020204" pitchFamily="34" charset="0"/>
                          <a:cs typeface="Arial" panose="020B0604020202020204" pitchFamily="34" charset="0"/>
                        </a:rPr>
                        <a:t>represents the attitude along pitch and yaw axes of the spacecraft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ln>
                            <a:noFill/>
                          </a:ln>
                          <a:solidFill>
                            <a:srgbClr val="002060"/>
                          </a:solidFill>
                          <a:latin typeface="Arial" panose="020B0604020202020204" pitchFamily="34" charset="0"/>
                          <a:cs typeface="Arial" panose="020B0604020202020204" pitchFamily="34" charset="0"/>
                        </a:rPr>
                        <a:t>No roll information is provided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dirty="0">
                        <a:ln>
                          <a:noFill/>
                        </a:ln>
                        <a:solidFill>
                          <a:srgbClr val="00206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n>
                            <a:noFill/>
                          </a:ln>
                          <a:solidFill>
                            <a:srgbClr val="002060"/>
                          </a:solidFill>
                          <a:latin typeface="Arial" panose="020B0604020202020204" pitchFamily="34" charset="0"/>
                          <a:cs typeface="Arial" panose="020B0604020202020204" pitchFamily="34" charset="0"/>
                        </a:rPr>
                        <a:t>LSM1B data: </a:t>
                      </a:r>
                      <a:r>
                        <a:rPr lang="en-US" sz="2000" b="0" i="1" dirty="0">
                          <a:ln>
                            <a:noFill/>
                          </a:ln>
                          <a:solidFill>
                            <a:srgbClr val="002060"/>
                          </a:solidFill>
                          <a:latin typeface="Arial" panose="020B0604020202020204" pitchFamily="34" charset="0"/>
                          <a:cs typeface="Arial" panose="020B0604020202020204" pitchFamily="34" charset="0"/>
                        </a:rPr>
                        <a:t>represents the relative orientation along the line-of-sight</a:t>
                      </a:r>
                    </a:p>
                    <a:p>
                      <a:endParaRPr lang="en-US" sz="2000" dirty="0">
                        <a:ln>
                          <a:noFill/>
                        </a:ln>
                        <a:solidFill>
                          <a:srgbClr val="002060"/>
                        </a:solidFill>
                      </a:endParaRPr>
                    </a:p>
                  </a:txBody>
                  <a:tcPr>
                    <a:solidFill>
                      <a:schemeClr val="accent1">
                        <a:lumMod val="20000"/>
                        <a:lumOff val="80000"/>
                      </a:schemeClr>
                    </a:solidFill>
                  </a:tcPr>
                </a:tc>
                <a:tc>
                  <a:txBody>
                    <a:bodyPr/>
                    <a:lstStyle/>
                    <a:p>
                      <a:pPr marL="0" indent="0" algn="ctr">
                        <a:buFont typeface="Arial" panose="020B0604020202020204" pitchFamily="34" charset="0"/>
                        <a:buNone/>
                      </a:pPr>
                      <a:r>
                        <a:rPr lang="en-US" sz="2000" b="1" dirty="0">
                          <a:ln>
                            <a:noFill/>
                          </a:ln>
                          <a:solidFill>
                            <a:srgbClr val="002060"/>
                          </a:solidFill>
                          <a:latin typeface="Arial" panose="020B0604020202020204" pitchFamily="34" charset="0"/>
                          <a:cs typeface="Arial" panose="020B0604020202020204" pitchFamily="34" charset="0"/>
                        </a:rPr>
                        <a:t>SCA1B</a:t>
                      </a:r>
                    </a:p>
                    <a:p>
                      <a:pPr marL="228594" indent="-228594" algn="just">
                        <a:buFont typeface="Arial" panose="020B0604020202020204" pitchFamily="34" charset="0"/>
                        <a:buChar char="•"/>
                      </a:pPr>
                      <a:endParaRPr lang="en-US" sz="2000" b="0" dirty="0">
                        <a:ln>
                          <a:noFill/>
                        </a:ln>
                        <a:solidFill>
                          <a:srgbClr val="002060"/>
                        </a:solidFill>
                        <a:latin typeface="Arial" panose="020B0604020202020204" pitchFamily="34" charset="0"/>
                        <a:cs typeface="Arial" panose="020B0604020202020204" pitchFamily="34" charset="0"/>
                      </a:endParaRPr>
                    </a:p>
                    <a:p>
                      <a:pPr marL="228594" indent="-228594" algn="just">
                        <a:buFont typeface="Arial" panose="020B0604020202020204" pitchFamily="34" charset="0"/>
                        <a:buChar char="•"/>
                      </a:pPr>
                      <a:r>
                        <a:rPr lang="en-US" sz="2000" b="0" dirty="0">
                          <a:ln>
                            <a:noFill/>
                          </a:ln>
                          <a:solidFill>
                            <a:srgbClr val="002060"/>
                          </a:solidFill>
                          <a:latin typeface="Arial" panose="020B0604020202020204" pitchFamily="34" charset="0"/>
                          <a:cs typeface="Arial" panose="020B0604020202020204" pitchFamily="34" charset="0"/>
                        </a:rPr>
                        <a:t>GRACE-FO AOCS</a:t>
                      </a:r>
                      <a:r>
                        <a:rPr lang="en-US" sz="2000" b="0" baseline="30000" dirty="0">
                          <a:ln>
                            <a:noFill/>
                          </a:ln>
                          <a:solidFill>
                            <a:srgbClr val="002060"/>
                          </a:solidFill>
                          <a:latin typeface="Arial" panose="020B0604020202020204" pitchFamily="34" charset="0"/>
                          <a:cs typeface="Arial" panose="020B0604020202020204" pitchFamily="34" charset="0"/>
                        </a:rPr>
                        <a:t>*</a:t>
                      </a:r>
                      <a:r>
                        <a:rPr lang="en-US" sz="2000" b="0" dirty="0">
                          <a:ln>
                            <a:noFill/>
                          </a:ln>
                          <a:solidFill>
                            <a:srgbClr val="002060"/>
                          </a:solidFill>
                          <a:latin typeface="Arial" panose="020B0604020202020204" pitchFamily="34" charset="0"/>
                          <a:cs typeface="Arial" panose="020B0604020202020204" pitchFamily="34" charset="0"/>
                        </a:rPr>
                        <a:t> uses 3 star cameras (SCA) and a IMU together to determine the attitude of spacecraft</a:t>
                      </a:r>
                    </a:p>
                    <a:p>
                      <a:pPr marL="228594" indent="-228594" algn="just">
                        <a:buFont typeface="Arial" panose="020B0604020202020204" pitchFamily="34" charset="0"/>
                        <a:buChar char="•"/>
                      </a:pPr>
                      <a:r>
                        <a:rPr lang="en-US" sz="2000" b="0" dirty="0">
                          <a:ln>
                            <a:noFill/>
                          </a:ln>
                          <a:solidFill>
                            <a:srgbClr val="002060"/>
                          </a:solidFill>
                          <a:latin typeface="Arial" panose="020B0604020202020204" pitchFamily="34" charset="0"/>
                          <a:cs typeface="Arial" panose="020B0604020202020204" pitchFamily="34" charset="0"/>
                        </a:rPr>
                        <a:t>The data of 3 SCAs and an IMU is combined in attitude Kalman filter</a:t>
                      </a:r>
                    </a:p>
                    <a:p>
                      <a:pPr marL="228594" indent="-228594" algn="just">
                        <a:buFont typeface="Arial" panose="020B0604020202020204" pitchFamily="34" charset="0"/>
                        <a:buChar char="•"/>
                      </a:pPr>
                      <a:r>
                        <a:rPr lang="en-US" sz="2000" b="0" dirty="0">
                          <a:ln>
                            <a:noFill/>
                          </a:ln>
                          <a:solidFill>
                            <a:srgbClr val="002060"/>
                          </a:solidFill>
                          <a:latin typeface="Arial" panose="020B0604020202020204" pitchFamily="34" charset="0"/>
                          <a:cs typeface="Arial" panose="020B0604020202020204" pitchFamily="34" charset="0"/>
                        </a:rPr>
                        <a:t>This product is provided as </a:t>
                      </a:r>
                      <a:r>
                        <a:rPr lang="en-US" sz="2000" b="1" dirty="0">
                          <a:ln>
                            <a:noFill/>
                          </a:ln>
                          <a:solidFill>
                            <a:srgbClr val="002060"/>
                          </a:solidFill>
                          <a:latin typeface="Arial" panose="020B0604020202020204" pitchFamily="34" charset="0"/>
                          <a:cs typeface="Arial" panose="020B0604020202020204" pitchFamily="34" charset="0"/>
                        </a:rPr>
                        <a:t>SCA1B</a:t>
                      </a:r>
                      <a:r>
                        <a:rPr lang="en-US" sz="2000" b="0" dirty="0">
                          <a:ln>
                            <a:noFill/>
                          </a:ln>
                          <a:solidFill>
                            <a:srgbClr val="002060"/>
                          </a:solidFill>
                          <a:latin typeface="Arial" panose="020B0604020202020204" pitchFamily="34" charset="0"/>
                          <a:cs typeface="Arial" panose="020B0604020202020204" pitchFamily="34" charset="0"/>
                        </a:rPr>
                        <a:t> data</a:t>
                      </a:r>
                    </a:p>
                    <a:p>
                      <a:pPr marL="228594" indent="-228594" algn="just">
                        <a:buFont typeface="Arial" panose="020B0604020202020204" pitchFamily="34" charset="0"/>
                        <a:buChar char="•"/>
                      </a:pPr>
                      <a:r>
                        <a:rPr lang="en-US" sz="2000" b="0" dirty="0">
                          <a:ln>
                            <a:noFill/>
                          </a:ln>
                          <a:solidFill>
                            <a:srgbClr val="002060"/>
                          </a:solidFill>
                          <a:latin typeface="Arial" panose="020B0604020202020204" pitchFamily="34" charset="0"/>
                          <a:cs typeface="Arial" panose="020B0604020202020204" pitchFamily="34" charset="0"/>
                        </a:rPr>
                        <a:t>It is used in the gravity field determination</a:t>
                      </a:r>
                    </a:p>
                    <a:p>
                      <a:pPr marL="228594" indent="-228594" algn="just">
                        <a:buFont typeface="Arial" panose="020B0604020202020204" pitchFamily="34" charset="0"/>
                        <a:buChar char="•"/>
                      </a:pPr>
                      <a:endParaRPr lang="en-US" sz="2000" b="0" dirty="0">
                        <a:ln>
                          <a:noFill/>
                        </a:ln>
                        <a:solidFill>
                          <a:srgbClr val="002060"/>
                        </a:solidFill>
                        <a:latin typeface="Arial" panose="020B0604020202020204" pitchFamily="34" charset="0"/>
                        <a:cs typeface="Arial" panose="020B0604020202020204" pitchFamily="34" charset="0"/>
                      </a:endParaRPr>
                    </a:p>
                    <a:p>
                      <a:pPr marL="228594" indent="-228594" algn="just">
                        <a:buFont typeface="Arial" panose="020B0604020202020204" pitchFamily="34" charset="0"/>
                        <a:buChar char="•"/>
                      </a:pPr>
                      <a:r>
                        <a:rPr lang="en-US" sz="2000" b="1" dirty="0">
                          <a:ln>
                            <a:noFill/>
                          </a:ln>
                          <a:solidFill>
                            <a:srgbClr val="002060"/>
                          </a:solidFill>
                          <a:latin typeface="Arial" panose="020B0604020202020204" pitchFamily="34" charset="0"/>
                          <a:cs typeface="Arial" panose="020B0604020202020204" pitchFamily="34" charset="0"/>
                        </a:rPr>
                        <a:t>SCA1B data</a:t>
                      </a:r>
                      <a:r>
                        <a:rPr lang="en-US" sz="2000" dirty="0">
                          <a:ln>
                            <a:noFill/>
                          </a:ln>
                          <a:solidFill>
                            <a:srgbClr val="002060"/>
                          </a:solidFill>
                          <a:latin typeface="Arial" panose="020B0604020202020204" pitchFamily="34" charset="0"/>
                          <a:cs typeface="Arial" panose="020B0604020202020204" pitchFamily="34" charset="0"/>
                        </a:rPr>
                        <a:t>: </a:t>
                      </a:r>
                      <a:r>
                        <a:rPr lang="en-US" sz="2000" b="0" i="1" dirty="0">
                          <a:ln>
                            <a:noFill/>
                          </a:ln>
                          <a:solidFill>
                            <a:srgbClr val="002060"/>
                          </a:solidFill>
                          <a:latin typeface="Arial" panose="020B0604020202020204" pitchFamily="34" charset="0"/>
                          <a:cs typeface="Arial" panose="020B0604020202020204" pitchFamily="34" charset="0"/>
                        </a:rPr>
                        <a:t>represents attitude along roll, pitch and yaw axes of the spacecraft. It represents absolute orientation of the spacecraft</a:t>
                      </a:r>
                    </a:p>
                    <a:p>
                      <a:endParaRPr lang="en-US" sz="2000" b="0" dirty="0">
                        <a:ln>
                          <a:noFill/>
                        </a:ln>
                        <a:solidFill>
                          <a:srgbClr val="002060"/>
                        </a:solidFill>
                        <a:latin typeface="Arial" panose="020B0604020202020204" pitchFamily="34" charset="0"/>
                        <a:cs typeface="Arial" panose="020B0604020202020204" pitchFamily="34" charset="0"/>
                      </a:endParaRPr>
                    </a:p>
                    <a:p>
                      <a:endParaRPr lang="en-US" sz="2000" dirty="0">
                        <a:ln>
                          <a:noFill/>
                        </a:ln>
                        <a:solidFill>
                          <a:srgbClr val="002060"/>
                        </a:solidFill>
                      </a:endParaRPr>
                    </a:p>
                  </a:txBody>
                  <a:tcPr>
                    <a:solidFill>
                      <a:schemeClr val="accent1">
                        <a:lumMod val="20000"/>
                        <a:lumOff val="80000"/>
                      </a:schemeClr>
                    </a:solidFill>
                  </a:tcPr>
                </a:tc>
                <a:extLst>
                  <a:ext uri="{0D108BD9-81ED-4DB2-BD59-A6C34878D82A}">
                    <a16:rowId xmlns:a16="http://schemas.microsoft.com/office/drawing/2014/main" val="3797372218"/>
                  </a:ext>
                </a:extLst>
              </a:tr>
            </a:tbl>
          </a:graphicData>
        </a:graphic>
      </p:graphicFrame>
      <p:sp>
        <p:nvSpPr>
          <p:cNvPr id="3" name="TextBox 2">
            <a:extLst>
              <a:ext uri="{FF2B5EF4-FFF2-40B4-BE49-F238E27FC236}">
                <a16:creationId xmlns:a16="http://schemas.microsoft.com/office/drawing/2014/main" id="{0EB9E9A4-0371-8D4F-8292-F17334DC816A}"/>
              </a:ext>
            </a:extLst>
          </p:cNvPr>
          <p:cNvSpPr txBox="1"/>
          <p:nvPr/>
        </p:nvSpPr>
        <p:spPr>
          <a:xfrm>
            <a:off x="650240" y="6407794"/>
            <a:ext cx="7294880" cy="369332"/>
          </a:xfrm>
          <a:prstGeom prst="rect">
            <a:avLst/>
          </a:prstGeom>
          <a:noFill/>
        </p:spPr>
        <p:txBody>
          <a:bodyPr wrap="square" rtlCol="0">
            <a:spAutoFit/>
          </a:bodyPr>
          <a:lstStyle/>
          <a:p>
            <a:r>
              <a:rPr lang="en-US" baseline="30000" dirty="0"/>
              <a:t>*</a:t>
            </a:r>
            <a:r>
              <a:rPr lang="en-US" dirty="0"/>
              <a:t>AOCS: Attitude and Orbit Control System</a:t>
            </a:r>
          </a:p>
        </p:txBody>
      </p:sp>
      <p:pic>
        <p:nvPicPr>
          <p:cNvPr id="9" name="3" descr="3">
            <a:hlinkClick r:id="" action="ppaction://media"/>
            <a:extLst>
              <a:ext uri="{FF2B5EF4-FFF2-40B4-BE49-F238E27FC236}">
                <a16:creationId xmlns:a16="http://schemas.microsoft.com/office/drawing/2014/main" id="{922EB1A0-0519-D043-A3DC-5748CCEB7A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678" y="135228"/>
            <a:ext cx="812800" cy="812800"/>
          </a:xfrm>
          <a:prstGeom prst="rect">
            <a:avLst/>
          </a:prstGeom>
        </p:spPr>
      </p:pic>
    </p:spTree>
    <p:extLst>
      <p:ext uri="{BB962C8B-B14F-4D97-AF65-F5344CB8AC3E}">
        <p14:creationId xmlns:p14="http://schemas.microsoft.com/office/powerpoint/2010/main" val="2207316229"/>
      </p:ext>
    </p:extLst>
  </p:cSld>
  <p:clrMapOvr>
    <a:masterClrMapping/>
  </p:clrMapOvr>
  <mc:AlternateContent xmlns:mc="http://schemas.openxmlformats.org/markup-compatibility/2006" xmlns:p14="http://schemas.microsoft.com/office/powerpoint/2010/main">
    <mc:Choice Requires="p14">
      <p:transition spd="slow" p14:dur="2000" advTm="38680"/>
    </mc:Choice>
    <mc:Fallback xmlns="">
      <p:transition spd="slow" advTm="38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7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93B293-7431-FD46-BBE4-EA9A6BA3498C}"/>
              </a:ext>
            </a:extLst>
          </p:cNvPr>
          <p:cNvPicPr>
            <a:picLocks noChangeAspect="1"/>
          </p:cNvPicPr>
          <p:nvPr/>
        </p:nvPicPr>
        <p:blipFill>
          <a:blip r:embed="rId4"/>
          <a:stretch>
            <a:fillRect/>
          </a:stretch>
        </p:blipFill>
        <p:spPr>
          <a:xfrm>
            <a:off x="0" y="0"/>
            <a:ext cx="1008475" cy="1234867"/>
          </a:xfrm>
          <a:prstGeom prst="rect">
            <a:avLst/>
          </a:prstGeom>
        </p:spPr>
      </p:pic>
      <p:sp>
        <p:nvSpPr>
          <p:cNvPr id="6" name="Text Placeholder 2">
            <a:extLst>
              <a:ext uri="{FF2B5EF4-FFF2-40B4-BE49-F238E27FC236}">
                <a16:creationId xmlns:a16="http://schemas.microsoft.com/office/drawing/2014/main" id="{107E88A2-43F2-4248-8A30-9F008EC58E8A}"/>
              </a:ext>
            </a:extLst>
          </p:cNvPr>
          <p:cNvSpPr txBox="1">
            <a:spLocks/>
          </p:cNvSpPr>
          <p:nvPr/>
        </p:nvSpPr>
        <p:spPr>
          <a:xfrm>
            <a:off x="1008475" y="4502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sz="3467" dirty="0"/>
          </a:p>
        </p:txBody>
      </p:sp>
      <p:sp>
        <p:nvSpPr>
          <p:cNvPr id="10" name="Text Placeholder 1">
            <a:extLst>
              <a:ext uri="{FF2B5EF4-FFF2-40B4-BE49-F238E27FC236}">
                <a16:creationId xmlns:a16="http://schemas.microsoft.com/office/drawing/2014/main" id="{19AEAC2A-6F48-914C-BEE7-65E544D474F8}"/>
              </a:ext>
            </a:extLst>
          </p:cNvPr>
          <p:cNvSpPr txBox="1">
            <a:spLocks/>
          </p:cNvSpPr>
          <p:nvPr/>
        </p:nvSpPr>
        <p:spPr>
          <a:xfrm>
            <a:off x="0" y="1017606"/>
            <a:ext cx="11515655" cy="5186988"/>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867" b="1" dirty="0">
              <a:solidFill>
                <a:srgbClr val="002060"/>
              </a:solidFill>
            </a:endParaRPr>
          </a:p>
          <a:p>
            <a:pPr marL="380990" indent="-380990" algn="just">
              <a:buFont typeface="Arial" panose="020B0604020202020204" pitchFamily="34" charset="0"/>
              <a:buChar char="•"/>
            </a:pPr>
            <a:r>
              <a:rPr lang="en-US" sz="1867" dirty="0">
                <a:solidFill>
                  <a:srgbClr val="002060"/>
                </a:solidFill>
              </a:rPr>
              <a:t>LRI based attitude, LSM1B, is a new dataset</a:t>
            </a:r>
          </a:p>
          <a:p>
            <a:pPr marL="380990" indent="-380990" algn="just">
              <a:buFont typeface="Arial" panose="020B0604020202020204" pitchFamily="34" charset="0"/>
              <a:buChar char="•"/>
            </a:pPr>
            <a:r>
              <a:rPr lang="en-US" sz="1867" b="1" dirty="0">
                <a:solidFill>
                  <a:srgbClr val="002060"/>
                </a:solidFill>
              </a:rPr>
              <a:t>Our aim is to explore the potential of this LRI based new attitude dataset</a:t>
            </a:r>
          </a:p>
          <a:p>
            <a:pPr marL="380990" indent="-380990" algn="just">
              <a:buFont typeface="Arial" panose="020B0604020202020204" pitchFamily="34" charset="0"/>
              <a:buChar char="•"/>
            </a:pPr>
            <a:r>
              <a:rPr lang="en-US" sz="1867" b="1" dirty="0">
                <a:solidFill>
                  <a:srgbClr val="002060"/>
                </a:solidFill>
              </a:rPr>
              <a:t>For this, we explore the answer to questions</a:t>
            </a:r>
          </a:p>
          <a:p>
            <a:pPr marL="929617" lvl="1" indent="-380990" algn="just">
              <a:buFont typeface="+mj-lt"/>
              <a:buAutoNum type="arabicPeriod"/>
            </a:pPr>
            <a:r>
              <a:rPr lang="en-US" sz="1867" b="1" dirty="0">
                <a:solidFill>
                  <a:schemeClr val="accent2">
                    <a:lumMod val="50000"/>
                  </a:schemeClr>
                </a:solidFill>
              </a:rPr>
              <a:t>How does the LSM1B pointing angles compare against the ones we get from SCA1B data?</a:t>
            </a:r>
          </a:p>
          <a:p>
            <a:pPr marL="929617" lvl="1" indent="-380990" algn="just">
              <a:buFont typeface="+mj-lt"/>
              <a:buAutoNum type="arabicPeriod"/>
            </a:pPr>
            <a:r>
              <a:rPr lang="en-US" sz="1867" b="1" dirty="0">
                <a:solidFill>
                  <a:schemeClr val="accent2">
                    <a:lumMod val="50000"/>
                  </a:schemeClr>
                </a:solidFill>
              </a:rPr>
              <a:t>If we combine the LRI based information with Star cameras and IMU datasets, how does the new combination would look like?</a:t>
            </a:r>
          </a:p>
          <a:p>
            <a:pPr marL="929617" lvl="1" indent="-380990" algn="just">
              <a:buFont typeface="+mj-lt"/>
              <a:buAutoNum type="arabicPeriod"/>
            </a:pPr>
            <a:r>
              <a:rPr lang="en-US" sz="1867" b="1" dirty="0">
                <a:solidFill>
                  <a:schemeClr val="accent2">
                    <a:lumMod val="50000"/>
                  </a:schemeClr>
                </a:solidFill>
              </a:rPr>
              <a:t>How would  the attitude based on the combination with LRI pointing information impact the precision of the gravity field models?</a:t>
            </a:r>
          </a:p>
          <a:p>
            <a:pPr lvl="1" algn="just"/>
            <a:r>
              <a:rPr lang="en-US" sz="1867" b="1" dirty="0">
                <a:solidFill>
                  <a:srgbClr val="002060"/>
                </a:solidFill>
              </a:rPr>
              <a:t>         </a:t>
            </a:r>
            <a:endParaRPr lang="en-US" sz="1600" b="1" dirty="0">
              <a:solidFill>
                <a:srgbClr val="002060"/>
              </a:solidFill>
            </a:endParaRPr>
          </a:p>
        </p:txBody>
      </p:sp>
      <p:sp>
        <p:nvSpPr>
          <p:cNvPr id="7" name="Text Placeholder 2">
            <a:extLst>
              <a:ext uri="{FF2B5EF4-FFF2-40B4-BE49-F238E27FC236}">
                <a16:creationId xmlns:a16="http://schemas.microsoft.com/office/drawing/2014/main" id="{5037C23D-1E07-B141-97E1-3BD11D808F5E}"/>
              </a:ext>
            </a:extLst>
          </p:cNvPr>
          <p:cNvSpPr txBox="1">
            <a:spLocks/>
          </p:cNvSpPr>
          <p:nvPr/>
        </p:nvSpPr>
        <p:spPr>
          <a:xfrm>
            <a:off x="1211675" y="6534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467" dirty="0"/>
              <a:t>Goal of this work</a:t>
            </a:r>
          </a:p>
          <a:p>
            <a:pPr algn="ctr"/>
            <a:endParaRPr lang="en-US" sz="3467" dirty="0"/>
          </a:p>
        </p:txBody>
      </p:sp>
      <p:pic>
        <p:nvPicPr>
          <p:cNvPr id="2" name="4" descr="4">
            <a:hlinkClick r:id="" action="ppaction://media"/>
            <a:extLst>
              <a:ext uri="{FF2B5EF4-FFF2-40B4-BE49-F238E27FC236}">
                <a16:creationId xmlns:a16="http://schemas.microsoft.com/office/drawing/2014/main" id="{B3015156-8906-BC44-88F3-E288DCBD5E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678" y="127394"/>
            <a:ext cx="812800" cy="812800"/>
          </a:xfrm>
          <a:prstGeom prst="rect">
            <a:avLst/>
          </a:prstGeom>
        </p:spPr>
      </p:pic>
    </p:spTree>
    <p:extLst>
      <p:ext uri="{BB962C8B-B14F-4D97-AF65-F5344CB8AC3E}">
        <p14:creationId xmlns:p14="http://schemas.microsoft.com/office/powerpoint/2010/main" val="2753685764"/>
      </p:ext>
    </p:extLst>
  </p:cSld>
  <p:clrMapOvr>
    <a:masterClrMapping/>
  </p:clrMapOvr>
  <mc:AlternateContent xmlns:mc="http://schemas.openxmlformats.org/markup-compatibility/2006" xmlns:p14="http://schemas.microsoft.com/office/powerpoint/2010/main">
    <mc:Choice Requires="p14">
      <p:transition spd="slow" p14:dur="2000" advTm="38680"/>
    </mc:Choice>
    <mc:Fallback xmlns="">
      <p:transition spd="slow" advTm="38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9EFF2-0EE9-B94F-BDB3-85367169C031}"/>
              </a:ext>
            </a:extLst>
          </p:cNvPr>
          <p:cNvPicPr>
            <a:picLocks noChangeAspect="1"/>
          </p:cNvPicPr>
          <p:nvPr/>
        </p:nvPicPr>
        <p:blipFill>
          <a:blip r:embed="rId5"/>
          <a:stretch>
            <a:fillRect/>
          </a:stretch>
        </p:blipFill>
        <p:spPr>
          <a:xfrm>
            <a:off x="0" y="0"/>
            <a:ext cx="1008475" cy="1234867"/>
          </a:xfrm>
          <a:prstGeom prst="rect">
            <a:avLst/>
          </a:prstGeom>
        </p:spPr>
      </p:pic>
      <p:sp>
        <p:nvSpPr>
          <p:cNvPr id="10" name="Text Placeholder 1">
            <a:extLst>
              <a:ext uri="{FF2B5EF4-FFF2-40B4-BE49-F238E27FC236}">
                <a16:creationId xmlns:a16="http://schemas.microsoft.com/office/drawing/2014/main" id="{033F0098-396B-824F-957C-35D39BBBA4A0}"/>
              </a:ext>
            </a:extLst>
          </p:cNvPr>
          <p:cNvSpPr txBox="1">
            <a:spLocks/>
          </p:cNvSpPr>
          <p:nvPr/>
        </p:nvSpPr>
        <p:spPr>
          <a:xfrm>
            <a:off x="143509" y="1473989"/>
            <a:ext cx="11272803" cy="5186988"/>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380990" algn="just">
              <a:buFont typeface="Arial" panose="020B0604020202020204" pitchFamily="34" charset="0"/>
              <a:buChar char="•"/>
            </a:pPr>
            <a:endParaRPr lang="en-US" sz="1867" dirty="0">
              <a:solidFill>
                <a:srgbClr val="002060"/>
              </a:solidFill>
            </a:endParaRPr>
          </a:p>
        </p:txBody>
      </p:sp>
      <p:sp>
        <p:nvSpPr>
          <p:cNvPr id="13" name="Text Placeholder 1">
            <a:extLst>
              <a:ext uri="{FF2B5EF4-FFF2-40B4-BE49-F238E27FC236}">
                <a16:creationId xmlns:a16="http://schemas.microsoft.com/office/drawing/2014/main" id="{581D55FF-CF0C-1C4B-9C65-C56E9A2A775D}"/>
              </a:ext>
            </a:extLst>
          </p:cNvPr>
          <p:cNvSpPr txBox="1">
            <a:spLocks/>
          </p:cNvSpPr>
          <p:nvPr/>
        </p:nvSpPr>
        <p:spPr>
          <a:xfrm>
            <a:off x="0" y="4561427"/>
            <a:ext cx="11904981" cy="2702507"/>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380990" algn="just">
              <a:buFont typeface="Arial" panose="020B0604020202020204" pitchFamily="34" charset="0"/>
              <a:buChar char="•"/>
            </a:pPr>
            <a:r>
              <a:rPr lang="en-US" sz="1867" dirty="0">
                <a:solidFill>
                  <a:srgbClr val="002060"/>
                </a:solidFill>
              </a:rPr>
              <a:t>Spectral characteristics are compared after computing the relative orientation from the SCA1B data </a:t>
            </a:r>
          </a:p>
          <a:p>
            <a:pPr marL="380990" indent="-380990" algn="just">
              <a:buFont typeface="Arial" panose="020B0604020202020204" pitchFamily="34" charset="0"/>
              <a:buChar char="•"/>
            </a:pPr>
            <a:r>
              <a:rPr lang="en-US" sz="1867" dirty="0">
                <a:solidFill>
                  <a:srgbClr val="002060"/>
                </a:solidFill>
              </a:rPr>
              <a:t>We represent the line-of-sight angles derived from SCA1B as SCA1B</a:t>
            </a:r>
            <a:r>
              <a:rPr lang="en-US" sz="1867" baseline="-25000" dirty="0">
                <a:solidFill>
                  <a:srgbClr val="002060"/>
                </a:solidFill>
              </a:rPr>
              <a:t>LOS    </a:t>
            </a:r>
            <a:r>
              <a:rPr lang="en-US" sz="1867" dirty="0">
                <a:solidFill>
                  <a:srgbClr val="002060"/>
                </a:solidFill>
              </a:rPr>
              <a:t> (see Fig. 2 above)</a:t>
            </a:r>
            <a:endParaRPr lang="en-US" sz="1867" baseline="-25000" dirty="0">
              <a:solidFill>
                <a:srgbClr val="002060"/>
              </a:solidFill>
            </a:endParaRPr>
          </a:p>
          <a:p>
            <a:pPr marL="380990" indent="-380990" algn="just">
              <a:buFont typeface="Arial" panose="020B0604020202020204" pitchFamily="34" charset="0"/>
              <a:buChar char="•"/>
            </a:pPr>
            <a:r>
              <a:rPr lang="en-US" sz="1867" dirty="0">
                <a:solidFill>
                  <a:srgbClr val="002060"/>
                </a:solidFill>
              </a:rPr>
              <a:t>The LSM1B pitch angles has less high-frequency noise in frequencies 10-70mHz</a:t>
            </a:r>
          </a:p>
          <a:p>
            <a:pPr marL="380990" indent="-380990" algn="just">
              <a:buFont typeface="Arial" panose="020B0604020202020204" pitchFamily="34" charset="0"/>
              <a:buChar char="•"/>
            </a:pPr>
            <a:r>
              <a:rPr lang="en-US" sz="1867" dirty="0">
                <a:solidFill>
                  <a:srgbClr val="002060"/>
                </a:solidFill>
              </a:rPr>
              <a:t>LSM1B angles are limited by the “quantization noise” in frequencies&gt;70mHz</a:t>
            </a:r>
          </a:p>
          <a:p>
            <a:pPr marL="380990" indent="-380990" algn="just">
              <a:buFont typeface="Arial" panose="020B0604020202020204" pitchFamily="34" charset="0"/>
              <a:buChar char="•"/>
            </a:pPr>
            <a:r>
              <a:rPr lang="en-US" sz="1867" dirty="0">
                <a:solidFill>
                  <a:srgbClr val="002060"/>
                </a:solidFill>
              </a:rPr>
              <a:t>We expect that combination of LSM data with SCA or SCA and IMU would reduce the noise in pitch angle in frequencies 10-70mHz</a:t>
            </a:r>
          </a:p>
        </p:txBody>
      </p:sp>
      <p:pic>
        <p:nvPicPr>
          <p:cNvPr id="17" name="Picture 16">
            <a:extLst>
              <a:ext uri="{FF2B5EF4-FFF2-40B4-BE49-F238E27FC236}">
                <a16:creationId xmlns:a16="http://schemas.microsoft.com/office/drawing/2014/main" id="{52BE1AC5-FE47-9F4C-B4A6-4A64B95A6945}"/>
              </a:ext>
            </a:extLst>
          </p:cNvPr>
          <p:cNvPicPr>
            <a:picLocks noChangeAspect="1"/>
          </p:cNvPicPr>
          <p:nvPr/>
        </p:nvPicPr>
        <p:blipFill rotWithShape="1">
          <a:blip r:embed="rId6"/>
          <a:srcRect l="8221" t="2899" r="14194"/>
          <a:stretch/>
        </p:blipFill>
        <p:spPr>
          <a:xfrm>
            <a:off x="5250083" y="1145932"/>
            <a:ext cx="4693045" cy="3346232"/>
          </a:xfrm>
          <a:prstGeom prst="rect">
            <a:avLst/>
          </a:prstGeom>
        </p:spPr>
      </p:pic>
      <p:pic>
        <p:nvPicPr>
          <p:cNvPr id="19" name="Picture 18">
            <a:extLst>
              <a:ext uri="{FF2B5EF4-FFF2-40B4-BE49-F238E27FC236}">
                <a16:creationId xmlns:a16="http://schemas.microsoft.com/office/drawing/2014/main" id="{F2396D42-9B58-2D46-BE23-CA84D127E605}"/>
              </a:ext>
            </a:extLst>
          </p:cNvPr>
          <p:cNvPicPr>
            <a:picLocks noChangeAspect="1"/>
          </p:cNvPicPr>
          <p:nvPr/>
        </p:nvPicPr>
        <p:blipFill rotWithShape="1">
          <a:blip r:embed="rId7"/>
          <a:srcRect l="8578" t="2873" r="14535"/>
          <a:stretch/>
        </p:blipFill>
        <p:spPr>
          <a:xfrm>
            <a:off x="406616" y="1114801"/>
            <a:ext cx="4640267" cy="3377363"/>
          </a:xfrm>
          <a:prstGeom prst="rect">
            <a:avLst/>
          </a:prstGeom>
        </p:spPr>
      </p:pic>
      <p:sp>
        <p:nvSpPr>
          <p:cNvPr id="3" name="TextBox 2">
            <a:extLst>
              <a:ext uri="{FF2B5EF4-FFF2-40B4-BE49-F238E27FC236}">
                <a16:creationId xmlns:a16="http://schemas.microsoft.com/office/drawing/2014/main" id="{EAC65884-ED8E-D34D-A877-CD3738ABB3C2}"/>
              </a:ext>
            </a:extLst>
          </p:cNvPr>
          <p:cNvSpPr txBox="1"/>
          <p:nvPr/>
        </p:nvSpPr>
        <p:spPr>
          <a:xfrm>
            <a:off x="9703406" y="1899773"/>
            <a:ext cx="2345085" cy="1117935"/>
          </a:xfrm>
          <a:prstGeom prst="rect">
            <a:avLst/>
          </a:prstGeom>
          <a:noFill/>
        </p:spPr>
        <p:txBody>
          <a:bodyPr wrap="square" rtlCol="0">
            <a:spAutoFit/>
          </a:bodyPr>
          <a:lstStyle/>
          <a:p>
            <a:pPr algn="just"/>
            <a:r>
              <a:rPr lang="en-US" sz="1333" dirty="0">
                <a:solidFill>
                  <a:schemeClr val="accent6">
                    <a:lumMod val="50000"/>
                  </a:schemeClr>
                </a:solidFill>
                <a:latin typeface="Arial" panose="020B0604020202020204" pitchFamily="34" charset="0"/>
                <a:cs typeface="Arial" panose="020B0604020202020204" pitchFamily="34" charset="0"/>
              </a:rPr>
              <a:t>Fig. 2. Amplitude spectral density of the inter-satellite pointing pitch and yaw angles for GF1 on January 01, 2019. </a:t>
            </a:r>
          </a:p>
        </p:txBody>
      </p:sp>
      <p:sp>
        <p:nvSpPr>
          <p:cNvPr id="11" name="Text Placeholder 2">
            <a:extLst>
              <a:ext uri="{FF2B5EF4-FFF2-40B4-BE49-F238E27FC236}">
                <a16:creationId xmlns:a16="http://schemas.microsoft.com/office/drawing/2014/main" id="{563E7979-2C46-6A47-87AC-9B2F6E064844}"/>
              </a:ext>
            </a:extLst>
          </p:cNvPr>
          <p:cNvSpPr txBox="1">
            <a:spLocks/>
          </p:cNvSpPr>
          <p:nvPr/>
        </p:nvSpPr>
        <p:spPr>
          <a:xfrm>
            <a:off x="1211675" y="6534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467" dirty="0"/>
              <a:t>1. Comparison: LSM1B and SCA1B pointing angles</a:t>
            </a:r>
          </a:p>
          <a:p>
            <a:pPr algn="ctr"/>
            <a:endParaRPr lang="en-US" sz="3467" dirty="0"/>
          </a:p>
        </p:txBody>
      </p:sp>
      <p:pic>
        <p:nvPicPr>
          <p:cNvPr id="6" name="5" descr="5">
            <a:hlinkClick r:id="" action="ppaction://media"/>
            <a:extLst>
              <a:ext uri="{FF2B5EF4-FFF2-40B4-BE49-F238E27FC236}">
                <a16:creationId xmlns:a16="http://schemas.microsoft.com/office/drawing/2014/main" id="{FE8C79E7-3E8B-F44D-A860-A03E10898A8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35691" y="18917"/>
            <a:ext cx="812800" cy="812800"/>
          </a:xfrm>
          <a:prstGeom prst="rect">
            <a:avLst/>
          </a:prstGeom>
        </p:spPr>
      </p:pic>
    </p:spTree>
    <p:extLst>
      <p:ext uri="{BB962C8B-B14F-4D97-AF65-F5344CB8AC3E}">
        <p14:creationId xmlns:p14="http://schemas.microsoft.com/office/powerpoint/2010/main" val="2532790468"/>
      </p:ext>
    </p:extLst>
  </p:cSld>
  <p:clrMapOvr>
    <a:masterClrMapping/>
  </p:clrMapOvr>
  <mc:AlternateContent xmlns:mc="http://schemas.openxmlformats.org/markup-compatibility/2006" xmlns:p14="http://schemas.microsoft.com/office/powerpoint/2010/main">
    <mc:Choice Requires="p14">
      <p:transition spd="slow" p14:dur="2000" advTm="13487"/>
    </mc:Choice>
    <mc:Fallback xmlns="">
      <p:transition spd="slow" advTm="13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9EFF2-0EE9-B94F-BDB3-85367169C031}"/>
              </a:ext>
            </a:extLst>
          </p:cNvPr>
          <p:cNvPicPr>
            <a:picLocks noChangeAspect="1"/>
          </p:cNvPicPr>
          <p:nvPr/>
        </p:nvPicPr>
        <p:blipFill>
          <a:blip r:embed="rId5"/>
          <a:stretch>
            <a:fillRect/>
          </a:stretch>
        </p:blipFill>
        <p:spPr>
          <a:xfrm>
            <a:off x="0" y="0"/>
            <a:ext cx="1008475" cy="1234867"/>
          </a:xfrm>
          <a:prstGeom prst="rect">
            <a:avLst/>
          </a:prstGeom>
        </p:spPr>
      </p:pic>
      <p:sp>
        <p:nvSpPr>
          <p:cNvPr id="6" name="Text Placeholder 2">
            <a:extLst>
              <a:ext uri="{FF2B5EF4-FFF2-40B4-BE49-F238E27FC236}">
                <a16:creationId xmlns:a16="http://schemas.microsoft.com/office/drawing/2014/main" id="{064C7D46-1FCB-904D-BB82-3A355485595A}"/>
              </a:ext>
            </a:extLst>
          </p:cNvPr>
          <p:cNvSpPr txBox="1">
            <a:spLocks/>
          </p:cNvSpPr>
          <p:nvPr/>
        </p:nvSpPr>
        <p:spPr>
          <a:xfrm>
            <a:off x="1008475" y="4502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3467" dirty="0"/>
          </a:p>
        </p:txBody>
      </p:sp>
      <p:sp>
        <p:nvSpPr>
          <p:cNvPr id="13" name="Text Placeholder 1">
            <a:extLst>
              <a:ext uri="{FF2B5EF4-FFF2-40B4-BE49-F238E27FC236}">
                <a16:creationId xmlns:a16="http://schemas.microsoft.com/office/drawing/2014/main" id="{581D55FF-CF0C-1C4B-9C65-C56E9A2A775D}"/>
              </a:ext>
            </a:extLst>
          </p:cNvPr>
          <p:cNvSpPr txBox="1">
            <a:spLocks/>
          </p:cNvSpPr>
          <p:nvPr/>
        </p:nvSpPr>
        <p:spPr>
          <a:xfrm>
            <a:off x="436781" y="4490343"/>
            <a:ext cx="11755220" cy="771352"/>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67" dirty="0">
                <a:solidFill>
                  <a:srgbClr val="002060"/>
                </a:solidFill>
              </a:rPr>
              <a:t> </a:t>
            </a:r>
          </a:p>
        </p:txBody>
      </p:sp>
      <p:sp>
        <p:nvSpPr>
          <p:cNvPr id="7" name="TextBox 6">
            <a:extLst>
              <a:ext uri="{FF2B5EF4-FFF2-40B4-BE49-F238E27FC236}">
                <a16:creationId xmlns:a16="http://schemas.microsoft.com/office/drawing/2014/main" id="{0BAD56C7-4F19-4740-8314-34B459591DA1}"/>
              </a:ext>
            </a:extLst>
          </p:cNvPr>
          <p:cNvSpPr txBox="1"/>
          <p:nvPr/>
        </p:nvSpPr>
        <p:spPr>
          <a:xfrm>
            <a:off x="730771" y="2628780"/>
            <a:ext cx="10522859" cy="2678234"/>
          </a:xfrm>
          <a:prstGeom prst="rect">
            <a:avLst/>
          </a:prstGeom>
          <a:noFill/>
        </p:spPr>
        <p:txBody>
          <a:bodyPr wrap="square" rtlCol="0">
            <a:spAutoFit/>
          </a:bodyPr>
          <a:lstStyle/>
          <a:p>
            <a:pPr marL="342900" indent="-342900">
              <a:buFont typeface="Arial" panose="020B0604020202020204" pitchFamily="34" charset="0"/>
              <a:buChar char="•"/>
            </a:pPr>
            <a:r>
              <a:rPr lang="en-US" sz="1867" dirty="0">
                <a:solidFill>
                  <a:srgbClr val="002060"/>
                </a:solidFill>
                <a:latin typeface="Arial" panose="020B0604020202020204" pitchFamily="34" charset="0"/>
                <a:cs typeface="Arial" panose="020B0604020202020204" pitchFamily="34" charset="0"/>
              </a:rPr>
              <a:t>We combined the fast steering mirror data (</a:t>
            </a:r>
            <a:r>
              <a:rPr lang="en-US" sz="1867" dirty="0">
                <a:solidFill>
                  <a:srgbClr val="FF0000"/>
                </a:solidFill>
                <a:latin typeface="Arial" panose="020B0604020202020204" pitchFamily="34" charset="0"/>
                <a:cs typeface="Arial" panose="020B0604020202020204" pitchFamily="34" charset="0"/>
              </a:rPr>
              <a:t>LSM</a:t>
            </a:r>
            <a:r>
              <a:rPr lang="en-US" sz="1867" dirty="0">
                <a:solidFill>
                  <a:srgbClr val="002060"/>
                </a:solidFill>
                <a:latin typeface="Arial" panose="020B0604020202020204" pitchFamily="34" charset="0"/>
                <a:cs typeface="Arial" panose="020B0604020202020204" pitchFamily="34" charset="0"/>
              </a:rPr>
              <a:t>) with </a:t>
            </a:r>
          </a:p>
          <a:p>
            <a:pPr marL="914400" lvl="1" indent="-457200">
              <a:buFont typeface="+mj-lt"/>
              <a:buAutoNum type="arabicPeriod"/>
            </a:pPr>
            <a:r>
              <a:rPr lang="en-US" sz="1867" dirty="0">
                <a:solidFill>
                  <a:srgbClr val="002060"/>
                </a:solidFill>
                <a:latin typeface="Arial" panose="020B0604020202020204" pitchFamily="34" charset="0"/>
                <a:cs typeface="Arial" panose="020B0604020202020204" pitchFamily="34" charset="0"/>
              </a:rPr>
              <a:t>Three Star cameras  (</a:t>
            </a:r>
            <a:r>
              <a:rPr lang="en-US" sz="1867" dirty="0">
                <a:solidFill>
                  <a:schemeClr val="accent6">
                    <a:lumMod val="50000"/>
                  </a:schemeClr>
                </a:solidFill>
                <a:latin typeface="Arial" panose="020B0604020202020204" pitchFamily="34" charset="0"/>
                <a:cs typeface="Arial" panose="020B0604020202020204" pitchFamily="34" charset="0"/>
              </a:rPr>
              <a:t>SCA+LSM</a:t>
            </a:r>
            <a:r>
              <a:rPr lang="en-US" sz="1867" dirty="0">
                <a:solidFill>
                  <a:srgbClr val="002060"/>
                </a:solidFill>
                <a:latin typeface="Arial" panose="020B0604020202020204" pitchFamily="34" charset="0"/>
                <a:cs typeface="Arial" panose="020B0604020202020204" pitchFamily="34" charset="0"/>
              </a:rPr>
              <a:t>)</a:t>
            </a:r>
          </a:p>
          <a:p>
            <a:pPr marL="914400" lvl="1" indent="-457200">
              <a:buFont typeface="+mj-lt"/>
              <a:buAutoNum type="arabicPeriod"/>
            </a:pPr>
            <a:r>
              <a:rPr lang="en-US" sz="1867" dirty="0">
                <a:solidFill>
                  <a:srgbClr val="002060"/>
                </a:solidFill>
                <a:latin typeface="Arial" panose="020B0604020202020204" pitchFamily="34" charset="0"/>
                <a:cs typeface="Arial" panose="020B0604020202020204" pitchFamily="34" charset="0"/>
              </a:rPr>
              <a:t>Three Star cameras and IMU  (</a:t>
            </a:r>
            <a:r>
              <a:rPr lang="en-US" sz="1867" dirty="0">
                <a:solidFill>
                  <a:srgbClr val="FF40FF"/>
                </a:solidFill>
                <a:latin typeface="Arial" panose="020B0604020202020204" pitchFamily="34" charset="0"/>
                <a:cs typeface="Arial" panose="020B0604020202020204" pitchFamily="34" charset="0"/>
              </a:rPr>
              <a:t>SCA+LSM+IMU</a:t>
            </a:r>
            <a:r>
              <a:rPr lang="en-US" sz="1867" dirty="0">
                <a:solidFill>
                  <a:srgbClr val="002060"/>
                </a:solidFill>
                <a:latin typeface="Arial" panose="020B0604020202020204" pitchFamily="34" charset="0"/>
                <a:cs typeface="Arial" panose="020B0604020202020204" pitchFamily="34" charset="0"/>
              </a:rPr>
              <a:t>)</a:t>
            </a:r>
          </a:p>
          <a:p>
            <a:pPr lvl="1"/>
            <a:r>
              <a:rPr lang="en-US" sz="1867" dirty="0">
                <a:solidFill>
                  <a:srgbClr val="002060"/>
                </a:solidFill>
                <a:latin typeface="Arial" panose="020B0604020202020204" pitchFamily="34" charset="0"/>
                <a:cs typeface="Arial" panose="020B0604020202020204" pitchFamily="34" charset="0"/>
              </a:rPr>
              <a:t>in an attitude Kalman filter</a:t>
            </a:r>
          </a:p>
          <a:p>
            <a:pPr marL="457189" indent="-457189">
              <a:buAutoNum type="arabicPeriod"/>
            </a:pPr>
            <a:endParaRPr lang="en-US" sz="1867"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67" dirty="0">
                <a:solidFill>
                  <a:srgbClr val="002060"/>
                </a:solidFill>
                <a:latin typeface="Arial" panose="020B0604020202020204" pitchFamily="34" charset="0"/>
                <a:cs typeface="Arial" panose="020B0604020202020204" pitchFamily="34" charset="0"/>
              </a:rPr>
              <a:t>In order to assess the quality of newly combined attitude solutions, we compare the pointing angles with the existing attitude datasets, that is, with the LSM1B angles and SCA+IMU  (</a:t>
            </a:r>
            <a:r>
              <a:rPr lang="en-US" sz="1867" dirty="0">
                <a:solidFill>
                  <a:schemeClr val="accent5">
                    <a:lumMod val="50000"/>
                  </a:schemeClr>
                </a:solidFill>
                <a:latin typeface="Arial" panose="020B0604020202020204" pitchFamily="34" charset="0"/>
                <a:cs typeface="Arial" panose="020B0604020202020204" pitchFamily="34" charset="0"/>
              </a:rPr>
              <a:t>SCA1B_LOS</a:t>
            </a:r>
            <a:r>
              <a:rPr lang="en-US" sz="1867" dirty="0">
                <a:solidFill>
                  <a:srgbClr val="002060"/>
                </a:solidFill>
                <a:latin typeface="Arial" panose="020B0604020202020204" pitchFamily="34" charset="0"/>
                <a:cs typeface="Arial" panose="020B0604020202020204" pitchFamily="34" charset="0"/>
              </a:rPr>
              <a:t>) attitude solution</a:t>
            </a:r>
          </a:p>
          <a:p>
            <a:r>
              <a:rPr lang="en-US" sz="1867" dirty="0">
                <a:solidFill>
                  <a:srgbClr val="002060"/>
                </a:solidFill>
                <a:latin typeface="Arial" panose="020B0604020202020204" pitchFamily="34" charset="0"/>
                <a:cs typeface="Arial" panose="020B0604020202020204" pitchFamily="34" charset="0"/>
              </a:rPr>
              <a:t> </a:t>
            </a:r>
          </a:p>
        </p:txBody>
      </p:sp>
      <p:sp>
        <p:nvSpPr>
          <p:cNvPr id="16" name="Text Placeholder 2">
            <a:extLst>
              <a:ext uri="{FF2B5EF4-FFF2-40B4-BE49-F238E27FC236}">
                <a16:creationId xmlns:a16="http://schemas.microsoft.com/office/drawing/2014/main" id="{A3067A16-3705-1943-9676-0AFE91DDBE7E}"/>
              </a:ext>
            </a:extLst>
          </p:cNvPr>
          <p:cNvSpPr txBox="1">
            <a:spLocks/>
          </p:cNvSpPr>
          <p:nvPr/>
        </p:nvSpPr>
        <p:spPr>
          <a:xfrm>
            <a:off x="1211675" y="6534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467" dirty="0"/>
              <a:t>2. Combination of LRI based attitude with SCA/SCA&amp;IMU</a:t>
            </a:r>
          </a:p>
          <a:p>
            <a:pPr algn="ctr"/>
            <a:r>
              <a:rPr lang="en-US" sz="3467" dirty="0"/>
              <a:t> </a:t>
            </a:r>
          </a:p>
        </p:txBody>
      </p:sp>
      <p:pic>
        <p:nvPicPr>
          <p:cNvPr id="3" name="6" descr="6">
            <a:hlinkClick r:id="" action="ppaction://media"/>
            <a:extLst>
              <a:ext uri="{FF2B5EF4-FFF2-40B4-BE49-F238E27FC236}">
                <a16:creationId xmlns:a16="http://schemas.microsoft.com/office/drawing/2014/main" id="{E10ED9E2-2F1B-2640-ABA6-4FFA4AE80E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53630" y="145406"/>
            <a:ext cx="812800" cy="812800"/>
          </a:xfrm>
          <a:prstGeom prst="rect">
            <a:avLst/>
          </a:prstGeom>
        </p:spPr>
      </p:pic>
    </p:spTree>
    <p:extLst>
      <p:ext uri="{BB962C8B-B14F-4D97-AF65-F5344CB8AC3E}">
        <p14:creationId xmlns:p14="http://schemas.microsoft.com/office/powerpoint/2010/main" val="170037213"/>
      </p:ext>
    </p:extLst>
  </p:cSld>
  <p:clrMapOvr>
    <a:masterClrMapping/>
  </p:clrMapOvr>
  <mc:AlternateContent xmlns:mc="http://schemas.openxmlformats.org/markup-compatibility/2006" xmlns:p14="http://schemas.microsoft.com/office/powerpoint/2010/main">
    <mc:Choice Requires="p14">
      <p:transition spd="slow" p14:dur="2000" advTm="10347"/>
    </mc:Choice>
    <mc:Fallback xmlns="">
      <p:transition spd="slow" advTm="10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9EFF2-0EE9-B94F-BDB3-85367169C031}"/>
              </a:ext>
            </a:extLst>
          </p:cNvPr>
          <p:cNvPicPr>
            <a:picLocks noChangeAspect="1"/>
          </p:cNvPicPr>
          <p:nvPr/>
        </p:nvPicPr>
        <p:blipFill>
          <a:blip r:embed="rId5"/>
          <a:stretch>
            <a:fillRect/>
          </a:stretch>
        </p:blipFill>
        <p:spPr>
          <a:xfrm>
            <a:off x="0" y="0"/>
            <a:ext cx="1008475" cy="1234867"/>
          </a:xfrm>
          <a:prstGeom prst="rect">
            <a:avLst/>
          </a:prstGeom>
        </p:spPr>
      </p:pic>
      <p:sp>
        <p:nvSpPr>
          <p:cNvPr id="10" name="Text Placeholder 1">
            <a:extLst>
              <a:ext uri="{FF2B5EF4-FFF2-40B4-BE49-F238E27FC236}">
                <a16:creationId xmlns:a16="http://schemas.microsoft.com/office/drawing/2014/main" id="{033F0098-396B-824F-957C-35D39BBBA4A0}"/>
              </a:ext>
            </a:extLst>
          </p:cNvPr>
          <p:cNvSpPr txBox="1">
            <a:spLocks/>
          </p:cNvSpPr>
          <p:nvPr/>
        </p:nvSpPr>
        <p:spPr>
          <a:xfrm>
            <a:off x="143509" y="1473989"/>
            <a:ext cx="11272803" cy="5186988"/>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380990" algn="just">
              <a:buFont typeface="Arial" panose="020B0604020202020204" pitchFamily="34" charset="0"/>
              <a:buChar char="•"/>
            </a:pPr>
            <a:endParaRPr lang="en-US" sz="1867" dirty="0">
              <a:solidFill>
                <a:srgbClr val="002060"/>
              </a:solidFill>
            </a:endParaRPr>
          </a:p>
        </p:txBody>
      </p:sp>
      <p:sp>
        <p:nvSpPr>
          <p:cNvPr id="3" name="TextBox 2">
            <a:extLst>
              <a:ext uri="{FF2B5EF4-FFF2-40B4-BE49-F238E27FC236}">
                <a16:creationId xmlns:a16="http://schemas.microsoft.com/office/drawing/2014/main" id="{5EFD9711-3327-5542-960A-3068AAE8EBEC}"/>
              </a:ext>
            </a:extLst>
          </p:cNvPr>
          <p:cNvSpPr txBox="1"/>
          <p:nvPr/>
        </p:nvSpPr>
        <p:spPr>
          <a:xfrm>
            <a:off x="143509" y="4943776"/>
            <a:ext cx="11764071" cy="1815882"/>
          </a:xfrm>
          <a:prstGeom prst="rect">
            <a:avLst/>
          </a:prstGeom>
          <a:noFill/>
        </p:spPr>
        <p:txBody>
          <a:bodyPr wrap="square" rtlCol="0">
            <a:spAutoFit/>
          </a:bodyPr>
          <a:lstStyle/>
          <a:p>
            <a:pPr marL="228594" indent="-228594">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High-frequency noise in (</a:t>
            </a:r>
            <a:r>
              <a:rPr lang="en-US" sz="1600" dirty="0">
                <a:solidFill>
                  <a:srgbClr val="FF40FF"/>
                </a:solidFill>
                <a:latin typeface="Arial" panose="020B0604020202020204" pitchFamily="34" charset="0"/>
                <a:cs typeface="Arial" panose="020B0604020202020204" pitchFamily="34" charset="0"/>
              </a:rPr>
              <a:t>SCA+LSM+IMU</a:t>
            </a:r>
            <a:r>
              <a:rPr lang="en-US" sz="1600" dirty="0">
                <a:solidFill>
                  <a:srgbClr val="002060"/>
                </a:solidFill>
                <a:latin typeface="Arial" panose="020B0604020202020204" pitchFamily="34" charset="0"/>
                <a:cs typeface="Arial" panose="020B0604020202020204" pitchFamily="34" charset="0"/>
              </a:rPr>
              <a:t>) roll angles is minimized by the IMU contribution. Since LRI based attitude does not provide information about roll, its contribution is negligible which is visible in (</a:t>
            </a:r>
            <a:r>
              <a:rPr lang="en-US" sz="1600" dirty="0">
                <a:solidFill>
                  <a:schemeClr val="accent6">
                    <a:lumMod val="50000"/>
                  </a:schemeClr>
                </a:solidFill>
                <a:latin typeface="Arial" panose="020B0604020202020204" pitchFamily="34" charset="0"/>
                <a:cs typeface="Arial" panose="020B0604020202020204" pitchFamily="34" charset="0"/>
              </a:rPr>
              <a:t>SCA+LSM) </a:t>
            </a:r>
            <a:r>
              <a:rPr lang="en-US" sz="1600" dirty="0">
                <a:solidFill>
                  <a:srgbClr val="002060"/>
                </a:solidFill>
                <a:latin typeface="Arial" panose="020B0604020202020204" pitchFamily="34" charset="0"/>
                <a:cs typeface="Arial" panose="020B0604020202020204" pitchFamily="34" charset="0"/>
              </a:rPr>
              <a:t>attitude roll angles</a:t>
            </a:r>
          </a:p>
          <a:p>
            <a:pPr marL="228594" indent="-228594">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a:t>
            </a:r>
            <a:r>
              <a:rPr lang="en-US" sz="1600" dirty="0">
                <a:solidFill>
                  <a:srgbClr val="FF40FF"/>
                </a:solidFill>
                <a:latin typeface="Arial" panose="020B0604020202020204" pitchFamily="34" charset="0"/>
                <a:cs typeface="Arial" panose="020B0604020202020204" pitchFamily="34" charset="0"/>
              </a:rPr>
              <a:t>SCA+LSM+IMU</a:t>
            </a:r>
            <a:r>
              <a:rPr lang="en-US" sz="1600" dirty="0">
                <a:solidFill>
                  <a:srgbClr val="002060"/>
                </a:solidFill>
                <a:latin typeface="Arial" panose="020B0604020202020204" pitchFamily="34" charset="0"/>
                <a:cs typeface="Arial" panose="020B0604020202020204" pitchFamily="34" charset="0"/>
              </a:rPr>
              <a:t>)  and  (</a:t>
            </a:r>
            <a:r>
              <a:rPr lang="en-US" sz="1600" dirty="0">
                <a:solidFill>
                  <a:schemeClr val="accent6">
                    <a:lumMod val="50000"/>
                  </a:schemeClr>
                </a:solidFill>
                <a:latin typeface="Arial" panose="020B0604020202020204" pitchFamily="34" charset="0"/>
                <a:cs typeface="Arial" panose="020B0604020202020204" pitchFamily="34" charset="0"/>
              </a:rPr>
              <a:t>SCA+LSM</a:t>
            </a:r>
            <a:r>
              <a:rPr lang="en-US" sz="1600" dirty="0">
                <a:solidFill>
                  <a:srgbClr val="002060"/>
                </a:solidFill>
                <a:latin typeface="Arial" panose="020B0604020202020204" pitchFamily="34" charset="0"/>
                <a:cs typeface="Arial" panose="020B0604020202020204" pitchFamily="34" charset="0"/>
              </a:rPr>
              <a:t>) pitch contain less noise in frequencies ~10-70mHz as opposed to </a:t>
            </a:r>
            <a:r>
              <a:rPr lang="en-US" sz="1600" dirty="0">
                <a:solidFill>
                  <a:srgbClr val="0070C0"/>
                </a:solidFill>
                <a:latin typeface="Arial" panose="020B0604020202020204" pitchFamily="34" charset="0"/>
                <a:cs typeface="Arial" panose="020B0604020202020204" pitchFamily="34" charset="0"/>
              </a:rPr>
              <a:t>SCA+IMU </a:t>
            </a:r>
            <a:r>
              <a:rPr lang="en-US" sz="1600" dirty="0">
                <a:solidFill>
                  <a:srgbClr val="002060"/>
                </a:solidFill>
                <a:latin typeface="Arial" panose="020B0604020202020204" pitchFamily="34" charset="0"/>
                <a:cs typeface="Arial" panose="020B0604020202020204" pitchFamily="34" charset="0"/>
              </a:rPr>
              <a:t>(SCA1B) attitude data</a:t>
            </a:r>
          </a:p>
          <a:p>
            <a:pPr marL="228594" indent="-228594">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In frequencies&gt;70mHz, due to the quantization noise in </a:t>
            </a:r>
            <a:r>
              <a:rPr lang="en-US" sz="1600" dirty="0">
                <a:solidFill>
                  <a:srgbClr val="FF0000"/>
                </a:solidFill>
                <a:latin typeface="Arial" panose="020B0604020202020204" pitchFamily="34" charset="0"/>
                <a:cs typeface="Arial" panose="020B0604020202020204" pitchFamily="34" charset="0"/>
              </a:rPr>
              <a:t>LSM1B</a:t>
            </a:r>
            <a:r>
              <a:rPr lang="en-US" sz="1600" dirty="0">
                <a:solidFill>
                  <a:srgbClr val="002060"/>
                </a:solidFill>
                <a:latin typeface="Arial" panose="020B0604020202020204" pitchFamily="34" charset="0"/>
                <a:cs typeface="Arial" panose="020B0604020202020204" pitchFamily="34" charset="0"/>
              </a:rPr>
              <a:t> angles, their combination with other datasets also has limited precision as opposed to </a:t>
            </a:r>
            <a:r>
              <a:rPr lang="en-US" sz="1600" dirty="0">
                <a:solidFill>
                  <a:srgbClr val="0070C0"/>
                </a:solidFill>
                <a:latin typeface="Arial" panose="020B0604020202020204" pitchFamily="34" charset="0"/>
                <a:cs typeface="Arial" panose="020B0604020202020204" pitchFamily="34" charset="0"/>
              </a:rPr>
              <a:t>SCA+IMU </a:t>
            </a:r>
            <a:r>
              <a:rPr lang="en-US" sz="1600" dirty="0">
                <a:solidFill>
                  <a:srgbClr val="002060"/>
                </a:solidFill>
                <a:latin typeface="Arial" panose="020B0604020202020204" pitchFamily="34" charset="0"/>
                <a:cs typeface="Arial" panose="020B0604020202020204" pitchFamily="34" charset="0"/>
              </a:rPr>
              <a:t>attitude data</a:t>
            </a:r>
          </a:p>
          <a:p>
            <a:pPr marL="990575" lvl="1" indent="-380990">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AA8A64A-FDC6-6C40-8A39-F8CFB8F5CE6A}"/>
              </a:ext>
            </a:extLst>
          </p:cNvPr>
          <p:cNvPicPr>
            <a:picLocks noChangeAspect="1"/>
          </p:cNvPicPr>
          <p:nvPr/>
        </p:nvPicPr>
        <p:blipFill rotWithShape="1">
          <a:blip r:embed="rId6"/>
          <a:srcRect l="10477" t="6565" r="14919"/>
          <a:stretch/>
        </p:blipFill>
        <p:spPr>
          <a:xfrm>
            <a:off x="0" y="1317743"/>
            <a:ext cx="4035112" cy="2947970"/>
          </a:xfrm>
          <a:prstGeom prst="rect">
            <a:avLst/>
          </a:prstGeom>
        </p:spPr>
      </p:pic>
      <p:sp>
        <p:nvSpPr>
          <p:cNvPr id="18" name="Text Placeholder 2">
            <a:extLst>
              <a:ext uri="{FF2B5EF4-FFF2-40B4-BE49-F238E27FC236}">
                <a16:creationId xmlns:a16="http://schemas.microsoft.com/office/drawing/2014/main" id="{D1D01FBC-C5CA-B040-8CD0-FDBED53099E5}"/>
              </a:ext>
            </a:extLst>
          </p:cNvPr>
          <p:cNvSpPr txBox="1">
            <a:spLocks/>
          </p:cNvSpPr>
          <p:nvPr/>
        </p:nvSpPr>
        <p:spPr>
          <a:xfrm>
            <a:off x="1211675" y="6534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467" dirty="0"/>
              <a:t>2. Assessment of attitude based on fused LRI</a:t>
            </a:r>
          </a:p>
        </p:txBody>
      </p:sp>
      <p:sp>
        <p:nvSpPr>
          <p:cNvPr id="22" name="TextBox 21">
            <a:extLst>
              <a:ext uri="{FF2B5EF4-FFF2-40B4-BE49-F238E27FC236}">
                <a16:creationId xmlns:a16="http://schemas.microsoft.com/office/drawing/2014/main" id="{3165883C-99E9-8E44-B842-E0C8BFDFBBF9}"/>
              </a:ext>
            </a:extLst>
          </p:cNvPr>
          <p:cNvSpPr txBox="1"/>
          <p:nvPr/>
        </p:nvSpPr>
        <p:spPr>
          <a:xfrm>
            <a:off x="2164080" y="4395456"/>
            <a:ext cx="8425438" cy="297454"/>
          </a:xfrm>
          <a:prstGeom prst="rect">
            <a:avLst/>
          </a:prstGeom>
          <a:noFill/>
        </p:spPr>
        <p:txBody>
          <a:bodyPr wrap="square" rtlCol="0">
            <a:spAutoFit/>
          </a:bodyPr>
          <a:lstStyle/>
          <a:p>
            <a:pPr algn="just"/>
            <a:r>
              <a:rPr lang="en-US" sz="1333" dirty="0">
                <a:solidFill>
                  <a:schemeClr val="accent6">
                    <a:lumMod val="50000"/>
                  </a:schemeClr>
                </a:solidFill>
                <a:latin typeface="Arial" panose="020B0604020202020204" pitchFamily="34" charset="0"/>
                <a:cs typeface="Arial" panose="020B0604020202020204" pitchFamily="34" charset="0"/>
              </a:rPr>
              <a:t>Fig.3. Comparison of inter-satellite pointing roll, pitch and yaw angles for GF1 on January 01, 2019. </a:t>
            </a:r>
          </a:p>
        </p:txBody>
      </p:sp>
      <p:pic>
        <p:nvPicPr>
          <p:cNvPr id="4" name="Picture 3">
            <a:extLst>
              <a:ext uri="{FF2B5EF4-FFF2-40B4-BE49-F238E27FC236}">
                <a16:creationId xmlns:a16="http://schemas.microsoft.com/office/drawing/2014/main" id="{C34975CE-FABD-D74D-8CD3-F873604D368A}"/>
              </a:ext>
            </a:extLst>
          </p:cNvPr>
          <p:cNvPicPr>
            <a:picLocks noChangeAspect="1"/>
          </p:cNvPicPr>
          <p:nvPr/>
        </p:nvPicPr>
        <p:blipFill rotWithShape="1">
          <a:blip r:embed="rId7"/>
          <a:srcRect l="12770" t="5546" r="16429"/>
          <a:stretch/>
        </p:blipFill>
        <p:spPr>
          <a:xfrm>
            <a:off x="8070224" y="1278197"/>
            <a:ext cx="3870197" cy="2868405"/>
          </a:xfrm>
          <a:prstGeom prst="rect">
            <a:avLst/>
          </a:prstGeom>
        </p:spPr>
      </p:pic>
      <p:pic>
        <p:nvPicPr>
          <p:cNvPr id="8" name="Picture 7">
            <a:extLst>
              <a:ext uri="{FF2B5EF4-FFF2-40B4-BE49-F238E27FC236}">
                <a16:creationId xmlns:a16="http://schemas.microsoft.com/office/drawing/2014/main" id="{06A60910-37EA-A44D-8227-44CA1F3B23DE}"/>
              </a:ext>
            </a:extLst>
          </p:cNvPr>
          <p:cNvPicPr>
            <a:picLocks noChangeAspect="1"/>
          </p:cNvPicPr>
          <p:nvPr/>
        </p:nvPicPr>
        <p:blipFill rotWithShape="1">
          <a:blip r:embed="rId8"/>
          <a:srcRect l="12769" t="5831" r="16720"/>
          <a:stretch/>
        </p:blipFill>
        <p:spPr>
          <a:xfrm>
            <a:off x="4035112" y="1278197"/>
            <a:ext cx="4035112" cy="2993958"/>
          </a:xfrm>
          <a:prstGeom prst="rect">
            <a:avLst/>
          </a:prstGeom>
        </p:spPr>
      </p:pic>
      <p:sp>
        <p:nvSpPr>
          <p:cNvPr id="14" name="TextBox 13">
            <a:extLst>
              <a:ext uri="{FF2B5EF4-FFF2-40B4-BE49-F238E27FC236}">
                <a16:creationId xmlns:a16="http://schemas.microsoft.com/office/drawing/2014/main" id="{762ADDED-8537-B44C-A297-987D03C2D78E}"/>
              </a:ext>
            </a:extLst>
          </p:cNvPr>
          <p:cNvSpPr txBox="1"/>
          <p:nvPr/>
        </p:nvSpPr>
        <p:spPr>
          <a:xfrm>
            <a:off x="775688" y="2254681"/>
            <a:ext cx="1866900" cy="369332"/>
          </a:xfrm>
          <a:prstGeom prst="rect">
            <a:avLst/>
          </a:prstGeom>
          <a:noFill/>
        </p:spPr>
        <p:txBody>
          <a:bodyPr wrap="square" rtlCol="0">
            <a:spAutoFit/>
          </a:bodyPr>
          <a:lstStyle/>
          <a:p>
            <a:r>
              <a:rPr lang="en-US" dirty="0"/>
              <a:t>Roll</a:t>
            </a:r>
          </a:p>
        </p:txBody>
      </p:sp>
      <p:sp>
        <p:nvSpPr>
          <p:cNvPr id="15" name="TextBox 14">
            <a:extLst>
              <a:ext uri="{FF2B5EF4-FFF2-40B4-BE49-F238E27FC236}">
                <a16:creationId xmlns:a16="http://schemas.microsoft.com/office/drawing/2014/main" id="{7C2C9D55-BA21-0342-9555-A8538893249A}"/>
              </a:ext>
            </a:extLst>
          </p:cNvPr>
          <p:cNvSpPr txBox="1"/>
          <p:nvPr/>
        </p:nvSpPr>
        <p:spPr>
          <a:xfrm>
            <a:off x="4882849" y="2254681"/>
            <a:ext cx="1866900" cy="369332"/>
          </a:xfrm>
          <a:prstGeom prst="rect">
            <a:avLst/>
          </a:prstGeom>
          <a:noFill/>
        </p:spPr>
        <p:txBody>
          <a:bodyPr wrap="square" rtlCol="0">
            <a:spAutoFit/>
          </a:bodyPr>
          <a:lstStyle/>
          <a:p>
            <a:r>
              <a:rPr lang="en-US" dirty="0"/>
              <a:t>Pitch</a:t>
            </a:r>
          </a:p>
        </p:txBody>
      </p:sp>
      <p:sp>
        <p:nvSpPr>
          <p:cNvPr id="16" name="TextBox 15">
            <a:extLst>
              <a:ext uri="{FF2B5EF4-FFF2-40B4-BE49-F238E27FC236}">
                <a16:creationId xmlns:a16="http://schemas.microsoft.com/office/drawing/2014/main" id="{FC6C9574-95BE-AC4E-AC6B-CBE558B0B224}"/>
              </a:ext>
            </a:extLst>
          </p:cNvPr>
          <p:cNvSpPr txBox="1"/>
          <p:nvPr/>
        </p:nvSpPr>
        <p:spPr>
          <a:xfrm>
            <a:off x="9010608" y="2254681"/>
            <a:ext cx="1866900" cy="369332"/>
          </a:xfrm>
          <a:prstGeom prst="rect">
            <a:avLst/>
          </a:prstGeom>
          <a:noFill/>
        </p:spPr>
        <p:txBody>
          <a:bodyPr wrap="square" rtlCol="0">
            <a:spAutoFit/>
          </a:bodyPr>
          <a:lstStyle/>
          <a:p>
            <a:r>
              <a:rPr lang="en-US" dirty="0"/>
              <a:t>Yaw</a:t>
            </a:r>
          </a:p>
        </p:txBody>
      </p:sp>
      <p:pic>
        <p:nvPicPr>
          <p:cNvPr id="6" name="7" descr="7">
            <a:hlinkClick r:id="" action="ppaction://media"/>
            <a:extLst>
              <a:ext uri="{FF2B5EF4-FFF2-40B4-BE49-F238E27FC236}">
                <a16:creationId xmlns:a16="http://schemas.microsoft.com/office/drawing/2014/main" id="{1628F39A-A1B1-EC45-976A-5D8DAA525EC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79200" y="121453"/>
            <a:ext cx="812800" cy="812800"/>
          </a:xfrm>
          <a:prstGeom prst="rect">
            <a:avLst/>
          </a:prstGeom>
        </p:spPr>
      </p:pic>
    </p:spTree>
    <p:extLst>
      <p:ext uri="{BB962C8B-B14F-4D97-AF65-F5344CB8AC3E}">
        <p14:creationId xmlns:p14="http://schemas.microsoft.com/office/powerpoint/2010/main" val="4223693783"/>
      </p:ext>
    </p:extLst>
  </p:cSld>
  <p:clrMapOvr>
    <a:masterClrMapping/>
  </p:clrMapOvr>
  <mc:AlternateContent xmlns:mc="http://schemas.openxmlformats.org/markup-compatibility/2006" xmlns:p14="http://schemas.microsoft.com/office/powerpoint/2010/main">
    <mc:Choice Requires="p14">
      <p:transition spd="slow" p14:dur="2000" advTm="53973"/>
    </mc:Choice>
    <mc:Fallback xmlns="">
      <p:transition spd="slow" advTm="539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9EFF2-0EE9-B94F-BDB3-85367169C031}"/>
              </a:ext>
            </a:extLst>
          </p:cNvPr>
          <p:cNvPicPr>
            <a:picLocks noChangeAspect="1"/>
          </p:cNvPicPr>
          <p:nvPr/>
        </p:nvPicPr>
        <p:blipFill>
          <a:blip r:embed="rId5"/>
          <a:stretch>
            <a:fillRect/>
          </a:stretch>
        </p:blipFill>
        <p:spPr>
          <a:xfrm>
            <a:off x="0" y="0"/>
            <a:ext cx="1008475" cy="1234867"/>
          </a:xfrm>
          <a:prstGeom prst="rect">
            <a:avLst/>
          </a:prstGeom>
        </p:spPr>
      </p:pic>
      <p:sp>
        <p:nvSpPr>
          <p:cNvPr id="10" name="Text Placeholder 1">
            <a:extLst>
              <a:ext uri="{FF2B5EF4-FFF2-40B4-BE49-F238E27FC236}">
                <a16:creationId xmlns:a16="http://schemas.microsoft.com/office/drawing/2014/main" id="{033F0098-396B-824F-957C-35D39BBBA4A0}"/>
              </a:ext>
            </a:extLst>
          </p:cNvPr>
          <p:cNvSpPr txBox="1">
            <a:spLocks/>
          </p:cNvSpPr>
          <p:nvPr/>
        </p:nvSpPr>
        <p:spPr>
          <a:xfrm>
            <a:off x="143509" y="1473989"/>
            <a:ext cx="11272803" cy="5186988"/>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380990" algn="just">
              <a:buFont typeface="Arial" panose="020B0604020202020204" pitchFamily="34" charset="0"/>
              <a:buChar char="•"/>
            </a:pPr>
            <a:endParaRPr lang="en-US" sz="1867" dirty="0">
              <a:solidFill>
                <a:srgbClr val="002060"/>
              </a:solidFill>
            </a:endParaRPr>
          </a:p>
        </p:txBody>
      </p:sp>
      <p:sp>
        <p:nvSpPr>
          <p:cNvPr id="18" name="Text Placeholder 2">
            <a:extLst>
              <a:ext uri="{FF2B5EF4-FFF2-40B4-BE49-F238E27FC236}">
                <a16:creationId xmlns:a16="http://schemas.microsoft.com/office/drawing/2014/main" id="{D1D01FBC-C5CA-B040-8CD0-FDBED53099E5}"/>
              </a:ext>
            </a:extLst>
          </p:cNvPr>
          <p:cNvSpPr txBox="1">
            <a:spLocks/>
          </p:cNvSpPr>
          <p:nvPr/>
        </p:nvSpPr>
        <p:spPr>
          <a:xfrm>
            <a:off x="1211675" y="6534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467" dirty="0"/>
              <a:t>3. Impact on gravity field</a:t>
            </a:r>
          </a:p>
        </p:txBody>
      </p:sp>
      <p:pic>
        <p:nvPicPr>
          <p:cNvPr id="9" name="Picture 8">
            <a:extLst>
              <a:ext uri="{FF2B5EF4-FFF2-40B4-BE49-F238E27FC236}">
                <a16:creationId xmlns:a16="http://schemas.microsoft.com/office/drawing/2014/main" id="{EDD0F21B-72E4-4E43-914D-10574E4D7FA6}"/>
              </a:ext>
            </a:extLst>
          </p:cNvPr>
          <p:cNvPicPr>
            <a:picLocks noChangeAspect="1"/>
          </p:cNvPicPr>
          <p:nvPr/>
        </p:nvPicPr>
        <p:blipFill rotWithShape="1">
          <a:blip r:embed="rId6"/>
          <a:srcRect b="50699"/>
          <a:stretch/>
        </p:blipFill>
        <p:spPr>
          <a:xfrm>
            <a:off x="143509" y="1264136"/>
            <a:ext cx="10115444" cy="2542275"/>
          </a:xfrm>
          <a:prstGeom prst="rect">
            <a:avLst/>
          </a:prstGeom>
        </p:spPr>
      </p:pic>
      <p:sp>
        <p:nvSpPr>
          <p:cNvPr id="11" name="TextBox 10">
            <a:extLst>
              <a:ext uri="{FF2B5EF4-FFF2-40B4-BE49-F238E27FC236}">
                <a16:creationId xmlns:a16="http://schemas.microsoft.com/office/drawing/2014/main" id="{5F081A52-2E05-2246-A6A0-042E007E2479}"/>
              </a:ext>
            </a:extLst>
          </p:cNvPr>
          <p:cNvSpPr txBox="1"/>
          <p:nvPr/>
        </p:nvSpPr>
        <p:spPr>
          <a:xfrm>
            <a:off x="8323289" y="4403339"/>
            <a:ext cx="3329805" cy="1323054"/>
          </a:xfrm>
          <a:prstGeom prst="rect">
            <a:avLst/>
          </a:prstGeom>
          <a:noFill/>
        </p:spPr>
        <p:txBody>
          <a:bodyPr wrap="square" rtlCol="0">
            <a:spAutoFit/>
          </a:bodyPr>
          <a:lstStyle/>
          <a:p>
            <a:pPr algn="just"/>
            <a:r>
              <a:rPr lang="en-US" sz="1333" dirty="0">
                <a:solidFill>
                  <a:schemeClr val="accent6">
                    <a:lumMod val="50000"/>
                  </a:schemeClr>
                </a:solidFill>
                <a:latin typeface="Arial" panose="020B0604020202020204" pitchFamily="34" charset="0"/>
                <a:cs typeface="Arial" panose="020B0604020202020204" pitchFamily="34" charset="0"/>
              </a:rPr>
              <a:t>Fig. 4. Comparison of gravity field solutions derived from the </a:t>
            </a:r>
            <a:r>
              <a:rPr lang="en-US" sz="1333" dirty="0">
                <a:solidFill>
                  <a:srgbClr val="0070C0"/>
                </a:solidFill>
                <a:latin typeface="Arial" panose="020B0604020202020204" pitchFamily="34" charset="0"/>
                <a:cs typeface="Arial" panose="020B0604020202020204" pitchFamily="34" charset="0"/>
              </a:rPr>
              <a:t>SCA+IMU</a:t>
            </a:r>
            <a:r>
              <a:rPr lang="en-US" sz="1333" dirty="0">
                <a:solidFill>
                  <a:schemeClr val="accent6">
                    <a:lumMod val="50000"/>
                  </a:schemeClr>
                </a:solidFill>
                <a:latin typeface="Arial" panose="020B0604020202020204" pitchFamily="34" charset="0"/>
                <a:cs typeface="Arial" panose="020B0604020202020204" pitchFamily="34" charset="0"/>
              </a:rPr>
              <a:t>, </a:t>
            </a:r>
            <a:r>
              <a:rPr lang="en-US" sz="1333" b="1" dirty="0">
                <a:solidFill>
                  <a:schemeClr val="accent6">
                    <a:lumMod val="50000"/>
                  </a:schemeClr>
                </a:solidFill>
                <a:latin typeface="Arial" panose="020B0604020202020204" pitchFamily="34" charset="0"/>
                <a:cs typeface="Arial" panose="020B0604020202020204" pitchFamily="34" charset="0"/>
              </a:rPr>
              <a:t>SCA+LSM </a:t>
            </a:r>
            <a:r>
              <a:rPr lang="en-US" sz="1333" dirty="0">
                <a:solidFill>
                  <a:schemeClr val="accent6">
                    <a:lumMod val="50000"/>
                  </a:schemeClr>
                </a:solidFill>
                <a:latin typeface="Arial" panose="020B0604020202020204" pitchFamily="34" charset="0"/>
                <a:cs typeface="Arial" panose="020B0604020202020204" pitchFamily="34" charset="0"/>
              </a:rPr>
              <a:t>and </a:t>
            </a:r>
            <a:r>
              <a:rPr lang="en-US" sz="1333" dirty="0">
                <a:solidFill>
                  <a:srgbClr val="FF40FF"/>
                </a:solidFill>
                <a:latin typeface="Arial" panose="020B0604020202020204" pitchFamily="34" charset="0"/>
                <a:cs typeface="Arial" panose="020B0604020202020204" pitchFamily="34" charset="0"/>
              </a:rPr>
              <a:t>S</a:t>
            </a:r>
            <a:r>
              <a:rPr lang="en-US" sz="1333" dirty="0">
                <a:solidFill>
                  <a:srgbClr val="FF3FFF"/>
                </a:solidFill>
                <a:latin typeface="Arial" panose="020B0604020202020204" pitchFamily="34" charset="0"/>
                <a:cs typeface="Arial" panose="020B0604020202020204" pitchFamily="34" charset="0"/>
              </a:rPr>
              <a:t>C</a:t>
            </a:r>
            <a:r>
              <a:rPr lang="en-US" sz="1333" dirty="0">
                <a:solidFill>
                  <a:srgbClr val="FF40FF"/>
                </a:solidFill>
                <a:latin typeface="Arial" panose="020B0604020202020204" pitchFamily="34" charset="0"/>
                <a:cs typeface="Arial" panose="020B0604020202020204" pitchFamily="34" charset="0"/>
              </a:rPr>
              <a:t>A+LSM+IMU </a:t>
            </a:r>
            <a:r>
              <a:rPr lang="en-US" sz="1333" dirty="0">
                <a:solidFill>
                  <a:schemeClr val="accent6">
                    <a:lumMod val="50000"/>
                  </a:schemeClr>
                </a:solidFill>
                <a:latin typeface="Arial" panose="020B0604020202020204" pitchFamily="34" charset="0"/>
                <a:cs typeface="Arial" panose="020B0604020202020204" pitchFamily="34" charset="0"/>
              </a:rPr>
              <a:t>based solutions for the month of January 2019. No significant impact is visible on the gravity field solutions.</a:t>
            </a:r>
          </a:p>
        </p:txBody>
      </p:sp>
      <p:sp>
        <p:nvSpPr>
          <p:cNvPr id="4" name="TextBox 3">
            <a:extLst>
              <a:ext uri="{FF2B5EF4-FFF2-40B4-BE49-F238E27FC236}">
                <a16:creationId xmlns:a16="http://schemas.microsoft.com/office/drawing/2014/main" id="{E48A7E8A-C7E7-E948-AD07-3666E1A00EB7}"/>
              </a:ext>
            </a:extLst>
          </p:cNvPr>
          <p:cNvSpPr txBox="1"/>
          <p:nvPr/>
        </p:nvSpPr>
        <p:spPr>
          <a:xfrm>
            <a:off x="10666563" y="6489728"/>
            <a:ext cx="2225524" cy="379656"/>
          </a:xfrm>
          <a:prstGeom prst="rect">
            <a:avLst/>
          </a:prstGeom>
          <a:noFill/>
        </p:spPr>
        <p:txBody>
          <a:bodyPr wrap="square" rtlCol="0">
            <a:spAutoFit/>
          </a:bodyPr>
          <a:lstStyle/>
          <a:p>
            <a:r>
              <a:rPr lang="en-US" sz="1867" dirty="0">
                <a:latin typeface="Arial" panose="020B0604020202020204" pitchFamily="34" charset="0"/>
                <a:cs typeface="Arial" panose="020B0604020202020204" pitchFamily="34" charset="0"/>
              </a:rPr>
              <a:t>… continued</a:t>
            </a:r>
          </a:p>
        </p:txBody>
      </p:sp>
      <p:sp>
        <p:nvSpPr>
          <p:cNvPr id="6" name="TextBox 5">
            <a:extLst>
              <a:ext uri="{FF2B5EF4-FFF2-40B4-BE49-F238E27FC236}">
                <a16:creationId xmlns:a16="http://schemas.microsoft.com/office/drawing/2014/main" id="{8B731B77-39F7-1A4B-AC9E-96D3B36C01E7}"/>
              </a:ext>
            </a:extLst>
          </p:cNvPr>
          <p:cNvSpPr txBox="1"/>
          <p:nvPr/>
        </p:nvSpPr>
        <p:spPr>
          <a:xfrm>
            <a:off x="778323" y="3671384"/>
            <a:ext cx="2908375" cy="461665"/>
          </a:xfrm>
          <a:prstGeom prst="rect">
            <a:avLst/>
          </a:prstGeom>
          <a:noFill/>
        </p:spPr>
        <p:txBody>
          <a:bodyPr wrap="square" rtlCol="0">
            <a:spAutoFit/>
          </a:bodyPr>
          <a:lstStyle/>
          <a:p>
            <a:r>
              <a:rPr lang="en-US" sz="2400" b="1" dirty="0">
                <a:solidFill>
                  <a:srgbClr val="0070C0"/>
                </a:solidFill>
              </a:rPr>
              <a:t>A: SCA+IMU (SCA1B)</a:t>
            </a:r>
          </a:p>
        </p:txBody>
      </p:sp>
      <p:pic>
        <p:nvPicPr>
          <p:cNvPr id="12" name="Picture 11">
            <a:extLst>
              <a:ext uri="{FF2B5EF4-FFF2-40B4-BE49-F238E27FC236}">
                <a16:creationId xmlns:a16="http://schemas.microsoft.com/office/drawing/2014/main" id="{284D9768-B0DD-0446-81C3-02AD41D83790}"/>
              </a:ext>
            </a:extLst>
          </p:cNvPr>
          <p:cNvPicPr>
            <a:picLocks noChangeAspect="1"/>
          </p:cNvPicPr>
          <p:nvPr/>
        </p:nvPicPr>
        <p:blipFill rotWithShape="1">
          <a:blip r:embed="rId6"/>
          <a:srcRect l="36100" t="50699" b="3774"/>
          <a:stretch/>
        </p:blipFill>
        <p:spPr>
          <a:xfrm>
            <a:off x="987906" y="4560300"/>
            <a:ext cx="6463752" cy="2347683"/>
          </a:xfrm>
          <a:prstGeom prst="rect">
            <a:avLst/>
          </a:prstGeom>
        </p:spPr>
      </p:pic>
      <p:sp>
        <p:nvSpPr>
          <p:cNvPr id="19" name="TextBox 18">
            <a:extLst>
              <a:ext uri="{FF2B5EF4-FFF2-40B4-BE49-F238E27FC236}">
                <a16:creationId xmlns:a16="http://schemas.microsoft.com/office/drawing/2014/main" id="{685F78AA-20A9-5D48-AC4C-B9EC4B4F0777}"/>
              </a:ext>
            </a:extLst>
          </p:cNvPr>
          <p:cNvSpPr txBox="1"/>
          <p:nvPr/>
        </p:nvSpPr>
        <p:spPr>
          <a:xfrm>
            <a:off x="4844057" y="3711952"/>
            <a:ext cx="1810927" cy="461665"/>
          </a:xfrm>
          <a:prstGeom prst="rect">
            <a:avLst/>
          </a:prstGeom>
          <a:noFill/>
        </p:spPr>
        <p:txBody>
          <a:bodyPr wrap="square" rtlCol="0">
            <a:spAutoFit/>
          </a:bodyPr>
          <a:lstStyle/>
          <a:p>
            <a:r>
              <a:rPr lang="en-US" sz="2400" b="1" dirty="0">
                <a:solidFill>
                  <a:schemeClr val="accent6">
                    <a:lumMod val="50000"/>
                  </a:schemeClr>
                </a:solidFill>
              </a:rPr>
              <a:t>B: SCA+LSM</a:t>
            </a:r>
          </a:p>
        </p:txBody>
      </p:sp>
      <p:sp>
        <p:nvSpPr>
          <p:cNvPr id="20" name="TextBox 19">
            <a:extLst>
              <a:ext uri="{FF2B5EF4-FFF2-40B4-BE49-F238E27FC236}">
                <a16:creationId xmlns:a16="http://schemas.microsoft.com/office/drawing/2014/main" id="{BDF04F69-DA7C-C84D-9430-E50E544C737C}"/>
              </a:ext>
            </a:extLst>
          </p:cNvPr>
          <p:cNvSpPr txBox="1"/>
          <p:nvPr/>
        </p:nvSpPr>
        <p:spPr>
          <a:xfrm>
            <a:off x="7831665" y="3675871"/>
            <a:ext cx="2640195" cy="461665"/>
          </a:xfrm>
          <a:prstGeom prst="rect">
            <a:avLst/>
          </a:prstGeom>
          <a:noFill/>
        </p:spPr>
        <p:txBody>
          <a:bodyPr wrap="square" rtlCol="0">
            <a:spAutoFit/>
          </a:bodyPr>
          <a:lstStyle/>
          <a:p>
            <a:r>
              <a:rPr lang="en-US" sz="2400" b="1" dirty="0">
                <a:solidFill>
                  <a:srgbClr val="FF3FFF"/>
                </a:solidFill>
              </a:rPr>
              <a:t>C: SCA+LSM+IMU</a:t>
            </a:r>
          </a:p>
        </p:txBody>
      </p:sp>
      <p:sp>
        <p:nvSpPr>
          <p:cNvPr id="21" name="TextBox 20">
            <a:extLst>
              <a:ext uri="{FF2B5EF4-FFF2-40B4-BE49-F238E27FC236}">
                <a16:creationId xmlns:a16="http://schemas.microsoft.com/office/drawing/2014/main" id="{97F4BF66-AD59-3A43-B861-EBB7F8C73774}"/>
              </a:ext>
            </a:extLst>
          </p:cNvPr>
          <p:cNvSpPr txBox="1"/>
          <p:nvPr/>
        </p:nvSpPr>
        <p:spPr>
          <a:xfrm>
            <a:off x="483670" y="5533250"/>
            <a:ext cx="1008473" cy="461665"/>
          </a:xfrm>
          <a:prstGeom prst="rect">
            <a:avLst/>
          </a:prstGeom>
          <a:noFill/>
        </p:spPr>
        <p:txBody>
          <a:bodyPr wrap="square" rtlCol="0">
            <a:spAutoFit/>
          </a:bodyPr>
          <a:lstStyle/>
          <a:p>
            <a:r>
              <a:rPr lang="en-US" sz="2400" b="1" dirty="0"/>
              <a:t>A-B</a:t>
            </a:r>
          </a:p>
        </p:txBody>
      </p:sp>
      <p:sp>
        <p:nvSpPr>
          <p:cNvPr id="22" name="TextBox 21">
            <a:extLst>
              <a:ext uri="{FF2B5EF4-FFF2-40B4-BE49-F238E27FC236}">
                <a16:creationId xmlns:a16="http://schemas.microsoft.com/office/drawing/2014/main" id="{B37F1507-AA79-C745-B00E-3F49D5BAA00B}"/>
              </a:ext>
            </a:extLst>
          </p:cNvPr>
          <p:cNvSpPr txBox="1"/>
          <p:nvPr/>
        </p:nvSpPr>
        <p:spPr>
          <a:xfrm>
            <a:off x="7348514" y="5533250"/>
            <a:ext cx="1008473" cy="461665"/>
          </a:xfrm>
          <a:prstGeom prst="rect">
            <a:avLst/>
          </a:prstGeom>
          <a:noFill/>
        </p:spPr>
        <p:txBody>
          <a:bodyPr wrap="square" rtlCol="0">
            <a:spAutoFit/>
          </a:bodyPr>
          <a:lstStyle/>
          <a:p>
            <a:r>
              <a:rPr lang="en-US" sz="2400" b="1" dirty="0"/>
              <a:t>A-C</a:t>
            </a:r>
          </a:p>
        </p:txBody>
      </p:sp>
      <p:sp>
        <p:nvSpPr>
          <p:cNvPr id="23" name="TextBox 22">
            <a:extLst>
              <a:ext uri="{FF2B5EF4-FFF2-40B4-BE49-F238E27FC236}">
                <a16:creationId xmlns:a16="http://schemas.microsoft.com/office/drawing/2014/main" id="{D26BB841-807C-B54F-94E9-5C365E6E250D}"/>
              </a:ext>
            </a:extLst>
          </p:cNvPr>
          <p:cNvSpPr txBox="1"/>
          <p:nvPr/>
        </p:nvSpPr>
        <p:spPr>
          <a:xfrm>
            <a:off x="3416875" y="4329467"/>
            <a:ext cx="2679125" cy="461665"/>
          </a:xfrm>
          <a:prstGeom prst="rect">
            <a:avLst/>
          </a:prstGeom>
          <a:noFill/>
        </p:spPr>
        <p:txBody>
          <a:bodyPr wrap="square" rtlCol="0">
            <a:spAutoFit/>
          </a:bodyPr>
          <a:lstStyle/>
          <a:p>
            <a:r>
              <a:rPr lang="en-US" sz="2400" b="1" dirty="0"/>
              <a:t>Differences</a:t>
            </a:r>
          </a:p>
        </p:txBody>
      </p:sp>
      <p:pic>
        <p:nvPicPr>
          <p:cNvPr id="3" name="8" descr="8">
            <a:hlinkClick r:id="" action="ppaction://media"/>
            <a:extLst>
              <a:ext uri="{FF2B5EF4-FFF2-40B4-BE49-F238E27FC236}">
                <a16:creationId xmlns:a16="http://schemas.microsoft.com/office/drawing/2014/main" id="{83F47AD0-0C2D-BA46-8ACC-517ADB9442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2925" y="38599"/>
            <a:ext cx="812800" cy="812800"/>
          </a:xfrm>
          <a:prstGeom prst="rect">
            <a:avLst/>
          </a:prstGeom>
        </p:spPr>
      </p:pic>
    </p:spTree>
    <p:extLst>
      <p:ext uri="{BB962C8B-B14F-4D97-AF65-F5344CB8AC3E}">
        <p14:creationId xmlns:p14="http://schemas.microsoft.com/office/powerpoint/2010/main" val="3505679477"/>
      </p:ext>
    </p:extLst>
  </p:cSld>
  <p:clrMapOvr>
    <a:masterClrMapping/>
  </p:clrMapOvr>
  <mc:AlternateContent xmlns:mc="http://schemas.openxmlformats.org/markup-compatibility/2006" xmlns:p14="http://schemas.microsoft.com/office/powerpoint/2010/main">
    <mc:Choice Requires="p14">
      <p:transition spd="slow" p14:dur="2000" advTm="35592"/>
    </mc:Choice>
    <mc:Fallback xmlns="">
      <p:transition spd="slow" advTm="35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9EFF2-0EE9-B94F-BDB3-85367169C031}"/>
              </a:ext>
            </a:extLst>
          </p:cNvPr>
          <p:cNvPicPr>
            <a:picLocks noChangeAspect="1"/>
          </p:cNvPicPr>
          <p:nvPr/>
        </p:nvPicPr>
        <p:blipFill>
          <a:blip r:embed="rId5"/>
          <a:stretch>
            <a:fillRect/>
          </a:stretch>
        </p:blipFill>
        <p:spPr>
          <a:xfrm>
            <a:off x="0" y="0"/>
            <a:ext cx="1008475" cy="1234867"/>
          </a:xfrm>
          <a:prstGeom prst="rect">
            <a:avLst/>
          </a:prstGeom>
        </p:spPr>
      </p:pic>
      <p:sp>
        <p:nvSpPr>
          <p:cNvPr id="10" name="Text Placeholder 1">
            <a:extLst>
              <a:ext uri="{FF2B5EF4-FFF2-40B4-BE49-F238E27FC236}">
                <a16:creationId xmlns:a16="http://schemas.microsoft.com/office/drawing/2014/main" id="{033F0098-396B-824F-957C-35D39BBBA4A0}"/>
              </a:ext>
            </a:extLst>
          </p:cNvPr>
          <p:cNvSpPr txBox="1">
            <a:spLocks/>
          </p:cNvSpPr>
          <p:nvPr/>
        </p:nvSpPr>
        <p:spPr>
          <a:xfrm>
            <a:off x="143509" y="1473989"/>
            <a:ext cx="11272803" cy="5186988"/>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380990" algn="just">
              <a:buFont typeface="Arial" panose="020B0604020202020204" pitchFamily="34" charset="0"/>
              <a:buChar char="•"/>
            </a:pPr>
            <a:endParaRPr lang="en-US" sz="1867" dirty="0">
              <a:solidFill>
                <a:srgbClr val="002060"/>
              </a:solidFill>
            </a:endParaRPr>
          </a:p>
        </p:txBody>
      </p:sp>
      <p:sp>
        <p:nvSpPr>
          <p:cNvPr id="18" name="Text Placeholder 2">
            <a:extLst>
              <a:ext uri="{FF2B5EF4-FFF2-40B4-BE49-F238E27FC236}">
                <a16:creationId xmlns:a16="http://schemas.microsoft.com/office/drawing/2014/main" id="{D1D01FBC-C5CA-B040-8CD0-FDBED53099E5}"/>
              </a:ext>
            </a:extLst>
          </p:cNvPr>
          <p:cNvSpPr txBox="1">
            <a:spLocks/>
          </p:cNvSpPr>
          <p:nvPr/>
        </p:nvSpPr>
        <p:spPr>
          <a:xfrm>
            <a:off x="1211675" y="653406"/>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467" dirty="0"/>
              <a:t>Conclusions and future steps </a:t>
            </a:r>
          </a:p>
        </p:txBody>
      </p:sp>
      <p:sp>
        <p:nvSpPr>
          <p:cNvPr id="6" name="TextBox 5">
            <a:extLst>
              <a:ext uri="{FF2B5EF4-FFF2-40B4-BE49-F238E27FC236}">
                <a16:creationId xmlns:a16="http://schemas.microsoft.com/office/drawing/2014/main" id="{BA5E7EE0-0F61-CC48-8DDA-72DBF6CE0942}"/>
              </a:ext>
            </a:extLst>
          </p:cNvPr>
          <p:cNvSpPr txBox="1"/>
          <p:nvPr/>
        </p:nvSpPr>
        <p:spPr>
          <a:xfrm>
            <a:off x="1" y="1343219"/>
            <a:ext cx="11764071" cy="1077218"/>
          </a:xfrm>
          <a:prstGeom prst="rect">
            <a:avLst/>
          </a:prstGeom>
          <a:noFill/>
        </p:spPr>
        <p:txBody>
          <a:bodyPr wrap="square" rtlCol="0">
            <a:spAutoFit/>
          </a:bodyPr>
          <a:lstStyle/>
          <a:p>
            <a:pPr marL="228594" indent="-228594"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We have successfully implemented the LRI based data fusion in the Kalman filter</a:t>
            </a:r>
          </a:p>
          <a:p>
            <a:pPr marL="228594" indent="-228594"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The new combined product improves the precision of pitch angles in frequencies between 10-70 </a:t>
            </a:r>
            <a:r>
              <a:rPr lang="en-US" sz="1600" dirty="0" err="1">
                <a:solidFill>
                  <a:srgbClr val="002060"/>
                </a:solidFill>
                <a:latin typeface="Arial" panose="020B0604020202020204" pitchFamily="34" charset="0"/>
                <a:cs typeface="Arial" panose="020B0604020202020204" pitchFamily="34" charset="0"/>
              </a:rPr>
              <a:t>mHz</a:t>
            </a:r>
            <a:endParaRPr lang="en-US" sz="1600" dirty="0">
              <a:solidFill>
                <a:srgbClr val="002060"/>
              </a:solidFill>
              <a:latin typeface="Arial" panose="020B0604020202020204" pitchFamily="34" charset="0"/>
              <a:cs typeface="Arial" panose="020B0604020202020204" pitchFamily="34" charset="0"/>
            </a:endParaRPr>
          </a:p>
          <a:p>
            <a:pPr marL="228594" indent="-228594" algn="just">
              <a:buFont typeface="Arial" panose="020B0604020202020204" pitchFamily="34" charset="0"/>
              <a:buChar char="•"/>
            </a:pPr>
            <a:r>
              <a:rPr lang="en-US" sz="1600" dirty="0">
                <a:solidFill>
                  <a:srgbClr val="0070C0"/>
                </a:solidFill>
                <a:latin typeface="Arial" panose="020B0604020202020204" pitchFamily="34" charset="0"/>
                <a:cs typeface="Arial" panose="020B0604020202020204" pitchFamily="34" charset="0"/>
              </a:rPr>
              <a:t>SCA+IMU (SCA1B), </a:t>
            </a:r>
            <a:r>
              <a:rPr lang="en-US" sz="1600" dirty="0">
                <a:solidFill>
                  <a:schemeClr val="accent6">
                    <a:lumMod val="50000"/>
                  </a:schemeClr>
                </a:solidFill>
                <a:latin typeface="Arial" panose="020B0604020202020204" pitchFamily="34" charset="0"/>
                <a:cs typeface="Arial" panose="020B0604020202020204" pitchFamily="34" charset="0"/>
              </a:rPr>
              <a:t>SCA+LSM </a:t>
            </a:r>
            <a:r>
              <a:rPr lang="en-US" sz="1600" dirty="0">
                <a:solidFill>
                  <a:srgbClr val="002060"/>
                </a:solidFill>
                <a:latin typeface="Arial" panose="020B0604020202020204" pitchFamily="34" charset="0"/>
                <a:cs typeface="Arial" panose="020B0604020202020204" pitchFamily="34" charset="0"/>
              </a:rPr>
              <a:t>and</a:t>
            </a:r>
            <a:r>
              <a:rPr lang="en-US" sz="1600" dirty="0">
                <a:solidFill>
                  <a:schemeClr val="accent6">
                    <a:lumMod val="50000"/>
                  </a:schemeClr>
                </a:solidFill>
                <a:latin typeface="Arial" panose="020B0604020202020204" pitchFamily="34" charset="0"/>
                <a:cs typeface="Arial" panose="020B0604020202020204" pitchFamily="34" charset="0"/>
              </a:rPr>
              <a:t> </a:t>
            </a:r>
            <a:r>
              <a:rPr lang="en-US" sz="1600" dirty="0">
                <a:solidFill>
                  <a:srgbClr val="FF40FF"/>
                </a:solidFill>
                <a:latin typeface="Arial" panose="020B0604020202020204" pitchFamily="34" charset="0"/>
                <a:cs typeface="Arial" panose="020B0604020202020204" pitchFamily="34" charset="0"/>
              </a:rPr>
              <a:t>SCA+LSM+IMU </a:t>
            </a:r>
            <a:r>
              <a:rPr lang="en-US" sz="1600" dirty="0">
                <a:solidFill>
                  <a:srgbClr val="002060"/>
                </a:solidFill>
                <a:latin typeface="Arial" panose="020B0604020202020204" pitchFamily="34" charset="0"/>
                <a:cs typeface="Arial" panose="020B0604020202020204" pitchFamily="34" charset="0"/>
              </a:rPr>
              <a:t>based gravity field solutions are equivalently precise</a:t>
            </a:r>
          </a:p>
          <a:p>
            <a:pPr marL="228594" indent="-228594" algn="just">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FB72B7F-DDB5-B148-BC1D-CB7C63047A17}"/>
              </a:ext>
            </a:extLst>
          </p:cNvPr>
          <p:cNvPicPr>
            <a:picLocks noChangeAspect="1"/>
          </p:cNvPicPr>
          <p:nvPr/>
        </p:nvPicPr>
        <p:blipFill rotWithShape="1">
          <a:blip r:embed="rId6"/>
          <a:srcRect l="10500" t="4543" r="14405"/>
          <a:stretch/>
        </p:blipFill>
        <p:spPr>
          <a:xfrm>
            <a:off x="6840031" y="2607136"/>
            <a:ext cx="3404759" cy="2515827"/>
          </a:xfrm>
          <a:prstGeom prst="rect">
            <a:avLst/>
          </a:prstGeom>
        </p:spPr>
      </p:pic>
      <p:pic>
        <p:nvPicPr>
          <p:cNvPr id="11" name="Picture 10">
            <a:extLst>
              <a:ext uri="{FF2B5EF4-FFF2-40B4-BE49-F238E27FC236}">
                <a16:creationId xmlns:a16="http://schemas.microsoft.com/office/drawing/2014/main" id="{258E0FB8-34EA-CA40-8996-73F39A64EAAA}"/>
              </a:ext>
            </a:extLst>
          </p:cNvPr>
          <p:cNvPicPr>
            <a:picLocks noChangeAspect="1"/>
          </p:cNvPicPr>
          <p:nvPr/>
        </p:nvPicPr>
        <p:blipFill rotWithShape="1">
          <a:blip r:embed="rId7"/>
          <a:srcRect l="10247" t="6565" r="14919"/>
          <a:stretch/>
        </p:blipFill>
        <p:spPr>
          <a:xfrm>
            <a:off x="3512044" y="2673898"/>
            <a:ext cx="3243157" cy="2362087"/>
          </a:xfrm>
          <a:prstGeom prst="rect">
            <a:avLst/>
          </a:prstGeom>
        </p:spPr>
      </p:pic>
      <p:pic>
        <p:nvPicPr>
          <p:cNvPr id="12" name="Picture 11">
            <a:extLst>
              <a:ext uri="{FF2B5EF4-FFF2-40B4-BE49-F238E27FC236}">
                <a16:creationId xmlns:a16="http://schemas.microsoft.com/office/drawing/2014/main" id="{5200AF3C-5020-EE4C-8821-5185DCA4586C}"/>
              </a:ext>
            </a:extLst>
          </p:cNvPr>
          <p:cNvPicPr>
            <a:picLocks noChangeAspect="1"/>
          </p:cNvPicPr>
          <p:nvPr/>
        </p:nvPicPr>
        <p:blipFill rotWithShape="1">
          <a:blip r:embed="rId8"/>
          <a:srcRect l="10248" t="6123" r="14783"/>
          <a:stretch/>
        </p:blipFill>
        <p:spPr>
          <a:xfrm>
            <a:off x="143510" y="2641004"/>
            <a:ext cx="3243157" cy="2368969"/>
          </a:xfrm>
          <a:prstGeom prst="rect">
            <a:avLst/>
          </a:prstGeom>
        </p:spPr>
      </p:pic>
      <p:sp>
        <p:nvSpPr>
          <p:cNvPr id="13" name="Text Placeholder 2">
            <a:extLst>
              <a:ext uri="{FF2B5EF4-FFF2-40B4-BE49-F238E27FC236}">
                <a16:creationId xmlns:a16="http://schemas.microsoft.com/office/drawing/2014/main" id="{E49B1BDB-CE6E-0740-BFDB-302AF9C48334}"/>
              </a:ext>
            </a:extLst>
          </p:cNvPr>
          <p:cNvSpPr txBox="1">
            <a:spLocks/>
          </p:cNvSpPr>
          <p:nvPr/>
        </p:nvSpPr>
        <p:spPr>
          <a:xfrm>
            <a:off x="143508" y="2323909"/>
            <a:ext cx="11272803" cy="57357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dirty="0">
                <a:solidFill>
                  <a:schemeClr val="accent2">
                    <a:lumMod val="75000"/>
                  </a:schemeClr>
                </a:solidFill>
              </a:rPr>
              <a:t>What happens when there is no IMU?</a:t>
            </a:r>
          </a:p>
        </p:txBody>
      </p:sp>
      <p:sp>
        <p:nvSpPr>
          <p:cNvPr id="2" name="TextBox 1">
            <a:extLst>
              <a:ext uri="{FF2B5EF4-FFF2-40B4-BE49-F238E27FC236}">
                <a16:creationId xmlns:a16="http://schemas.microsoft.com/office/drawing/2014/main" id="{93AF939A-ACF3-B843-9337-92729C804C66}"/>
              </a:ext>
            </a:extLst>
          </p:cNvPr>
          <p:cNvSpPr txBox="1"/>
          <p:nvPr/>
        </p:nvSpPr>
        <p:spPr>
          <a:xfrm>
            <a:off x="156680" y="5248077"/>
            <a:ext cx="11891811" cy="1912831"/>
          </a:xfrm>
          <a:prstGeom prst="rect">
            <a:avLst/>
          </a:prstGeom>
          <a:noFill/>
        </p:spPr>
        <p:txBody>
          <a:bodyPr wrap="square" rtlCol="0">
            <a:spAutoFit/>
          </a:bodyPr>
          <a:lstStyle/>
          <a:p>
            <a:pPr marL="228594" indent="-228594">
              <a:buFont typeface="Arial" panose="020B0604020202020204" pitchFamily="34" charset="0"/>
              <a:buChar char="•"/>
            </a:pPr>
            <a:r>
              <a:rPr lang="en-US" sz="1690" dirty="0">
                <a:solidFill>
                  <a:srgbClr val="002060"/>
                </a:solidFill>
                <a:latin typeface="Arial" panose="020B0604020202020204" pitchFamily="34" charset="0"/>
                <a:cs typeface="Arial" panose="020B0604020202020204" pitchFamily="34" charset="0"/>
              </a:rPr>
              <a:t>As above Fig. shows the pitch and yaw angles have significantly less high-frequency noise when combined with LSM data </a:t>
            </a:r>
          </a:p>
          <a:p>
            <a:pPr marL="685794" lvl="1" indent="-228594">
              <a:buFont typeface="Arial" panose="020B0604020202020204" pitchFamily="34" charset="0"/>
              <a:buChar char="•"/>
            </a:pPr>
            <a:r>
              <a:rPr lang="en-US" sz="1690" dirty="0">
                <a:solidFill>
                  <a:srgbClr val="002060"/>
                </a:solidFill>
                <a:latin typeface="Arial" panose="020B0604020202020204" pitchFamily="34" charset="0"/>
                <a:cs typeface="Arial" panose="020B0604020202020204" pitchFamily="34" charset="0"/>
              </a:rPr>
              <a:t>The SCA+LSM based attitude can be of significance in circumstances when there is no IMU data available </a:t>
            </a:r>
          </a:p>
          <a:p>
            <a:pPr marL="228594" indent="-228594">
              <a:buFont typeface="Arial" panose="020B0604020202020204" pitchFamily="34" charset="0"/>
              <a:buChar char="•"/>
            </a:pPr>
            <a:r>
              <a:rPr lang="en-US" sz="1690" i="1" dirty="0">
                <a:solidFill>
                  <a:srgbClr val="002060"/>
                </a:solidFill>
                <a:latin typeface="Arial" panose="020B0604020202020204" pitchFamily="34" charset="0"/>
                <a:cs typeface="Arial" panose="020B0604020202020204" pitchFamily="34" charset="0"/>
              </a:rPr>
              <a:t>Future step</a:t>
            </a:r>
            <a:r>
              <a:rPr lang="en-US" sz="1690" dirty="0">
                <a:solidFill>
                  <a:srgbClr val="002060"/>
                </a:solidFill>
                <a:latin typeface="Arial" panose="020B0604020202020204" pitchFamily="34" charset="0"/>
                <a:cs typeface="Arial" panose="020B0604020202020204" pitchFamily="34" charset="0"/>
              </a:rPr>
              <a:t>: There still remains the work to fine-tune the Kalman filter to further reduce high-frequency noise in </a:t>
            </a:r>
            <a:r>
              <a:rPr lang="en-US" sz="1690" dirty="0">
                <a:solidFill>
                  <a:srgbClr val="FF40FF"/>
                </a:solidFill>
                <a:latin typeface="Arial" panose="020B0604020202020204" pitchFamily="34" charset="0"/>
                <a:cs typeface="Arial" panose="020B0604020202020204" pitchFamily="34" charset="0"/>
              </a:rPr>
              <a:t>SCA+LSM+IMU </a:t>
            </a:r>
            <a:r>
              <a:rPr lang="en-US" sz="1690" dirty="0">
                <a:solidFill>
                  <a:srgbClr val="002060"/>
                </a:solidFill>
                <a:latin typeface="Arial" panose="020B0604020202020204" pitchFamily="34" charset="0"/>
                <a:cs typeface="Arial" panose="020B0604020202020204" pitchFamily="34" charset="0"/>
              </a:rPr>
              <a:t>based attitude solution</a:t>
            </a:r>
          </a:p>
          <a:p>
            <a:pPr marL="228594" indent="-228594">
              <a:buFont typeface="Arial" panose="020B0604020202020204" pitchFamily="34" charset="0"/>
              <a:buChar char="•"/>
            </a:pPr>
            <a:endParaRPr lang="en-US" sz="1690" dirty="0">
              <a:solidFill>
                <a:srgbClr val="002060"/>
              </a:solidFill>
              <a:latin typeface="Arial" panose="020B0604020202020204" pitchFamily="34" charset="0"/>
              <a:cs typeface="Arial" panose="020B0604020202020204" pitchFamily="34" charset="0"/>
            </a:endParaRPr>
          </a:p>
          <a:p>
            <a:endParaRPr lang="en-US" sz="1690" dirty="0"/>
          </a:p>
        </p:txBody>
      </p:sp>
      <p:sp>
        <p:nvSpPr>
          <p:cNvPr id="9" name="TextBox 8">
            <a:extLst>
              <a:ext uri="{FF2B5EF4-FFF2-40B4-BE49-F238E27FC236}">
                <a16:creationId xmlns:a16="http://schemas.microsoft.com/office/drawing/2014/main" id="{5D361423-06C6-9348-9733-113DE51B2E2E}"/>
              </a:ext>
            </a:extLst>
          </p:cNvPr>
          <p:cNvSpPr txBox="1"/>
          <p:nvPr/>
        </p:nvSpPr>
        <p:spPr>
          <a:xfrm>
            <a:off x="1013760" y="3384885"/>
            <a:ext cx="1866900" cy="369332"/>
          </a:xfrm>
          <a:prstGeom prst="rect">
            <a:avLst/>
          </a:prstGeom>
          <a:noFill/>
        </p:spPr>
        <p:txBody>
          <a:bodyPr wrap="square" rtlCol="0">
            <a:spAutoFit/>
          </a:bodyPr>
          <a:lstStyle/>
          <a:p>
            <a:r>
              <a:rPr lang="en-US" dirty="0"/>
              <a:t>Roll</a:t>
            </a:r>
          </a:p>
        </p:txBody>
      </p:sp>
      <p:sp>
        <p:nvSpPr>
          <p:cNvPr id="15" name="TextBox 14">
            <a:extLst>
              <a:ext uri="{FF2B5EF4-FFF2-40B4-BE49-F238E27FC236}">
                <a16:creationId xmlns:a16="http://schemas.microsoft.com/office/drawing/2014/main" id="{B71FAF51-2198-1A43-9A87-459CDA31A647}"/>
              </a:ext>
            </a:extLst>
          </p:cNvPr>
          <p:cNvSpPr txBox="1"/>
          <p:nvPr/>
        </p:nvSpPr>
        <p:spPr>
          <a:xfrm>
            <a:off x="4114096" y="3329649"/>
            <a:ext cx="1866900" cy="369332"/>
          </a:xfrm>
          <a:prstGeom prst="rect">
            <a:avLst/>
          </a:prstGeom>
          <a:noFill/>
        </p:spPr>
        <p:txBody>
          <a:bodyPr wrap="square" rtlCol="0">
            <a:spAutoFit/>
          </a:bodyPr>
          <a:lstStyle/>
          <a:p>
            <a:r>
              <a:rPr lang="en-US" dirty="0"/>
              <a:t>Pitch</a:t>
            </a:r>
          </a:p>
        </p:txBody>
      </p:sp>
      <p:sp>
        <p:nvSpPr>
          <p:cNvPr id="16" name="TextBox 15">
            <a:extLst>
              <a:ext uri="{FF2B5EF4-FFF2-40B4-BE49-F238E27FC236}">
                <a16:creationId xmlns:a16="http://schemas.microsoft.com/office/drawing/2014/main" id="{9DEDD194-B526-D24A-99A4-15569D9F277C}"/>
              </a:ext>
            </a:extLst>
          </p:cNvPr>
          <p:cNvSpPr txBox="1"/>
          <p:nvPr/>
        </p:nvSpPr>
        <p:spPr>
          <a:xfrm>
            <a:off x="7523799" y="3382956"/>
            <a:ext cx="1866900" cy="369332"/>
          </a:xfrm>
          <a:prstGeom prst="rect">
            <a:avLst/>
          </a:prstGeom>
          <a:noFill/>
        </p:spPr>
        <p:txBody>
          <a:bodyPr wrap="square" rtlCol="0">
            <a:spAutoFit/>
          </a:bodyPr>
          <a:lstStyle/>
          <a:p>
            <a:r>
              <a:rPr lang="en-US" dirty="0"/>
              <a:t>Yaw</a:t>
            </a:r>
          </a:p>
        </p:txBody>
      </p:sp>
      <p:pic>
        <p:nvPicPr>
          <p:cNvPr id="3" name="9" descr="9">
            <a:hlinkClick r:id="" action="ppaction://media"/>
            <a:extLst>
              <a:ext uri="{FF2B5EF4-FFF2-40B4-BE49-F238E27FC236}">
                <a16:creationId xmlns:a16="http://schemas.microsoft.com/office/drawing/2014/main" id="{BC405B54-A0BE-CE4B-A9BF-448CF6BD2F1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37905" y="69843"/>
            <a:ext cx="812800" cy="812800"/>
          </a:xfrm>
          <a:prstGeom prst="rect">
            <a:avLst/>
          </a:prstGeom>
        </p:spPr>
      </p:pic>
    </p:spTree>
    <p:extLst>
      <p:ext uri="{BB962C8B-B14F-4D97-AF65-F5344CB8AC3E}">
        <p14:creationId xmlns:p14="http://schemas.microsoft.com/office/powerpoint/2010/main" val="2093086379"/>
      </p:ext>
    </p:extLst>
  </p:cSld>
  <p:clrMapOvr>
    <a:masterClrMapping/>
  </p:clrMapOvr>
  <mc:AlternateContent xmlns:mc="http://schemas.openxmlformats.org/markup-compatibility/2006" xmlns:p14="http://schemas.microsoft.com/office/powerpoint/2010/main">
    <mc:Choice Requires="p14">
      <p:transition spd="slow" p14:dur="2000" advTm="66599"/>
    </mc:Choice>
    <mc:Fallback xmlns="">
      <p:transition spd="slow" advTm="66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8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9118</TotalTime>
  <Words>1182</Words>
  <Application>Microsoft Macintosh PowerPoint</Application>
  <PresentationFormat>Widescreen</PresentationFormat>
  <Paragraphs>98</Paragraphs>
  <Slides>10</Slides>
  <Notes>6</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106</cp:revision>
  <dcterms:created xsi:type="dcterms:W3CDTF">2020-09-18T21:09:52Z</dcterms:created>
  <dcterms:modified xsi:type="dcterms:W3CDTF">2020-09-29T22:23:11Z</dcterms:modified>
</cp:coreProperties>
</file>