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9"/>
  </p:notesMasterIdLst>
  <p:handoutMasterIdLst>
    <p:handoutMasterId r:id="rId10"/>
  </p:handoutMasterIdLst>
  <p:sldIdLst>
    <p:sldId id="282" r:id="rId3"/>
    <p:sldId id="283" r:id="rId4"/>
    <p:sldId id="284" r:id="rId5"/>
    <p:sldId id="279" r:id="rId6"/>
    <p:sldId id="285" r:id="rId7"/>
    <p:sldId id="280" r:id="rId8"/>
  </p:sldIdLst>
  <p:sldSz cx="9144000" cy="5143500" type="screen16x9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2"/>
    <p:restoredTop sz="96405" autoAdjust="0"/>
  </p:normalViewPr>
  <p:slideViewPr>
    <p:cSldViewPr snapToGrid="0" snapToObjects="1">
      <p:cViewPr varScale="1">
        <p:scale>
          <a:sx n="146" d="100"/>
          <a:sy n="146" d="100"/>
        </p:scale>
        <p:origin x="184" y="5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10/14/20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55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10/14/20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4.png"/><Relationship Id="rId4" Type="http://schemas.openxmlformats.org/officeDocument/2006/relationships/video" Target="../media/media3.mp4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0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8" y="3483788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+mj-lt"/>
              </a:rPr>
              <a:t>2020 Postdoc Research Day Presentation Conference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Kevin </a:t>
            </a:r>
            <a:r>
              <a:rPr lang="en-US" sz="1600" dirty="0" err="1">
                <a:solidFill>
                  <a:srgbClr val="A50021"/>
                </a:solidFill>
                <a:latin typeface="Arial" charset="0"/>
              </a:rPr>
              <a:t>Bulthuis</a:t>
            </a:r>
            <a:r>
              <a:rPr lang="en-US" sz="1600" dirty="0">
                <a:solidFill>
                  <a:srgbClr val="A50021"/>
                </a:solidFill>
                <a:latin typeface="Arial" charset="0"/>
              </a:rPr>
              <a:t> 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329C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Advisor:  Eric </a:t>
            </a:r>
            <a:r>
              <a:rPr lang="en-US" altLang="en-US" sz="1000" dirty="0" err="1">
                <a:latin typeface="Tahoma" panose="020B0604030504040204" pitchFamily="34" charset="0"/>
              </a:rPr>
              <a:t>Larour</a:t>
            </a:r>
            <a:r>
              <a:rPr lang="en-US" altLang="en-US" sz="1000" dirty="0">
                <a:latin typeface="Tahoma" panose="020B0604030504040204" pitchFamily="34" charset="0"/>
              </a:rPr>
              <a:t> (329C)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NPP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856D33BA-C5BA-8F40-B902-F77B4FB06A0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alphaModFix amt="85000"/>
          </a:blip>
          <a:srcRect t="14537" b="14537"/>
          <a:stretch>
            <a:fillRect/>
          </a:stretch>
        </p:blipFill>
        <p:spPr>
          <a:xfrm>
            <a:off x="130629" y="114728"/>
            <a:ext cx="9013371" cy="336906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61929F-C0A2-8049-9521-77F7C66CF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727" y="4140727"/>
            <a:ext cx="1765314" cy="10187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C43398-E933-B04E-95ED-6B983A91F330}"/>
              </a:ext>
            </a:extLst>
          </p:cNvPr>
          <p:cNvSpPr txBox="1"/>
          <p:nvPr/>
        </p:nvSpPr>
        <p:spPr>
          <a:xfrm>
            <a:off x="369198" y="1260649"/>
            <a:ext cx="8527502" cy="1100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	 Towards robust sea-level rise projections</a:t>
            </a:r>
            <a:r>
              <a:rPr lang="en-US" sz="2800" dirty="0"/>
              <a:t>:</a:t>
            </a:r>
          </a:p>
          <a:p>
            <a:pPr algn="ctr"/>
            <a:r>
              <a:rPr lang="en-US" b="1" dirty="0"/>
              <a:t>    Constraining the impact of basal friction in ice sheets using a Bayesian      </a:t>
            </a:r>
          </a:p>
          <a:p>
            <a:pPr algn="ctr"/>
            <a:r>
              <a:rPr lang="en-US" b="1" dirty="0"/>
              <a:t>	approach to data assimilation </a:t>
            </a:r>
          </a:p>
        </p:txBody>
      </p:sp>
      <p:pic>
        <p:nvPicPr>
          <p:cNvPr id="7" name="Audio Recording Oct 12, 2020 at 4:20:18 PM" descr="Audio Recording Oct 12, 2020 at 4:20:18 PM">
            <a:hlinkClick r:id="" action="ppaction://media"/>
            <a:extLst>
              <a:ext uri="{FF2B5EF4-FFF2-40B4-BE49-F238E27FC236}">
                <a16:creationId xmlns:a16="http://schemas.microsoft.com/office/drawing/2014/main" id="{DDBAC84B-96E3-3547-996F-9613F2F50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7258" y="-994197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1AA5A2-FEC0-EB45-B280-780B725F2A46}"/>
              </a:ext>
            </a:extLst>
          </p:cNvPr>
          <p:cNvSpPr txBox="1"/>
          <p:nvPr/>
        </p:nvSpPr>
        <p:spPr>
          <a:xfrm>
            <a:off x="1152936" y="4891697"/>
            <a:ext cx="3595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 @Copyright 2020. California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 advClick="0" advTm="350"/>
    </mc:Choice>
    <mc:Fallback xmlns="">
      <p:transition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1258" y="719254"/>
            <a:ext cx="4923652" cy="4268164"/>
          </a:xfrm>
        </p:spPr>
        <p:txBody>
          <a:bodyPr/>
          <a:lstStyle/>
          <a:p>
            <a:endParaRPr lang="en-US" b="1" dirty="0"/>
          </a:p>
          <a:p>
            <a:r>
              <a:rPr lang="en-US" b="1" dirty="0"/>
              <a:t>Abstract</a:t>
            </a:r>
          </a:p>
          <a:p>
            <a:r>
              <a:rPr lang="en-US" dirty="0"/>
              <a:t>Predicting the future retreat of large ice sheets and their contribution to sea level rise is recognized as a source of </a:t>
            </a:r>
            <a:r>
              <a:rPr lang="en-US" b="1" dirty="0">
                <a:solidFill>
                  <a:schemeClr val="accent1"/>
                </a:solidFill>
              </a:rPr>
              <a:t>deep uncertainty</a:t>
            </a:r>
            <a:r>
              <a:rPr lang="en-US" b="1" dirty="0"/>
              <a:t> </a:t>
            </a:r>
            <a:r>
              <a:rPr lang="en-US" dirty="0"/>
              <a:t>in assessing climate-change consequences (IPCC, 2019). Recently, efforts have shifted towards providing ice-sheet projections with quantified uncertainty. The dynamics of large ice sheets is mostly controlled by the motion of fast-flowing ice streams. The rate at which ice is discharged from the interior of the ice sheet to the ocean is </a:t>
            </a:r>
            <a:r>
              <a:rPr lang="en-US" b="1" dirty="0">
                <a:solidFill>
                  <a:schemeClr val="accent1"/>
                </a:solidFill>
              </a:rPr>
              <a:t>controlled by basal resistance</a:t>
            </a:r>
            <a:r>
              <a:rPr lang="en-US" dirty="0"/>
              <a:t> at the glacier-bedrock interface of these ice streams. However little is known about the basal conditions at the glacier-bedrock interface, which limits the ability of numerical ice-sheet models to provide accurate and robust projections. A </a:t>
            </a:r>
            <a:r>
              <a:rPr lang="en-US" b="1" dirty="0">
                <a:solidFill>
                  <a:schemeClr val="accent1"/>
                </a:solidFill>
              </a:rPr>
              <a:t>large amount of data has been collected</a:t>
            </a:r>
            <a:r>
              <a:rPr lang="en-US" dirty="0"/>
              <a:t> in the recent years about the state of ice sheets through ice cores, radar measurements, and gravity-field measurements. This provides new opportunities to better understand and constrain basal friction in ice-sheet models through data assimilation methods. In this presentation, we introduce a </a:t>
            </a:r>
            <a:r>
              <a:rPr lang="en-US" b="1" dirty="0">
                <a:solidFill>
                  <a:schemeClr val="accent1"/>
                </a:solidFill>
              </a:rPr>
              <a:t>Bayesian approach to data assimilation </a:t>
            </a:r>
            <a:r>
              <a:rPr lang="en-US" dirty="0"/>
              <a:t>to constrain with quantified uncertainty the basal friction coefficient used in friction laws in glaciology. We show how this approach can be used to provide </a:t>
            </a:r>
            <a:r>
              <a:rPr lang="en-US" b="1" dirty="0">
                <a:solidFill>
                  <a:schemeClr val="accent1"/>
                </a:solidFill>
              </a:rPr>
              <a:t>new robust probabilistic ice-sheet projections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and we show a few preliminary results.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4699" y="279192"/>
            <a:ext cx="8454602" cy="43018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9" name="Antarctic_Ice_Flow.mp4" descr="Antarctic_Ice_Flow.mp4">
            <a:hlinkClick r:id="" action="ppaction://media"/>
            <a:extLst>
              <a:ext uri="{FF2B5EF4-FFF2-40B4-BE49-F238E27FC236}">
                <a16:creationId xmlns:a16="http://schemas.microsoft.com/office/drawing/2014/main" id="{EEBDE557-1844-A24A-BC77-284E05412E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7926" y="709375"/>
            <a:ext cx="3615395" cy="2031776"/>
          </a:xfrm>
          <a:prstGeom prst="rect">
            <a:avLst/>
          </a:prstGeom>
        </p:spPr>
      </p:pic>
      <p:pic>
        <p:nvPicPr>
          <p:cNvPr id="10" name="Greenland_Ice_Flow.mp4" descr="Greenland_Ice_Flow.mp4">
            <a:hlinkClick r:id="" action="ppaction://media"/>
            <a:extLst>
              <a:ext uri="{FF2B5EF4-FFF2-40B4-BE49-F238E27FC236}">
                <a16:creationId xmlns:a16="http://schemas.microsoft.com/office/drawing/2014/main" id="{6E8F0B41-3214-2A4D-87DC-AB6C073AA93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87927" y="2806505"/>
            <a:ext cx="3615395" cy="2057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652947-8BD7-984E-83B9-7819B30A0DBF}"/>
              </a:ext>
            </a:extLst>
          </p:cNvPr>
          <p:cNvSpPr txBox="1"/>
          <p:nvPr/>
        </p:nvSpPr>
        <p:spPr>
          <a:xfrm>
            <a:off x="5459737" y="4864308"/>
            <a:ext cx="2504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			[Source: Nasa]</a:t>
            </a:r>
          </a:p>
        </p:txBody>
      </p:sp>
      <p:pic>
        <p:nvPicPr>
          <p:cNvPr id="6" name="Audio Recording Oct 12, 2020 at 4:28:53 PM" descr="Audio Recording Oct 12, 2020 at 4:28:53 PM">
            <a:hlinkClick r:id="" action="ppaction://media"/>
            <a:extLst>
              <a:ext uri="{FF2B5EF4-FFF2-40B4-BE49-F238E27FC236}">
                <a16:creationId xmlns:a16="http://schemas.microsoft.com/office/drawing/2014/main" id="{761F34BA-EE9E-D34C-BFA4-31123C241A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00087" y="-9865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3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60" advClick="0" advTm="1360"/>
    </mc:Choice>
    <mc:Fallback xmlns="">
      <p:transition spd="slow" advClick="0" advTm="1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1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8091" y="694601"/>
            <a:ext cx="8454602" cy="43324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4699" y="149529"/>
            <a:ext cx="8454602" cy="430183"/>
          </a:xfrm>
        </p:spPr>
        <p:txBody>
          <a:bodyPr/>
          <a:lstStyle/>
          <a:p>
            <a:r>
              <a:rPr lang="en-US" dirty="0"/>
              <a:t>Problem Description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2383F34-3642-7A4C-9836-7611609AC1A4}"/>
              </a:ext>
            </a:extLst>
          </p:cNvPr>
          <p:cNvSpPr/>
          <p:nvPr/>
        </p:nvSpPr>
        <p:spPr>
          <a:xfrm>
            <a:off x="6291199" y="940067"/>
            <a:ext cx="2674086" cy="3746564"/>
          </a:xfrm>
          <a:prstGeom prst="roundRect">
            <a:avLst/>
          </a:prstGeom>
          <a:ln w="254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B1B294-6CDF-7141-BD8D-68F4F493E6A0}"/>
              </a:ext>
            </a:extLst>
          </p:cNvPr>
          <p:cNvSpPr/>
          <p:nvPr/>
        </p:nvSpPr>
        <p:spPr>
          <a:xfrm>
            <a:off x="3248696" y="940067"/>
            <a:ext cx="2432853" cy="3872265"/>
          </a:xfrm>
          <a:prstGeom prst="roundRect">
            <a:avLst/>
          </a:prstGeom>
          <a:ln w="25400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6DC587D-D3F8-434B-96C2-E5858C622796}"/>
              </a:ext>
            </a:extLst>
          </p:cNvPr>
          <p:cNvSpPr/>
          <p:nvPr/>
        </p:nvSpPr>
        <p:spPr>
          <a:xfrm>
            <a:off x="199581" y="3312752"/>
            <a:ext cx="2198914" cy="1688525"/>
          </a:xfrm>
          <a:prstGeom prst="roundRect">
            <a:avLst/>
          </a:prstGeom>
          <a:ln w="254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Measurements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7CE4566-8AB7-804F-9D12-2B58B313828B}"/>
              </a:ext>
            </a:extLst>
          </p:cNvPr>
          <p:cNvSpPr/>
          <p:nvPr/>
        </p:nvSpPr>
        <p:spPr>
          <a:xfrm>
            <a:off x="162542" y="744287"/>
            <a:ext cx="2198914" cy="2146433"/>
          </a:xfrm>
          <a:prstGeom prst="roundRect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Characterization of uncertainty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91B82E-65DC-8D4B-A56A-FF840AFB6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757" y="3409249"/>
            <a:ext cx="2362682" cy="10740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684719-835C-9A4D-88DA-411BB3E3E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50" y="1427413"/>
            <a:ext cx="1954796" cy="13276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7F8580-1EF3-CF40-8FEB-280955B35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55" y="3413296"/>
            <a:ext cx="1575694" cy="131307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75D5501-E32A-CD40-8E12-9621FBBF8F69}"/>
              </a:ext>
            </a:extLst>
          </p:cNvPr>
          <p:cNvSpPr txBox="1"/>
          <p:nvPr/>
        </p:nvSpPr>
        <p:spPr>
          <a:xfrm>
            <a:off x="3435459" y="1067898"/>
            <a:ext cx="216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</a:t>
            </a:r>
            <a:r>
              <a:rPr lang="en-US" b="1" dirty="0">
                <a:solidFill>
                  <a:schemeClr val="accent5"/>
                </a:solidFill>
              </a:rPr>
              <a:t>Ice-sheet model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19FB574-32B0-D449-9B01-098DFEED74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749" y="1574433"/>
            <a:ext cx="1994625" cy="166555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9791DAB-EFE4-7441-9B7D-BAAE9A59F2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0958" y="2815807"/>
            <a:ext cx="1709018" cy="171289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1B7E797-43FB-254C-BF38-D9E2EE0FC6B9}"/>
              </a:ext>
            </a:extLst>
          </p:cNvPr>
          <p:cNvSpPr txBox="1"/>
          <p:nvPr/>
        </p:nvSpPr>
        <p:spPr>
          <a:xfrm>
            <a:off x="6676799" y="1058225"/>
            <a:ext cx="230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Probabilistic (sea- level) projections</a:t>
            </a:r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DB2E21C2-06CE-0442-A231-BDFE47A8044F}"/>
              </a:ext>
            </a:extLst>
          </p:cNvPr>
          <p:cNvSpPr/>
          <p:nvPr/>
        </p:nvSpPr>
        <p:spPr>
          <a:xfrm>
            <a:off x="2365880" y="1401443"/>
            <a:ext cx="882816" cy="350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>
            <a:extLst>
              <a:ext uri="{FF2B5EF4-FFF2-40B4-BE49-F238E27FC236}">
                <a16:creationId xmlns:a16="http://schemas.microsoft.com/office/drawing/2014/main" id="{6AA9B84F-FB68-854C-AF0B-7A4EAF6E4B81}"/>
              </a:ext>
            </a:extLst>
          </p:cNvPr>
          <p:cNvSpPr/>
          <p:nvPr/>
        </p:nvSpPr>
        <p:spPr>
          <a:xfrm>
            <a:off x="5675229" y="2690564"/>
            <a:ext cx="615970" cy="298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Up Arrow 68">
            <a:extLst>
              <a:ext uri="{FF2B5EF4-FFF2-40B4-BE49-F238E27FC236}">
                <a16:creationId xmlns:a16="http://schemas.microsoft.com/office/drawing/2014/main" id="{D90D9C99-9773-7F47-9A8D-B2341E7B77DA}"/>
              </a:ext>
            </a:extLst>
          </p:cNvPr>
          <p:cNvSpPr/>
          <p:nvPr/>
        </p:nvSpPr>
        <p:spPr>
          <a:xfrm>
            <a:off x="1917722" y="2886832"/>
            <a:ext cx="228599" cy="42980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Down Arrow 69">
            <a:extLst>
              <a:ext uri="{FF2B5EF4-FFF2-40B4-BE49-F238E27FC236}">
                <a16:creationId xmlns:a16="http://schemas.microsoft.com/office/drawing/2014/main" id="{DB4DD109-FB94-C948-AE14-CB8BB797242B}"/>
              </a:ext>
            </a:extLst>
          </p:cNvPr>
          <p:cNvSpPr/>
          <p:nvPr/>
        </p:nvSpPr>
        <p:spPr>
          <a:xfrm>
            <a:off x="745428" y="2890721"/>
            <a:ext cx="228599" cy="422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Left Arrow 70">
            <a:extLst>
              <a:ext uri="{FF2B5EF4-FFF2-40B4-BE49-F238E27FC236}">
                <a16:creationId xmlns:a16="http://schemas.microsoft.com/office/drawing/2014/main" id="{10E1EFFB-E9D1-F14E-A481-DC68275F6081}"/>
              </a:ext>
            </a:extLst>
          </p:cNvPr>
          <p:cNvSpPr/>
          <p:nvPr/>
        </p:nvSpPr>
        <p:spPr>
          <a:xfrm>
            <a:off x="2354318" y="2488802"/>
            <a:ext cx="887241" cy="3508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35AB7DCB-A290-7549-979A-588B9F9CE98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294420" y="4702470"/>
            <a:ext cx="5333822" cy="209847"/>
          </a:xfrm>
          <a:prstGeom prst="bentConnector3">
            <a:avLst>
              <a:gd name="adj1" fmla="val 627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0BA50FE8-A65B-2346-B00C-329C5B5152D1}"/>
              </a:ext>
            </a:extLst>
          </p:cNvPr>
          <p:cNvSpPr txBox="1"/>
          <p:nvPr/>
        </p:nvSpPr>
        <p:spPr>
          <a:xfrm>
            <a:off x="2171159" y="2943073"/>
            <a:ext cx="1304873" cy="24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Data assimilation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998BB-5B72-B047-BA00-ED3AD403939A}"/>
              </a:ext>
            </a:extLst>
          </p:cNvPr>
          <p:cNvSpPr txBox="1"/>
          <p:nvPr/>
        </p:nvSpPr>
        <p:spPr>
          <a:xfrm>
            <a:off x="199580" y="4462288"/>
            <a:ext cx="7862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</a:t>
            </a:r>
            <a:r>
              <a:rPr lang="en-US" sz="800" dirty="0" err="1"/>
              <a:t>Rignot</a:t>
            </a:r>
            <a:r>
              <a:rPr lang="en-US" sz="800" dirty="0"/>
              <a:t>, 2011]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BDF384-3ACE-1B49-8409-4E9C29990519}"/>
              </a:ext>
            </a:extLst>
          </p:cNvPr>
          <p:cNvSpPr txBox="1"/>
          <p:nvPr/>
        </p:nvSpPr>
        <p:spPr>
          <a:xfrm>
            <a:off x="8068479" y="4354566"/>
            <a:ext cx="9527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</a:t>
            </a:r>
            <a:r>
              <a:rPr lang="en-US" sz="800" dirty="0" err="1"/>
              <a:t>Bulthuis</a:t>
            </a:r>
            <a:r>
              <a:rPr lang="en-US" sz="800" dirty="0"/>
              <a:t>, 2019]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B3A6A-F0D6-3D4D-8470-9563F9FF6E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3947" y="171313"/>
            <a:ext cx="3052636" cy="4312759"/>
          </a:xfrm>
          <a:prstGeom prst="rect">
            <a:avLst/>
          </a:prstGeom>
        </p:spPr>
      </p:pic>
      <p:pic>
        <p:nvPicPr>
          <p:cNvPr id="4" name="Audio Recording Oct 12, 2020 at 4:32:21 PM" descr="Audio Recording Oct 12, 2020 at 4:32:21 PM">
            <a:hlinkClick r:id="" action="ppaction://media"/>
            <a:extLst>
              <a:ext uri="{FF2B5EF4-FFF2-40B4-BE49-F238E27FC236}">
                <a16:creationId xmlns:a16="http://schemas.microsoft.com/office/drawing/2014/main" id="{201646B5-A877-1D41-8957-D12C92635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80368" y="-10557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7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59" grpId="0"/>
      <p:bldP spid="67" grpId="0" animBg="1"/>
      <p:bldP spid="68" grpId="0" animBg="1"/>
      <p:bldP spid="69" grpId="0" animBg="1"/>
      <p:bldP spid="70" grpId="0" animBg="1"/>
      <p:bldP spid="71" grpId="0" animBg="1"/>
      <p:bldP spid="8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77D454-A50A-8741-AA0B-23CF4A7E8F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6949" y="743803"/>
            <a:ext cx="8703767" cy="4399697"/>
          </a:xfrm>
        </p:spPr>
        <p:txBody>
          <a:bodyPr/>
          <a:lstStyle/>
          <a:p>
            <a:pPr marL="342900" indent="-342900">
              <a:buFont typeface="+mj-lt"/>
              <a:buAutoNum type="alphaLcParenR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6140" y="195279"/>
            <a:ext cx="8454602" cy="430183"/>
          </a:xfrm>
        </p:spPr>
        <p:txBody>
          <a:bodyPr/>
          <a:lstStyle/>
          <a:p>
            <a:r>
              <a:rPr lang="en-US" dirty="0"/>
              <a:t>Methodology: Bayesian inference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6A746D-66FC-C143-B225-2152CF9AC493}"/>
              </a:ext>
            </a:extLst>
          </p:cNvPr>
          <p:cNvSpPr/>
          <p:nvPr/>
        </p:nvSpPr>
        <p:spPr>
          <a:xfrm>
            <a:off x="6141493" y="816429"/>
            <a:ext cx="2609249" cy="4240067"/>
          </a:xfrm>
          <a:prstGeom prst="roundRect">
            <a:avLst/>
          </a:prstGeom>
          <a:ln w="25400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964069-88D2-284C-B485-2C1DABCD5EFF}"/>
              </a:ext>
            </a:extLst>
          </p:cNvPr>
          <p:cNvSpPr/>
          <p:nvPr/>
        </p:nvSpPr>
        <p:spPr>
          <a:xfrm>
            <a:off x="3155472" y="823617"/>
            <a:ext cx="2609249" cy="4240067"/>
          </a:xfrm>
          <a:prstGeom prst="roundRect">
            <a:avLst/>
          </a:prstGeom>
          <a:ln w="254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054303-AC99-F144-8386-5ECD75F2E108}"/>
              </a:ext>
            </a:extLst>
          </p:cNvPr>
          <p:cNvSpPr/>
          <p:nvPr/>
        </p:nvSpPr>
        <p:spPr>
          <a:xfrm>
            <a:off x="129781" y="834385"/>
            <a:ext cx="2630700" cy="4240066"/>
          </a:xfrm>
          <a:prstGeom prst="roundRect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F8F322-0F8F-514F-8E58-CEA0D4397DCE}"/>
                  </a:ext>
                </a:extLst>
              </p:cNvPr>
              <p:cNvSpPr txBox="1"/>
              <p:nvPr/>
            </p:nvSpPr>
            <p:spPr>
              <a:xfrm>
                <a:off x="596987" y="958585"/>
                <a:ext cx="15421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nl-BE" sz="2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l-BE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BE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nl-BE" sz="2800" b="0" i="1" baseline="3000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𝑜𝑏𝑠</m:t>
                      </m:r>
                      <m:r>
                        <a:rPr lang="nl-BE" sz="2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F8F322-0F8F-514F-8E58-CEA0D4397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87" y="958585"/>
                <a:ext cx="1542196" cy="523220"/>
              </a:xfrm>
              <a:prstGeom prst="rect">
                <a:avLst/>
              </a:prstGeom>
              <a:blipFill>
                <a:blip r:embed="rId4"/>
                <a:stretch>
                  <a:fillRect r="-10656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2495C8-146A-2242-9123-9C2629C3DF09}"/>
                  </a:ext>
                </a:extLst>
              </p:cNvPr>
              <p:cNvSpPr txBox="1"/>
              <p:nvPr/>
            </p:nvSpPr>
            <p:spPr>
              <a:xfrm>
                <a:off x="3520248" y="977155"/>
                <a:ext cx="15421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nl-BE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l-BE" sz="28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nl-BE" sz="2800" i="1" baseline="3000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𝑜𝑏𝑠</m:t>
                      </m:r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BE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nl-BE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2495C8-146A-2242-9123-9C2629C3D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248" y="977155"/>
                <a:ext cx="1542196" cy="523220"/>
              </a:xfrm>
              <a:prstGeom prst="rect">
                <a:avLst/>
              </a:prstGeom>
              <a:blipFill>
                <a:blip r:embed="rId5"/>
                <a:stretch>
                  <a:fillRect r="-10569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18BEF0-ABA5-8340-BCAB-C106E9821E8D}"/>
                  </a:ext>
                </a:extLst>
              </p:cNvPr>
              <p:cNvSpPr txBox="1"/>
              <p:nvPr/>
            </p:nvSpPr>
            <p:spPr>
              <a:xfrm>
                <a:off x="6602409" y="920813"/>
                <a:ext cx="15421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nl-BE" sz="2800" b="0" i="1" baseline="-2500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nl-BE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l-BE" sz="28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nl-BE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18BEF0-ABA5-8340-BCAB-C106E9821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409" y="920813"/>
                <a:ext cx="1542196" cy="523220"/>
              </a:xfrm>
              <a:prstGeom prst="rect">
                <a:avLst/>
              </a:prstGeom>
              <a:blipFill>
                <a:blip r:embed="rId6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3659EF-2B73-9342-BD6C-45CD8932A88B}"/>
                  </a:ext>
                </a:extLst>
              </p:cNvPr>
              <p:cNvSpPr txBox="1"/>
              <p:nvPr/>
            </p:nvSpPr>
            <p:spPr>
              <a:xfrm>
                <a:off x="2169672" y="953162"/>
                <a:ext cx="15421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3659EF-2B73-9342-BD6C-45CD8932A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672" y="953162"/>
                <a:ext cx="154219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4E1889-A950-F845-BE64-60BED1A20E56}"/>
                  </a:ext>
                </a:extLst>
              </p:cNvPr>
              <p:cNvSpPr txBox="1"/>
              <p:nvPr/>
            </p:nvSpPr>
            <p:spPr>
              <a:xfrm>
                <a:off x="5159428" y="929587"/>
                <a:ext cx="15421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4E1889-A950-F845-BE64-60BED1A20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428" y="929587"/>
                <a:ext cx="154219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01C9F44E-C3A7-624D-B3D3-DEF25DFD6651}"/>
              </a:ext>
            </a:extLst>
          </p:cNvPr>
          <p:cNvSpPr txBox="1"/>
          <p:nvPr/>
        </p:nvSpPr>
        <p:spPr>
          <a:xfrm>
            <a:off x="377284" y="1466877"/>
            <a:ext cx="2199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Posterior distribution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47718-E8FC-744B-9D07-B632BB498A36}"/>
              </a:ext>
            </a:extLst>
          </p:cNvPr>
          <p:cNvSpPr txBox="1"/>
          <p:nvPr/>
        </p:nvSpPr>
        <p:spPr>
          <a:xfrm>
            <a:off x="3367338" y="1477544"/>
            <a:ext cx="213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Likelihood function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C8A02A-24CA-2A49-9FC3-8DC800EF31F7}"/>
              </a:ext>
            </a:extLst>
          </p:cNvPr>
          <p:cNvSpPr txBox="1"/>
          <p:nvPr/>
        </p:nvSpPr>
        <p:spPr>
          <a:xfrm>
            <a:off x="6563259" y="1474240"/>
            <a:ext cx="224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Prior distribution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AAB432-CB07-E543-A18E-C2C0B3921667}"/>
              </a:ext>
            </a:extLst>
          </p:cNvPr>
          <p:cNvSpPr txBox="1"/>
          <p:nvPr/>
        </p:nvSpPr>
        <p:spPr>
          <a:xfrm>
            <a:off x="3220252" y="2419137"/>
            <a:ext cx="1231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Observed velocity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A37B83-1073-4142-9EF5-7343841DABBE}"/>
              </a:ext>
            </a:extLst>
          </p:cNvPr>
          <p:cNvSpPr txBox="1"/>
          <p:nvPr/>
        </p:nvSpPr>
        <p:spPr>
          <a:xfrm>
            <a:off x="4485455" y="2419137"/>
            <a:ext cx="1231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Predicted velocity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6EB054-7271-EA43-94BE-E5CE1490164E}"/>
              </a:ext>
            </a:extLst>
          </p:cNvPr>
          <p:cNvSpPr txBox="1"/>
          <p:nvPr/>
        </p:nvSpPr>
        <p:spPr>
          <a:xfrm>
            <a:off x="6346427" y="1884568"/>
            <a:ext cx="243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Quantify our belief about the parameters before data are taken into account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77A8931-EB31-8843-B437-FB36B496AB05}"/>
              </a:ext>
            </a:extLst>
          </p:cNvPr>
          <p:cNvSpPr txBox="1"/>
          <p:nvPr/>
        </p:nvSpPr>
        <p:spPr>
          <a:xfrm>
            <a:off x="3398247" y="1880388"/>
            <a:ext cx="2003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Quantify the misfit between the predictions and the data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65DCE7-4F4B-D743-AB7B-99B17DA11266}"/>
              </a:ext>
            </a:extLst>
          </p:cNvPr>
          <p:cNvSpPr txBox="1"/>
          <p:nvPr/>
        </p:nvSpPr>
        <p:spPr>
          <a:xfrm>
            <a:off x="377284" y="1887161"/>
            <a:ext cx="230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Quantify the belief about the parameters after conditioning on existing data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EFDDEDE-EAA4-C64C-B521-8826E4317C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8123" y="2470706"/>
            <a:ext cx="3809385" cy="28570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DC5EAD0-1649-1446-9337-4F89E6834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6492" y="2497376"/>
            <a:ext cx="3809385" cy="285703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5343FC6-F338-494D-9375-576DED8DCB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3659" y="2800053"/>
            <a:ext cx="3136166" cy="176409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04AA288-95E9-0341-9ECC-3B32F050D9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2554" y="2800053"/>
            <a:ext cx="3117658" cy="1753683"/>
          </a:xfrm>
          <a:prstGeom prst="rect">
            <a:avLst/>
          </a:prstGeom>
        </p:spPr>
      </p:pic>
      <p:pic>
        <p:nvPicPr>
          <p:cNvPr id="8" name="Audio Recording Oct 12, 2020 at 4:36:24 PM" descr="Audio Recording Oct 12, 2020 at 4:36:24 PM">
            <a:hlinkClick r:id="" action="ppaction://media"/>
            <a:extLst>
              <a:ext uri="{FF2B5EF4-FFF2-40B4-BE49-F238E27FC236}">
                <a16:creationId xmlns:a16="http://schemas.microsoft.com/office/drawing/2014/main" id="{7F512839-6410-B44C-9EDC-BCBC3E064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59200" y="-8240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BDD3B9-A11E-2646-AFB3-9B5B4E3C0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8067" y="789807"/>
            <a:ext cx="5942913" cy="3445190"/>
          </a:xfrm>
        </p:spPr>
        <p:txBody>
          <a:bodyPr/>
          <a:lstStyle/>
          <a:p>
            <a:r>
              <a:rPr lang="en-US" dirty="0"/>
              <a:t>Inverting for the basal friction coefficient in ice-sheet models leads to a Bayesian inference problem in infinite dimension [Stuart, 2010]: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The prior distribution must be chosen to guarantee the well-</a:t>
            </a:r>
            <a:r>
              <a:rPr lang="en-US" dirty="0" err="1"/>
              <a:t>posedness</a:t>
            </a:r>
            <a:r>
              <a:rPr lang="en-US" dirty="0"/>
              <a:t> of the problem:</a:t>
            </a:r>
          </a:p>
          <a:p>
            <a:pPr marL="342900" indent="-342900">
              <a:buFont typeface="+mj-lt"/>
              <a:buAutoNum type="alphaLcParenR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28600" indent="-228600">
              <a:buAutoNum type="alphaLcParenR" startAt="2"/>
            </a:pP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en-US" dirty="0"/>
              <a:t>Sampling from the posterior distribution can be computationally expensive with                 </a:t>
            </a:r>
            <a:r>
              <a:rPr lang="en-US" dirty="0" err="1">
                <a:solidFill>
                  <a:schemeClr val="bg1"/>
                </a:solidFill>
              </a:rPr>
              <a:t>t.</a:t>
            </a:r>
            <a:r>
              <a:rPr lang="en-US" dirty="0" err="1"/>
              <a:t>MCMC</a:t>
            </a:r>
            <a:r>
              <a:rPr lang="en-US" dirty="0"/>
              <a:t> methods:</a:t>
            </a:r>
          </a:p>
          <a:p>
            <a:pPr marL="228600" indent="-228600">
              <a:buAutoNum type="alphaLcParenR" startAt="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8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8067" y="245081"/>
            <a:ext cx="8454602" cy="430183"/>
          </a:xfrm>
        </p:spPr>
        <p:txBody>
          <a:bodyPr/>
          <a:lstStyle/>
          <a:p>
            <a:r>
              <a:rPr lang="en-US" dirty="0"/>
              <a:t>Methodology: Practical considerations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9F65F6-AA6C-6C44-B9B0-D739CA23C06E}"/>
              </a:ext>
            </a:extLst>
          </p:cNvPr>
          <p:cNvSpPr txBox="1"/>
          <p:nvPr/>
        </p:nvSpPr>
        <p:spPr>
          <a:xfrm>
            <a:off x="302535" y="4312503"/>
            <a:ext cx="834155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" dirty="0"/>
              <a:t>T. Isaac et al., Scalable and efficient algorithms for the propagation of uncertainty from data through inference to prediction to large-scale problems, with application to flow of the Antarctic ice sheet,  J. </a:t>
            </a:r>
            <a:r>
              <a:rPr lang="en-US" sz="850" dirty="0" err="1"/>
              <a:t>Comput</a:t>
            </a:r>
            <a:r>
              <a:rPr lang="en-US" sz="850" dirty="0"/>
              <a:t>. Phys. (2015).</a:t>
            </a:r>
          </a:p>
          <a:p>
            <a:r>
              <a:rPr lang="en-US" sz="850" dirty="0"/>
              <a:t>F. Lindgren et al., An explicit link between Gaussian fields and Gaussian Markov random fields: the stochastic partial differential equation approach, J. R. Statis. Soc. B. (2011).</a:t>
            </a:r>
          </a:p>
          <a:p>
            <a:r>
              <a:rPr lang="en-US" sz="850" dirty="0"/>
              <a:t>N. Petra et al., Computational framework for infinite dimensional Bayesian inverse problems, Part II: Stochastic Newton MCMC with Application to ice sheet flow inverse problems, SIAM. J. Sci. </a:t>
            </a:r>
            <a:r>
              <a:rPr lang="en-US" sz="850" dirty="0" err="1"/>
              <a:t>Comput</a:t>
            </a:r>
            <a:r>
              <a:rPr lang="en-US" sz="850" dirty="0"/>
              <a:t>. (2014).</a:t>
            </a:r>
          </a:p>
          <a:p>
            <a:r>
              <a:rPr lang="en-US" sz="850" dirty="0"/>
              <a:t>A.M. Stuart, Inverse problems: a Bayesian perspective, Acta </a:t>
            </a:r>
            <a:r>
              <a:rPr lang="en-US" sz="850" dirty="0" err="1"/>
              <a:t>Numer</a:t>
            </a:r>
            <a:r>
              <a:rPr lang="en-US" sz="850" dirty="0"/>
              <a:t>. (2010).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B3443D-DA45-FF44-B710-E038BF63A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4" y="693677"/>
            <a:ext cx="3635400" cy="2281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994B9B-C0C9-9249-8134-B71039895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720" y="693677"/>
            <a:ext cx="3511920" cy="2204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79AE23-F511-9D4A-8918-3397FD1DF8DE}"/>
              </a:ext>
            </a:extLst>
          </p:cNvPr>
          <p:cNvSpPr txBox="1"/>
          <p:nvPr/>
        </p:nvSpPr>
        <p:spPr>
          <a:xfrm>
            <a:off x="599406" y="1764284"/>
            <a:ext cx="499863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dirty="0"/>
              <a:t>Here we represent the prior distribution as a Gaussian distribution with </a:t>
            </a:r>
            <a:r>
              <a:rPr lang="en-US" sz="1150" b="1" dirty="0">
                <a:solidFill>
                  <a:schemeClr val="accent1"/>
                </a:solidFill>
              </a:rPr>
              <a:t>Whittle-</a:t>
            </a:r>
            <a:r>
              <a:rPr lang="en-US" sz="1150" b="1" dirty="0" err="1">
                <a:solidFill>
                  <a:schemeClr val="accent1"/>
                </a:solidFill>
              </a:rPr>
              <a:t>Matérn</a:t>
            </a:r>
            <a:r>
              <a:rPr lang="en-US" sz="1150" b="1" dirty="0">
                <a:solidFill>
                  <a:schemeClr val="accent1"/>
                </a:solidFill>
              </a:rPr>
              <a:t> covariance function</a:t>
            </a:r>
            <a:r>
              <a:rPr lang="en-US" sz="1150" dirty="0"/>
              <a:t>, expressed as the inverse of a differential operator  [Lindgren et al., 2011].</a:t>
            </a:r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0C4D563-83E5-4341-A006-B71F6BE4B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1035" y="2664530"/>
            <a:ext cx="2847434" cy="17588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1C8CED5-680C-2F49-BF98-90EFE4CF8CD4}"/>
              </a:ext>
            </a:extLst>
          </p:cNvPr>
          <p:cNvSpPr txBox="1"/>
          <p:nvPr/>
        </p:nvSpPr>
        <p:spPr>
          <a:xfrm>
            <a:off x="599406" y="3065084"/>
            <a:ext cx="5601575" cy="1169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dirty="0"/>
              <a:t>Here we plan to approximate the  posterior distribution as a Gaussian distribution whose mean is the </a:t>
            </a:r>
            <a:r>
              <a:rPr lang="en-US" sz="1150" b="1" dirty="0">
                <a:solidFill>
                  <a:schemeClr val="accent1"/>
                </a:solidFill>
              </a:rPr>
              <a:t>maximum a posteriori </a:t>
            </a:r>
            <a:r>
              <a:rPr lang="en-US" sz="1150" dirty="0"/>
              <a:t>(</a:t>
            </a:r>
            <a:r>
              <a:rPr lang="en-US" sz="1150" b="1" dirty="0">
                <a:solidFill>
                  <a:schemeClr val="accent1"/>
                </a:solidFill>
              </a:rPr>
              <a:t>MAP</a:t>
            </a:r>
            <a:r>
              <a:rPr lang="en-US" sz="1150" dirty="0"/>
              <a:t>) point and covariance function the </a:t>
            </a:r>
            <a:r>
              <a:rPr lang="en-US" sz="1150" b="1" dirty="0">
                <a:solidFill>
                  <a:schemeClr val="accent1"/>
                </a:solidFill>
              </a:rPr>
              <a:t>Hessian of the negative log-posterior</a:t>
            </a:r>
            <a:r>
              <a:rPr lang="en-US" sz="1150" dirty="0"/>
              <a:t> about the MAP point [Petra et al., 2014; Isaac et al., 2015].</a:t>
            </a:r>
          </a:p>
          <a:p>
            <a:r>
              <a:rPr lang="en-US" sz="1150" dirty="0"/>
              <a:t>The MAP point is determined by solving an optimization problem in infinite dimension. The Hessian is generally characterized by a few large eigenvalues corresponding to the eigenvectors that are informed by the data.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8B27ED-EC3A-3945-BFEA-957593EE1731}"/>
              </a:ext>
            </a:extLst>
          </p:cNvPr>
          <p:cNvSpPr txBox="1"/>
          <p:nvPr/>
        </p:nvSpPr>
        <p:spPr>
          <a:xfrm>
            <a:off x="6395659" y="640406"/>
            <a:ext cx="8581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Prior sample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679E59-9F34-CD4B-8881-1194535F35A8}"/>
              </a:ext>
            </a:extLst>
          </p:cNvPr>
          <p:cNvSpPr txBox="1"/>
          <p:nvPr/>
        </p:nvSpPr>
        <p:spPr>
          <a:xfrm>
            <a:off x="7727424" y="659076"/>
            <a:ext cx="916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Prior sample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9E35A5-4001-1645-AA6E-6CD096C3E6A5}"/>
              </a:ext>
            </a:extLst>
          </p:cNvPr>
          <p:cNvSpPr txBox="1"/>
          <p:nvPr/>
        </p:nvSpPr>
        <p:spPr>
          <a:xfrm>
            <a:off x="6592496" y="2860761"/>
            <a:ext cx="2269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Typical decay of Hessian eigenvalues</a:t>
            </a:r>
          </a:p>
        </p:txBody>
      </p:sp>
      <p:pic>
        <p:nvPicPr>
          <p:cNvPr id="5" name="Audio Recording Oct 12, 2020 at 4:51:12 PM" descr="Audio Recording Oct 12, 2020 at 4:51:12 PM">
            <a:hlinkClick r:id="" action="ppaction://media"/>
            <a:extLst>
              <a:ext uri="{FF2B5EF4-FFF2-40B4-BE49-F238E27FC236}">
                <a16:creationId xmlns:a16="http://schemas.microsoft.com/office/drawing/2014/main" id="{6B9C8A71-A078-C445-92D4-B8E71F2C2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9200" y="-8012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BDD3B9-A11E-2646-AFB3-9B5B4E3C0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732" y="610756"/>
            <a:ext cx="8480615" cy="4613373"/>
          </a:xfrm>
        </p:spPr>
        <p:txBody>
          <a:bodyPr/>
          <a:lstStyle/>
          <a:p>
            <a:pPr marL="342900" indent="-342900">
              <a:buFont typeface="+mj-lt"/>
              <a:buAutoNum type="alphaLcParenR"/>
            </a:pPr>
            <a:r>
              <a:rPr lang="en-US" b="1" dirty="0"/>
              <a:t>Preliminary results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pPr marL="228600" indent="-228600">
              <a:buAutoNum type="alphaLcParenR" startAt="2"/>
            </a:pPr>
            <a:endParaRPr lang="en-US" dirty="0"/>
          </a:p>
          <a:p>
            <a:pPr marL="228600" indent="-228600">
              <a:buAutoNum type="alphaLcParenR" startAt="2"/>
            </a:pPr>
            <a:endParaRPr lang="en-US" dirty="0"/>
          </a:p>
          <a:p>
            <a:pPr marL="228600" indent="-228600">
              <a:buAutoNum type="alphaLcParenR" startAt="2"/>
            </a:pPr>
            <a:endParaRPr lang="en-US" dirty="0"/>
          </a:p>
          <a:p>
            <a:pPr marL="228600" indent="-228600">
              <a:buAutoNum type="alphaLcParenR" startAt="2"/>
            </a:pPr>
            <a:endParaRPr lang="en-US" dirty="0"/>
          </a:p>
          <a:p>
            <a:pPr marL="228600" indent="-228600">
              <a:buAutoNum type="alphaLcParenR" startAt="2"/>
            </a:pPr>
            <a:endParaRPr lang="en-US" dirty="0"/>
          </a:p>
          <a:p>
            <a:pPr marL="228600" indent="-228600">
              <a:buAutoNum type="alphaLcParenR" startAt="2"/>
            </a:pPr>
            <a:endParaRPr lang="en-US" dirty="0"/>
          </a:p>
          <a:p>
            <a:pPr marL="228600" indent="-228600">
              <a:buAutoNum type="alphaLcParenR" startAt="2"/>
            </a:pPr>
            <a:endParaRPr lang="en-US" dirty="0"/>
          </a:p>
          <a:p>
            <a:pPr marL="228600" indent="-228600">
              <a:buAutoNum type="alphaLcParenR" startAt="2"/>
            </a:pPr>
            <a:endParaRPr lang="en-US" dirty="0"/>
          </a:p>
          <a:p>
            <a:pPr marL="228600" indent="-228600">
              <a:buAutoNum type="alphaLcParenR" startAt="2"/>
            </a:pPr>
            <a:endParaRPr lang="en-US" dirty="0"/>
          </a:p>
          <a:p>
            <a:pPr marL="228600" indent="-228600">
              <a:buAutoNum type="alphaLcParenR" startAt="2"/>
            </a:pPr>
            <a:r>
              <a:rPr lang="en-US" b="1" dirty="0"/>
              <a:t>Next steps</a:t>
            </a:r>
            <a:r>
              <a:rPr lang="en-US" dirty="0"/>
              <a:t>:</a:t>
            </a:r>
          </a:p>
          <a:p>
            <a:pPr marL="228600" indent="-228600">
              <a:buAutoNum type="alphaLcParenR" startAt="2"/>
            </a:pPr>
            <a:endParaRPr lang="en-US" dirty="0"/>
          </a:p>
          <a:p>
            <a:pPr marL="228600" indent="-228600">
              <a:buAutoNum type="alphaLcParenR" startAt="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4699" y="188534"/>
            <a:ext cx="8454602" cy="43018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FFDED1-32B5-5547-9F00-89B64EECAA23}"/>
              </a:ext>
            </a:extLst>
          </p:cNvPr>
          <p:cNvSpPr txBox="1"/>
          <p:nvPr/>
        </p:nvSpPr>
        <p:spPr>
          <a:xfrm>
            <a:off x="804854" y="4633475"/>
            <a:ext cx="7355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 Medium/Long-term goal: Propagate the uncertainty in the basal friction coefficient through ISSM and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quantify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its impact on ice-sheet projections.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9EF63-0065-4F45-B931-ED4459189370}"/>
              </a:ext>
            </a:extLst>
          </p:cNvPr>
          <p:cNvSpPr txBox="1"/>
          <p:nvPr/>
        </p:nvSpPr>
        <p:spPr>
          <a:xfrm>
            <a:off x="742937" y="4356477"/>
            <a:ext cx="7494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- Short-term goal: Carry out the complete Bayesian inversion for the Greenland and Antarctic ice sheets.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AD585B-6AC0-FD40-BB7B-8FC8C23576FE}"/>
              </a:ext>
            </a:extLst>
          </p:cNvPr>
          <p:cNvSpPr txBox="1"/>
          <p:nvPr/>
        </p:nvSpPr>
        <p:spPr>
          <a:xfrm>
            <a:off x="654837" y="881466"/>
            <a:ext cx="7205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- The proposed methodology is first being validated on test cases in glaciology.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AE44A-46DB-3143-9357-1C3F057F7E9A}"/>
              </a:ext>
            </a:extLst>
          </p:cNvPr>
          <p:cNvSpPr txBox="1"/>
          <p:nvPr/>
        </p:nvSpPr>
        <p:spPr>
          <a:xfrm>
            <a:off x="654836" y="1189449"/>
            <a:ext cx="7205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- First results have been obtained for the inversion of the basal friction coefficient in Greenland.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7E1CC6-2716-DE48-8D8D-C3B4CE607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442" y="1497432"/>
            <a:ext cx="4004479" cy="2905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44C0E1-39F8-434E-BE3D-4B9F3A931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791" y="1546621"/>
            <a:ext cx="3880600" cy="2815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9A324A-B0B4-8448-AD99-92833BE2C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3687" y="1480190"/>
            <a:ext cx="4004480" cy="2905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1037EA-687E-3B4A-88FE-7285473428C2}"/>
              </a:ext>
            </a:extLst>
          </p:cNvPr>
          <p:cNvSpPr txBox="1"/>
          <p:nvPr/>
        </p:nvSpPr>
        <p:spPr>
          <a:xfrm>
            <a:off x="1229657" y="1419663"/>
            <a:ext cx="9382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MAP point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FE3939-1757-784E-AD8A-07CC67E2941E}"/>
              </a:ext>
            </a:extLst>
          </p:cNvPr>
          <p:cNvSpPr txBox="1"/>
          <p:nvPr/>
        </p:nvSpPr>
        <p:spPr>
          <a:xfrm>
            <a:off x="3573301" y="1448588"/>
            <a:ext cx="13817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Velocity at MAP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CB67E-B7D1-F44A-B857-7CBA3A7B9AC2}"/>
              </a:ext>
            </a:extLst>
          </p:cNvPr>
          <p:cNvSpPr txBox="1"/>
          <p:nvPr/>
        </p:nvSpPr>
        <p:spPr>
          <a:xfrm>
            <a:off x="6371022" y="1439316"/>
            <a:ext cx="12791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Observed velocity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DBD49-A3BD-9743-9C77-7C57582138D5}"/>
              </a:ext>
            </a:extLst>
          </p:cNvPr>
          <p:cNvSpPr txBox="1"/>
          <p:nvPr/>
        </p:nvSpPr>
        <p:spPr>
          <a:xfrm>
            <a:off x="5068443" y="3907173"/>
            <a:ext cx="34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1.5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31B532-C247-4549-82B4-70BF6DF1AB68}"/>
              </a:ext>
            </a:extLst>
          </p:cNvPr>
          <p:cNvSpPr txBox="1"/>
          <p:nvPr/>
        </p:nvSpPr>
        <p:spPr>
          <a:xfrm>
            <a:off x="2380755" y="3707830"/>
            <a:ext cx="34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B7D48E-0F03-AC43-AE9F-29786D99E40C}"/>
              </a:ext>
            </a:extLst>
          </p:cNvPr>
          <p:cNvSpPr txBox="1"/>
          <p:nvPr/>
        </p:nvSpPr>
        <p:spPr>
          <a:xfrm>
            <a:off x="2372744" y="2665241"/>
            <a:ext cx="34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CBA2CE-C658-3647-9864-54F06391E819}"/>
              </a:ext>
            </a:extLst>
          </p:cNvPr>
          <p:cNvSpPr txBox="1"/>
          <p:nvPr/>
        </p:nvSpPr>
        <p:spPr>
          <a:xfrm>
            <a:off x="5048922" y="1643301"/>
            <a:ext cx="5160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DBE677-BB74-754A-B862-47AB86EB8107}"/>
              </a:ext>
            </a:extLst>
          </p:cNvPr>
          <p:cNvSpPr txBox="1"/>
          <p:nvPr/>
        </p:nvSpPr>
        <p:spPr>
          <a:xfrm>
            <a:off x="2372744" y="1631895"/>
            <a:ext cx="34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90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E4A774-36D8-F649-94FC-8301D7FFCA3E}"/>
              </a:ext>
            </a:extLst>
          </p:cNvPr>
          <p:cNvSpPr txBox="1"/>
          <p:nvPr/>
        </p:nvSpPr>
        <p:spPr>
          <a:xfrm>
            <a:off x="7826872" y="3950311"/>
            <a:ext cx="347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1.5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16A195-E859-CC46-A708-B8625E34BAB6}"/>
              </a:ext>
            </a:extLst>
          </p:cNvPr>
          <p:cNvSpPr txBox="1"/>
          <p:nvPr/>
        </p:nvSpPr>
        <p:spPr>
          <a:xfrm>
            <a:off x="5052798" y="2783893"/>
            <a:ext cx="398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290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FADACB-0F93-F54B-A562-E7BE1B935358}"/>
              </a:ext>
            </a:extLst>
          </p:cNvPr>
          <p:cNvSpPr txBox="1"/>
          <p:nvPr/>
        </p:nvSpPr>
        <p:spPr>
          <a:xfrm>
            <a:off x="7809797" y="2778570"/>
            <a:ext cx="398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290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371806-9FAA-C140-B651-E36073776646}"/>
              </a:ext>
            </a:extLst>
          </p:cNvPr>
          <p:cNvSpPr txBox="1"/>
          <p:nvPr/>
        </p:nvSpPr>
        <p:spPr>
          <a:xfrm>
            <a:off x="7812984" y="1594509"/>
            <a:ext cx="5160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177B5F-BFAF-8244-AA49-60F79133D8F7}"/>
              </a:ext>
            </a:extLst>
          </p:cNvPr>
          <p:cNvSpPr txBox="1"/>
          <p:nvPr/>
        </p:nvSpPr>
        <p:spPr>
          <a:xfrm>
            <a:off x="4522337" y="3897552"/>
            <a:ext cx="516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m/</a:t>
            </a:r>
            <a:r>
              <a:rPr lang="en-US" sz="1000" dirty="0" err="1"/>
              <a:t>yr</a:t>
            </a:r>
            <a:endParaRPr lang="en-US" sz="1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9611BC-D3D7-1C49-953E-9D1D289576D1}"/>
              </a:ext>
            </a:extLst>
          </p:cNvPr>
          <p:cNvSpPr txBox="1"/>
          <p:nvPr/>
        </p:nvSpPr>
        <p:spPr>
          <a:xfrm>
            <a:off x="7277334" y="3907793"/>
            <a:ext cx="5160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m/</a:t>
            </a:r>
            <a:r>
              <a:rPr lang="en-US" sz="1000" dirty="0" err="1"/>
              <a:t>yr</a:t>
            </a:r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D711A-C0BD-6C48-B113-373F7C329E48}"/>
              </a:ext>
            </a:extLst>
          </p:cNvPr>
          <p:cNvSpPr txBox="1"/>
          <p:nvPr/>
        </p:nvSpPr>
        <p:spPr>
          <a:xfrm>
            <a:off x="1742620" y="3827201"/>
            <a:ext cx="1081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(s/m)</a:t>
            </a:r>
            <a:r>
              <a:rPr lang="en-US" sz="1000" baseline="30000" dirty="0"/>
              <a:t>1/2</a:t>
            </a:r>
          </a:p>
        </p:txBody>
      </p:sp>
      <p:pic>
        <p:nvPicPr>
          <p:cNvPr id="15" name="Audio Recording Oct 12, 2020 at 4:55:28 PM" descr="Audio Recording Oct 12, 2020 at 4:55:28 PM">
            <a:hlinkClick r:id="" action="ppaction://media"/>
            <a:extLst>
              <a:ext uri="{FF2B5EF4-FFF2-40B4-BE49-F238E27FC236}">
                <a16:creationId xmlns:a16="http://schemas.microsoft.com/office/drawing/2014/main" id="{27863111-DE63-E940-A70A-696B0E4CC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9537" y="-9298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15128</TotalTime>
  <Words>817</Words>
  <Application>Microsoft Macintosh PowerPoint</Application>
  <PresentationFormat>On-screen Show (16:9)</PresentationFormat>
  <Paragraphs>119</Paragraphs>
  <Slides>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Cambria Math</vt:lpstr>
      <vt:lpstr>Tahoma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Microsoft Office User</cp:lastModifiedBy>
  <cp:revision>295</cp:revision>
  <dcterms:created xsi:type="dcterms:W3CDTF">2016-09-08T21:41:17Z</dcterms:created>
  <dcterms:modified xsi:type="dcterms:W3CDTF">2020-10-14T16:38:34Z</dcterms:modified>
</cp:coreProperties>
</file>