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94" r:id="rId2"/>
  </p:sldMasterIdLst>
  <p:notesMasterIdLst>
    <p:notesMasterId r:id="rId9"/>
  </p:notesMasterIdLst>
  <p:handoutMasterIdLst>
    <p:handoutMasterId r:id="rId10"/>
  </p:handoutMasterIdLst>
  <p:sldIdLst>
    <p:sldId id="282" r:id="rId3"/>
    <p:sldId id="283" r:id="rId4"/>
    <p:sldId id="284" r:id="rId5"/>
    <p:sldId id="279" r:id="rId6"/>
    <p:sldId id="280" r:id="rId7"/>
    <p:sldId id="281" r:id="rId8"/>
  </p:sldIdLst>
  <p:sldSz cx="9144000" cy="5143500" type="screen16x9"/>
  <p:notesSz cx="6858000" cy="9144000"/>
  <p:custDataLst>
    <p:tags r:id="rId1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619" autoAdjust="0"/>
  </p:normalViewPr>
  <p:slideViewPr>
    <p:cSldViewPr snapToGrid="0" snapToObjects="1">
      <p:cViewPr varScale="1">
        <p:scale>
          <a:sx n="84" d="100"/>
          <a:sy n="84" d="100"/>
        </p:scale>
        <p:origin x="53" y="317"/>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10/15/2020</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10/15/2020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95" y="1184383"/>
            <a:ext cx="2925483" cy="812634"/>
          </a:xfrm>
          <a:prstGeom prst="rect">
            <a:avLst/>
          </a:prstGeom>
        </p:spPr>
      </p:pic>
      <p:sp>
        <p:nvSpPr>
          <p:cNvPr id="3" name="Footer Placeholder 2"/>
          <p:cNvSpPr>
            <a:spLocks noGrp="1"/>
          </p:cNvSpPr>
          <p:nvPr>
            <p:ph type="ftr" sz="quarter" idx="20"/>
          </p:nvPr>
        </p:nvSpPr>
        <p:spPr>
          <a:xfrm>
            <a:off x="915353" y="4802823"/>
            <a:ext cx="7493624" cy="274637"/>
          </a:xfrm>
        </p:spPr>
        <p:txBody>
          <a:bodyPr/>
          <a:lstStyle/>
          <a:p>
            <a:pPr algn="l"/>
            <a:r>
              <a:rPr lang="en-US"/>
              <a:t>For required markings, please visit https://mh.jpl.nasa.gov</a:t>
            </a:r>
            <a:endParaRPr lang="en-US" dirty="0"/>
          </a:p>
        </p:txBody>
      </p:sp>
    </p:spTree>
    <p:extLst>
      <p:ext uri="{BB962C8B-B14F-4D97-AF65-F5344CB8AC3E}">
        <p14:creationId xmlns:p14="http://schemas.microsoft.com/office/powerpoint/2010/main" val="25655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1D4C51F1-096E-4A7D-AF59-49489967A51A}" type="datetime1">
              <a:rPr lang="en-US" smtClean="0"/>
              <a:t>10/15/2020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8D18AFA9-C13B-4E9A-A7F0-C8B20BE5ADB5}" type="datetime1">
              <a:rPr lang="en-US" smtClean="0"/>
              <a:t>10/15/2020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6AFA6CE4-1B8F-4F53-8FC9-315CD27786F8}" type="datetime1">
              <a:rPr lang="en-US" smtClean="0"/>
              <a:t>10/15/2020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CDEFE66-01B5-A147-B059-451E84A54769}"/>
              </a:ext>
            </a:extLst>
          </p:cNvPr>
          <p:cNvSpPr>
            <a:spLocks noGrp="1"/>
          </p:cNvSpPr>
          <p:nvPr>
            <p:ph type="body" sz="quarter" idx="17" hasCustomPrompt="1"/>
          </p:nvPr>
        </p:nvSpPr>
        <p:spPr>
          <a:xfrm>
            <a:off x="350732" y="1571687"/>
            <a:ext cx="8454602" cy="3292621"/>
          </a:xfrm>
          <a:prstGeom prst="rect">
            <a:avLst/>
          </a:prstGeom>
        </p:spPr>
        <p:txBody>
          <a:bodyPr anchor="t">
            <a:noAutofit/>
          </a:bodyPr>
          <a:lstStyle>
            <a:lvl1pPr marL="0" indent="0" algn="l">
              <a:buNone/>
              <a:tabLst/>
              <a:defRPr sz="1200" baseline="0">
                <a:solidFill>
                  <a:schemeClr val="tx1"/>
                </a:solidFill>
                <a:latin typeface="Arial" panose="020B0604020202020204" pitchFamily="34" charset="0"/>
                <a:cs typeface="Arial" panose="020B0604020202020204" pitchFamily="34" charset="0"/>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Click to Insert Content</a:t>
            </a:r>
          </a:p>
        </p:txBody>
      </p:sp>
      <p:sp>
        <p:nvSpPr>
          <p:cNvPr id="4" name="Text Placeholder 4">
            <a:extLst>
              <a:ext uri="{FF2B5EF4-FFF2-40B4-BE49-F238E27FC236}">
                <a16:creationId xmlns:a16="http://schemas.microsoft.com/office/drawing/2014/main" id="{A0B06CD5-79FB-D64E-854C-192AEA1DF18C}"/>
              </a:ext>
            </a:extLst>
          </p:cNvPr>
          <p:cNvSpPr>
            <a:spLocks noGrp="1"/>
          </p:cNvSpPr>
          <p:nvPr>
            <p:ph type="body" sz="quarter" idx="3" hasCustomPrompt="1"/>
          </p:nvPr>
        </p:nvSpPr>
        <p:spPr>
          <a:xfrm>
            <a:off x="350731" y="823076"/>
            <a:ext cx="8454602" cy="430183"/>
          </a:xfrm>
          <a:prstGeom prst="rect">
            <a:avLst/>
          </a:prstGeom>
        </p:spPr>
        <p:txBody>
          <a:bodyPr anchor="t"/>
          <a:lstStyle>
            <a:lvl1pPr marL="0" indent="0">
              <a:buNone/>
              <a:defRPr sz="2600" b="1" baseline="0">
                <a:solidFill>
                  <a:srgbClr val="99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Tree>
    <p:extLst>
      <p:ext uri="{BB962C8B-B14F-4D97-AF65-F5344CB8AC3E}">
        <p14:creationId xmlns:p14="http://schemas.microsoft.com/office/powerpoint/2010/main" val="152696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0339" y="3918225"/>
            <a:ext cx="2925483" cy="812634"/>
          </a:xfrm>
          <a:prstGeom prst="rect">
            <a:avLst/>
          </a:prstGeom>
        </p:spPr>
      </p:pic>
      <p:sp>
        <p:nvSpPr>
          <p:cNvPr id="3" name="Footer Placeholder 2"/>
          <p:cNvSpPr>
            <a:spLocks noGrp="1"/>
          </p:cNvSpPr>
          <p:nvPr>
            <p:ph type="ftr" sz="quarter" idx="17"/>
          </p:nvPr>
        </p:nvSpPr>
        <p:spPr>
          <a:xfrm>
            <a:off x="5687785" y="4802823"/>
            <a:ext cx="3347357" cy="274637"/>
          </a:xfrm>
        </p:spPr>
        <p:txBody>
          <a:body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8530529"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7"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488175"/>
            <a:ext cx="8530530"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244" y="4219782"/>
            <a:ext cx="2925483" cy="812634"/>
          </a:xfrm>
          <a:prstGeom prst="rect">
            <a:avLst/>
          </a:prstGeom>
        </p:spPr>
      </p:pic>
      <p:sp>
        <p:nvSpPr>
          <p:cNvPr id="3" name="Footer Placeholder 2"/>
          <p:cNvSpPr>
            <a:spLocks noGrp="1"/>
          </p:cNvSpPr>
          <p:nvPr>
            <p:ph type="ftr" sz="quarter" idx="21"/>
          </p:nvPr>
        </p:nvSpPr>
        <p:spPr>
          <a:xfrm>
            <a:off x="369199" y="4802823"/>
            <a:ext cx="5605046" cy="274637"/>
          </a:xfrm>
        </p:spPr>
        <p:txBody>
          <a:bodyPr/>
          <a:lstStyle>
            <a:lvl1pPr algn="l">
              <a:defRPr/>
            </a:lvl1p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341DE1EE-7D9E-4356-A17B-AC39B24D4A0F}" type="datetime1">
              <a:rPr lang="en-US" smtClean="0"/>
              <a:t>10/15/2020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8"/>
          </p:nvPr>
        </p:nvSpPr>
        <p:spPr/>
        <p:txBody>
          <a:bodyPr/>
          <a:lstStyle/>
          <a:p>
            <a:fld id="{E0EE1217-8810-43A4-A260-F7B93C1E2460}" type="datetime1">
              <a:rPr lang="en-US" smtClean="0"/>
              <a:t>10/15/2020</a:t>
            </a:fld>
            <a:endParaRPr lang="en-US" dirty="0"/>
          </a:p>
        </p:txBody>
      </p:sp>
      <p:sp>
        <p:nvSpPr>
          <p:cNvPr id="3" name="Footer Placeholder 2"/>
          <p:cNvSpPr>
            <a:spLocks noGrp="1"/>
          </p:cNvSpPr>
          <p:nvPr>
            <p:ph type="ftr" sz="quarter" idx="19"/>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81BC07D9-38D2-4D21-BB9F-4FB482252065}" type="datetime1">
              <a:rPr lang="en-US" smtClean="0"/>
              <a:t>10/15/2020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fld id="{37A7201D-60A7-477E-96B4-3973BB7451F7}" type="datetime1">
              <a:rPr lang="en-US" smtClean="0"/>
              <a:t>10/15/2020</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DF441585-8FA9-4EA2-85A4-83043578477A}" type="datetime1">
              <a:rPr lang="en-US" smtClean="0"/>
              <a:t>10/15/2020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83F1A4B9-1F13-48F5-BF93-72CC0A0DFA2C}" type="datetime1">
              <a:rPr lang="en-US" smtClean="0"/>
              <a:t>10/15/2020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3999" y="4802823"/>
            <a:ext cx="1422401"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0FB8DC75-F238-4FEA-A196-95F443A65C8E}" type="datetime1">
              <a:rPr lang="en-US" smtClean="0"/>
              <a:t>10/15/2020</a:t>
            </a:fld>
            <a:endParaRPr lang="en-US" dirty="0"/>
          </a:p>
        </p:txBody>
      </p:sp>
      <p:sp>
        <p:nvSpPr>
          <p:cNvPr id="5" name="Footer Placeholder 4"/>
          <p:cNvSpPr>
            <a:spLocks noGrp="1"/>
          </p:cNvSpPr>
          <p:nvPr>
            <p:ph type="ftr" sz="quarter" idx="3"/>
          </p:nvPr>
        </p:nvSpPr>
        <p:spPr>
          <a:xfrm>
            <a:off x="1676401" y="4802823"/>
            <a:ext cx="5791199"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For required markings, please visit https://mh.jpl.nasa.gov</a:t>
            </a:r>
            <a:endParaRPr lang="en-US" dirty="0"/>
          </a:p>
        </p:txBody>
      </p:sp>
      <p:sp>
        <p:nvSpPr>
          <p:cNvPr id="6" name="Slide Number Placeholder 5"/>
          <p:cNvSpPr>
            <a:spLocks noGrp="1"/>
          </p:cNvSpPr>
          <p:nvPr>
            <p:ph type="sldNum" sz="quarter" idx="4"/>
          </p:nvPr>
        </p:nvSpPr>
        <p:spPr>
          <a:xfrm>
            <a:off x="7467600" y="4802823"/>
            <a:ext cx="58613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Ls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17439"/>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7.JP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9.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4.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5.m4a"/><Relationship Id="rId1" Type="http://schemas.openxmlformats.org/officeDocument/2006/relationships/audio" Target="NULL"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673CAB81-4E43-F140-AF13-B466D9094E76}"/>
              </a:ext>
            </a:extLst>
          </p:cNvPr>
          <p:cNvSpPr txBox="1">
            <a:spLocks/>
          </p:cNvSpPr>
          <p:nvPr/>
        </p:nvSpPr>
        <p:spPr>
          <a:xfrm>
            <a:off x="369198" y="3483788"/>
            <a:ext cx="8436135" cy="363898"/>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mj-lt"/>
              </a:rPr>
              <a:t>2020 Postdoc Research Day Presentation Conference</a:t>
            </a:r>
          </a:p>
        </p:txBody>
      </p:sp>
      <p:sp>
        <p:nvSpPr>
          <p:cNvPr id="18" name="Text Placeholder 6">
            <a:extLst>
              <a:ext uri="{FF2B5EF4-FFF2-40B4-BE49-F238E27FC236}">
                <a16:creationId xmlns:a16="http://schemas.microsoft.com/office/drawing/2014/main" id="{D1EEC75B-CC61-E044-8ABA-811DA016D64D}"/>
              </a:ext>
            </a:extLst>
          </p:cNvPr>
          <p:cNvSpPr txBox="1">
            <a:spLocks/>
          </p:cNvSpPr>
          <p:nvPr/>
        </p:nvSpPr>
        <p:spPr>
          <a:xfrm>
            <a:off x="369198" y="3913971"/>
            <a:ext cx="8436134" cy="403898"/>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A50021"/>
                </a:solidFill>
                <a:latin typeface="Arial" charset="0"/>
              </a:rPr>
              <a:t>Chris Matthews </a:t>
            </a:r>
            <a:endParaRPr lang="en-US" sz="1600" dirty="0"/>
          </a:p>
        </p:txBody>
      </p:sp>
      <p:sp>
        <p:nvSpPr>
          <p:cNvPr id="20" name="TextBox 19">
            <a:extLst>
              <a:ext uri="{FF2B5EF4-FFF2-40B4-BE49-F238E27FC236}">
                <a16:creationId xmlns:a16="http://schemas.microsoft.com/office/drawing/2014/main" id="{425F809F-D295-CF4A-B583-F28EED4303E1}"/>
              </a:ext>
            </a:extLst>
          </p:cNvPr>
          <p:cNvSpPr txBox="1"/>
          <p:nvPr/>
        </p:nvSpPr>
        <p:spPr>
          <a:xfrm>
            <a:off x="369197" y="4234054"/>
            <a:ext cx="5619774" cy="553998"/>
          </a:xfrm>
          <a:prstGeom prst="rect">
            <a:avLst/>
          </a:prstGeom>
          <a:noFill/>
        </p:spPr>
        <p:txBody>
          <a:bodyPr wrap="square" rtlCol="0">
            <a:spAutoFit/>
          </a:bodyPr>
          <a:lstStyle/>
          <a:p>
            <a:pPr>
              <a:spcBef>
                <a:spcPct val="0"/>
              </a:spcBef>
            </a:pPr>
            <a:r>
              <a:rPr lang="en-US" altLang="en-US" sz="1000" dirty="0">
                <a:latin typeface="Tahoma" panose="020B0604030504040204" pitchFamily="34" charset="0"/>
              </a:rPr>
              <a:t>Organization: 3262</a:t>
            </a:r>
          </a:p>
          <a:p>
            <a:pPr>
              <a:spcBef>
                <a:spcPct val="0"/>
              </a:spcBef>
            </a:pPr>
            <a:r>
              <a:rPr lang="en-US" altLang="en-US" sz="1000" dirty="0">
                <a:latin typeface="Tahoma" panose="020B0604030504040204" pitchFamily="34" charset="0"/>
              </a:rPr>
              <a:t>Advisor:  Gautam </a:t>
            </a:r>
            <a:r>
              <a:rPr lang="en-US" altLang="en-US" sz="1000" dirty="0" err="1">
                <a:latin typeface="Tahoma" panose="020B0604030504040204" pitchFamily="34" charset="0"/>
              </a:rPr>
              <a:t>Vasisht</a:t>
            </a:r>
            <a:r>
              <a:rPr lang="en-US" altLang="en-US" sz="1000" dirty="0">
                <a:latin typeface="Tahoma" panose="020B0604030504040204" pitchFamily="34" charset="0"/>
              </a:rPr>
              <a:t> (3262)</a:t>
            </a:r>
          </a:p>
          <a:p>
            <a:pPr>
              <a:spcBef>
                <a:spcPct val="0"/>
              </a:spcBef>
            </a:pPr>
            <a:r>
              <a:rPr lang="en-US" altLang="en-US" sz="1000" dirty="0">
                <a:latin typeface="Tahoma" panose="020B0604030504040204" pitchFamily="34" charset="0"/>
              </a:rPr>
              <a:t>Postdoc Program: JPL</a:t>
            </a:r>
          </a:p>
        </p:txBody>
      </p:sp>
      <p:pic>
        <p:nvPicPr>
          <p:cNvPr id="5" name="Picture Placeholder 4">
            <a:extLst>
              <a:ext uri="{FF2B5EF4-FFF2-40B4-BE49-F238E27FC236}">
                <a16:creationId xmlns:a16="http://schemas.microsoft.com/office/drawing/2014/main" id="{06DD0ED7-3EC2-45AE-94B4-065D037B799B}"/>
              </a:ext>
            </a:extLst>
          </p:cNvPr>
          <p:cNvPicPr>
            <a:picLocks noGrp="1" noChangeAspect="1"/>
          </p:cNvPicPr>
          <p:nvPr>
            <p:ph type="pic" sz="quarter" idx="14"/>
          </p:nvPr>
        </p:nvPicPr>
        <p:blipFill>
          <a:blip r:embed="rId4"/>
          <a:srcRect t="21896" b="21896"/>
          <a:stretch>
            <a:fillRect/>
          </a:stretch>
        </p:blipFill>
        <p:spPr>
          <a:xfrm>
            <a:off x="918949" y="753211"/>
            <a:ext cx="7306101" cy="2730602"/>
          </a:xfrm>
        </p:spPr>
      </p:pic>
      <p:sp>
        <p:nvSpPr>
          <p:cNvPr id="2" name="TextBox 1">
            <a:extLst>
              <a:ext uri="{FF2B5EF4-FFF2-40B4-BE49-F238E27FC236}">
                <a16:creationId xmlns:a16="http://schemas.microsoft.com/office/drawing/2014/main" id="{EDD5C6F2-5048-45DD-8DAE-3789A84B0A44}"/>
              </a:ext>
            </a:extLst>
          </p:cNvPr>
          <p:cNvSpPr txBox="1"/>
          <p:nvPr/>
        </p:nvSpPr>
        <p:spPr>
          <a:xfrm>
            <a:off x="0" y="160403"/>
            <a:ext cx="9144000" cy="400110"/>
          </a:xfrm>
          <a:prstGeom prst="rect">
            <a:avLst/>
          </a:prstGeom>
          <a:noFill/>
        </p:spPr>
        <p:txBody>
          <a:bodyPr wrap="square" rtlCol="0">
            <a:spAutoFit/>
          </a:bodyPr>
          <a:lstStyle/>
          <a:p>
            <a:pPr algn="ctr">
              <a:tabLst>
                <a:tab pos="1943100" algn="l"/>
              </a:tabLst>
            </a:pPr>
            <a:r>
              <a:rPr lang="en-US" sz="2000" b="1" dirty="0">
                <a:latin typeface="Arial Black" panose="020B0A04020102020204" pitchFamily="34" charset="0"/>
              </a:rPr>
              <a:t>Commissioning Work on the Palomar Radial Velocity Instrument</a:t>
            </a:r>
          </a:p>
        </p:txBody>
      </p:sp>
      <p:pic>
        <p:nvPicPr>
          <p:cNvPr id="7" name="Recorded Sound">
            <a:hlinkClick r:id="" action="ppaction://media"/>
            <a:extLst>
              <a:ext uri="{FF2B5EF4-FFF2-40B4-BE49-F238E27FC236}">
                <a16:creationId xmlns:a16="http://schemas.microsoft.com/office/drawing/2014/main" id="{EF0C5572-1254-4DFB-A8A8-F1F1ED125A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83049" y="4177520"/>
            <a:ext cx="244475" cy="244475"/>
          </a:xfrm>
          <a:prstGeom prst="rect">
            <a:avLst/>
          </a:prstGeom>
        </p:spPr>
      </p:pic>
    </p:spTree>
    <p:extLst>
      <p:ext uri="{BB962C8B-B14F-4D97-AF65-F5344CB8AC3E}">
        <p14:creationId xmlns:p14="http://schemas.microsoft.com/office/powerpoint/2010/main" val="416398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397115" y="3650528"/>
            <a:ext cx="8454602" cy="1361383"/>
          </a:xfrm>
        </p:spPr>
        <p:txBody>
          <a:bodyPr/>
          <a:lstStyle/>
          <a:p>
            <a:r>
              <a:rPr lang="en-US" sz="1400" b="1" dirty="0"/>
              <a:t>Abstract</a:t>
            </a:r>
            <a:endParaRPr lang="en-US" sz="1400" dirty="0"/>
          </a:p>
          <a:p>
            <a:r>
              <a:rPr lang="en-US" dirty="0"/>
              <a:t>The Palomar Radial Velocity Instrument (PARVI) makes use of the 200” Hale Telescope and PALM3000 (P3K) adaptive optics system to provide precision radial velocity (RV) measurements in order to identify and characterize exoplanets.  PARVI was deployed at Palomar in June of 2019, and commissioning is ongoing.  My work has focused on the Fiber Injection Unit (FIU) which interfaces with P3K and couples the science light into a 9.8 </a:t>
            </a:r>
            <a:r>
              <a:rPr lang="el-GR" dirty="0"/>
              <a:t>μ</a:t>
            </a:r>
            <a:r>
              <a:rPr lang="en-US" dirty="0"/>
              <a:t>m single-mode fiber running ~100m to the compact precision spectrograph located in the lower level of the observatory.  By improving the performance of the FIU we increase the number of targets we can study with our R~100,000 near-IR (1.2 – 1.8 </a:t>
            </a:r>
            <a:r>
              <a:rPr lang="el-GR" dirty="0"/>
              <a:t>μ</a:t>
            </a:r>
            <a:r>
              <a:rPr lang="en-US" dirty="0"/>
              <a:t>m) spectrograph.</a:t>
            </a:r>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a:xfrm>
            <a:off x="3204004" y="129705"/>
            <a:ext cx="8454602" cy="430183"/>
          </a:xfrm>
        </p:spPr>
        <p:txBody>
          <a:bodyPr/>
          <a:lstStyle/>
          <a:p>
            <a:r>
              <a:rPr lang="en-US" dirty="0"/>
              <a:t>Introduction</a:t>
            </a:r>
          </a:p>
        </p:txBody>
      </p:sp>
      <p:pic>
        <p:nvPicPr>
          <p:cNvPr id="5" name="Picture 4">
            <a:extLst>
              <a:ext uri="{FF2B5EF4-FFF2-40B4-BE49-F238E27FC236}">
                <a16:creationId xmlns:a16="http://schemas.microsoft.com/office/drawing/2014/main" id="{C707F923-B6D9-4AB7-9100-05853666358D}"/>
              </a:ext>
            </a:extLst>
          </p:cNvPr>
          <p:cNvPicPr>
            <a:picLocks noChangeAspect="1"/>
          </p:cNvPicPr>
          <p:nvPr/>
        </p:nvPicPr>
        <p:blipFill>
          <a:blip r:embed="rId4"/>
          <a:stretch>
            <a:fillRect/>
          </a:stretch>
        </p:blipFill>
        <p:spPr>
          <a:xfrm>
            <a:off x="7022918" y="57734"/>
            <a:ext cx="1828799" cy="1728850"/>
          </a:xfrm>
          <a:prstGeom prst="rect">
            <a:avLst/>
          </a:prstGeom>
        </p:spPr>
      </p:pic>
      <p:pic>
        <p:nvPicPr>
          <p:cNvPr id="7" name="Picture 6">
            <a:extLst>
              <a:ext uri="{FF2B5EF4-FFF2-40B4-BE49-F238E27FC236}">
                <a16:creationId xmlns:a16="http://schemas.microsoft.com/office/drawing/2014/main" id="{1CEBD92B-B90D-4C95-A793-54F0F9E480B6}"/>
              </a:ext>
            </a:extLst>
          </p:cNvPr>
          <p:cNvPicPr>
            <a:picLocks noChangeAspect="1"/>
          </p:cNvPicPr>
          <p:nvPr/>
        </p:nvPicPr>
        <p:blipFill>
          <a:blip r:embed="rId5"/>
          <a:stretch>
            <a:fillRect/>
          </a:stretch>
        </p:blipFill>
        <p:spPr>
          <a:xfrm>
            <a:off x="5069335" y="1900040"/>
            <a:ext cx="3841915" cy="1641818"/>
          </a:xfrm>
          <a:prstGeom prst="rect">
            <a:avLst/>
          </a:prstGeom>
        </p:spPr>
      </p:pic>
      <p:sp>
        <p:nvSpPr>
          <p:cNvPr id="8" name="TextBox 7">
            <a:extLst>
              <a:ext uri="{FF2B5EF4-FFF2-40B4-BE49-F238E27FC236}">
                <a16:creationId xmlns:a16="http://schemas.microsoft.com/office/drawing/2014/main" id="{4A174BD4-D582-4184-9A3A-94E372A6FAFA}"/>
              </a:ext>
            </a:extLst>
          </p:cNvPr>
          <p:cNvSpPr txBox="1"/>
          <p:nvPr/>
        </p:nvSpPr>
        <p:spPr>
          <a:xfrm>
            <a:off x="5069335" y="3541857"/>
            <a:ext cx="3858749" cy="276999"/>
          </a:xfrm>
          <a:prstGeom prst="rect">
            <a:avLst/>
          </a:prstGeom>
          <a:noFill/>
        </p:spPr>
        <p:txBody>
          <a:bodyPr wrap="none" rtlCol="0">
            <a:spAutoFit/>
          </a:bodyPr>
          <a:lstStyle/>
          <a:p>
            <a:r>
              <a:rPr lang="en-US" sz="1200" b="1" dirty="0"/>
              <a:t>First Light </a:t>
            </a:r>
            <a:r>
              <a:rPr lang="en-US" sz="1200" b="1" dirty="0" err="1"/>
              <a:t>Eschellogram</a:t>
            </a:r>
            <a:r>
              <a:rPr lang="en-US" sz="1200" b="1" dirty="0"/>
              <a:t> and Extracted Spectra of Arcturus</a:t>
            </a:r>
          </a:p>
        </p:txBody>
      </p:sp>
      <p:pic>
        <p:nvPicPr>
          <p:cNvPr id="10" name="Picture 9">
            <a:extLst>
              <a:ext uri="{FF2B5EF4-FFF2-40B4-BE49-F238E27FC236}">
                <a16:creationId xmlns:a16="http://schemas.microsoft.com/office/drawing/2014/main" id="{E7B7D636-0409-4A03-8468-8ED56F2C55E6}"/>
              </a:ext>
            </a:extLst>
          </p:cNvPr>
          <p:cNvPicPr>
            <a:picLocks noChangeAspect="1"/>
          </p:cNvPicPr>
          <p:nvPr/>
        </p:nvPicPr>
        <p:blipFill>
          <a:blip r:embed="rId6"/>
          <a:stretch>
            <a:fillRect/>
          </a:stretch>
        </p:blipFill>
        <p:spPr>
          <a:xfrm>
            <a:off x="397115" y="745983"/>
            <a:ext cx="1837827" cy="2450436"/>
          </a:xfrm>
          <a:prstGeom prst="rect">
            <a:avLst/>
          </a:prstGeom>
        </p:spPr>
      </p:pic>
      <p:sp>
        <p:nvSpPr>
          <p:cNvPr id="11" name="TextBox 10">
            <a:extLst>
              <a:ext uri="{FF2B5EF4-FFF2-40B4-BE49-F238E27FC236}">
                <a16:creationId xmlns:a16="http://schemas.microsoft.com/office/drawing/2014/main" id="{3EE4185A-4483-4D40-8E31-E50D3D9CB8F8}"/>
              </a:ext>
            </a:extLst>
          </p:cNvPr>
          <p:cNvSpPr txBox="1"/>
          <p:nvPr/>
        </p:nvSpPr>
        <p:spPr>
          <a:xfrm>
            <a:off x="89947" y="3260722"/>
            <a:ext cx="2247603" cy="276999"/>
          </a:xfrm>
          <a:prstGeom prst="rect">
            <a:avLst/>
          </a:prstGeom>
          <a:noFill/>
        </p:spPr>
        <p:txBody>
          <a:bodyPr wrap="none" rtlCol="0">
            <a:spAutoFit/>
          </a:bodyPr>
          <a:lstStyle/>
          <a:p>
            <a:r>
              <a:rPr lang="en-US" sz="1200" b="1" dirty="0" err="1"/>
              <a:t>Parvi</a:t>
            </a:r>
            <a:r>
              <a:rPr lang="en-US" sz="1200" b="1" dirty="0"/>
              <a:t> FIU being mounted on P3K</a:t>
            </a:r>
          </a:p>
        </p:txBody>
      </p:sp>
      <p:pic>
        <p:nvPicPr>
          <p:cNvPr id="13" name="Picture 12">
            <a:extLst>
              <a:ext uri="{FF2B5EF4-FFF2-40B4-BE49-F238E27FC236}">
                <a16:creationId xmlns:a16="http://schemas.microsoft.com/office/drawing/2014/main" id="{4D62229A-5C74-4168-BA03-E11F4DEF9983}"/>
              </a:ext>
            </a:extLst>
          </p:cNvPr>
          <p:cNvPicPr>
            <a:picLocks noChangeAspect="1"/>
          </p:cNvPicPr>
          <p:nvPr/>
        </p:nvPicPr>
        <p:blipFill>
          <a:blip r:embed="rId7"/>
          <a:stretch>
            <a:fillRect/>
          </a:stretch>
        </p:blipFill>
        <p:spPr>
          <a:xfrm>
            <a:off x="2367317" y="1439100"/>
            <a:ext cx="2569643" cy="1708813"/>
          </a:xfrm>
          <a:prstGeom prst="rect">
            <a:avLst/>
          </a:prstGeom>
        </p:spPr>
      </p:pic>
      <p:sp>
        <p:nvSpPr>
          <p:cNvPr id="14" name="TextBox 13">
            <a:extLst>
              <a:ext uri="{FF2B5EF4-FFF2-40B4-BE49-F238E27FC236}">
                <a16:creationId xmlns:a16="http://schemas.microsoft.com/office/drawing/2014/main" id="{198CD5DD-E027-49FD-8BBC-FF0409D20646}"/>
              </a:ext>
            </a:extLst>
          </p:cNvPr>
          <p:cNvSpPr txBox="1"/>
          <p:nvPr/>
        </p:nvSpPr>
        <p:spPr>
          <a:xfrm>
            <a:off x="2337550" y="3260721"/>
            <a:ext cx="2690032" cy="276999"/>
          </a:xfrm>
          <a:prstGeom prst="rect">
            <a:avLst/>
          </a:prstGeom>
          <a:noFill/>
        </p:spPr>
        <p:txBody>
          <a:bodyPr wrap="none" rtlCol="0">
            <a:spAutoFit/>
          </a:bodyPr>
          <a:lstStyle/>
          <a:p>
            <a:r>
              <a:rPr lang="en-US" sz="1200" b="1" dirty="0" err="1"/>
              <a:t>Parvi</a:t>
            </a:r>
            <a:r>
              <a:rPr lang="en-US" sz="1200" b="1" dirty="0"/>
              <a:t> spectrograph installed at Palomar</a:t>
            </a:r>
          </a:p>
        </p:txBody>
      </p:sp>
      <p:pic>
        <p:nvPicPr>
          <p:cNvPr id="15" name="Intro slide">
            <a:hlinkClick r:id="" action="ppaction://media"/>
            <a:extLst>
              <a:ext uri="{FF2B5EF4-FFF2-40B4-BE49-F238E27FC236}">
                <a16:creationId xmlns:a16="http://schemas.microsoft.com/office/drawing/2014/main" id="{7F287B24-6D8E-4CAD-A851-5B296D562C52}"/>
              </a:ext>
            </a:extLst>
          </p:cNvPr>
          <p:cNvPicPr>
            <a:picLocks noChangeAspect="1"/>
          </p:cNvPicPr>
          <p:nvPr>
            <a:audioFile r:link="rId1"/>
            <p:extLst>
              <p:ext uri="{DAA4B4D4-6D71-4841-9C94-3DE7FCFB9230}">
                <p14:media xmlns:p14="http://schemas.microsoft.com/office/powerpoint/2010/main" r:embed="rId2">
                  <p14:trim end="708378.5487"/>
                </p14:media>
              </p:ext>
            </p:extLst>
          </p:nvPr>
        </p:nvPicPr>
        <p:blipFill>
          <a:blip r:embed="rId8"/>
          <a:stretch>
            <a:fillRect/>
          </a:stretch>
        </p:blipFill>
        <p:spPr>
          <a:xfrm flipH="1">
            <a:off x="4456781" y="631859"/>
            <a:ext cx="167635" cy="167635"/>
          </a:xfrm>
          <a:prstGeom prst="rect">
            <a:avLst/>
          </a:prstGeom>
        </p:spPr>
      </p:pic>
    </p:spTree>
    <p:extLst>
      <p:ext uri="{BB962C8B-B14F-4D97-AF65-F5344CB8AC3E}">
        <p14:creationId xmlns:p14="http://schemas.microsoft.com/office/powerpoint/2010/main" val="307273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5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4790364" y="817549"/>
                <a:ext cx="4014970" cy="3292621"/>
              </a:xfrm>
            </p:spPr>
            <p:txBody>
              <a:bodyPr/>
              <a:lstStyle/>
              <a:p>
                <a:r>
                  <a:rPr lang="en-US" dirty="0"/>
                  <a:t>Context:  New technology is enabling the study and characterization of more and smaller planets.  Radial velocity signals from Earth-mass planets around M-dwarf stars (the most prevalent in the universe) are of order ~30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𝑐𝑚</m:t>
                        </m:r>
                      </m:num>
                      <m:den>
                        <m:r>
                          <a:rPr lang="en-US" b="0" i="1" smtClean="0">
                            <a:latin typeface="Cambria Math" panose="02040503050406030204" pitchFamily="18" charset="0"/>
                          </a:rPr>
                          <m:t>𝑠</m:t>
                        </m:r>
                      </m:den>
                    </m:f>
                    <m:r>
                      <a:rPr lang="en-US" b="0" i="0" smtClean="0">
                        <a:latin typeface="Cambria Math" panose="02040503050406030204" pitchFamily="18" charset="0"/>
                      </a:rPr>
                      <m:t>.  </m:t>
                    </m:r>
                  </m:oMath>
                </a14:m>
                <a:r>
                  <a:rPr lang="en-US" dirty="0"/>
                  <a:t> Reaching this level of sensitivity is difficult, due to noise introduced by instrument drift, atmospheric telluric contamination, and astrophysical jitter from the host star.  By using a single-mode fiber fed diffraction-limited design </a:t>
                </a:r>
                <a:r>
                  <a:rPr lang="en-US" dirty="0" err="1"/>
                  <a:t>Parvi</a:t>
                </a:r>
                <a:r>
                  <a:rPr lang="en-US" dirty="0"/>
                  <a:t> aims to better characterize these noise sources and study planets around low-mass and young stars, expanding our understanding of planet formation and evolution.  To achieve this goal </a:t>
                </a:r>
                <a:r>
                  <a:rPr lang="en-US" dirty="0" err="1"/>
                  <a:t>Parvi</a:t>
                </a:r>
                <a:r>
                  <a:rPr lang="en-US" dirty="0"/>
                  <a:t> requires high levels of thermal and mechanical stability, and our commissioning work thus far has focused on optimizing and improving our hardware and software to reach our target performance.</a:t>
                </a:r>
              </a:p>
              <a:p>
                <a:pPr marL="582930" lvl="1" indent="-171450">
                  <a:buFont typeface="Arial" panose="020B0604020202020204" pitchFamily="34" charset="0"/>
                  <a:buChar char="•"/>
                </a:pPr>
                <a:r>
                  <a:rPr lang="en-US" sz="1100" dirty="0"/>
                  <a:t>My work focuses on optimizing the coupling of starlight into the fiber feeding the spectrograph.  By improving the fiber coupling efficiency we increase our signal and expand our available targets.</a:t>
                </a:r>
              </a:p>
            </p:txBody>
          </p:sp>
        </mc:Choice>
        <mc:Fallback>
          <p:sp>
            <p:nvSpPr>
              <p:cNvPr id="2" name="Text Placeholder 1">
                <a:extLst>
                  <a:ext uri="{FF2B5EF4-FFF2-40B4-BE49-F238E27FC236}">
                    <a16:creationId xmlns:a16="http://schemas.microsoft.com/office/drawing/2014/main" id="{4125C0CB-854E-CC49-A097-575C871E23EE}"/>
                  </a:ext>
                </a:extLst>
              </p:cNvPr>
              <p:cNvSpPr>
                <a:spLocks noGrp="1" noRot="1" noChangeAspect="1" noMove="1" noResize="1" noEditPoints="1" noAdjustHandles="1" noChangeArrowheads="1" noChangeShapeType="1" noTextEdit="1"/>
              </p:cNvSpPr>
              <p:nvPr>
                <p:ph type="body" sz="quarter" idx="17"/>
              </p:nvPr>
            </p:nvSpPr>
            <p:spPr>
              <a:xfrm>
                <a:off x="4790364" y="817549"/>
                <a:ext cx="4014970" cy="3292621"/>
              </a:xfrm>
              <a:blipFill>
                <a:blip r:embed="rId4"/>
                <a:stretch>
                  <a:fillRect l="-152" t="-741" r="-912" b="-6111"/>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a:xfrm>
            <a:off x="405322" y="183967"/>
            <a:ext cx="8454602" cy="430183"/>
          </a:xfrm>
        </p:spPr>
        <p:txBody>
          <a:bodyPr/>
          <a:lstStyle/>
          <a:p>
            <a:pPr algn="r"/>
            <a:r>
              <a:rPr lang="en-US" dirty="0"/>
              <a:t>Problem Description</a:t>
            </a:r>
          </a:p>
        </p:txBody>
      </p:sp>
      <p:pic>
        <p:nvPicPr>
          <p:cNvPr id="5" name="Picture 4">
            <a:extLst>
              <a:ext uri="{FF2B5EF4-FFF2-40B4-BE49-F238E27FC236}">
                <a16:creationId xmlns:a16="http://schemas.microsoft.com/office/drawing/2014/main" id="{C898DEFD-8354-4643-9203-D0F9C7154C21}"/>
              </a:ext>
            </a:extLst>
          </p:cNvPr>
          <p:cNvPicPr>
            <a:picLocks noChangeAspect="1"/>
          </p:cNvPicPr>
          <p:nvPr/>
        </p:nvPicPr>
        <p:blipFill>
          <a:blip r:embed="rId5"/>
          <a:stretch>
            <a:fillRect/>
          </a:stretch>
        </p:blipFill>
        <p:spPr>
          <a:xfrm>
            <a:off x="673290" y="403352"/>
            <a:ext cx="3533251" cy="3686427"/>
          </a:xfrm>
          <a:prstGeom prst="rect">
            <a:avLst/>
          </a:prstGeom>
        </p:spPr>
      </p:pic>
      <p:sp>
        <p:nvSpPr>
          <p:cNvPr id="6" name="TextBox 5">
            <a:extLst>
              <a:ext uri="{FF2B5EF4-FFF2-40B4-BE49-F238E27FC236}">
                <a16:creationId xmlns:a16="http://schemas.microsoft.com/office/drawing/2014/main" id="{05FD7E6B-4BB4-49DC-BF3B-2594E82441FE}"/>
              </a:ext>
            </a:extLst>
          </p:cNvPr>
          <p:cNvSpPr txBox="1"/>
          <p:nvPr/>
        </p:nvSpPr>
        <p:spPr>
          <a:xfrm>
            <a:off x="863458" y="4032165"/>
            <a:ext cx="3152914" cy="553998"/>
          </a:xfrm>
          <a:prstGeom prst="rect">
            <a:avLst/>
          </a:prstGeom>
          <a:noFill/>
        </p:spPr>
        <p:txBody>
          <a:bodyPr wrap="none" rtlCol="0">
            <a:spAutoFit/>
          </a:bodyPr>
          <a:lstStyle/>
          <a:p>
            <a:r>
              <a:rPr lang="en-US" sz="1600" b="1" dirty="0"/>
              <a:t>Schematic of </a:t>
            </a:r>
            <a:r>
              <a:rPr lang="en-US" sz="1600" b="1" dirty="0" err="1"/>
              <a:t>Parvi</a:t>
            </a:r>
            <a:r>
              <a:rPr lang="en-US" sz="1600" b="1" dirty="0"/>
              <a:t> Sub-systems</a:t>
            </a:r>
          </a:p>
          <a:p>
            <a:r>
              <a:rPr lang="en-US" sz="1400" dirty="0"/>
              <a:t>Figure Credit: </a:t>
            </a:r>
            <a:r>
              <a:rPr lang="en-US" sz="1400" dirty="0" err="1"/>
              <a:t>Vasisht</a:t>
            </a:r>
            <a:r>
              <a:rPr lang="en-US" sz="1400" dirty="0"/>
              <a:t> et al 2020 (in prep)</a:t>
            </a:r>
          </a:p>
        </p:txBody>
      </p:sp>
      <p:pic>
        <p:nvPicPr>
          <p:cNvPr id="7" name="Problem slide">
            <a:hlinkClick r:id="" action="ppaction://media"/>
            <a:extLst>
              <a:ext uri="{FF2B5EF4-FFF2-40B4-BE49-F238E27FC236}">
                <a16:creationId xmlns:a16="http://schemas.microsoft.com/office/drawing/2014/main" id="{08AC136D-C34B-423B-814C-7369C5E77024}"/>
              </a:ext>
            </a:extLst>
          </p:cNvPr>
          <p:cNvPicPr>
            <a:picLocks noChangeAspect="1"/>
          </p:cNvPicPr>
          <p:nvPr>
            <a:audioFile r:link="rId1"/>
            <p:extLst>
              <p:ext uri="{DAA4B4D4-6D71-4841-9C94-3DE7FCFB9230}">
                <p14:media xmlns:p14="http://schemas.microsoft.com/office/powerpoint/2010/main" r:embed="rId2">
                  <p14:trim end="164024.8752"/>
                </p14:media>
              </p:ext>
            </p:extLst>
          </p:nvPr>
        </p:nvPicPr>
        <p:blipFill>
          <a:blip r:embed="rId6"/>
          <a:stretch>
            <a:fillRect/>
          </a:stretch>
        </p:blipFill>
        <p:spPr>
          <a:xfrm>
            <a:off x="6744443" y="4328783"/>
            <a:ext cx="244475" cy="244475"/>
          </a:xfrm>
          <a:prstGeom prst="rect">
            <a:avLst/>
          </a:prstGeom>
        </p:spPr>
      </p:pic>
    </p:spTree>
    <p:extLst>
      <p:ext uri="{BB962C8B-B14F-4D97-AF65-F5344CB8AC3E}">
        <p14:creationId xmlns:p14="http://schemas.microsoft.com/office/powerpoint/2010/main" val="224909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77D454-A50A-8741-AA0B-23CF4A7E8FCA}"/>
              </a:ext>
            </a:extLst>
          </p:cNvPr>
          <p:cNvSpPr>
            <a:spLocks noGrp="1"/>
          </p:cNvSpPr>
          <p:nvPr>
            <p:ph type="body" sz="quarter" idx="17"/>
          </p:nvPr>
        </p:nvSpPr>
        <p:spPr>
          <a:xfrm>
            <a:off x="350732" y="791214"/>
            <a:ext cx="4121184" cy="3886218"/>
          </a:xfrm>
        </p:spPr>
        <p:txBody>
          <a:bodyPr/>
          <a:lstStyle/>
          <a:p>
            <a:r>
              <a:rPr lang="en-US" sz="1400" dirty="0"/>
              <a:t>Our efforts to improve the efficiency of the Fiber Injection Unit have focused on hardware improvements to simplify and speed up alignment, software improvements to the guide loop which keeps starlight on the spectrograph fiber, and better integration and logging of data from all subsystems.</a:t>
            </a:r>
          </a:p>
          <a:p>
            <a:pPr marL="582930" lvl="1" indent="-171450">
              <a:buFont typeface="Arial" panose="020B0604020202020204" pitchFamily="34" charset="0"/>
              <a:buChar char="•"/>
            </a:pPr>
            <a:r>
              <a:rPr lang="en-US" sz="1200" dirty="0"/>
              <a:t>We have repaired a condensation issue with our First Light CRED2 guide camera which interfered with early observing runs</a:t>
            </a:r>
          </a:p>
          <a:p>
            <a:pPr marL="582930" lvl="1" indent="-171450">
              <a:buFont typeface="Arial" panose="020B0604020202020204" pitchFamily="34" charset="0"/>
              <a:buChar char="•"/>
            </a:pPr>
            <a:r>
              <a:rPr lang="en-US" sz="1200" dirty="0"/>
              <a:t>We have upgraded several of our optics to ease alignment</a:t>
            </a:r>
          </a:p>
          <a:p>
            <a:pPr marL="582930" lvl="1" indent="-171450">
              <a:buFont typeface="Arial" panose="020B0604020202020204" pitchFamily="34" charset="0"/>
              <a:buChar char="•"/>
            </a:pPr>
            <a:r>
              <a:rPr lang="en-US" sz="1200" dirty="0"/>
              <a:t>We have upgraded our existing control software</a:t>
            </a:r>
          </a:p>
          <a:p>
            <a:pPr marL="582930" lvl="1" indent="-171450">
              <a:buFont typeface="Arial" panose="020B0604020202020204" pitchFamily="34" charset="0"/>
              <a:buChar char="•"/>
            </a:pPr>
            <a:r>
              <a:rPr lang="en-US" sz="1200" dirty="0"/>
              <a:t>We are in the process of integrating our FIU control software into our overall instrument monitoring and control software</a:t>
            </a:r>
          </a:p>
          <a:p>
            <a:pPr marL="582930" lvl="1" indent="-171450">
              <a:buFont typeface="Arial" panose="020B0604020202020204" pitchFamily="34" charset="0"/>
              <a:buChar char="•"/>
            </a:pPr>
            <a:r>
              <a:rPr lang="en-US" sz="1200" dirty="0"/>
              <a:t>I have designed ADC prisms for the FIU bench.  They have been manufactured and coated, and are awaiting integration and calibration at Palomar</a:t>
            </a:r>
          </a:p>
        </p:txBody>
      </p:sp>
      <p:sp>
        <p:nvSpPr>
          <p:cNvPr id="3" name="Text Placeholder 2">
            <a:extLst>
              <a:ext uri="{FF2B5EF4-FFF2-40B4-BE49-F238E27FC236}">
                <a16:creationId xmlns:a16="http://schemas.microsoft.com/office/drawing/2014/main" id="{984A7146-5543-9B4D-9341-971B7D71334D}"/>
              </a:ext>
            </a:extLst>
          </p:cNvPr>
          <p:cNvSpPr>
            <a:spLocks noGrp="1"/>
          </p:cNvSpPr>
          <p:nvPr>
            <p:ph type="body" sz="quarter" idx="3"/>
          </p:nvPr>
        </p:nvSpPr>
        <p:spPr>
          <a:xfrm>
            <a:off x="344699" y="318109"/>
            <a:ext cx="8454602" cy="430183"/>
          </a:xfrm>
        </p:spPr>
        <p:txBody>
          <a:bodyPr/>
          <a:lstStyle/>
          <a:p>
            <a:r>
              <a:rPr lang="en-US" dirty="0"/>
              <a:t>Methodology</a:t>
            </a:r>
          </a:p>
        </p:txBody>
      </p:sp>
      <p:pic>
        <p:nvPicPr>
          <p:cNvPr id="5" name="Picture 4">
            <a:extLst>
              <a:ext uri="{FF2B5EF4-FFF2-40B4-BE49-F238E27FC236}">
                <a16:creationId xmlns:a16="http://schemas.microsoft.com/office/drawing/2014/main" id="{49481A88-A0AE-4CF5-9724-55626890BBF5}"/>
              </a:ext>
            </a:extLst>
          </p:cNvPr>
          <p:cNvPicPr>
            <a:picLocks noChangeAspect="1"/>
          </p:cNvPicPr>
          <p:nvPr/>
        </p:nvPicPr>
        <p:blipFill>
          <a:blip r:embed="rId4"/>
          <a:stretch>
            <a:fillRect/>
          </a:stretch>
        </p:blipFill>
        <p:spPr>
          <a:xfrm>
            <a:off x="4672085" y="896204"/>
            <a:ext cx="4377139" cy="3282854"/>
          </a:xfrm>
          <a:prstGeom prst="rect">
            <a:avLst/>
          </a:prstGeom>
        </p:spPr>
      </p:pic>
      <p:sp>
        <p:nvSpPr>
          <p:cNvPr id="6" name="TextBox 5">
            <a:extLst>
              <a:ext uri="{FF2B5EF4-FFF2-40B4-BE49-F238E27FC236}">
                <a16:creationId xmlns:a16="http://schemas.microsoft.com/office/drawing/2014/main" id="{917EEACB-367C-4BF2-8C7C-2893FD07C56E}"/>
              </a:ext>
            </a:extLst>
          </p:cNvPr>
          <p:cNvSpPr txBox="1"/>
          <p:nvPr/>
        </p:nvSpPr>
        <p:spPr>
          <a:xfrm>
            <a:off x="4672085" y="4326970"/>
            <a:ext cx="4299043" cy="646331"/>
          </a:xfrm>
          <a:prstGeom prst="rect">
            <a:avLst/>
          </a:prstGeom>
          <a:noFill/>
        </p:spPr>
        <p:txBody>
          <a:bodyPr wrap="square" rtlCol="0">
            <a:spAutoFit/>
          </a:bodyPr>
          <a:lstStyle/>
          <a:p>
            <a:r>
              <a:rPr lang="en-US" dirty="0" err="1"/>
              <a:t>Parvi</a:t>
            </a:r>
            <a:r>
              <a:rPr lang="en-US" dirty="0"/>
              <a:t> FIU mounted on P3K in the Palomar AO Lab</a:t>
            </a:r>
          </a:p>
        </p:txBody>
      </p:sp>
      <p:pic>
        <p:nvPicPr>
          <p:cNvPr id="7" name="methodology slide">
            <a:hlinkClick r:id="" action="ppaction://media"/>
            <a:extLst>
              <a:ext uri="{FF2B5EF4-FFF2-40B4-BE49-F238E27FC236}">
                <a16:creationId xmlns:a16="http://schemas.microsoft.com/office/drawing/2014/main" id="{DA51DF53-EB34-43A7-9C9A-48BBC64A4F63}"/>
              </a:ext>
            </a:extLst>
          </p:cNvPr>
          <p:cNvPicPr>
            <a:picLocks noChangeAspect="1"/>
          </p:cNvPicPr>
          <p:nvPr>
            <a:audioFile r:link="rId1"/>
            <p:extLst>
              <p:ext uri="{DAA4B4D4-6D71-4841-9C94-3DE7FCFB9230}">
                <p14:media xmlns:p14="http://schemas.microsoft.com/office/powerpoint/2010/main" r:embed="rId2">
                  <p14:trim end="407989.1609"/>
                </p14:media>
              </p:ext>
            </p:extLst>
          </p:nvPr>
        </p:nvPicPr>
        <p:blipFill>
          <a:blip r:embed="rId5"/>
          <a:stretch>
            <a:fillRect/>
          </a:stretch>
        </p:blipFill>
        <p:spPr>
          <a:xfrm>
            <a:off x="1874885" y="4366139"/>
            <a:ext cx="244475" cy="244475"/>
          </a:xfrm>
          <a:prstGeom prst="rect">
            <a:avLst/>
          </a:prstGeom>
        </p:spPr>
      </p:pic>
    </p:spTree>
    <p:extLst>
      <p:ext uri="{BB962C8B-B14F-4D97-AF65-F5344CB8AC3E}">
        <p14:creationId xmlns:p14="http://schemas.microsoft.com/office/powerpoint/2010/main" val="102979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BDD3B9-A11E-2646-AFB3-9B5B4E3C0AC9}"/>
              </a:ext>
            </a:extLst>
          </p:cNvPr>
          <p:cNvSpPr>
            <a:spLocks noGrp="1"/>
          </p:cNvSpPr>
          <p:nvPr>
            <p:ph type="body" sz="quarter" idx="17"/>
          </p:nvPr>
        </p:nvSpPr>
        <p:spPr>
          <a:xfrm>
            <a:off x="344699" y="1503448"/>
            <a:ext cx="8454602" cy="3292621"/>
          </a:xfrm>
        </p:spPr>
        <p:txBody>
          <a:bodyPr/>
          <a:lstStyle/>
          <a:p>
            <a:r>
              <a:rPr lang="en-US" dirty="0"/>
              <a:t>The Covid-19 situation has naturally delayed our commissioning.  We have already made several improvements to our FIU, spectrograph, and Laser Frequency Comb; we have several other upgrades planned pending more access to the instrument and observatory.</a:t>
            </a:r>
          </a:p>
          <a:p>
            <a:r>
              <a:rPr lang="en-US" b="1" dirty="0"/>
              <a:t>Significance</a:t>
            </a:r>
            <a:r>
              <a:rPr lang="en-US" dirty="0"/>
              <a:t>:  </a:t>
            </a:r>
            <a:r>
              <a:rPr lang="en-US" dirty="0" err="1"/>
              <a:t>Parvi</a:t>
            </a:r>
            <a:r>
              <a:rPr lang="en-US" dirty="0"/>
              <a:t> is designed to provide high-precision, well calibrated RV observations over long time baselines.  This is made possible by the compact, mechanically and thermally stable design.  Once commissioning is complete </a:t>
            </a:r>
            <a:r>
              <a:rPr lang="en-US" dirty="0" err="1"/>
              <a:t>Parvi</a:t>
            </a:r>
            <a:r>
              <a:rPr lang="en-US" dirty="0"/>
              <a:t> will provide new insights into planet formation and evolution, particularly around low-mass and young stars.</a:t>
            </a:r>
          </a:p>
          <a:p>
            <a:r>
              <a:rPr lang="en-US" b="1" dirty="0"/>
              <a:t>Next steps</a:t>
            </a:r>
            <a:r>
              <a:rPr lang="en-US" dirty="0"/>
              <a:t>: We are currently planning for our return to the telescope either late this year or early next year once procedures for safely installing and operating P3K and </a:t>
            </a:r>
            <a:r>
              <a:rPr lang="en-US" dirty="0" err="1"/>
              <a:t>Parvi</a:t>
            </a:r>
            <a:r>
              <a:rPr lang="en-US" dirty="0"/>
              <a:t> have been finalized.  We have a number of major improvement to the instrument awaiting integration and testing, and we look forward to completing our commissioning and beginning our science observations.</a:t>
            </a:r>
          </a:p>
          <a:p>
            <a:endParaRPr lang="en-US" dirty="0"/>
          </a:p>
        </p:txBody>
      </p:sp>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a:xfrm>
            <a:off x="344699" y="158885"/>
            <a:ext cx="8454602" cy="430183"/>
          </a:xfrm>
        </p:spPr>
        <p:txBody>
          <a:bodyPr/>
          <a:lstStyle/>
          <a:p>
            <a:r>
              <a:rPr lang="en-US" dirty="0"/>
              <a:t>Results</a:t>
            </a:r>
          </a:p>
        </p:txBody>
      </p:sp>
      <p:pic>
        <p:nvPicPr>
          <p:cNvPr id="4" name="Results Slide">
            <a:hlinkClick r:id="" action="ppaction://media"/>
            <a:extLst>
              <a:ext uri="{FF2B5EF4-FFF2-40B4-BE49-F238E27FC236}">
                <a16:creationId xmlns:a16="http://schemas.microsoft.com/office/drawing/2014/main" id="{BE620435-F4A0-400E-BDF9-6E0ABC498218}"/>
              </a:ext>
            </a:extLst>
          </p:cNvPr>
          <p:cNvPicPr>
            <a:picLocks noChangeAspect="1"/>
          </p:cNvPicPr>
          <p:nvPr>
            <a:audioFile r:link="rId1"/>
            <p:extLst>
              <p:ext uri="{DAA4B4D4-6D71-4841-9C94-3DE7FCFB9230}">
                <p14:media xmlns:p14="http://schemas.microsoft.com/office/powerpoint/2010/main" r:embed="rId2">
                  <p14:trim end="130881.8594"/>
                </p14:media>
              </p:ext>
            </p:extLst>
          </p:nvPr>
        </p:nvPicPr>
        <p:blipFill>
          <a:blip r:embed="rId4"/>
          <a:stretch>
            <a:fillRect/>
          </a:stretch>
        </p:blipFill>
        <p:spPr>
          <a:xfrm>
            <a:off x="4327525" y="4273764"/>
            <a:ext cx="244475" cy="244475"/>
          </a:xfrm>
          <a:prstGeom prst="rect">
            <a:avLst/>
          </a:prstGeom>
        </p:spPr>
      </p:pic>
    </p:spTree>
    <p:extLst>
      <p:ext uri="{BB962C8B-B14F-4D97-AF65-F5344CB8AC3E}">
        <p14:creationId xmlns:p14="http://schemas.microsoft.com/office/powerpoint/2010/main" val="18362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30298A-0F1C-6147-ABD6-8E8B623D0F7F}"/>
              </a:ext>
            </a:extLst>
          </p:cNvPr>
          <p:cNvSpPr>
            <a:spLocks noGrp="1"/>
          </p:cNvSpPr>
          <p:nvPr>
            <p:ph type="body" sz="quarter" idx="17"/>
          </p:nvPr>
        </p:nvSpPr>
        <p:spPr/>
        <p:txBody>
          <a:bodyPr/>
          <a:lstStyle/>
          <a:p>
            <a:r>
              <a:rPr lang="en-US" dirty="0"/>
              <a:t>Rose K. Gibson, Rebecca Oppenheimer, Matthews, Christopher T., and Gautam </a:t>
            </a:r>
            <a:r>
              <a:rPr lang="en-US" dirty="0" err="1"/>
              <a:t>Vasisht</a:t>
            </a:r>
            <a:r>
              <a:rPr lang="en-US" dirty="0"/>
              <a:t>. “Characterization of the C-RED 2: a high-frame rate near-infrared camera”. Journal of Astronomical Telescopes, Instruments, and Systems, 6:011002, January 2020.</a:t>
            </a:r>
          </a:p>
          <a:p>
            <a:endParaRPr lang="en-US" dirty="0"/>
          </a:p>
          <a:p>
            <a:r>
              <a:rPr lang="en-US" dirty="0"/>
              <a:t>G. </a:t>
            </a:r>
            <a:r>
              <a:rPr lang="en-US" dirty="0" err="1"/>
              <a:t>Vasisht</a:t>
            </a:r>
            <a:r>
              <a:rPr lang="en-US" dirty="0"/>
              <a:t>, C. </a:t>
            </a:r>
            <a:r>
              <a:rPr lang="en-US" dirty="0" err="1"/>
              <a:t>Beichman</a:t>
            </a:r>
            <a:r>
              <a:rPr lang="en-US" dirty="0"/>
              <a:t>, R. Oppenheimer, S. Leifer, C. Matthews, C. Paine, S. Meeker, R. Gibson, J. </a:t>
            </a:r>
            <a:r>
              <a:rPr lang="en-US" dirty="0" err="1"/>
              <a:t>Fucik</a:t>
            </a:r>
            <a:r>
              <a:rPr lang="en-US" dirty="0"/>
              <a:t>, D. </a:t>
            </a:r>
            <a:r>
              <a:rPr lang="en-US" dirty="0" err="1"/>
              <a:t>Mawet</a:t>
            </a:r>
            <a:r>
              <a:rPr lang="en-US" dirty="0"/>
              <a:t>, B. Sean, “Design and Initial Operation of the Palomar Radial Velocity Instrument (PARVI), in prep</a:t>
            </a:r>
          </a:p>
          <a:p>
            <a:endParaRPr lang="en-US" dirty="0"/>
          </a:p>
          <a:p>
            <a:endParaRPr lang="en-US" dirty="0"/>
          </a:p>
          <a:p>
            <a:endParaRPr lang="en-US" dirty="0"/>
          </a:p>
          <a:p>
            <a:endParaRPr lang="en-US" dirty="0"/>
          </a:p>
          <a:p>
            <a:r>
              <a:rPr lang="en-US" b="1" dirty="0"/>
              <a:t>I would like to acknowledge my advisor at JPL, Dr. Gautam </a:t>
            </a:r>
            <a:r>
              <a:rPr lang="en-US" b="1" dirty="0" err="1"/>
              <a:t>Vasisht</a:t>
            </a:r>
            <a:r>
              <a:rPr lang="en-US" b="1" dirty="0"/>
              <a:t>, the entire PARVI Science team, and the wonderful staff at Palomar Observatory</a:t>
            </a:r>
          </a:p>
        </p:txBody>
      </p:sp>
      <p:sp>
        <p:nvSpPr>
          <p:cNvPr id="3" name="Text Placeholder 2">
            <a:extLst>
              <a:ext uri="{FF2B5EF4-FFF2-40B4-BE49-F238E27FC236}">
                <a16:creationId xmlns:a16="http://schemas.microsoft.com/office/drawing/2014/main" id="{A0ECCF47-63E8-6A4F-BBC4-53DE36AF8198}"/>
              </a:ext>
            </a:extLst>
          </p:cNvPr>
          <p:cNvSpPr>
            <a:spLocks noGrp="1"/>
          </p:cNvSpPr>
          <p:nvPr>
            <p:ph type="body" sz="quarter" idx="3"/>
          </p:nvPr>
        </p:nvSpPr>
        <p:spPr/>
        <p:txBody>
          <a:bodyPr/>
          <a:lstStyle/>
          <a:p>
            <a:r>
              <a:rPr lang="en-US" dirty="0"/>
              <a:t>Publications and Acknowledgements</a:t>
            </a:r>
          </a:p>
          <a:p>
            <a:endParaRPr lang="en-US" dirty="0"/>
          </a:p>
        </p:txBody>
      </p:sp>
      <p:pic>
        <p:nvPicPr>
          <p:cNvPr id="4" name="Acknow slide">
            <a:hlinkClick r:id="" action="ppaction://media"/>
            <a:extLst>
              <a:ext uri="{FF2B5EF4-FFF2-40B4-BE49-F238E27FC236}">
                <a16:creationId xmlns:a16="http://schemas.microsoft.com/office/drawing/2014/main" id="{BD1ED36D-2D44-45E0-B1E6-D0998BD75C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92629" y="4405493"/>
            <a:ext cx="244475" cy="244475"/>
          </a:xfrm>
          <a:prstGeom prst="rect">
            <a:avLst/>
          </a:prstGeom>
        </p:spPr>
      </p:pic>
    </p:spTree>
    <p:extLst>
      <p:ext uri="{BB962C8B-B14F-4D97-AF65-F5344CB8AC3E}">
        <p14:creationId xmlns:p14="http://schemas.microsoft.com/office/powerpoint/2010/main" val="2068578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37" fill="hold"/>
                                        <p:tgtEl>
                                          <p:spTgt spid="4"/>
                                        </p:tgtEl>
                                      </p:cBhvr>
                                    </p:cmd>
                                  </p:childTnLst>
                                </p:cTn>
                              </p:par>
                            </p:childTnLst>
                          </p:cTn>
                        </p:par>
                      </p:childTnLst>
                    </p:cTn>
                  </p:par>
                </p:childTnLst>
              </p:cTn>
              <p:nextCondLst>
                <p:cond evt="onClick" delay="0">
                  <p:tgtEl>
                    <p:spTgt spid="4"/>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heme/theme1.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14906</TotalTime>
  <Words>805</Words>
  <Application>Microsoft Office PowerPoint</Application>
  <PresentationFormat>On-screen Show (16:9)</PresentationFormat>
  <Paragraphs>38</Paragraphs>
  <Slides>6</Slides>
  <Notes>0</Notes>
  <HiddenSlides>0</HiddenSlides>
  <MMClips>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vt:i4>
      </vt:variant>
    </vt:vector>
  </HeadingPairs>
  <TitlesOfParts>
    <vt:vector size="13" baseType="lpstr">
      <vt:lpstr>Arial</vt:lpstr>
      <vt:lpstr>Arial Black</vt:lpstr>
      <vt:lpstr>Calibri</vt:lpstr>
      <vt:lpstr>Cambria Math</vt:lpstr>
      <vt:lpstr>Tahoma</vt:lpstr>
      <vt:lpstr>NASAjpl-WhiteTheme-16x9-vA6</vt:lpstr>
      <vt:lpstr>Custom Design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Matthews, Chris T (3262-Caltech)</cp:lastModifiedBy>
  <cp:revision>177</cp:revision>
  <dcterms:created xsi:type="dcterms:W3CDTF">2016-09-08T21:41:17Z</dcterms:created>
  <dcterms:modified xsi:type="dcterms:W3CDTF">2020-10-17T02:17:17Z</dcterms:modified>
</cp:coreProperties>
</file>