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94" r:id="rId2"/>
  </p:sldMasterIdLst>
  <p:notesMasterIdLst>
    <p:notesMasterId r:id="rId11"/>
  </p:notesMasterIdLst>
  <p:handoutMasterIdLst>
    <p:handoutMasterId r:id="rId12"/>
  </p:handoutMasterIdLst>
  <p:sldIdLst>
    <p:sldId id="282" r:id="rId3"/>
    <p:sldId id="283" r:id="rId4"/>
    <p:sldId id="284" r:id="rId5"/>
    <p:sldId id="279" r:id="rId6"/>
    <p:sldId id="280" r:id="rId7"/>
    <p:sldId id="286" r:id="rId8"/>
    <p:sldId id="285" r:id="rId9"/>
    <p:sldId id="281" r:id="rId10"/>
  </p:sldIdLst>
  <p:sldSz cx="9144000" cy="5143500" type="screen16x9"/>
  <p:notesSz cx="6858000" cy="9144000"/>
  <p:custDataLst>
    <p:tags r:id="rId1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619" autoAdjust="0"/>
  </p:normalViewPr>
  <p:slideViewPr>
    <p:cSldViewPr snapToGrid="0" snapToObjects="1">
      <p:cViewPr>
        <p:scale>
          <a:sx n="160" d="100"/>
          <a:sy n="160" d="100"/>
        </p:scale>
        <p:origin x="144" y="41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gs" Target="tags/tag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767AB6-DDEA-CF4E-A74B-19A554508643}" type="datetimeFigureOut">
              <a:rPr lang="en-US" smtClean="0">
                <a:latin typeface="Arial"/>
              </a:rPr>
              <a:t>11/13/20</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300F83-E232-AF4B-BEC0-F9D716239A3F}"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4205230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72DD8AEC-B96B-2C4C-86B3-8483D80B216B}" type="datetimeFigureOut">
              <a:rPr lang="en-US" smtClean="0"/>
              <a:pPr/>
              <a:t>11/13/20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4180AB40-CF9C-CB44-AF47-E5E5B00AC330}" type="slidenum">
              <a:rPr lang="en-US" smtClean="0"/>
              <a:pPr/>
              <a:t>‹#›</a:t>
            </a:fld>
            <a:endParaRPr lang="en-US" dirty="0"/>
          </a:p>
        </p:txBody>
      </p:sp>
    </p:spTree>
    <p:extLst>
      <p:ext uri="{BB962C8B-B14F-4D97-AF65-F5344CB8AC3E}">
        <p14:creationId xmlns:p14="http://schemas.microsoft.com/office/powerpoint/2010/main" val="33825717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925513" y="1956377"/>
            <a:ext cx="7483464" cy="294801"/>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251179"/>
            <a:ext cx="7493625" cy="419202"/>
          </a:xfrm>
        </p:spPr>
        <p:txBody>
          <a:bodyPr>
            <a:noAutofit/>
          </a:bodyPr>
          <a:lstStyle>
            <a:lvl1pPr marL="0" indent="0">
              <a:buNone/>
              <a:defRPr sz="2400" b="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668678"/>
            <a:ext cx="7483465" cy="826362"/>
          </a:xfrm>
        </p:spPr>
        <p:txBody>
          <a:bodyPr>
            <a:noAutofit/>
          </a:bodyPr>
          <a:lstStyle>
            <a:lvl1pPr marL="0" indent="0">
              <a:buNone/>
              <a:defRPr sz="2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246880"/>
            <a:ext cx="7493625" cy="497840"/>
          </a:xfrm>
        </p:spPr>
        <p:txBody>
          <a:bodyPr anchor="b">
            <a:noAutofit/>
          </a:bodyPr>
          <a:lstStyle>
            <a:lvl1pPr marL="0" indent="0">
              <a:buNone/>
              <a:defRPr sz="1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295" y="1184383"/>
            <a:ext cx="2925483" cy="812634"/>
          </a:xfrm>
          <a:prstGeom prst="rect">
            <a:avLst/>
          </a:prstGeom>
        </p:spPr>
      </p:pic>
      <p:sp>
        <p:nvSpPr>
          <p:cNvPr id="3" name="Footer Placeholder 2"/>
          <p:cNvSpPr>
            <a:spLocks noGrp="1"/>
          </p:cNvSpPr>
          <p:nvPr>
            <p:ph type="ftr" sz="quarter" idx="20"/>
          </p:nvPr>
        </p:nvSpPr>
        <p:spPr>
          <a:xfrm>
            <a:off x="915353" y="4802823"/>
            <a:ext cx="7493624" cy="274637"/>
          </a:xfrm>
        </p:spPr>
        <p:txBody>
          <a:bodyPr/>
          <a:lstStyle/>
          <a:p>
            <a:pPr algn="l"/>
            <a:r>
              <a:rPr lang="en-US"/>
              <a:t>For required markings, please visit https://mh.jpl.nasa.gov</a:t>
            </a:r>
            <a:endParaRPr lang="en-US" dirty="0"/>
          </a:p>
        </p:txBody>
      </p:sp>
    </p:spTree>
    <p:extLst>
      <p:ext uri="{BB962C8B-B14F-4D97-AF65-F5344CB8AC3E}">
        <p14:creationId xmlns:p14="http://schemas.microsoft.com/office/powerpoint/2010/main" val="256555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2"/>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1D4C51F1-096E-4A7D-AF59-49489967A51A}" type="datetime1">
              <a:rPr lang="en-US" smtClean="0"/>
              <a:t>11/13/20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62570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497329"/>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8D18AFA9-C13B-4E9A-A7F0-C8B20BE5ADB5}" type="datetime1">
              <a:rPr lang="en-US" smtClean="0"/>
              <a:t>11/13/20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9165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497330"/>
            <a:ext cx="5129236" cy="30238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sz="quarter" idx="19"/>
          </p:nvPr>
        </p:nvSpPr>
        <p:spPr>
          <a:xfrm>
            <a:off x="5556567"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7"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6AFA6CE4-1B8F-4F53-8FC9-315CD27786F8}" type="datetime1">
              <a:rPr lang="en-US" smtClean="0"/>
              <a:t>11/13/20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7731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CDEFE66-01B5-A147-B059-451E84A54769}"/>
              </a:ext>
            </a:extLst>
          </p:cNvPr>
          <p:cNvSpPr>
            <a:spLocks noGrp="1"/>
          </p:cNvSpPr>
          <p:nvPr>
            <p:ph type="body" sz="quarter" idx="17" hasCustomPrompt="1"/>
          </p:nvPr>
        </p:nvSpPr>
        <p:spPr>
          <a:xfrm>
            <a:off x="350732" y="1571687"/>
            <a:ext cx="8454602" cy="3292621"/>
          </a:xfrm>
          <a:prstGeom prst="rect">
            <a:avLst/>
          </a:prstGeom>
        </p:spPr>
        <p:txBody>
          <a:bodyPr anchor="t">
            <a:noAutofit/>
          </a:bodyPr>
          <a:lstStyle>
            <a:lvl1pPr marL="0" indent="0" algn="l">
              <a:buNone/>
              <a:tabLst/>
              <a:defRPr sz="1200" baseline="0">
                <a:solidFill>
                  <a:schemeClr val="tx1"/>
                </a:solidFill>
                <a:latin typeface="Arial" panose="020B0604020202020204" pitchFamily="34" charset="0"/>
                <a:cs typeface="Arial" panose="020B0604020202020204" pitchFamily="34" charset="0"/>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Click to Insert Content</a:t>
            </a:r>
          </a:p>
        </p:txBody>
      </p:sp>
      <p:sp>
        <p:nvSpPr>
          <p:cNvPr id="4" name="Text Placeholder 4">
            <a:extLst>
              <a:ext uri="{FF2B5EF4-FFF2-40B4-BE49-F238E27FC236}">
                <a16:creationId xmlns:a16="http://schemas.microsoft.com/office/drawing/2014/main" id="{A0B06CD5-79FB-D64E-854C-192AEA1DF18C}"/>
              </a:ext>
            </a:extLst>
          </p:cNvPr>
          <p:cNvSpPr>
            <a:spLocks noGrp="1"/>
          </p:cNvSpPr>
          <p:nvPr>
            <p:ph type="body" sz="quarter" idx="3" hasCustomPrompt="1"/>
          </p:nvPr>
        </p:nvSpPr>
        <p:spPr>
          <a:xfrm>
            <a:off x="350731" y="823076"/>
            <a:ext cx="8454602" cy="430183"/>
          </a:xfrm>
          <a:prstGeom prst="rect">
            <a:avLst/>
          </a:prstGeom>
        </p:spPr>
        <p:txBody>
          <a:bodyPr anchor="t"/>
          <a:lstStyle>
            <a:lvl1pPr marL="0" indent="0">
              <a:buNone/>
              <a:defRPr sz="2600" b="1" baseline="0">
                <a:solidFill>
                  <a:srgbClr val="990000"/>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spTree>
    <p:extLst>
      <p:ext uri="{BB962C8B-B14F-4D97-AF65-F5344CB8AC3E}">
        <p14:creationId xmlns:p14="http://schemas.microsoft.com/office/powerpoint/2010/main" val="152696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5687785" y="508000"/>
            <a:ext cx="3347357" cy="826391"/>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5" y="1354711"/>
            <a:ext cx="3347357" cy="728089"/>
          </a:xfrm>
        </p:spPr>
        <p:txBody>
          <a:bodyPr anchor="t">
            <a:noAutofit/>
          </a:bodyPr>
          <a:lstStyle>
            <a:lvl1pPr marL="0" indent="0" algn="ctr">
              <a:buNone/>
              <a:defRPr sz="2200" b="1"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5687785" y="2164080"/>
            <a:ext cx="3347357" cy="833120"/>
          </a:xfrm>
        </p:spPr>
        <p:txBody>
          <a:bodyPr anchor="t">
            <a:noAutofit/>
          </a:bodyPr>
          <a:lstStyle>
            <a:lvl1pPr marL="0" indent="0" algn="ctr">
              <a:buNone/>
              <a:defRPr sz="1000"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0339" y="3918225"/>
            <a:ext cx="2925483" cy="812634"/>
          </a:xfrm>
          <a:prstGeom prst="rect">
            <a:avLst/>
          </a:prstGeom>
        </p:spPr>
      </p:pic>
      <p:sp>
        <p:nvSpPr>
          <p:cNvPr id="3" name="Footer Placeholder 2"/>
          <p:cNvSpPr>
            <a:spLocks noGrp="1"/>
          </p:cNvSpPr>
          <p:nvPr>
            <p:ph type="ftr" sz="quarter" idx="17"/>
          </p:nvPr>
        </p:nvSpPr>
        <p:spPr>
          <a:xfrm>
            <a:off x="5687785" y="4802823"/>
            <a:ext cx="3347357" cy="274637"/>
          </a:xfrm>
        </p:spPr>
        <p:txBody>
          <a:body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0"/>
            <a:ext cx="9144000" cy="3417503"/>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369198" y="3773210"/>
            <a:ext cx="8530529" cy="430183"/>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479716"/>
            <a:ext cx="5605047" cy="355600"/>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Presented by, Job Title, Date, etc.</a:t>
            </a:r>
          </a:p>
        </p:txBody>
      </p:sp>
      <p:sp>
        <p:nvSpPr>
          <p:cNvPr id="21" name="Text Placeholder 20"/>
          <p:cNvSpPr>
            <a:spLocks noGrp="1"/>
          </p:cNvSpPr>
          <p:nvPr>
            <p:ph type="body" sz="quarter" idx="19" hasCustomPrompt="1"/>
          </p:nvPr>
        </p:nvSpPr>
        <p:spPr>
          <a:xfrm>
            <a:off x="369197" y="3488175"/>
            <a:ext cx="8530530" cy="285035"/>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pic>
        <p:nvPicPr>
          <p:cNvPr id="9" name="Picture 8"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4244" y="4219782"/>
            <a:ext cx="2925483" cy="812634"/>
          </a:xfrm>
          <a:prstGeom prst="rect">
            <a:avLst/>
          </a:prstGeom>
        </p:spPr>
      </p:pic>
      <p:sp>
        <p:nvSpPr>
          <p:cNvPr id="3" name="Footer Placeholder 2"/>
          <p:cNvSpPr>
            <a:spLocks noGrp="1"/>
          </p:cNvSpPr>
          <p:nvPr>
            <p:ph type="ftr" sz="quarter" idx="21"/>
          </p:nvPr>
        </p:nvSpPr>
        <p:spPr>
          <a:xfrm>
            <a:off x="369199" y="4802823"/>
            <a:ext cx="5605046" cy="274637"/>
          </a:xfrm>
        </p:spPr>
        <p:txBody>
          <a:bodyPr/>
          <a:lstStyle>
            <a:lvl1pPr algn="l">
              <a:defRPr/>
            </a:lvl1p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341DE1EE-7D9E-4356-A17B-AC39B24D4A0F}" type="datetime1">
              <a:rPr lang="en-US" smtClean="0"/>
              <a:t>11/13/20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00292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8"/>
          </p:nvPr>
        </p:nvSpPr>
        <p:spPr/>
        <p:txBody>
          <a:bodyPr/>
          <a:lstStyle/>
          <a:p>
            <a:fld id="{E0EE1217-8810-43A4-A260-F7B93C1E2460}" type="datetime1">
              <a:rPr lang="en-US" smtClean="0"/>
              <a:t>11/13/20</a:t>
            </a:fld>
            <a:endParaRPr lang="en-US" dirty="0"/>
          </a:p>
        </p:txBody>
      </p:sp>
      <p:sp>
        <p:nvSpPr>
          <p:cNvPr id="3" name="Footer Placeholder 2"/>
          <p:cNvSpPr>
            <a:spLocks noGrp="1"/>
          </p:cNvSpPr>
          <p:nvPr>
            <p:ph type="ftr" sz="quarter" idx="19"/>
          </p:nvPr>
        </p:nvSpPr>
        <p:spPr/>
        <p:txBody>
          <a:bodyPr/>
          <a:lstStyle/>
          <a:p>
            <a:r>
              <a:rPr lang="en-US"/>
              <a:t>For required markings, please visit https://mh.jpl.nasa.gov</a:t>
            </a:r>
            <a:endParaRPr lang="en-US" dirty="0"/>
          </a:p>
        </p:txBody>
      </p:sp>
      <p:sp>
        <p:nvSpPr>
          <p:cNvPr id="4" name="Slide Number Placeholder 3"/>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81BC07D9-38D2-4D21-BB9F-4FB482252065}" type="datetime1">
              <a:rPr lang="en-US" smtClean="0"/>
              <a:t>11/13/20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lstStyle/>
          <a:p>
            <a:r>
              <a:rPr lang="en-US" dirty="0"/>
              <a:t>Click to edit Master title style</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18"/>
          </p:nvPr>
        </p:nvSpPr>
        <p:spPr/>
        <p:txBody>
          <a:bodyPr/>
          <a:lstStyle/>
          <a:p>
            <a:fld id="{37A7201D-60A7-477E-96B4-3973BB7451F7}" type="datetime1">
              <a:rPr lang="en-US" smtClean="0"/>
              <a:t>11/13/20</a:t>
            </a:fld>
            <a:endParaRPr lang="en-US" dirty="0"/>
          </a:p>
        </p:txBody>
      </p:sp>
      <p:sp>
        <p:nvSpPr>
          <p:cNvPr id="5" name="Footer Placeholder 4"/>
          <p:cNvSpPr>
            <a:spLocks noGrp="1"/>
          </p:cNvSpPr>
          <p:nvPr>
            <p:ph type="ftr" sz="quarter" idx="19"/>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608767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DF441585-8FA9-4EA2-85A4-83043578477A}" type="datetime1">
              <a:rPr lang="en-US" smtClean="0"/>
              <a:t>11/13/20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07939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2"/>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83F1A4B9-1F13-48F5-BF93-72CC0A0DFA2C}" type="datetime1">
              <a:rPr lang="en-US" smtClean="0"/>
              <a:t>11/13/20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3227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899"/>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0"/>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3999" y="4802823"/>
            <a:ext cx="1422401" cy="274637"/>
          </a:xfrm>
          <a:prstGeom prst="rect">
            <a:avLst/>
          </a:prstGeom>
        </p:spPr>
        <p:txBody>
          <a:bodyPr vert="horz" lIns="91440" tIns="45720" rIns="91440" bIns="45720" rtlCol="0" anchor="ctr">
            <a:noAutofit/>
          </a:bodyPr>
          <a:lstStyle>
            <a:lvl1pPr algn="l">
              <a:defRPr sz="800">
                <a:solidFill>
                  <a:schemeClr val="bg1">
                    <a:lumMod val="50000"/>
                  </a:schemeClr>
                </a:solidFill>
              </a:defRPr>
            </a:lvl1pPr>
          </a:lstStyle>
          <a:p>
            <a:fld id="{0FB8DC75-F238-4FEA-A196-95F443A65C8E}" type="datetime1">
              <a:rPr lang="en-US" smtClean="0"/>
              <a:t>11/13/20</a:t>
            </a:fld>
            <a:endParaRPr lang="en-US" dirty="0"/>
          </a:p>
        </p:txBody>
      </p:sp>
      <p:sp>
        <p:nvSpPr>
          <p:cNvPr id="5" name="Footer Placeholder 4"/>
          <p:cNvSpPr>
            <a:spLocks noGrp="1"/>
          </p:cNvSpPr>
          <p:nvPr>
            <p:ph type="ftr" sz="quarter" idx="3"/>
          </p:nvPr>
        </p:nvSpPr>
        <p:spPr>
          <a:xfrm>
            <a:off x="1676401" y="4802823"/>
            <a:ext cx="5791199" cy="274637"/>
          </a:xfrm>
          <a:prstGeom prst="rect">
            <a:avLst/>
          </a:prstGeom>
        </p:spPr>
        <p:txBody>
          <a:bodyPr vert="horz" lIns="91440" tIns="45720" rIns="91440" bIns="45720" rtlCol="0" anchor="ctr">
            <a:noAutofit/>
          </a:bodyPr>
          <a:lstStyle>
            <a:lvl1pPr algn="ctr">
              <a:defRPr sz="800">
                <a:solidFill>
                  <a:schemeClr val="accent4"/>
                </a:solidFill>
              </a:defRPr>
            </a:lvl1pPr>
          </a:lstStyle>
          <a:p>
            <a:r>
              <a:rPr lang="en-US"/>
              <a:t>For required markings, please visit https://mh.jpl.nasa.gov</a:t>
            </a:r>
            <a:endParaRPr lang="en-US" dirty="0"/>
          </a:p>
        </p:txBody>
      </p:sp>
      <p:sp>
        <p:nvSpPr>
          <p:cNvPr id="6" name="Slide Number Placeholder 5"/>
          <p:cNvSpPr>
            <a:spLocks noGrp="1"/>
          </p:cNvSpPr>
          <p:nvPr>
            <p:ph type="sldNum" sz="quarter" idx="4"/>
          </p:nvPr>
        </p:nvSpPr>
        <p:spPr>
          <a:xfrm>
            <a:off x="7467600" y="4802823"/>
            <a:ext cx="586130" cy="272097"/>
          </a:xfrm>
          <a:prstGeom prst="rect">
            <a:avLst/>
          </a:prstGeom>
        </p:spPr>
        <p:txBody>
          <a:bodyPr vert="horz" lIns="91440" tIns="45720" rIns="91440" bIns="45720" rtlCol="0" anchor="ctr">
            <a:noAutofit/>
          </a:bodyPr>
          <a:lstStyle>
            <a:lvl1pPr algn="r">
              <a:defRPr sz="800">
                <a:solidFill>
                  <a:schemeClr val="bg1">
                    <a:lumMod val="50000"/>
                  </a:schemeClr>
                </a:solidFill>
              </a:defRPr>
            </a:lvl1p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58691117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1" r:id="rId5"/>
    <p:sldLayoutId id="2147483662" r:id="rId6"/>
    <p:sldLayoutId id="2147483664" r:id="rId7"/>
    <p:sldLayoutId id="2147483663" r:id="rId8"/>
    <p:sldLayoutId id="2147483669" r:id="rId9"/>
    <p:sldLayoutId id="2147483670" r:id="rId10"/>
    <p:sldLayoutId id="2147483671" r:id="rId11"/>
    <p:sldLayoutId id="2147483672" r:id="rId12"/>
  </p:sldLayoutIdLst>
  <p:hf hdr="0"/>
  <p:txStyles>
    <p:titleStyle>
      <a:lvl1pPr algn="l" defTabSz="457200" rtl="0" eaLnBrk="1" latinLnBrk="0" hangingPunct="1">
        <a:spcBef>
          <a:spcPct val="0"/>
        </a:spcBef>
        <a:buNone/>
        <a:defRPr sz="2400" b="1" i="0" u="none" kern="1200">
          <a:solidFill>
            <a:schemeClr val="tx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817439"/>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hyperlink" Target="https://doi.org/10.1016/S0034-4257(99)00036-X" TargetMode="External"/><Relationship Id="rId2" Type="http://schemas.openxmlformats.org/officeDocument/2006/relationships/hyperlink" Target="https://doi.org/10.1029/2018GL079031" TargetMode="Externa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hyperlink" Target="https://doi.org/10.1109/TGRS.2008.201161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490802-14C8-CB4B-80CA-62AD4CA03E27}"/>
              </a:ext>
            </a:extLst>
          </p:cNvPr>
          <p:cNvPicPr>
            <a:picLocks/>
          </p:cNvPicPr>
          <p:nvPr/>
        </p:nvPicPr>
        <p:blipFill rotWithShape="1">
          <a:blip r:embed="rId4">
            <a:alphaModFix amt="35000"/>
          </a:blip>
          <a:srcRect t="8412" b="6391"/>
          <a:stretch/>
        </p:blipFill>
        <p:spPr>
          <a:xfrm>
            <a:off x="0" y="0"/>
            <a:ext cx="9144000" cy="3483788"/>
          </a:xfrm>
          <a:prstGeom prst="rect">
            <a:avLst/>
          </a:prstGeom>
        </p:spPr>
      </p:pic>
      <p:sp>
        <p:nvSpPr>
          <p:cNvPr id="17" name="Text Placeholder 1">
            <a:extLst>
              <a:ext uri="{FF2B5EF4-FFF2-40B4-BE49-F238E27FC236}">
                <a16:creationId xmlns:a16="http://schemas.microsoft.com/office/drawing/2014/main" id="{673CAB81-4E43-F140-AF13-B466D9094E76}"/>
              </a:ext>
            </a:extLst>
          </p:cNvPr>
          <p:cNvSpPr txBox="1">
            <a:spLocks/>
          </p:cNvSpPr>
          <p:nvPr/>
        </p:nvSpPr>
        <p:spPr>
          <a:xfrm>
            <a:off x="369198" y="3483788"/>
            <a:ext cx="8436135" cy="363898"/>
          </a:xfrm>
          <a:prstGeom prst="rect">
            <a:avLst/>
          </a:prstGeom>
        </p:spPr>
        <p:txBody>
          <a:bodyPr/>
          <a:lst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latin typeface="+mj-lt"/>
              </a:rPr>
              <a:t>2020 Postdoc Research Day Presentation Conference</a:t>
            </a:r>
          </a:p>
        </p:txBody>
      </p:sp>
      <p:sp>
        <p:nvSpPr>
          <p:cNvPr id="18" name="Text Placeholder 6">
            <a:extLst>
              <a:ext uri="{FF2B5EF4-FFF2-40B4-BE49-F238E27FC236}">
                <a16:creationId xmlns:a16="http://schemas.microsoft.com/office/drawing/2014/main" id="{D1EEC75B-CC61-E044-8ABA-811DA016D64D}"/>
              </a:ext>
            </a:extLst>
          </p:cNvPr>
          <p:cNvSpPr txBox="1">
            <a:spLocks/>
          </p:cNvSpPr>
          <p:nvPr/>
        </p:nvSpPr>
        <p:spPr>
          <a:xfrm>
            <a:off x="369198" y="3913971"/>
            <a:ext cx="8436134" cy="403898"/>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bg1">
                  <a:lumMod val="50000"/>
                </a:schemeClr>
              </a:buClr>
              <a:buFont typeface="Arial"/>
              <a:buNone/>
              <a:tabLst/>
              <a:defRPr sz="1400" kern="1200">
                <a:solidFill>
                  <a:schemeClr val="accent1"/>
                </a:solidFill>
                <a:latin typeface="+mn-lt"/>
                <a:ea typeface="+mn-ea"/>
                <a:cs typeface="+mn-cs"/>
              </a:defRPr>
            </a:lvl1pPr>
            <a:lvl2pPr marL="457200" indent="0" algn="l" defTabSz="457200" rtl="0" eaLnBrk="1" latinLnBrk="0" hangingPunct="1">
              <a:spcBef>
                <a:spcPct val="20000"/>
              </a:spcBef>
              <a:buClr>
                <a:schemeClr val="bg1">
                  <a:lumMod val="50000"/>
                </a:schemeClr>
              </a:buClr>
              <a:buFont typeface="Arial"/>
              <a:buNone/>
              <a:defRPr sz="1400" b="0" i="0" u="none" kern="1200">
                <a:solidFill>
                  <a:schemeClr val="accent1"/>
                </a:solidFill>
                <a:latin typeface="+mn-lt"/>
                <a:ea typeface="+mn-ea"/>
                <a:cs typeface="+mn-cs"/>
              </a:defRPr>
            </a:lvl2pPr>
            <a:lvl3pPr marL="9144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3pPr>
            <a:lvl4pPr marL="13716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4pPr>
            <a:lvl5pPr marL="18288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rgbClr val="A50021"/>
                </a:solidFill>
                <a:latin typeface="Arial" charset="0"/>
              </a:rPr>
              <a:t>Alexander J. Norton </a:t>
            </a:r>
            <a:endParaRPr lang="en-US" sz="1600" dirty="0"/>
          </a:p>
        </p:txBody>
      </p:sp>
      <p:sp>
        <p:nvSpPr>
          <p:cNvPr id="20" name="TextBox 19">
            <a:extLst>
              <a:ext uri="{FF2B5EF4-FFF2-40B4-BE49-F238E27FC236}">
                <a16:creationId xmlns:a16="http://schemas.microsoft.com/office/drawing/2014/main" id="{425F809F-D295-CF4A-B583-F28EED4303E1}"/>
              </a:ext>
            </a:extLst>
          </p:cNvPr>
          <p:cNvSpPr txBox="1"/>
          <p:nvPr/>
        </p:nvSpPr>
        <p:spPr>
          <a:xfrm>
            <a:off x="369197" y="4234054"/>
            <a:ext cx="5619774" cy="553998"/>
          </a:xfrm>
          <a:prstGeom prst="rect">
            <a:avLst/>
          </a:prstGeom>
          <a:noFill/>
        </p:spPr>
        <p:txBody>
          <a:bodyPr wrap="square" rtlCol="0">
            <a:spAutoFit/>
          </a:bodyPr>
          <a:lstStyle/>
          <a:p>
            <a:pPr>
              <a:spcBef>
                <a:spcPct val="0"/>
              </a:spcBef>
            </a:pPr>
            <a:r>
              <a:rPr lang="en-US" altLang="en-US" sz="1000" dirty="0">
                <a:latin typeface="Tahoma" panose="020B0604030504040204" pitchFamily="34" charset="0"/>
              </a:rPr>
              <a:t>Organization: 329G</a:t>
            </a:r>
          </a:p>
          <a:p>
            <a:pPr>
              <a:spcBef>
                <a:spcPct val="0"/>
              </a:spcBef>
            </a:pPr>
            <a:r>
              <a:rPr lang="en-US" altLang="en-US" sz="1000" dirty="0">
                <a:latin typeface="Tahoma" panose="020B0604030504040204" pitchFamily="34" charset="0"/>
              </a:rPr>
              <a:t>Advisor:  Nicholas </a:t>
            </a:r>
            <a:r>
              <a:rPr lang="en-US" altLang="en-US" sz="1000" dirty="0" err="1">
                <a:latin typeface="Tahoma" panose="020B0604030504040204" pitchFamily="34" charset="0"/>
              </a:rPr>
              <a:t>Parazoo</a:t>
            </a:r>
            <a:r>
              <a:rPr lang="en-US" altLang="en-US" sz="1000" dirty="0">
                <a:latin typeface="Tahoma" panose="020B0604030504040204" pitchFamily="34" charset="0"/>
              </a:rPr>
              <a:t> (329G)</a:t>
            </a:r>
          </a:p>
          <a:p>
            <a:pPr>
              <a:spcBef>
                <a:spcPct val="0"/>
              </a:spcBef>
            </a:pPr>
            <a:r>
              <a:rPr lang="en-US" altLang="en-US" sz="1000" dirty="0">
                <a:latin typeface="Tahoma" panose="020B0604030504040204" pitchFamily="34" charset="0"/>
              </a:rPr>
              <a:t>Postdoc Program: JPL</a:t>
            </a:r>
          </a:p>
        </p:txBody>
      </p:sp>
      <p:pic>
        <p:nvPicPr>
          <p:cNvPr id="6" name="Picture 5">
            <a:extLst>
              <a:ext uri="{FF2B5EF4-FFF2-40B4-BE49-F238E27FC236}">
                <a16:creationId xmlns:a16="http://schemas.microsoft.com/office/drawing/2014/main" id="{3E9BF829-24CE-1E40-A432-66037E2BFEA3}"/>
              </a:ext>
            </a:extLst>
          </p:cNvPr>
          <p:cNvPicPr>
            <a:picLocks noChangeAspect="1"/>
          </p:cNvPicPr>
          <p:nvPr/>
        </p:nvPicPr>
        <p:blipFill>
          <a:blip r:embed="rId5"/>
          <a:stretch>
            <a:fillRect/>
          </a:stretch>
        </p:blipFill>
        <p:spPr>
          <a:xfrm>
            <a:off x="4384960" y="92223"/>
            <a:ext cx="4663440" cy="3299342"/>
          </a:xfrm>
          <a:prstGeom prst="rect">
            <a:avLst/>
          </a:prstGeom>
        </p:spPr>
      </p:pic>
      <p:sp>
        <p:nvSpPr>
          <p:cNvPr id="8" name="TextBox 7">
            <a:extLst>
              <a:ext uri="{FF2B5EF4-FFF2-40B4-BE49-F238E27FC236}">
                <a16:creationId xmlns:a16="http://schemas.microsoft.com/office/drawing/2014/main" id="{077305DF-C24B-CC49-B348-3CD835A63F97}"/>
              </a:ext>
            </a:extLst>
          </p:cNvPr>
          <p:cNvSpPr txBox="1"/>
          <p:nvPr/>
        </p:nvSpPr>
        <p:spPr>
          <a:xfrm>
            <a:off x="-54494" y="-11653"/>
            <a:ext cx="1460656" cy="184666"/>
          </a:xfrm>
          <a:prstGeom prst="rect">
            <a:avLst/>
          </a:prstGeom>
          <a:noFill/>
        </p:spPr>
        <p:txBody>
          <a:bodyPr wrap="none" rtlCol="0">
            <a:spAutoFit/>
          </a:bodyPr>
          <a:lstStyle/>
          <a:p>
            <a:r>
              <a:rPr lang="en-US" sz="600" dirty="0"/>
              <a:t>Background image: Owen Thompson</a:t>
            </a:r>
          </a:p>
        </p:txBody>
      </p:sp>
      <p:pic>
        <p:nvPicPr>
          <p:cNvPr id="9" name="Audio Recording Nov 13, 2020 at 8:48:22 PM" descr="Audio Recording Nov 13, 2020 at 8:48:22 PM">
            <a:hlinkClick r:id="" action="ppaction://media"/>
            <a:extLst>
              <a:ext uri="{FF2B5EF4-FFF2-40B4-BE49-F238E27FC236}">
                <a16:creationId xmlns:a16="http://schemas.microsoft.com/office/drawing/2014/main" id="{4C72C08D-4A6D-8F47-A350-76D8321742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69680" y="4869180"/>
            <a:ext cx="274320" cy="274320"/>
          </a:xfrm>
          <a:prstGeom prst="rect">
            <a:avLst/>
          </a:prstGeom>
        </p:spPr>
      </p:pic>
    </p:spTree>
    <p:extLst>
      <p:ext uri="{BB962C8B-B14F-4D97-AF65-F5344CB8AC3E}">
        <p14:creationId xmlns:p14="http://schemas.microsoft.com/office/powerpoint/2010/main" val="416398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6C882519-34B0-9240-97AC-1702C36F311E}"/>
              </a:ext>
            </a:extLst>
          </p:cNvPr>
          <p:cNvPicPr>
            <a:picLocks/>
          </p:cNvPicPr>
          <p:nvPr/>
        </p:nvPicPr>
        <p:blipFill rotWithShape="1">
          <a:blip r:embed="rId4">
            <a:alphaModFix amt="35000"/>
          </a:blip>
          <a:srcRect t="8412" b="6391"/>
          <a:stretch/>
        </p:blipFill>
        <p:spPr>
          <a:xfrm>
            <a:off x="-2" y="761422"/>
            <a:ext cx="9144002" cy="4382078"/>
          </a:xfrm>
          <a:prstGeom prst="rect">
            <a:avLst/>
          </a:prstGeom>
        </p:spPr>
      </p:pic>
      <p:sp>
        <p:nvSpPr>
          <p:cNvPr id="7" name="TextBox 6">
            <a:extLst>
              <a:ext uri="{FF2B5EF4-FFF2-40B4-BE49-F238E27FC236}">
                <a16:creationId xmlns:a16="http://schemas.microsoft.com/office/drawing/2014/main" id="{EFEC0CE7-0883-2E42-A8FC-C7E44A574748}"/>
              </a:ext>
            </a:extLst>
          </p:cNvPr>
          <p:cNvSpPr txBox="1"/>
          <p:nvPr/>
        </p:nvSpPr>
        <p:spPr>
          <a:xfrm>
            <a:off x="350731" y="1423271"/>
            <a:ext cx="3468915" cy="2800767"/>
          </a:xfrm>
          <a:prstGeom prst="rect">
            <a:avLst/>
          </a:prstGeom>
          <a:noFill/>
        </p:spPr>
        <p:txBody>
          <a:bodyPr wrap="square" rtlCol="0">
            <a:spAutoFit/>
          </a:bodyPr>
          <a:lstStyle/>
          <a:p>
            <a:r>
              <a:rPr lang="en-US" sz="1100" dirty="0"/>
              <a:t>Precipitation that falls onto the land is routed through soil, plants and streams. </a:t>
            </a:r>
          </a:p>
          <a:p>
            <a:endParaRPr lang="en-US" sz="1100" dirty="0"/>
          </a:p>
          <a:p>
            <a:r>
              <a:rPr lang="en-US" sz="1100" dirty="0"/>
              <a:t>Hydrological connectivity – lateral movement of water, interacting with plants and soil along the way. </a:t>
            </a:r>
          </a:p>
          <a:p>
            <a:endParaRPr lang="en-US" sz="1100" dirty="0"/>
          </a:p>
          <a:p>
            <a:r>
              <a:rPr lang="en-US" sz="1100" dirty="0"/>
              <a:t>Empirical studies on terrestrial carbon-water dynamics often overlook this process.</a:t>
            </a:r>
          </a:p>
          <a:p>
            <a:endParaRPr lang="en-US" sz="1100" dirty="0"/>
          </a:p>
          <a:p>
            <a:r>
              <a:rPr lang="en-US" sz="1100" dirty="0"/>
              <a:t>Land surface models used to infer the drivers and mechanisms of terrestrial carbon sink do not consider this process. </a:t>
            </a:r>
          </a:p>
          <a:p>
            <a:endParaRPr lang="en-US" sz="1100" dirty="0"/>
          </a:p>
          <a:p>
            <a:r>
              <a:rPr lang="en-US" sz="1100" dirty="0"/>
              <a:t>Could we be ignoring an important mechanism of water supply for ecosystem productivity?</a:t>
            </a:r>
          </a:p>
          <a:p>
            <a:endParaRPr lang="en-US" sz="1100" dirty="0"/>
          </a:p>
        </p:txBody>
      </p:sp>
      <p:pic>
        <p:nvPicPr>
          <p:cNvPr id="93" name="Picture 92">
            <a:extLst>
              <a:ext uri="{FF2B5EF4-FFF2-40B4-BE49-F238E27FC236}">
                <a16:creationId xmlns:a16="http://schemas.microsoft.com/office/drawing/2014/main" id="{877D65AF-6F75-264F-A8C3-118CC9157836}"/>
              </a:ext>
            </a:extLst>
          </p:cNvPr>
          <p:cNvPicPr>
            <a:picLocks noChangeAspect="1"/>
          </p:cNvPicPr>
          <p:nvPr/>
        </p:nvPicPr>
        <p:blipFill>
          <a:blip r:embed="rId5"/>
          <a:stretch>
            <a:fillRect/>
          </a:stretch>
        </p:blipFill>
        <p:spPr>
          <a:xfrm>
            <a:off x="4572000" y="1545403"/>
            <a:ext cx="4091731" cy="2217948"/>
          </a:xfrm>
          <a:prstGeom prst="rect">
            <a:avLst/>
          </a:prstGeom>
        </p:spPr>
      </p:pic>
      <p:sp>
        <p:nvSpPr>
          <p:cNvPr id="95" name="Title 1">
            <a:extLst>
              <a:ext uri="{FF2B5EF4-FFF2-40B4-BE49-F238E27FC236}">
                <a16:creationId xmlns:a16="http://schemas.microsoft.com/office/drawing/2014/main" id="{8B302BFE-4A47-B54A-8D85-66E6B41100A5}"/>
              </a:ext>
            </a:extLst>
          </p:cNvPr>
          <p:cNvSpPr txBox="1">
            <a:spLocks/>
          </p:cNvSpPr>
          <p:nvPr/>
        </p:nvSpPr>
        <p:spPr>
          <a:xfrm>
            <a:off x="1458892" y="85006"/>
            <a:ext cx="6226214" cy="65306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dirty="0"/>
              <a:t> Nonlocal Effects of Precipitation</a:t>
            </a:r>
            <a:br>
              <a:rPr lang="en-US" sz="1800" dirty="0"/>
            </a:br>
            <a:r>
              <a:rPr lang="en-US" sz="1800" dirty="0"/>
              <a:t>on Carbon-Water Cycles</a:t>
            </a:r>
          </a:p>
        </p:txBody>
      </p:sp>
      <p:pic>
        <p:nvPicPr>
          <p:cNvPr id="96" name="Picture 95">
            <a:extLst>
              <a:ext uri="{FF2B5EF4-FFF2-40B4-BE49-F238E27FC236}">
                <a16:creationId xmlns:a16="http://schemas.microsoft.com/office/drawing/2014/main" id="{CA94C18C-711E-AD41-87B5-7CF3542FA11F}"/>
              </a:ext>
            </a:extLst>
          </p:cNvPr>
          <p:cNvPicPr>
            <a:picLocks noChangeAspect="1"/>
          </p:cNvPicPr>
          <p:nvPr/>
        </p:nvPicPr>
        <p:blipFill>
          <a:blip r:embed="rId6"/>
          <a:stretch>
            <a:fillRect/>
          </a:stretch>
        </p:blipFill>
        <p:spPr>
          <a:xfrm>
            <a:off x="19664" y="138578"/>
            <a:ext cx="2103120" cy="447475"/>
          </a:xfrm>
          <a:prstGeom prst="rect">
            <a:avLst/>
          </a:prstGeom>
        </p:spPr>
      </p:pic>
      <p:pic>
        <p:nvPicPr>
          <p:cNvPr id="101" name="Audio Recording Nov 13, 2020 at 10:13:33 PM" descr="Audio Recording Nov 13, 2020 at 10:13:33 PM">
            <a:hlinkClick r:id="" action="ppaction://media"/>
            <a:extLst>
              <a:ext uri="{FF2B5EF4-FFF2-40B4-BE49-F238E27FC236}">
                <a16:creationId xmlns:a16="http://schemas.microsoft.com/office/drawing/2014/main" id="{389DF632-5F5E-5843-81BE-35A1CD4F5A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69680" y="1418"/>
            <a:ext cx="274320" cy="274320"/>
          </a:xfrm>
          <a:prstGeom prst="rect">
            <a:avLst/>
          </a:prstGeom>
        </p:spPr>
      </p:pic>
      <p:sp>
        <p:nvSpPr>
          <p:cNvPr id="102" name="TextBox 101">
            <a:extLst>
              <a:ext uri="{FF2B5EF4-FFF2-40B4-BE49-F238E27FC236}">
                <a16:creationId xmlns:a16="http://schemas.microsoft.com/office/drawing/2014/main" id="{F31C451B-957A-7F4B-9370-AB944D41B18E}"/>
              </a:ext>
            </a:extLst>
          </p:cNvPr>
          <p:cNvSpPr txBox="1"/>
          <p:nvPr/>
        </p:nvSpPr>
        <p:spPr>
          <a:xfrm>
            <a:off x="7833200" y="4957416"/>
            <a:ext cx="1460656" cy="184666"/>
          </a:xfrm>
          <a:prstGeom prst="rect">
            <a:avLst/>
          </a:prstGeom>
          <a:noFill/>
        </p:spPr>
        <p:txBody>
          <a:bodyPr wrap="none" rtlCol="0">
            <a:spAutoFit/>
          </a:bodyPr>
          <a:lstStyle/>
          <a:p>
            <a:r>
              <a:rPr lang="en-US" sz="600" dirty="0"/>
              <a:t>Background image: Owen Thompson</a:t>
            </a:r>
          </a:p>
        </p:txBody>
      </p:sp>
    </p:spTree>
    <p:extLst>
      <p:ext uri="{BB962C8B-B14F-4D97-AF65-F5344CB8AC3E}">
        <p14:creationId xmlns:p14="http://schemas.microsoft.com/office/powerpoint/2010/main" val="307273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968" fill="hold"/>
                                        <p:tgtEl>
                                          <p:spTgt spid="10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01380B9-048C-E541-A09D-CEAD4F6E65F2}"/>
              </a:ext>
            </a:extLst>
          </p:cNvPr>
          <p:cNvSpPr txBox="1"/>
          <p:nvPr/>
        </p:nvSpPr>
        <p:spPr>
          <a:xfrm>
            <a:off x="339268" y="1042662"/>
            <a:ext cx="5467616" cy="3231654"/>
          </a:xfrm>
          <a:prstGeom prst="rect">
            <a:avLst/>
          </a:prstGeom>
          <a:noFill/>
        </p:spPr>
        <p:txBody>
          <a:bodyPr wrap="square" rtlCol="0">
            <a:spAutoFit/>
          </a:bodyPr>
          <a:lstStyle/>
          <a:p>
            <a:r>
              <a:rPr lang="en-US" sz="1200" dirty="0"/>
              <a:t>Much of Australia is arid and semi-arid.</a:t>
            </a:r>
          </a:p>
          <a:p>
            <a:pPr marL="285750" indent="-285750">
              <a:buFont typeface="Arial" panose="020B0604020202020204" pitchFamily="34" charset="0"/>
              <a:buChar char="•"/>
            </a:pPr>
            <a:r>
              <a:rPr lang="en-US" sz="1200" dirty="0"/>
              <a:t>We focus in on the Kati Thanda (Lake Eyre) drainage basin  </a:t>
            </a:r>
          </a:p>
          <a:p>
            <a:pPr marL="285750" indent="-285750">
              <a:buFont typeface="Arial" panose="020B0604020202020204" pitchFamily="34" charset="0"/>
              <a:buChar char="•"/>
            </a:pPr>
            <a:r>
              <a:rPr lang="en-US" sz="1200" dirty="0"/>
              <a:t>Including two small zones for timeseries analysis</a:t>
            </a:r>
          </a:p>
          <a:p>
            <a:r>
              <a:rPr lang="en-US" sz="1200" dirty="0"/>
              <a:t>This region of Australia has numerous streams and floodplains.</a:t>
            </a:r>
          </a:p>
          <a:p>
            <a:pPr marL="285750" indent="-285750">
              <a:buFont typeface="Arial" panose="020B0604020202020204" pitchFamily="34" charset="0"/>
              <a:buChar char="•"/>
            </a:pPr>
            <a:endParaRPr lang="en-US" sz="1200" dirty="0"/>
          </a:p>
          <a:p>
            <a:r>
              <a:rPr lang="en-US" sz="1200" dirty="0"/>
              <a:t>To study the carbon-water dynamics of this region we use:</a:t>
            </a:r>
          </a:p>
          <a:p>
            <a:pPr marL="285750" indent="-285750">
              <a:buFont typeface="Arial" panose="020B0604020202020204" pitchFamily="34" charset="0"/>
              <a:buChar char="•"/>
            </a:pPr>
            <a:r>
              <a:rPr lang="en-US" sz="1200" dirty="0"/>
              <a:t>Evapotranspiration (ET) estimates from the </a:t>
            </a:r>
            <a:r>
              <a:rPr lang="en-US" sz="1200" b="1" i="1" dirty="0"/>
              <a:t>ECOSTRESS</a:t>
            </a:r>
            <a:r>
              <a:rPr lang="en-US" sz="1200" dirty="0"/>
              <a:t> thermal radiometer instrument onboard the ISS.</a:t>
            </a:r>
          </a:p>
          <a:p>
            <a:pPr marL="285750" indent="-285750">
              <a:buFont typeface="Arial" panose="020B0604020202020204" pitchFamily="34" charset="0"/>
              <a:buChar char="•"/>
            </a:pPr>
            <a:r>
              <a:rPr lang="en-US" sz="1200" dirty="0"/>
              <a:t>Solar-induced chlorophyll fluorescence (SIF) from the </a:t>
            </a:r>
            <a:r>
              <a:rPr lang="en-US" sz="1200" b="1" i="1" dirty="0"/>
              <a:t>TROPOMI</a:t>
            </a:r>
            <a:r>
              <a:rPr lang="en-US" sz="1200" dirty="0"/>
              <a:t> satellite</a:t>
            </a:r>
            <a:r>
              <a:rPr lang="en-US" sz="1200" baseline="30000" dirty="0"/>
              <a:t>1</a:t>
            </a:r>
            <a:r>
              <a:rPr lang="en-US" sz="1200" dirty="0"/>
              <a:t>.</a:t>
            </a:r>
          </a:p>
          <a:p>
            <a:pPr marL="285750" indent="-285750">
              <a:buFont typeface="Arial" panose="020B0604020202020204" pitchFamily="34" charset="0"/>
              <a:buChar char="•"/>
            </a:pPr>
            <a:r>
              <a:rPr lang="en-US" sz="1200" dirty="0"/>
              <a:t>Soil moisture from the Advanced </a:t>
            </a:r>
            <a:r>
              <a:rPr lang="en-US" sz="1200" dirty="0" err="1"/>
              <a:t>SCATterometer</a:t>
            </a:r>
            <a:r>
              <a:rPr lang="en-US" sz="1200" dirty="0"/>
              <a:t> (</a:t>
            </a:r>
            <a:r>
              <a:rPr lang="en-US" sz="1200" b="1" i="1" dirty="0"/>
              <a:t>ASCAT</a:t>
            </a:r>
            <a:r>
              <a:rPr lang="en-US" sz="1200" dirty="0"/>
              <a:t>) instrument onboard MetOp-A</a:t>
            </a:r>
            <a:r>
              <a:rPr lang="en-US" sz="1200" baseline="30000" dirty="0"/>
              <a:t>2</a:t>
            </a:r>
            <a:r>
              <a:rPr lang="en-US" sz="1200" dirty="0"/>
              <a:t>.</a:t>
            </a:r>
          </a:p>
          <a:p>
            <a:pPr marL="285750" indent="-285750">
              <a:buFont typeface="Arial" panose="020B0604020202020204" pitchFamily="34" charset="0"/>
              <a:buChar char="•"/>
            </a:pPr>
            <a:r>
              <a:rPr lang="en-US" sz="1200" b="1" i="1" dirty="0"/>
              <a:t>AVHRR</a:t>
            </a:r>
            <a:r>
              <a:rPr lang="en-US" sz="1200" dirty="0"/>
              <a:t> satellite record of vegetation indices (GIMMS NDVI product</a:t>
            </a:r>
            <a:r>
              <a:rPr lang="en-US" sz="1200" baseline="30000" dirty="0"/>
              <a:t>3</a:t>
            </a:r>
            <a:r>
              <a:rPr lang="en-US" sz="1200" dirty="0"/>
              <a:t>).</a:t>
            </a:r>
          </a:p>
          <a:p>
            <a:pPr marL="285750" indent="-285750">
              <a:buFont typeface="Arial" panose="020B0604020202020204" pitchFamily="34" charset="0"/>
              <a:buChar char="•"/>
            </a:pPr>
            <a:r>
              <a:rPr lang="en-US" sz="1200" dirty="0"/>
              <a:t>Gridded precipitation</a:t>
            </a:r>
          </a:p>
          <a:p>
            <a:pPr marL="285750" indent="-285750">
              <a:buFont typeface="Arial" panose="020B0604020202020204" pitchFamily="34" charset="0"/>
              <a:buChar char="•"/>
            </a:pPr>
            <a:r>
              <a:rPr lang="en-US" sz="1200" dirty="0"/>
              <a:t>In-situ streamflow measurements</a:t>
            </a:r>
          </a:p>
          <a:p>
            <a:pPr marL="285750" indent="-285750">
              <a:buFont typeface="Arial" panose="020B0604020202020204" pitchFamily="34" charset="0"/>
              <a:buChar char="•"/>
            </a:pPr>
            <a:r>
              <a:rPr lang="en-US" sz="1200" dirty="0"/>
              <a:t>Model estimates of carbon fluxes, gross primary production (GPP): </a:t>
            </a:r>
          </a:p>
          <a:p>
            <a:pPr marL="742950" lvl="1" indent="-285750">
              <a:buFont typeface="Arial" panose="020B0604020202020204" pitchFamily="34" charset="0"/>
              <a:buChar char="•"/>
            </a:pPr>
            <a:r>
              <a:rPr lang="en-US" sz="1200" dirty="0"/>
              <a:t>TRENDY</a:t>
            </a:r>
            <a:r>
              <a:rPr lang="en-US" sz="1200" baseline="30000" dirty="0"/>
              <a:t>4</a:t>
            </a:r>
            <a:r>
              <a:rPr lang="en-US" sz="1200" dirty="0"/>
              <a:t> multi-model average</a:t>
            </a:r>
          </a:p>
          <a:p>
            <a:pPr marL="285750" indent="-285750">
              <a:buFont typeface="Arial" panose="020B0604020202020204" pitchFamily="34" charset="0"/>
              <a:buChar char="•"/>
            </a:pPr>
            <a:r>
              <a:rPr lang="en-US" sz="1200" dirty="0" err="1"/>
              <a:t>Hydromorphology</a:t>
            </a:r>
            <a:r>
              <a:rPr lang="en-US" sz="1200" dirty="0"/>
              <a:t> GIS data</a:t>
            </a:r>
            <a:r>
              <a:rPr lang="en-US" sz="1200" baseline="30000" dirty="0"/>
              <a:t>5</a:t>
            </a:r>
            <a:r>
              <a:rPr lang="en-US" sz="1200" dirty="0"/>
              <a:t> mapped onto 0.05</a:t>
            </a:r>
            <a:r>
              <a:rPr lang="en-US" sz="1200" baseline="30000" dirty="0"/>
              <a:t>o</a:t>
            </a:r>
            <a:r>
              <a:rPr lang="en-US" sz="1200" dirty="0"/>
              <a:t> grid</a:t>
            </a:r>
          </a:p>
        </p:txBody>
      </p:sp>
      <p:pic>
        <p:nvPicPr>
          <p:cNvPr id="9" name="Picture 8">
            <a:extLst>
              <a:ext uri="{FF2B5EF4-FFF2-40B4-BE49-F238E27FC236}">
                <a16:creationId xmlns:a16="http://schemas.microsoft.com/office/drawing/2014/main" id="{18B27C4B-7216-8542-8517-2B2028AE0BA9}"/>
              </a:ext>
            </a:extLst>
          </p:cNvPr>
          <p:cNvPicPr>
            <a:picLocks noChangeAspect="1"/>
          </p:cNvPicPr>
          <p:nvPr/>
        </p:nvPicPr>
        <p:blipFill>
          <a:blip r:embed="rId4"/>
          <a:stretch>
            <a:fillRect/>
          </a:stretch>
        </p:blipFill>
        <p:spPr>
          <a:xfrm>
            <a:off x="5806883" y="353693"/>
            <a:ext cx="2788920" cy="2366358"/>
          </a:xfrm>
          <a:prstGeom prst="rect">
            <a:avLst/>
          </a:prstGeom>
        </p:spPr>
      </p:pic>
      <p:pic>
        <p:nvPicPr>
          <p:cNvPr id="10" name="Picture 9">
            <a:extLst>
              <a:ext uri="{FF2B5EF4-FFF2-40B4-BE49-F238E27FC236}">
                <a16:creationId xmlns:a16="http://schemas.microsoft.com/office/drawing/2014/main" id="{98A5D0AA-CC99-B244-AD45-32AB5F5B94BD}"/>
              </a:ext>
            </a:extLst>
          </p:cNvPr>
          <p:cNvPicPr>
            <a:picLocks noChangeAspect="1"/>
          </p:cNvPicPr>
          <p:nvPr/>
        </p:nvPicPr>
        <p:blipFill>
          <a:blip r:embed="rId5"/>
          <a:stretch>
            <a:fillRect/>
          </a:stretch>
        </p:blipFill>
        <p:spPr>
          <a:xfrm>
            <a:off x="5806883" y="2720051"/>
            <a:ext cx="3337117" cy="2423449"/>
          </a:xfrm>
          <a:prstGeom prst="rect">
            <a:avLst/>
          </a:prstGeom>
        </p:spPr>
      </p:pic>
      <p:sp>
        <p:nvSpPr>
          <p:cNvPr id="11" name="Title 1">
            <a:extLst>
              <a:ext uri="{FF2B5EF4-FFF2-40B4-BE49-F238E27FC236}">
                <a16:creationId xmlns:a16="http://schemas.microsoft.com/office/drawing/2014/main" id="{F4DBC509-EB87-5642-B4D6-F9A45AA6C8DB}"/>
              </a:ext>
            </a:extLst>
          </p:cNvPr>
          <p:cNvSpPr txBox="1">
            <a:spLocks/>
          </p:cNvSpPr>
          <p:nvPr/>
        </p:nvSpPr>
        <p:spPr>
          <a:xfrm>
            <a:off x="1458893" y="161294"/>
            <a:ext cx="6226214" cy="65306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dirty="0"/>
              <a:t>Study Region and Data</a:t>
            </a:r>
          </a:p>
        </p:txBody>
      </p:sp>
      <p:pic>
        <p:nvPicPr>
          <p:cNvPr id="12" name="Picture 11">
            <a:extLst>
              <a:ext uri="{FF2B5EF4-FFF2-40B4-BE49-F238E27FC236}">
                <a16:creationId xmlns:a16="http://schemas.microsoft.com/office/drawing/2014/main" id="{1222D441-D4BC-3146-AC67-61D05B6A17D6}"/>
              </a:ext>
            </a:extLst>
          </p:cNvPr>
          <p:cNvPicPr>
            <a:picLocks noChangeAspect="1"/>
          </p:cNvPicPr>
          <p:nvPr/>
        </p:nvPicPr>
        <p:blipFill>
          <a:blip r:embed="rId6"/>
          <a:stretch>
            <a:fillRect/>
          </a:stretch>
        </p:blipFill>
        <p:spPr>
          <a:xfrm>
            <a:off x="19664" y="138578"/>
            <a:ext cx="2103120" cy="447475"/>
          </a:xfrm>
          <a:prstGeom prst="rect">
            <a:avLst/>
          </a:prstGeom>
        </p:spPr>
      </p:pic>
      <p:pic>
        <p:nvPicPr>
          <p:cNvPr id="13" name="Audio Recording Nov 13, 2020 at 10:08:01 PM" descr="Audio Recording Nov 13, 2020 at 10:08:01 PM">
            <a:hlinkClick r:id="" action="ppaction://media"/>
            <a:extLst>
              <a:ext uri="{FF2B5EF4-FFF2-40B4-BE49-F238E27FC236}">
                <a16:creationId xmlns:a16="http://schemas.microsoft.com/office/drawing/2014/main" id="{1E394B07-A2AA-314C-89D2-84F2B926BA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69680" y="1418"/>
            <a:ext cx="274320" cy="274320"/>
          </a:xfrm>
          <a:prstGeom prst="rect">
            <a:avLst/>
          </a:prstGeom>
        </p:spPr>
      </p:pic>
    </p:spTree>
    <p:extLst>
      <p:ext uri="{BB962C8B-B14F-4D97-AF65-F5344CB8AC3E}">
        <p14:creationId xmlns:p14="http://schemas.microsoft.com/office/powerpoint/2010/main" val="224909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09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077753-7562-D64D-8928-04EC361BD6AB}"/>
              </a:ext>
            </a:extLst>
          </p:cNvPr>
          <p:cNvPicPr>
            <a:picLocks noChangeAspect="1"/>
          </p:cNvPicPr>
          <p:nvPr/>
        </p:nvPicPr>
        <p:blipFill>
          <a:blip r:embed="rId4"/>
          <a:stretch>
            <a:fillRect/>
          </a:stretch>
        </p:blipFill>
        <p:spPr>
          <a:xfrm>
            <a:off x="3518704" y="698571"/>
            <a:ext cx="5416952" cy="4225010"/>
          </a:xfrm>
          <a:prstGeom prst="rect">
            <a:avLst/>
          </a:prstGeom>
        </p:spPr>
      </p:pic>
      <p:sp>
        <p:nvSpPr>
          <p:cNvPr id="9" name="TextBox 8">
            <a:extLst>
              <a:ext uri="{FF2B5EF4-FFF2-40B4-BE49-F238E27FC236}">
                <a16:creationId xmlns:a16="http://schemas.microsoft.com/office/drawing/2014/main" id="{DB9564D2-93E7-C94B-9C19-C9AAEF99149B}"/>
              </a:ext>
            </a:extLst>
          </p:cNvPr>
          <p:cNvSpPr txBox="1"/>
          <p:nvPr/>
        </p:nvSpPr>
        <p:spPr>
          <a:xfrm>
            <a:off x="7947839" y="4912668"/>
            <a:ext cx="1196161" cy="230832"/>
          </a:xfrm>
          <a:prstGeom prst="rect">
            <a:avLst/>
          </a:prstGeom>
          <a:noFill/>
        </p:spPr>
        <p:txBody>
          <a:bodyPr wrap="none" rtlCol="0">
            <a:spAutoFit/>
          </a:bodyPr>
          <a:lstStyle/>
          <a:p>
            <a:r>
              <a:rPr lang="en-US" sz="900" i="1" dirty="0"/>
              <a:t>Norton et al. (in prep)</a:t>
            </a:r>
            <a:endParaRPr lang="en-US" sz="1100" i="1" dirty="0"/>
          </a:p>
        </p:txBody>
      </p:sp>
      <p:sp>
        <p:nvSpPr>
          <p:cNvPr id="10" name="TextBox 9">
            <a:extLst>
              <a:ext uri="{FF2B5EF4-FFF2-40B4-BE49-F238E27FC236}">
                <a16:creationId xmlns:a16="http://schemas.microsoft.com/office/drawing/2014/main" id="{144F9E2B-251E-5447-8F4F-DCA8BED1CBC4}"/>
              </a:ext>
            </a:extLst>
          </p:cNvPr>
          <p:cNvSpPr txBox="1"/>
          <p:nvPr/>
        </p:nvSpPr>
        <p:spPr>
          <a:xfrm>
            <a:off x="208344" y="783736"/>
            <a:ext cx="3451787" cy="2677656"/>
          </a:xfrm>
          <a:prstGeom prst="rect">
            <a:avLst/>
          </a:prstGeom>
          <a:noFill/>
        </p:spPr>
        <p:txBody>
          <a:bodyPr wrap="square" rtlCol="0">
            <a:spAutoFit/>
          </a:bodyPr>
          <a:lstStyle/>
          <a:p>
            <a:r>
              <a:rPr lang="en-US" sz="1200" dirty="0"/>
              <a:t>In early 2019 there was high precipitation in the north of the basin due to a tropical cyclone. </a:t>
            </a:r>
          </a:p>
          <a:p>
            <a:endParaRPr lang="en-US" sz="1200" dirty="0"/>
          </a:p>
          <a:p>
            <a:endParaRPr lang="en-US" sz="1200" dirty="0"/>
          </a:p>
          <a:p>
            <a:r>
              <a:rPr lang="en-US" sz="1200" dirty="0"/>
              <a:t>This local precipitation results in local increases in soil moisture and SIF. </a:t>
            </a:r>
          </a:p>
          <a:p>
            <a:endParaRPr lang="en-US" sz="1200" dirty="0"/>
          </a:p>
          <a:p>
            <a:endParaRPr lang="en-US" sz="1200" dirty="0"/>
          </a:p>
          <a:p>
            <a:r>
              <a:rPr lang="en-US" sz="1200" dirty="0"/>
              <a:t>However, flood waters move laterally through braided streams and floodplains (bottom right panel), inducing high, sustained increases in soil moisture and SIF out to October. Despite a lack of additional precipitation. </a:t>
            </a:r>
          </a:p>
          <a:p>
            <a:endParaRPr lang="en-US" sz="1200" dirty="0"/>
          </a:p>
        </p:txBody>
      </p:sp>
      <p:sp>
        <p:nvSpPr>
          <p:cNvPr id="11" name="Title 1">
            <a:extLst>
              <a:ext uri="{FF2B5EF4-FFF2-40B4-BE49-F238E27FC236}">
                <a16:creationId xmlns:a16="http://schemas.microsoft.com/office/drawing/2014/main" id="{749BC2ED-5EBD-8E45-AEAC-9B6B2BB98194}"/>
              </a:ext>
            </a:extLst>
          </p:cNvPr>
          <p:cNvSpPr txBox="1">
            <a:spLocks/>
          </p:cNvSpPr>
          <p:nvPr/>
        </p:nvSpPr>
        <p:spPr>
          <a:xfrm>
            <a:off x="1458893" y="161294"/>
            <a:ext cx="6226214" cy="65306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dirty="0"/>
              <a:t>Kati Thanda Basin: 2019</a:t>
            </a:r>
          </a:p>
        </p:txBody>
      </p:sp>
      <p:pic>
        <p:nvPicPr>
          <p:cNvPr id="12" name="Picture 11">
            <a:extLst>
              <a:ext uri="{FF2B5EF4-FFF2-40B4-BE49-F238E27FC236}">
                <a16:creationId xmlns:a16="http://schemas.microsoft.com/office/drawing/2014/main" id="{5A9ACF45-E056-C248-BED5-A3E5C40939CC}"/>
              </a:ext>
            </a:extLst>
          </p:cNvPr>
          <p:cNvPicPr>
            <a:picLocks noChangeAspect="1"/>
          </p:cNvPicPr>
          <p:nvPr/>
        </p:nvPicPr>
        <p:blipFill>
          <a:blip r:embed="rId5"/>
          <a:stretch>
            <a:fillRect/>
          </a:stretch>
        </p:blipFill>
        <p:spPr>
          <a:xfrm>
            <a:off x="19664" y="138578"/>
            <a:ext cx="2103120" cy="447475"/>
          </a:xfrm>
          <a:prstGeom prst="rect">
            <a:avLst/>
          </a:prstGeom>
        </p:spPr>
      </p:pic>
      <p:sp>
        <p:nvSpPr>
          <p:cNvPr id="13" name="Down Arrow 12">
            <a:extLst>
              <a:ext uri="{FF2B5EF4-FFF2-40B4-BE49-F238E27FC236}">
                <a16:creationId xmlns:a16="http://schemas.microsoft.com/office/drawing/2014/main" id="{C42C2428-AEEE-DA47-874F-AE56892DA602}"/>
              </a:ext>
            </a:extLst>
          </p:cNvPr>
          <p:cNvSpPr/>
          <p:nvPr/>
        </p:nvSpPr>
        <p:spPr>
          <a:xfrm rot="12667025" flipV="1">
            <a:off x="7639387" y="1345180"/>
            <a:ext cx="91440" cy="351238"/>
          </a:xfrm>
          <a:prstGeom prst="downArrow">
            <a:avLst/>
          </a:prstGeom>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Down Arrow 13">
            <a:extLst>
              <a:ext uri="{FF2B5EF4-FFF2-40B4-BE49-F238E27FC236}">
                <a16:creationId xmlns:a16="http://schemas.microsoft.com/office/drawing/2014/main" id="{48706118-5B6F-ED4C-BE75-0457CF826055}"/>
              </a:ext>
            </a:extLst>
          </p:cNvPr>
          <p:cNvSpPr/>
          <p:nvPr/>
        </p:nvSpPr>
        <p:spPr>
          <a:xfrm rot="12667025" flipV="1">
            <a:off x="7639387" y="3624762"/>
            <a:ext cx="91440" cy="351238"/>
          </a:xfrm>
          <a:prstGeom prst="downArrow">
            <a:avLst/>
          </a:prstGeom>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F0914E16-A1BB-0249-8DD6-74A2A68AD417}"/>
              </a:ext>
            </a:extLst>
          </p:cNvPr>
          <p:cNvSpPr/>
          <p:nvPr/>
        </p:nvSpPr>
        <p:spPr>
          <a:xfrm rot="12667025" flipV="1">
            <a:off x="4942708" y="3603182"/>
            <a:ext cx="91440" cy="351238"/>
          </a:xfrm>
          <a:prstGeom prst="downArrow">
            <a:avLst/>
          </a:prstGeom>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6" name="Audio Recording Nov 13, 2020 at 9:10:28 PM" descr="Audio Recording Nov 13, 2020 at 9:10:28 PM">
            <a:hlinkClick r:id="" action="ppaction://media"/>
            <a:extLst>
              <a:ext uri="{FF2B5EF4-FFF2-40B4-BE49-F238E27FC236}">
                <a16:creationId xmlns:a16="http://schemas.microsoft.com/office/drawing/2014/main" id="{E399A90A-1C55-DA42-8B65-73EE01D780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69680" y="0"/>
            <a:ext cx="274320" cy="274320"/>
          </a:xfrm>
          <a:prstGeom prst="rect">
            <a:avLst/>
          </a:prstGeom>
        </p:spPr>
      </p:pic>
    </p:spTree>
    <p:extLst>
      <p:ext uri="{BB962C8B-B14F-4D97-AF65-F5344CB8AC3E}">
        <p14:creationId xmlns:p14="http://schemas.microsoft.com/office/powerpoint/2010/main" val="102979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28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7323139-3C29-F941-9496-0FF7BBDA05FD}"/>
              </a:ext>
            </a:extLst>
          </p:cNvPr>
          <p:cNvPicPr>
            <a:picLocks noChangeAspect="1"/>
          </p:cNvPicPr>
          <p:nvPr/>
        </p:nvPicPr>
        <p:blipFill>
          <a:blip r:embed="rId4"/>
          <a:stretch>
            <a:fillRect/>
          </a:stretch>
        </p:blipFill>
        <p:spPr>
          <a:xfrm>
            <a:off x="290445" y="2066188"/>
            <a:ext cx="3294353" cy="2795209"/>
          </a:xfrm>
          <a:prstGeom prst="rect">
            <a:avLst/>
          </a:prstGeom>
        </p:spPr>
      </p:pic>
      <p:pic>
        <p:nvPicPr>
          <p:cNvPr id="22" name="Picture 21">
            <a:extLst>
              <a:ext uri="{FF2B5EF4-FFF2-40B4-BE49-F238E27FC236}">
                <a16:creationId xmlns:a16="http://schemas.microsoft.com/office/drawing/2014/main" id="{A60AD227-BDE7-954F-915A-1629E4BA84E0}"/>
              </a:ext>
            </a:extLst>
          </p:cNvPr>
          <p:cNvPicPr>
            <a:picLocks noChangeAspect="1"/>
          </p:cNvPicPr>
          <p:nvPr/>
        </p:nvPicPr>
        <p:blipFill>
          <a:blip r:embed="rId5"/>
          <a:stretch>
            <a:fillRect/>
          </a:stretch>
        </p:blipFill>
        <p:spPr>
          <a:xfrm>
            <a:off x="4629725" y="1304219"/>
            <a:ext cx="4321845" cy="3677987"/>
          </a:xfrm>
          <a:prstGeom prst="rect">
            <a:avLst/>
          </a:prstGeom>
          <a:ln>
            <a:solidFill>
              <a:schemeClr val="tx1"/>
            </a:solidFill>
          </a:ln>
        </p:spPr>
      </p:pic>
      <p:sp>
        <p:nvSpPr>
          <p:cNvPr id="23" name="Rectangle 22">
            <a:extLst>
              <a:ext uri="{FF2B5EF4-FFF2-40B4-BE49-F238E27FC236}">
                <a16:creationId xmlns:a16="http://schemas.microsoft.com/office/drawing/2014/main" id="{B62A8258-DCEF-7C4D-8CFE-6D42F962ADA2}"/>
              </a:ext>
            </a:extLst>
          </p:cNvPr>
          <p:cNvSpPr>
            <a:spLocks noChangeAspect="1"/>
          </p:cNvSpPr>
          <p:nvPr/>
        </p:nvSpPr>
        <p:spPr>
          <a:xfrm>
            <a:off x="2618792" y="3163349"/>
            <a:ext cx="201168" cy="220028"/>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FA58DC9E-B0DF-6546-A5D1-19998A05B27B}"/>
              </a:ext>
            </a:extLst>
          </p:cNvPr>
          <p:cNvCxnSpPr>
            <a:cxnSpLocks/>
          </p:cNvCxnSpPr>
          <p:nvPr/>
        </p:nvCxnSpPr>
        <p:spPr>
          <a:xfrm flipV="1">
            <a:off x="2813870" y="1304219"/>
            <a:ext cx="1815855" cy="1859131"/>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2A59177E-A737-1A40-8A12-C049F6048E52}"/>
              </a:ext>
            </a:extLst>
          </p:cNvPr>
          <p:cNvCxnSpPr>
            <a:cxnSpLocks/>
          </p:cNvCxnSpPr>
          <p:nvPr/>
        </p:nvCxnSpPr>
        <p:spPr>
          <a:xfrm>
            <a:off x="2813870" y="3383377"/>
            <a:ext cx="1815855" cy="1598829"/>
          </a:xfrm>
          <a:prstGeom prst="line">
            <a:avLst/>
          </a:prstGeom>
          <a:ln>
            <a:prstDash val="dash"/>
          </a:ln>
        </p:spPr>
        <p:style>
          <a:lnRef idx="2">
            <a:schemeClr val="dk1"/>
          </a:lnRef>
          <a:fillRef idx="0">
            <a:schemeClr val="dk1"/>
          </a:fillRef>
          <a:effectRef idx="1">
            <a:schemeClr val="dk1"/>
          </a:effectRef>
          <a:fontRef idx="minor">
            <a:schemeClr val="tx1"/>
          </a:fontRef>
        </p:style>
      </p:cxnSp>
      <p:sp>
        <p:nvSpPr>
          <p:cNvPr id="26" name="TextBox 25">
            <a:extLst>
              <a:ext uri="{FF2B5EF4-FFF2-40B4-BE49-F238E27FC236}">
                <a16:creationId xmlns:a16="http://schemas.microsoft.com/office/drawing/2014/main" id="{778CDC15-9B39-3344-89B6-5652E865D428}"/>
              </a:ext>
            </a:extLst>
          </p:cNvPr>
          <p:cNvSpPr txBox="1"/>
          <p:nvPr/>
        </p:nvSpPr>
        <p:spPr>
          <a:xfrm>
            <a:off x="290445" y="959779"/>
            <a:ext cx="5646174" cy="1200329"/>
          </a:xfrm>
          <a:prstGeom prst="rect">
            <a:avLst/>
          </a:prstGeom>
          <a:noFill/>
        </p:spPr>
        <p:txBody>
          <a:bodyPr wrap="square" rtlCol="0">
            <a:spAutoFit/>
          </a:bodyPr>
          <a:lstStyle/>
          <a:p>
            <a:r>
              <a:rPr lang="en-US" sz="1200" dirty="0"/>
              <a:t>Two adjacent zones (550 km</a:t>
            </a:r>
            <a:r>
              <a:rPr lang="en-US" sz="1200" baseline="30000" dirty="0"/>
              <a:t>2</a:t>
            </a:r>
            <a:r>
              <a:rPr lang="en-US" sz="1200" dirty="0"/>
              <a:t>), both with similar monthly rainfall:</a:t>
            </a:r>
          </a:p>
          <a:p>
            <a:pPr marL="285750" indent="-285750">
              <a:buFont typeface="Arial" panose="020B0604020202020204" pitchFamily="34" charset="0"/>
              <a:buChar char="•"/>
            </a:pPr>
            <a:r>
              <a:rPr lang="en-US" sz="1200" dirty="0">
                <a:solidFill>
                  <a:schemeClr val="accent6"/>
                </a:solidFill>
              </a:rPr>
              <a:t>Zone A</a:t>
            </a:r>
            <a:r>
              <a:rPr lang="en-US" sz="1200" dirty="0"/>
              <a:t>: located over region impacted by floodplain</a:t>
            </a:r>
          </a:p>
          <a:p>
            <a:pPr marL="285750" indent="-285750">
              <a:buFont typeface="Arial" panose="020B0604020202020204" pitchFamily="34" charset="0"/>
              <a:buChar char="•"/>
            </a:pPr>
            <a:r>
              <a:rPr lang="en-US" sz="1200" dirty="0">
                <a:solidFill>
                  <a:srgbClr val="E97681"/>
                </a:solidFill>
              </a:rPr>
              <a:t>Zone B</a:t>
            </a:r>
            <a:r>
              <a:rPr lang="en-US" sz="1200" dirty="0"/>
              <a:t>: upland zone away from influence of floodplain</a:t>
            </a:r>
          </a:p>
          <a:p>
            <a:endParaRPr lang="en-US" sz="1200" dirty="0"/>
          </a:p>
          <a:p>
            <a:endParaRPr lang="en-US" sz="1200" dirty="0"/>
          </a:p>
          <a:p>
            <a:endParaRPr lang="en-US" sz="1200" dirty="0"/>
          </a:p>
        </p:txBody>
      </p:sp>
      <p:pic>
        <p:nvPicPr>
          <p:cNvPr id="27" name="Audio Recording Nov 13, 2020 at 9:12:40 PM" descr="Audio Recording Nov 13, 2020 at 9:12:40 PM">
            <a:hlinkClick r:id="" action="ppaction://media"/>
            <a:extLst>
              <a:ext uri="{FF2B5EF4-FFF2-40B4-BE49-F238E27FC236}">
                <a16:creationId xmlns:a16="http://schemas.microsoft.com/office/drawing/2014/main" id="{DB43C2F0-7674-BC44-95B4-09C1E35D45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72271" y="1418"/>
            <a:ext cx="274320" cy="274320"/>
          </a:xfrm>
          <a:prstGeom prst="rect">
            <a:avLst/>
          </a:prstGeom>
        </p:spPr>
      </p:pic>
      <p:sp>
        <p:nvSpPr>
          <p:cNvPr id="28" name="Title 1">
            <a:extLst>
              <a:ext uri="{FF2B5EF4-FFF2-40B4-BE49-F238E27FC236}">
                <a16:creationId xmlns:a16="http://schemas.microsoft.com/office/drawing/2014/main" id="{27AABA89-69E6-524E-91EB-9AC554B13EAC}"/>
              </a:ext>
            </a:extLst>
          </p:cNvPr>
          <p:cNvSpPr txBox="1">
            <a:spLocks/>
          </p:cNvSpPr>
          <p:nvPr/>
        </p:nvSpPr>
        <p:spPr>
          <a:xfrm>
            <a:off x="1458893" y="161294"/>
            <a:ext cx="6226214" cy="65306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dirty="0"/>
              <a:t>Kati Thanda Basin: 2019</a:t>
            </a:r>
          </a:p>
        </p:txBody>
      </p:sp>
      <p:pic>
        <p:nvPicPr>
          <p:cNvPr id="29" name="Picture 28">
            <a:extLst>
              <a:ext uri="{FF2B5EF4-FFF2-40B4-BE49-F238E27FC236}">
                <a16:creationId xmlns:a16="http://schemas.microsoft.com/office/drawing/2014/main" id="{35B1A53C-4485-7B46-999A-7E0CBD1330F0}"/>
              </a:ext>
            </a:extLst>
          </p:cNvPr>
          <p:cNvPicPr>
            <a:picLocks noChangeAspect="1"/>
          </p:cNvPicPr>
          <p:nvPr/>
        </p:nvPicPr>
        <p:blipFill>
          <a:blip r:embed="rId7"/>
          <a:stretch>
            <a:fillRect/>
          </a:stretch>
        </p:blipFill>
        <p:spPr>
          <a:xfrm>
            <a:off x="19664" y="138578"/>
            <a:ext cx="2103120" cy="447475"/>
          </a:xfrm>
          <a:prstGeom prst="rect">
            <a:avLst/>
          </a:prstGeom>
        </p:spPr>
      </p:pic>
    </p:spTree>
    <p:extLst>
      <p:ext uri="{BB962C8B-B14F-4D97-AF65-F5344CB8AC3E}">
        <p14:creationId xmlns:p14="http://schemas.microsoft.com/office/powerpoint/2010/main" val="183621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6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8AC2017-F0E1-7042-8F8E-0999EDD32DB1}"/>
              </a:ext>
            </a:extLst>
          </p:cNvPr>
          <p:cNvPicPr>
            <a:picLocks noChangeAspect="1"/>
          </p:cNvPicPr>
          <p:nvPr/>
        </p:nvPicPr>
        <p:blipFill>
          <a:blip r:embed="rId4"/>
          <a:stretch>
            <a:fillRect/>
          </a:stretch>
        </p:blipFill>
        <p:spPr>
          <a:xfrm>
            <a:off x="228600" y="713164"/>
            <a:ext cx="8686800" cy="4307672"/>
          </a:xfrm>
          <a:prstGeom prst="rect">
            <a:avLst/>
          </a:prstGeom>
        </p:spPr>
      </p:pic>
      <p:sp>
        <p:nvSpPr>
          <p:cNvPr id="16" name="TextBox 15">
            <a:extLst>
              <a:ext uri="{FF2B5EF4-FFF2-40B4-BE49-F238E27FC236}">
                <a16:creationId xmlns:a16="http://schemas.microsoft.com/office/drawing/2014/main" id="{DEA66FF9-4854-9042-9BF4-513CC50675D5}"/>
              </a:ext>
            </a:extLst>
          </p:cNvPr>
          <p:cNvSpPr txBox="1"/>
          <p:nvPr/>
        </p:nvSpPr>
        <p:spPr>
          <a:xfrm>
            <a:off x="274320" y="727952"/>
            <a:ext cx="5646174" cy="1384995"/>
          </a:xfrm>
          <a:prstGeom prst="rect">
            <a:avLst/>
          </a:prstGeom>
          <a:noFill/>
        </p:spPr>
        <p:txBody>
          <a:bodyPr wrap="square" rtlCol="0">
            <a:spAutoFit/>
          </a:bodyPr>
          <a:lstStyle/>
          <a:p>
            <a:r>
              <a:rPr lang="en-US" sz="1200" dirty="0"/>
              <a:t>Two adjacent zones (550 km</a:t>
            </a:r>
            <a:r>
              <a:rPr lang="en-US" sz="1200" baseline="30000" dirty="0"/>
              <a:t>2</a:t>
            </a:r>
            <a:r>
              <a:rPr lang="en-US" sz="1200" dirty="0"/>
              <a:t>), both with similar monthly rainfall:</a:t>
            </a:r>
          </a:p>
          <a:p>
            <a:pPr marL="285750" indent="-285750">
              <a:buFont typeface="Arial" panose="020B0604020202020204" pitchFamily="34" charset="0"/>
              <a:buChar char="•"/>
            </a:pPr>
            <a:r>
              <a:rPr lang="en-US" sz="1200" dirty="0">
                <a:solidFill>
                  <a:schemeClr val="accent6"/>
                </a:solidFill>
              </a:rPr>
              <a:t>Zone A</a:t>
            </a:r>
            <a:r>
              <a:rPr lang="en-US" sz="1200" dirty="0"/>
              <a:t>: located over region impacted by floodplain</a:t>
            </a:r>
          </a:p>
          <a:p>
            <a:pPr marL="285750" indent="-285750">
              <a:buFont typeface="Arial" panose="020B0604020202020204" pitchFamily="34" charset="0"/>
              <a:buChar char="•"/>
            </a:pPr>
            <a:r>
              <a:rPr lang="en-US" sz="1200" dirty="0">
                <a:solidFill>
                  <a:srgbClr val="E97681"/>
                </a:solidFill>
              </a:rPr>
              <a:t>Zone B</a:t>
            </a:r>
            <a:r>
              <a:rPr lang="en-US" sz="1200" dirty="0"/>
              <a:t>: upland zone away from influence of floodplain</a:t>
            </a:r>
          </a:p>
          <a:p>
            <a:endParaRPr lang="en-US" sz="1200" dirty="0"/>
          </a:p>
          <a:p>
            <a:r>
              <a:rPr lang="en-US" sz="1200" dirty="0"/>
              <a:t>Markedly different patterns in SIF, ET, and soil moisture due to lateral </a:t>
            </a:r>
          </a:p>
          <a:p>
            <a:r>
              <a:rPr lang="en-US" sz="1200" dirty="0"/>
              <a:t>supply of water. </a:t>
            </a:r>
          </a:p>
          <a:p>
            <a:endParaRPr lang="en-US" sz="1200" dirty="0"/>
          </a:p>
        </p:txBody>
      </p:sp>
      <p:sp>
        <p:nvSpPr>
          <p:cNvPr id="18" name="TextBox 17">
            <a:extLst>
              <a:ext uri="{FF2B5EF4-FFF2-40B4-BE49-F238E27FC236}">
                <a16:creationId xmlns:a16="http://schemas.microsoft.com/office/drawing/2014/main" id="{3D597B90-4A6C-CA4C-9B18-6B016603733B}"/>
              </a:ext>
            </a:extLst>
          </p:cNvPr>
          <p:cNvSpPr txBox="1"/>
          <p:nvPr/>
        </p:nvSpPr>
        <p:spPr>
          <a:xfrm>
            <a:off x="0" y="4897725"/>
            <a:ext cx="1305165" cy="246221"/>
          </a:xfrm>
          <a:prstGeom prst="rect">
            <a:avLst/>
          </a:prstGeom>
          <a:noFill/>
        </p:spPr>
        <p:txBody>
          <a:bodyPr wrap="none" rtlCol="0">
            <a:spAutoFit/>
          </a:bodyPr>
          <a:lstStyle/>
          <a:p>
            <a:r>
              <a:rPr lang="en-US" sz="1000" i="1" dirty="0"/>
              <a:t>Norton et al. (in prep)</a:t>
            </a:r>
            <a:endParaRPr lang="en-US" sz="1200" i="1" dirty="0"/>
          </a:p>
        </p:txBody>
      </p:sp>
      <p:sp>
        <p:nvSpPr>
          <p:cNvPr id="21" name="Title 1">
            <a:extLst>
              <a:ext uri="{FF2B5EF4-FFF2-40B4-BE49-F238E27FC236}">
                <a16:creationId xmlns:a16="http://schemas.microsoft.com/office/drawing/2014/main" id="{2BE3E5DA-C059-4548-87F4-177A7D7DB1D8}"/>
              </a:ext>
            </a:extLst>
          </p:cNvPr>
          <p:cNvSpPr txBox="1">
            <a:spLocks/>
          </p:cNvSpPr>
          <p:nvPr/>
        </p:nvSpPr>
        <p:spPr>
          <a:xfrm>
            <a:off x="1458893" y="161294"/>
            <a:ext cx="6226214" cy="65306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dirty="0"/>
              <a:t>Kati Thanda Basin: 2019</a:t>
            </a:r>
          </a:p>
        </p:txBody>
      </p:sp>
      <p:pic>
        <p:nvPicPr>
          <p:cNvPr id="22" name="Picture 21">
            <a:extLst>
              <a:ext uri="{FF2B5EF4-FFF2-40B4-BE49-F238E27FC236}">
                <a16:creationId xmlns:a16="http://schemas.microsoft.com/office/drawing/2014/main" id="{DD26DB6B-3FB9-9A44-98F9-528D599A7501}"/>
              </a:ext>
            </a:extLst>
          </p:cNvPr>
          <p:cNvPicPr>
            <a:picLocks noChangeAspect="1"/>
          </p:cNvPicPr>
          <p:nvPr/>
        </p:nvPicPr>
        <p:blipFill>
          <a:blip r:embed="rId5"/>
          <a:stretch>
            <a:fillRect/>
          </a:stretch>
        </p:blipFill>
        <p:spPr>
          <a:xfrm>
            <a:off x="19664" y="138578"/>
            <a:ext cx="2103120" cy="447475"/>
          </a:xfrm>
          <a:prstGeom prst="rect">
            <a:avLst/>
          </a:prstGeom>
        </p:spPr>
      </p:pic>
      <p:pic>
        <p:nvPicPr>
          <p:cNvPr id="23" name="Audio Recording Nov 13, 2020 at 9:28:48 PM" descr="Audio Recording Nov 13, 2020 at 9:28:48 PM">
            <a:hlinkClick r:id="" action="ppaction://media"/>
            <a:extLst>
              <a:ext uri="{FF2B5EF4-FFF2-40B4-BE49-F238E27FC236}">
                <a16:creationId xmlns:a16="http://schemas.microsoft.com/office/drawing/2014/main" id="{ED6A8AB8-0FC5-7E4E-874B-5CF48AD285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69680" y="1418"/>
            <a:ext cx="274320" cy="274320"/>
          </a:xfrm>
          <a:prstGeom prst="rect">
            <a:avLst/>
          </a:prstGeom>
        </p:spPr>
      </p:pic>
    </p:spTree>
    <p:extLst>
      <p:ext uri="{BB962C8B-B14F-4D97-AF65-F5344CB8AC3E}">
        <p14:creationId xmlns:p14="http://schemas.microsoft.com/office/powerpoint/2010/main" val="8504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984"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92E8A97-4B92-1043-87B3-04BF4946A7F0}"/>
              </a:ext>
            </a:extLst>
          </p:cNvPr>
          <p:cNvSpPr txBox="1"/>
          <p:nvPr/>
        </p:nvSpPr>
        <p:spPr>
          <a:xfrm>
            <a:off x="211314" y="811556"/>
            <a:ext cx="5018608" cy="1924389"/>
          </a:xfrm>
          <a:prstGeom prst="rect">
            <a:avLst/>
          </a:prstGeom>
          <a:noFill/>
        </p:spPr>
        <p:txBody>
          <a:bodyPr wrap="square" rtlCol="0">
            <a:spAutoFit/>
          </a:bodyPr>
          <a:lstStyle/>
          <a:p>
            <a:r>
              <a:rPr lang="en-US" sz="1200" dirty="0"/>
              <a:t>The interannual variability in global land surface models shows no hot spots in carbon uptake (GPP) over this drainage basin. Yet the satellite records showing very high interannual variability in vegetation growth. </a:t>
            </a:r>
          </a:p>
          <a:p>
            <a:endParaRPr lang="en-US" sz="1200" dirty="0"/>
          </a:p>
          <a:p>
            <a:r>
              <a:rPr lang="en-US" sz="1200" dirty="0"/>
              <a:t>Without considering lateral transport of water, these models will not capture these carbon-water interactions. </a:t>
            </a:r>
          </a:p>
          <a:p>
            <a:endParaRPr lang="en-US" sz="1200" dirty="0"/>
          </a:p>
          <a:p>
            <a:r>
              <a:rPr lang="en-US" sz="1200" dirty="0"/>
              <a:t>More high-resolution measurements from instruments like ECOSTRESS will enable us to study these fine-scale, but significant carbon-water patterns. </a:t>
            </a:r>
          </a:p>
          <a:p>
            <a:endParaRPr lang="en-US" sz="1200" dirty="0"/>
          </a:p>
        </p:txBody>
      </p:sp>
      <p:pic>
        <p:nvPicPr>
          <p:cNvPr id="9" name="Picture 8">
            <a:extLst>
              <a:ext uri="{FF2B5EF4-FFF2-40B4-BE49-F238E27FC236}">
                <a16:creationId xmlns:a16="http://schemas.microsoft.com/office/drawing/2014/main" id="{9F11945F-F116-CC4F-AD9A-279F5BF42934}"/>
              </a:ext>
            </a:extLst>
          </p:cNvPr>
          <p:cNvPicPr>
            <a:picLocks noChangeAspect="1"/>
          </p:cNvPicPr>
          <p:nvPr/>
        </p:nvPicPr>
        <p:blipFill>
          <a:blip r:embed="rId4"/>
          <a:stretch>
            <a:fillRect/>
          </a:stretch>
        </p:blipFill>
        <p:spPr>
          <a:xfrm>
            <a:off x="1303648" y="2572954"/>
            <a:ext cx="3449205" cy="2440282"/>
          </a:xfrm>
          <a:prstGeom prst="rect">
            <a:avLst/>
          </a:prstGeom>
        </p:spPr>
      </p:pic>
      <p:pic>
        <p:nvPicPr>
          <p:cNvPr id="10" name="Picture 9">
            <a:extLst>
              <a:ext uri="{FF2B5EF4-FFF2-40B4-BE49-F238E27FC236}">
                <a16:creationId xmlns:a16="http://schemas.microsoft.com/office/drawing/2014/main" id="{51E79485-5767-5440-B8E8-2FF3FBD50B83}"/>
              </a:ext>
            </a:extLst>
          </p:cNvPr>
          <p:cNvPicPr>
            <a:picLocks noChangeAspect="1"/>
          </p:cNvPicPr>
          <p:nvPr/>
        </p:nvPicPr>
        <p:blipFill>
          <a:blip r:embed="rId5"/>
          <a:stretch>
            <a:fillRect/>
          </a:stretch>
        </p:blipFill>
        <p:spPr>
          <a:xfrm>
            <a:off x="5934395" y="470085"/>
            <a:ext cx="3298812" cy="2238663"/>
          </a:xfrm>
          <a:prstGeom prst="rect">
            <a:avLst/>
          </a:prstGeom>
        </p:spPr>
      </p:pic>
      <p:pic>
        <p:nvPicPr>
          <p:cNvPr id="11" name="Picture 10">
            <a:extLst>
              <a:ext uri="{FF2B5EF4-FFF2-40B4-BE49-F238E27FC236}">
                <a16:creationId xmlns:a16="http://schemas.microsoft.com/office/drawing/2014/main" id="{204F92BD-71B7-214D-9B73-F1B7B1ACB9A6}"/>
              </a:ext>
            </a:extLst>
          </p:cNvPr>
          <p:cNvPicPr>
            <a:picLocks noChangeAspect="1"/>
          </p:cNvPicPr>
          <p:nvPr/>
        </p:nvPicPr>
        <p:blipFill>
          <a:blip r:embed="rId6"/>
          <a:stretch>
            <a:fillRect/>
          </a:stretch>
        </p:blipFill>
        <p:spPr>
          <a:xfrm>
            <a:off x="5951022" y="2910468"/>
            <a:ext cx="3192977" cy="2233031"/>
          </a:xfrm>
          <a:prstGeom prst="rect">
            <a:avLst/>
          </a:prstGeom>
        </p:spPr>
      </p:pic>
      <p:sp>
        <p:nvSpPr>
          <p:cNvPr id="12" name="TextBox 11">
            <a:extLst>
              <a:ext uri="{FF2B5EF4-FFF2-40B4-BE49-F238E27FC236}">
                <a16:creationId xmlns:a16="http://schemas.microsoft.com/office/drawing/2014/main" id="{B7D61564-7BD2-2948-B29C-51BD464A9151}"/>
              </a:ext>
            </a:extLst>
          </p:cNvPr>
          <p:cNvSpPr txBox="1"/>
          <p:nvPr/>
        </p:nvSpPr>
        <p:spPr>
          <a:xfrm>
            <a:off x="6148902" y="4724209"/>
            <a:ext cx="859531" cy="276999"/>
          </a:xfrm>
          <a:prstGeom prst="rect">
            <a:avLst/>
          </a:prstGeom>
          <a:noFill/>
        </p:spPr>
        <p:txBody>
          <a:bodyPr wrap="none" rtlCol="0">
            <a:spAutoFit/>
          </a:bodyPr>
          <a:lstStyle/>
          <a:p>
            <a:r>
              <a:rPr lang="en-US" sz="1200" dirty="0"/>
              <a:t>1981-2013</a:t>
            </a:r>
          </a:p>
        </p:txBody>
      </p:sp>
      <p:sp>
        <p:nvSpPr>
          <p:cNvPr id="13" name="TextBox 12">
            <a:extLst>
              <a:ext uri="{FF2B5EF4-FFF2-40B4-BE49-F238E27FC236}">
                <a16:creationId xmlns:a16="http://schemas.microsoft.com/office/drawing/2014/main" id="{9D041293-F61D-0745-9CEA-8F6718AC0D34}"/>
              </a:ext>
            </a:extLst>
          </p:cNvPr>
          <p:cNvSpPr txBox="1"/>
          <p:nvPr/>
        </p:nvSpPr>
        <p:spPr>
          <a:xfrm>
            <a:off x="6148901" y="2300609"/>
            <a:ext cx="859531" cy="276999"/>
          </a:xfrm>
          <a:prstGeom prst="rect">
            <a:avLst/>
          </a:prstGeom>
          <a:noFill/>
        </p:spPr>
        <p:txBody>
          <a:bodyPr wrap="none" rtlCol="0">
            <a:spAutoFit/>
          </a:bodyPr>
          <a:lstStyle/>
          <a:p>
            <a:r>
              <a:rPr lang="en-US" sz="1200" dirty="0"/>
              <a:t>1981-2018</a:t>
            </a:r>
          </a:p>
        </p:txBody>
      </p:sp>
      <p:sp>
        <p:nvSpPr>
          <p:cNvPr id="14" name="Oval 13">
            <a:extLst>
              <a:ext uri="{FF2B5EF4-FFF2-40B4-BE49-F238E27FC236}">
                <a16:creationId xmlns:a16="http://schemas.microsoft.com/office/drawing/2014/main" id="{8BC736B1-1D2C-2544-904D-638B0EFF0AA7}"/>
              </a:ext>
            </a:extLst>
          </p:cNvPr>
          <p:cNvSpPr/>
          <p:nvPr/>
        </p:nvSpPr>
        <p:spPr>
          <a:xfrm>
            <a:off x="7348654" y="1127685"/>
            <a:ext cx="598900" cy="5842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10E9399-40EF-8B44-BB4D-36A3D441E06A}"/>
              </a:ext>
            </a:extLst>
          </p:cNvPr>
          <p:cNvSpPr txBox="1"/>
          <p:nvPr/>
        </p:nvSpPr>
        <p:spPr>
          <a:xfrm>
            <a:off x="6514071" y="2708748"/>
            <a:ext cx="1752980" cy="307777"/>
          </a:xfrm>
          <a:prstGeom prst="rect">
            <a:avLst/>
          </a:prstGeom>
          <a:noFill/>
        </p:spPr>
        <p:txBody>
          <a:bodyPr wrap="none" rtlCol="0">
            <a:spAutoFit/>
          </a:bodyPr>
          <a:lstStyle/>
          <a:p>
            <a:pPr algn="ctr"/>
            <a:r>
              <a:rPr lang="en-US" sz="1400" dirty="0"/>
              <a:t>Satellite observations</a:t>
            </a:r>
          </a:p>
        </p:txBody>
      </p:sp>
      <p:sp>
        <p:nvSpPr>
          <p:cNvPr id="17" name="TextBox 16">
            <a:extLst>
              <a:ext uri="{FF2B5EF4-FFF2-40B4-BE49-F238E27FC236}">
                <a16:creationId xmlns:a16="http://schemas.microsoft.com/office/drawing/2014/main" id="{B1DF8A40-D67D-EA45-8632-28B08088CFAE}"/>
              </a:ext>
            </a:extLst>
          </p:cNvPr>
          <p:cNvSpPr txBox="1"/>
          <p:nvPr/>
        </p:nvSpPr>
        <p:spPr>
          <a:xfrm>
            <a:off x="6514071" y="270592"/>
            <a:ext cx="1999971" cy="307777"/>
          </a:xfrm>
          <a:prstGeom prst="rect">
            <a:avLst/>
          </a:prstGeom>
          <a:noFill/>
        </p:spPr>
        <p:txBody>
          <a:bodyPr wrap="none" rtlCol="0">
            <a:spAutoFit/>
          </a:bodyPr>
          <a:lstStyle/>
          <a:p>
            <a:r>
              <a:rPr lang="en-US" sz="1400" dirty="0"/>
              <a:t>Global predictive models</a:t>
            </a:r>
          </a:p>
        </p:txBody>
      </p:sp>
      <p:cxnSp>
        <p:nvCxnSpPr>
          <p:cNvPr id="18" name="Straight Arrow Connector 17">
            <a:extLst>
              <a:ext uri="{FF2B5EF4-FFF2-40B4-BE49-F238E27FC236}">
                <a16:creationId xmlns:a16="http://schemas.microsoft.com/office/drawing/2014/main" id="{3BC265FA-BCFF-3440-B880-87BE73743C38}"/>
              </a:ext>
            </a:extLst>
          </p:cNvPr>
          <p:cNvCxnSpPr>
            <a:cxnSpLocks/>
          </p:cNvCxnSpPr>
          <p:nvPr/>
        </p:nvCxnSpPr>
        <p:spPr>
          <a:xfrm flipV="1">
            <a:off x="4650059" y="3759643"/>
            <a:ext cx="3009196" cy="253652"/>
          </a:xfrm>
          <a:prstGeom prst="straightConnector1">
            <a:avLst/>
          </a:prstGeom>
          <a:ln w="38100">
            <a:solidFill>
              <a:schemeClr val="accent1"/>
            </a:solidFill>
            <a:tailEnd type="triangle"/>
          </a:ln>
        </p:spPr>
        <p:style>
          <a:lnRef idx="3">
            <a:schemeClr val="dk1"/>
          </a:lnRef>
          <a:fillRef idx="0">
            <a:schemeClr val="dk1"/>
          </a:fillRef>
          <a:effectRef idx="2">
            <a:schemeClr val="dk1"/>
          </a:effectRef>
          <a:fontRef idx="minor">
            <a:schemeClr val="tx1"/>
          </a:fontRef>
        </p:style>
      </p:cxnSp>
      <p:sp>
        <p:nvSpPr>
          <p:cNvPr id="20" name="TextBox 19">
            <a:extLst>
              <a:ext uri="{FF2B5EF4-FFF2-40B4-BE49-F238E27FC236}">
                <a16:creationId xmlns:a16="http://schemas.microsoft.com/office/drawing/2014/main" id="{F43698B0-942F-1C4F-9CD2-2CD3682E8DDC}"/>
              </a:ext>
            </a:extLst>
          </p:cNvPr>
          <p:cNvSpPr txBox="1"/>
          <p:nvPr/>
        </p:nvSpPr>
        <p:spPr>
          <a:xfrm>
            <a:off x="0" y="4897725"/>
            <a:ext cx="1305165" cy="246221"/>
          </a:xfrm>
          <a:prstGeom prst="rect">
            <a:avLst/>
          </a:prstGeom>
          <a:noFill/>
        </p:spPr>
        <p:txBody>
          <a:bodyPr wrap="none" rtlCol="0">
            <a:spAutoFit/>
          </a:bodyPr>
          <a:lstStyle/>
          <a:p>
            <a:r>
              <a:rPr lang="en-US" sz="1000" i="1" dirty="0"/>
              <a:t>Norton et al. (in prep)</a:t>
            </a:r>
            <a:endParaRPr lang="en-US" sz="1200" i="1" dirty="0"/>
          </a:p>
        </p:txBody>
      </p:sp>
      <p:sp>
        <p:nvSpPr>
          <p:cNvPr id="22" name="Oval 21">
            <a:extLst>
              <a:ext uri="{FF2B5EF4-FFF2-40B4-BE49-F238E27FC236}">
                <a16:creationId xmlns:a16="http://schemas.microsoft.com/office/drawing/2014/main" id="{AEF8BE13-E7FC-2D42-8CB1-C5EE7996D1B1}"/>
              </a:ext>
            </a:extLst>
          </p:cNvPr>
          <p:cNvSpPr/>
          <p:nvPr/>
        </p:nvSpPr>
        <p:spPr>
          <a:xfrm>
            <a:off x="7334594" y="3550210"/>
            <a:ext cx="598900" cy="5842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19E37EE1-7C84-2F4F-AA32-1E594A04767D}"/>
              </a:ext>
            </a:extLst>
          </p:cNvPr>
          <p:cNvSpPr txBox="1">
            <a:spLocks/>
          </p:cNvSpPr>
          <p:nvPr/>
        </p:nvSpPr>
        <p:spPr>
          <a:xfrm>
            <a:off x="1458893" y="161294"/>
            <a:ext cx="6226214" cy="65306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dirty="0"/>
              <a:t>A Missing Model Mechanism</a:t>
            </a:r>
          </a:p>
        </p:txBody>
      </p:sp>
      <p:pic>
        <p:nvPicPr>
          <p:cNvPr id="26" name="Picture 25">
            <a:extLst>
              <a:ext uri="{FF2B5EF4-FFF2-40B4-BE49-F238E27FC236}">
                <a16:creationId xmlns:a16="http://schemas.microsoft.com/office/drawing/2014/main" id="{86E3EA21-F092-7047-8CA1-C18347764052}"/>
              </a:ext>
            </a:extLst>
          </p:cNvPr>
          <p:cNvPicPr>
            <a:picLocks noChangeAspect="1"/>
          </p:cNvPicPr>
          <p:nvPr/>
        </p:nvPicPr>
        <p:blipFill>
          <a:blip r:embed="rId7"/>
          <a:stretch>
            <a:fillRect/>
          </a:stretch>
        </p:blipFill>
        <p:spPr>
          <a:xfrm>
            <a:off x="19664" y="138578"/>
            <a:ext cx="2103120" cy="447475"/>
          </a:xfrm>
          <a:prstGeom prst="rect">
            <a:avLst/>
          </a:prstGeom>
        </p:spPr>
      </p:pic>
      <p:pic>
        <p:nvPicPr>
          <p:cNvPr id="27" name="Audio Recording Nov 13, 2020 at 10:26:28 PM" descr="Audio Recording Nov 13, 2020 at 10:26:28 PM">
            <a:hlinkClick r:id="" action="ppaction://media"/>
            <a:extLst>
              <a:ext uri="{FF2B5EF4-FFF2-40B4-BE49-F238E27FC236}">
                <a16:creationId xmlns:a16="http://schemas.microsoft.com/office/drawing/2014/main" id="{A8CF608D-DFCB-4A4D-8D57-31E290DDB8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69680" y="-5955"/>
            <a:ext cx="274320" cy="274320"/>
          </a:xfrm>
          <a:prstGeom prst="rect">
            <a:avLst/>
          </a:prstGeom>
        </p:spPr>
      </p:pic>
    </p:spTree>
    <p:extLst>
      <p:ext uri="{BB962C8B-B14F-4D97-AF65-F5344CB8AC3E}">
        <p14:creationId xmlns:p14="http://schemas.microsoft.com/office/powerpoint/2010/main" val="176643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56"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30298A-0F1C-6147-ABD6-8E8B623D0F7F}"/>
              </a:ext>
            </a:extLst>
          </p:cNvPr>
          <p:cNvSpPr>
            <a:spLocks noGrp="1"/>
          </p:cNvSpPr>
          <p:nvPr>
            <p:ph type="body" sz="quarter" idx="17"/>
          </p:nvPr>
        </p:nvSpPr>
        <p:spPr>
          <a:xfrm>
            <a:off x="344699" y="752702"/>
            <a:ext cx="8454602" cy="3292621"/>
          </a:xfrm>
        </p:spPr>
        <p:txBody>
          <a:bodyPr/>
          <a:lstStyle/>
          <a:p>
            <a:r>
              <a:rPr lang="en-US" dirty="0"/>
              <a:t>Acknowledgements:</a:t>
            </a:r>
          </a:p>
          <a:p>
            <a:r>
              <a:rPr lang="en-US" dirty="0"/>
              <a:t>Co-authors: P. J. Rayner,  Y-P. Wang, N. C. </a:t>
            </a:r>
            <a:r>
              <a:rPr lang="en-US" dirty="0" err="1"/>
              <a:t>Parazoo</a:t>
            </a:r>
            <a:r>
              <a:rPr lang="en-US" dirty="0"/>
              <a:t>, V. </a:t>
            </a:r>
            <a:r>
              <a:rPr lang="en-US" dirty="0" err="1"/>
              <a:t>Haverd</a:t>
            </a:r>
            <a:r>
              <a:rPr lang="en-US" dirty="0"/>
              <a:t>, P.R. Briggs, K. </a:t>
            </a:r>
            <a:r>
              <a:rPr lang="en-US" dirty="0" err="1"/>
              <a:t>Cawse</a:t>
            </a:r>
            <a:r>
              <a:rPr lang="en-US" dirty="0"/>
              <a:t>-Nicholson, L. Baskaran, et al.</a:t>
            </a:r>
          </a:p>
          <a:p>
            <a:endParaRPr lang="en-US" dirty="0"/>
          </a:p>
          <a:p>
            <a:r>
              <a:rPr lang="en-US" dirty="0"/>
              <a:t>Publications:</a:t>
            </a:r>
          </a:p>
          <a:p>
            <a:r>
              <a:rPr lang="en-US" dirty="0"/>
              <a:t>Norton et al., (in prep), Nonlocal precipitation effects on terrestrial carbon-water cycles. </a:t>
            </a:r>
          </a:p>
          <a:p>
            <a:endParaRPr lang="en-US" dirty="0"/>
          </a:p>
          <a:p>
            <a:endParaRPr lang="en-US" dirty="0"/>
          </a:p>
        </p:txBody>
      </p:sp>
      <p:sp>
        <p:nvSpPr>
          <p:cNvPr id="4" name="TextBox 3">
            <a:extLst>
              <a:ext uri="{FF2B5EF4-FFF2-40B4-BE49-F238E27FC236}">
                <a16:creationId xmlns:a16="http://schemas.microsoft.com/office/drawing/2014/main" id="{7AC66536-94DF-E447-97CD-3BA167F6E5F3}"/>
              </a:ext>
            </a:extLst>
          </p:cNvPr>
          <p:cNvSpPr txBox="1"/>
          <p:nvPr/>
        </p:nvSpPr>
        <p:spPr>
          <a:xfrm>
            <a:off x="332634" y="2518282"/>
            <a:ext cx="11212885" cy="2154436"/>
          </a:xfrm>
          <a:prstGeom prst="rect">
            <a:avLst/>
          </a:prstGeom>
          <a:noFill/>
        </p:spPr>
        <p:txBody>
          <a:bodyPr wrap="square" rtlCol="0">
            <a:spAutoFit/>
          </a:bodyPr>
          <a:lstStyle/>
          <a:p>
            <a:r>
              <a:rPr lang="en-US" sz="1200" dirty="0"/>
              <a:t>Data references:</a:t>
            </a:r>
          </a:p>
          <a:p>
            <a:r>
              <a:rPr lang="en-US" sz="800" dirty="0"/>
              <a:t>1. Köhler et al., 2018, </a:t>
            </a:r>
            <a:r>
              <a:rPr lang="en-US" sz="800" dirty="0">
                <a:hlinkClick r:id="rId2"/>
              </a:rPr>
              <a:t>https://doi.org/10.1029/2018GL079031</a:t>
            </a:r>
            <a:endParaRPr lang="en-US" sz="800" dirty="0"/>
          </a:p>
          <a:p>
            <a:r>
              <a:rPr lang="en-US" sz="800" dirty="0"/>
              <a:t>2. ASCAT	[</a:t>
            </a:r>
            <a:r>
              <a:rPr lang="en-US" sz="800" dirty="0" err="1"/>
              <a:t>i</a:t>
            </a:r>
            <a:r>
              <a:rPr lang="en-US" sz="800" dirty="0"/>
              <a:t>] Wagner et al., 1999, </a:t>
            </a:r>
            <a:r>
              <a:rPr lang="en-US" sz="800" dirty="0" err="1"/>
              <a:t>doi</a:t>
            </a:r>
            <a:r>
              <a:rPr lang="en-US" sz="800" dirty="0"/>
              <a:t>: </a:t>
            </a:r>
            <a:r>
              <a:rPr lang="en-US" sz="800" dirty="0">
                <a:hlinkClick r:id="rId3"/>
              </a:rPr>
              <a:t>https://doi.org/10.1016/S0034-4257(99)00036-X</a:t>
            </a:r>
            <a:endParaRPr lang="en-US" sz="800" dirty="0"/>
          </a:p>
          <a:p>
            <a:r>
              <a:rPr lang="en-US" sz="800" dirty="0"/>
              <a:t>	[ii] </a:t>
            </a:r>
            <a:r>
              <a:rPr lang="en-US" sz="800" dirty="0" err="1"/>
              <a:t>Naeimi</a:t>
            </a:r>
            <a:r>
              <a:rPr lang="en-US" sz="800" dirty="0"/>
              <a:t> et al., 2009, </a:t>
            </a:r>
            <a:r>
              <a:rPr lang="en-US" sz="800" dirty="0" err="1"/>
              <a:t>doi</a:t>
            </a:r>
            <a:r>
              <a:rPr lang="en-US" sz="800" dirty="0"/>
              <a:t>: </a:t>
            </a:r>
            <a:r>
              <a:rPr lang="en-US" sz="800" dirty="0">
                <a:hlinkClick r:id="rId4"/>
              </a:rPr>
              <a:t>https://doi.org/10.1109/TGRS.2008.2011617</a:t>
            </a:r>
            <a:endParaRPr lang="en-US" sz="800" dirty="0"/>
          </a:p>
          <a:p>
            <a:r>
              <a:rPr lang="en-US" sz="800" dirty="0"/>
              <a:t>	[iii] </a:t>
            </a:r>
            <a:r>
              <a:rPr lang="en-US" sz="800" dirty="0" err="1"/>
              <a:t>Naeimi</a:t>
            </a:r>
            <a:r>
              <a:rPr lang="en-US" sz="800" dirty="0"/>
              <a:t> et al., 2012, </a:t>
            </a:r>
            <a:r>
              <a:rPr lang="en-US" sz="800" dirty="0" err="1"/>
              <a:t>doi</a:t>
            </a:r>
            <a:r>
              <a:rPr lang="en-US" sz="800" dirty="0"/>
              <a:t>: /https://</a:t>
            </a:r>
            <a:r>
              <a:rPr lang="en-US" sz="800" dirty="0" err="1"/>
              <a:t>doi.org</a:t>
            </a:r>
            <a:r>
              <a:rPr lang="en-US" sz="800" dirty="0"/>
              <a:t>/10.1109/TGRS.2011.2177667</a:t>
            </a:r>
          </a:p>
          <a:p>
            <a:r>
              <a:rPr lang="en-US" sz="800" dirty="0"/>
              <a:t>	[iv] Product User Manual: H SAF, Product User Manual (PUM) </a:t>
            </a:r>
            <a:r>
              <a:rPr lang="en-US" sz="800" dirty="0" err="1"/>
              <a:t>Metop</a:t>
            </a:r>
            <a:r>
              <a:rPr lang="en-US" sz="800" dirty="0"/>
              <a:t> ASCAT Surface Soil Moisture Climate Data Record v5 12.5 km sampling (H115) and Extension (H116), v0.1, 2019; </a:t>
            </a:r>
          </a:p>
          <a:p>
            <a:r>
              <a:rPr lang="en-US" sz="800" dirty="0"/>
              <a:t>	[v] Algorithm Theoretical Basis Document: H SAF, Algorithm Theoretical Baseline Document (ATBD) </a:t>
            </a:r>
            <a:r>
              <a:rPr lang="en-US" sz="800" dirty="0" err="1"/>
              <a:t>Metop</a:t>
            </a:r>
            <a:r>
              <a:rPr lang="en-US" sz="800" dirty="0"/>
              <a:t> ASCAT Surface Soil Moisture Climate Data Record v5 12.5 km sampling (H115) and Extension (H116), v0.1, 2019; </a:t>
            </a:r>
          </a:p>
          <a:p>
            <a:r>
              <a:rPr lang="en-US" sz="800" dirty="0"/>
              <a:t>	[vi] Product Validation Report: H SAF, Product Validation Report (PVR) </a:t>
            </a:r>
            <a:r>
              <a:rPr lang="en-US" sz="800" dirty="0" err="1"/>
              <a:t>Metop</a:t>
            </a:r>
            <a:r>
              <a:rPr lang="en-US" sz="800" dirty="0"/>
              <a:t> ASCAT Surface Soil Moisture Climate Data Record v5 12.5 km sampling (H115) and Extension (H116), v0.3, 2019. </a:t>
            </a:r>
          </a:p>
          <a:p>
            <a:r>
              <a:rPr lang="en-US" sz="800" dirty="0"/>
              <a:t>3. GIMMS 	[</a:t>
            </a:r>
            <a:r>
              <a:rPr lang="en-US" sz="800" dirty="0" err="1"/>
              <a:t>i</a:t>
            </a:r>
            <a:r>
              <a:rPr lang="en-US" sz="800" dirty="0"/>
              <a:t>] Tucker et al., 2012, Global Inventory Modeling and Mapping Studies, NA94apr15b.n11-VIg, 2.0, </a:t>
            </a:r>
          </a:p>
          <a:p>
            <a:r>
              <a:rPr lang="en-US" sz="800" dirty="0"/>
              <a:t>	[ii] Pinzon, J., Brown, M. E. and Tucker, C. J., 2005. Satellite time series correction of orbital drift artifacts using empirical mode decomposition. In: N. Huang (Editor), Hilbert-Huang Transform: Introduction and Applications, pp. 167-186. </a:t>
            </a:r>
          </a:p>
          <a:p>
            <a:r>
              <a:rPr lang="en-US" sz="800" dirty="0"/>
              <a:t>	[iii] Tucker et al., 2005, An Extended AVHRR 8-km NDVI Data Set Compatible with MODIS and SPOT Vegetation NDVI Data. International Journal of Remote Sensing, Vol 26:20, pp. 4485-4498 .</a:t>
            </a:r>
          </a:p>
          <a:p>
            <a:r>
              <a:rPr lang="en-US" sz="800" dirty="0"/>
              <a:t>4. </a:t>
            </a:r>
            <a:r>
              <a:rPr lang="en-US" sz="800" dirty="0" err="1"/>
              <a:t>Sitch</a:t>
            </a:r>
            <a:r>
              <a:rPr lang="en-US" sz="800" dirty="0"/>
              <a:t>, S. et al., 2015, </a:t>
            </a:r>
            <a:r>
              <a:rPr lang="en-US" sz="800" i="1" dirty="0" err="1"/>
              <a:t>Biogeosciences</a:t>
            </a:r>
            <a:r>
              <a:rPr lang="en-US" sz="800" dirty="0"/>
              <a:t> </a:t>
            </a:r>
            <a:r>
              <a:rPr lang="en-US" sz="800" b="1" dirty="0"/>
              <a:t>12</a:t>
            </a:r>
            <a:r>
              <a:rPr lang="en-US" sz="800" dirty="0"/>
              <a:t>, 653–679</a:t>
            </a:r>
          </a:p>
          <a:p>
            <a:r>
              <a:rPr lang="en-US" sz="800" dirty="0"/>
              <a:t>5. Hou et al., 2019, https://</a:t>
            </a:r>
            <a:r>
              <a:rPr lang="en-US" sz="800" dirty="0" err="1"/>
              <a:t>doi.org</a:t>
            </a:r>
            <a:r>
              <a:rPr lang="en-US" sz="800" dirty="0"/>
              <a:t>/10.5194/essd-11-1003-2019 </a:t>
            </a:r>
          </a:p>
          <a:p>
            <a:endParaRPr lang="en-US" sz="800" dirty="0"/>
          </a:p>
          <a:p>
            <a:endParaRPr lang="en-US" sz="800" dirty="0"/>
          </a:p>
          <a:p>
            <a:endParaRPr lang="en-US" sz="800" dirty="0"/>
          </a:p>
        </p:txBody>
      </p:sp>
      <p:sp>
        <p:nvSpPr>
          <p:cNvPr id="9" name="Title 1">
            <a:extLst>
              <a:ext uri="{FF2B5EF4-FFF2-40B4-BE49-F238E27FC236}">
                <a16:creationId xmlns:a16="http://schemas.microsoft.com/office/drawing/2014/main" id="{A9AAA8BD-0F3C-7140-BCA4-A44FD70DF182}"/>
              </a:ext>
            </a:extLst>
          </p:cNvPr>
          <p:cNvSpPr txBox="1">
            <a:spLocks/>
          </p:cNvSpPr>
          <p:nvPr/>
        </p:nvSpPr>
        <p:spPr>
          <a:xfrm>
            <a:off x="1458893" y="161294"/>
            <a:ext cx="6226214" cy="65306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dirty="0"/>
              <a:t>Acknowledgements, Publications, References</a:t>
            </a:r>
          </a:p>
        </p:txBody>
      </p:sp>
      <p:pic>
        <p:nvPicPr>
          <p:cNvPr id="10" name="Picture 9">
            <a:extLst>
              <a:ext uri="{FF2B5EF4-FFF2-40B4-BE49-F238E27FC236}">
                <a16:creationId xmlns:a16="http://schemas.microsoft.com/office/drawing/2014/main" id="{BC6706B9-ED68-6A4A-ADF5-B9F356A6B9AD}"/>
              </a:ext>
            </a:extLst>
          </p:cNvPr>
          <p:cNvPicPr>
            <a:picLocks noChangeAspect="1"/>
          </p:cNvPicPr>
          <p:nvPr/>
        </p:nvPicPr>
        <p:blipFill>
          <a:blip r:embed="rId5"/>
          <a:stretch>
            <a:fillRect/>
          </a:stretch>
        </p:blipFill>
        <p:spPr>
          <a:xfrm>
            <a:off x="19664" y="138578"/>
            <a:ext cx="2103120" cy="447475"/>
          </a:xfrm>
          <a:prstGeom prst="rect">
            <a:avLst/>
          </a:prstGeom>
        </p:spPr>
      </p:pic>
    </p:spTree>
    <p:extLst>
      <p:ext uri="{BB962C8B-B14F-4D97-AF65-F5344CB8AC3E}">
        <p14:creationId xmlns:p14="http://schemas.microsoft.com/office/powerpoint/2010/main" val="20685782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522&quot;&gt;&lt;object type=&quot;3&quot; unique_id=&quot;10523&quot;&gt;&lt;property id=&quot;20148&quot; value=&quot;5&quot;/&gt;&lt;property id=&quot;20300&quot; value=&quot;Slide 1&quot;/&gt;&lt;property id=&quot;20307&quot; value=&quot;277&quot;/&gt;&lt;/object&gt;&lt;object type=&quot;3&quot; unique_id=&quot;10524&quot;&gt;&lt;property id=&quot;20148&quot; value=&quot;5&quot;/&gt;&lt;property id=&quot;20300&quot; value=&quot;Slide 2&quot;/&gt;&lt;property id=&quot;20307&quot; value=&quot;281&quot;/&gt;&lt;/object&gt;&lt;object type=&quot;3&quot; unique_id=&quot;10525&quot;&gt;&lt;property id=&quot;20148&quot; value=&quot;5&quot;/&gt;&lt;property id=&quot;20300&quot; value=&quot;Slide 3&quot;/&gt;&lt;property id=&quot;20307&quot; value=&quot;280&quot;/&gt;&lt;/object&gt;&lt;object type=&quot;3&quot; unique_id=&quot;10526&quot;&gt;&lt;property id=&quot;20148&quot; value=&quot;5&quot;/&gt;&lt;property id=&quot;20300&quot; value=&quot;Slide 4&quot;/&gt;&lt;property id=&quot;20307&quot; value=&quot;278&quot;/&gt;&lt;/object&gt;&lt;/object&gt;&lt;object type=&quot;8&quot; unique_id=&quot;10532&quot;&gt;&lt;/object&gt;&lt;/object&gt;&lt;/database&gt;"/>
  <p:tag name="MMPROD_NEXTUNIQUEID" val="10010"/>
  <p:tag name="SECTOMILLISECCONVERTED" val="1"/>
</p:tagLst>
</file>

<file path=ppt/theme/theme1.xml><?xml version="1.0" encoding="utf-8"?>
<a:theme xmlns:a="http://schemas.openxmlformats.org/drawingml/2006/main" name="NASAjpl-WhiteTheme-16x9-vA6">
  <a:themeElements>
    <a:clrScheme name="NASA-JPL - Jan 2017">
      <a:dk1>
        <a:sysClr val="windowText" lastClr="000000"/>
      </a:dk1>
      <a:lt1>
        <a:sysClr val="window" lastClr="FFFFFF"/>
      </a:lt1>
      <a:dk2>
        <a:srgbClr val="5D5D60"/>
      </a:dk2>
      <a:lt2>
        <a:srgbClr val="E4E9EF"/>
      </a:lt2>
      <a:accent1>
        <a:srgbClr val="6083AA"/>
      </a:accent1>
      <a:accent2>
        <a:srgbClr val="94A8C2"/>
      </a:accent2>
      <a:accent3>
        <a:srgbClr val="0B3D91"/>
      </a:accent3>
      <a:accent4>
        <a:srgbClr val="E31937"/>
      </a:accent4>
      <a:accent5>
        <a:srgbClr val="F2A900"/>
      </a:accent5>
      <a:accent6>
        <a:srgbClr val="A4B34C"/>
      </a:accent6>
      <a:hlink>
        <a:srgbClr val="0E7EE0"/>
      </a:hlink>
      <a:folHlink>
        <a:srgbClr val="0E7E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1">
              <a:lumMod val="65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13346</TotalTime>
  <Words>953</Words>
  <Application>Microsoft Macintosh PowerPoint</Application>
  <PresentationFormat>On-screen Show (16:9)</PresentationFormat>
  <Paragraphs>86</Paragraphs>
  <Slides>8</Slides>
  <Notes>0</Notes>
  <HiddenSlides>0</HiddenSlides>
  <MMClips>7</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vt:i4>
      </vt:variant>
    </vt:vector>
  </HeadingPairs>
  <TitlesOfParts>
    <vt:vector size="14" baseType="lpstr">
      <vt:lpstr>Arial</vt:lpstr>
      <vt:lpstr>Calibri</vt:lpstr>
      <vt:lpstr>Calibri Light</vt:lpstr>
      <vt:lpstr>Tahoma</vt:lpstr>
      <vt:lpstr>NASAjpl-WhiteTheme-16x9-vA6</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M Stolze</dc:creator>
  <cp:lastModifiedBy>Alexander Norton</cp:lastModifiedBy>
  <cp:revision>157</cp:revision>
  <dcterms:created xsi:type="dcterms:W3CDTF">2016-09-08T21:41:17Z</dcterms:created>
  <dcterms:modified xsi:type="dcterms:W3CDTF">2020-11-14T07:33:35Z</dcterms:modified>
</cp:coreProperties>
</file>