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94" r:id="rId2"/>
  </p:sldMasterIdLst>
  <p:notesMasterIdLst>
    <p:notesMasterId r:id="rId14"/>
  </p:notesMasterIdLst>
  <p:handoutMasterIdLst>
    <p:handoutMasterId r:id="rId15"/>
  </p:handoutMasterIdLst>
  <p:sldIdLst>
    <p:sldId id="282" r:id="rId3"/>
    <p:sldId id="283" r:id="rId4"/>
    <p:sldId id="284" r:id="rId5"/>
    <p:sldId id="291" r:id="rId6"/>
    <p:sldId id="287" r:id="rId7"/>
    <p:sldId id="288" r:id="rId8"/>
    <p:sldId id="286" r:id="rId9"/>
    <p:sldId id="289" r:id="rId10"/>
    <p:sldId id="290" r:id="rId11"/>
    <p:sldId id="292" r:id="rId12"/>
    <p:sldId id="281" r:id="rId13"/>
  </p:sldIdLst>
  <p:sldSz cx="9144000" cy="5143500" type="screen16x9"/>
  <p:notesSz cx="6858000" cy="9144000"/>
  <p:custDataLst>
    <p:tags r:id="rId1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6619" autoAdjust="0"/>
  </p:normalViewPr>
  <p:slideViewPr>
    <p:cSldViewPr snapToGrid="0" snapToObjects="1">
      <p:cViewPr>
        <p:scale>
          <a:sx n="140" d="100"/>
          <a:sy n="140" d="100"/>
        </p:scale>
        <p:origin x="176" y="752"/>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tags" Target="tags/tag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Aria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0767AB6-DDEA-CF4E-A74B-19A554508643}" type="datetimeFigureOut">
              <a:rPr lang="en-US" smtClean="0">
                <a:latin typeface="Arial"/>
              </a:rPr>
              <a:t>10/11/20</a:t>
            </a:fld>
            <a:endParaRPr lang="en-US" dirty="0">
              <a:latin typeface="Aria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Aria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6300F83-E232-AF4B-BEC0-F9D716239A3F}" type="slidenum">
              <a:rPr lang="en-US" smtClean="0">
                <a:latin typeface="Arial"/>
              </a:rPr>
              <a:t>‹#›</a:t>
            </a:fld>
            <a:endParaRPr lang="en-US" dirty="0">
              <a:latin typeface="Arial"/>
            </a:endParaRPr>
          </a:p>
        </p:txBody>
      </p:sp>
    </p:spTree>
    <p:extLst>
      <p:ext uri="{BB962C8B-B14F-4D97-AF65-F5344CB8AC3E}">
        <p14:creationId xmlns:p14="http://schemas.microsoft.com/office/powerpoint/2010/main" val="42052301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a:defRPr>
            </a:lvl1pPr>
          </a:lstStyle>
          <a:p>
            <a:fld id="{72DD8AEC-B96B-2C4C-86B3-8483D80B216B}" type="datetimeFigureOut">
              <a:rPr lang="en-US" smtClean="0"/>
              <a:pPr/>
              <a:t>10/11/20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a:defRPr>
            </a:lvl1pPr>
          </a:lstStyle>
          <a:p>
            <a:fld id="{4180AB40-CF9C-CB44-AF47-E5E5B00AC330}" type="slidenum">
              <a:rPr lang="en-US" smtClean="0"/>
              <a:pPr/>
              <a:t>‹#›</a:t>
            </a:fld>
            <a:endParaRPr lang="en-US" dirty="0"/>
          </a:p>
        </p:txBody>
      </p:sp>
    </p:spTree>
    <p:extLst>
      <p:ext uri="{BB962C8B-B14F-4D97-AF65-F5344CB8AC3E}">
        <p14:creationId xmlns:p14="http://schemas.microsoft.com/office/powerpoint/2010/main" val="338257177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Arial"/>
        <a:ea typeface="+mn-ea"/>
        <a:cs typeface="+mn-cs"/>
      </a:defRPr>
    </a:lvl1pPr>
    <a:lvl2pPr marL="457200" algn="l" defTabSz="457200" rtl="0" eaLnBrk="1" latinLnBrk="0" hangingPunct="1">
      <a:defRPr sz="1200" kern="1200">
        <a:solidFill>
          <a:schemeClr val="tx1"/>
        </a:solidFill>
        <a:latin typeface="Arial"/>
        <a:ea typeface="+mn-ea"/>
        <a:cs typeface="+mn-cs"/>
      </a:defRPr>
    </a:lvl2pPr>
    <a:lvl3pPr marL="914400" algn="l" defTabSz="457200" rtl="0" eaLnBrk="1" latinLnBrk="0" hangingPunct="1">
      <a:defRPr sz="1200" kern="1200">
        <a:solidFill>
          <a:schemeClr val="tx1"/>
        </a:solidFill>
        <a:latin typeface="Arial"/>
        <a:ea typeface="+mn-ea"/>
        <a:cs typeface="+mn-cs"/>
      </a:defRPr>
    </a:lvl3pPr>
    <a:lvl4pPr marL="1371600" algn="l" defTabSz="457200" rtl="0" eaLnBrk="1" latinLnBrk="0" hangingPunct="1">
      <a:defRPr sz="1200" kern="1200">
        <a:solidFill>
          <a:schemeClr val="tx1"/>
        </a:solidFill>
        <a:latin typeface="Arial"/>
        <a:ea typeface="+mn-ea"/>
        <a:cs typeface="+mn-cs"/>
      </a:defRPr>
    </a:lvl4pPr>
    <a:lvl5pPr marL="1828800" algn="l" defTabSz="457200" rtl="0" eaLnBrk="1" latinLnBrk="0" hangingPunct="1">
      <a:defRPr sz="12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_No Image">
    <p:spTree>
      <p:nvGrpSpPr>
        <p:cNvPr id="1" name=""/>
        <p:cNvGrpSpPr/>
        <p:nvPr/>
      </p:nvGrpSpPr>
      <p:grpSpPr>
        <a:xfrm>
          <a:off x="0" y="0"/>
          <a:ext cx="0" cy="0"/>
          <a:chOff x="0" y="0"/>
          <a:chExt cx="0" cy="0"/>
        </a:xfrm>
      </p:grpSpPr>
      <p:sp>
        <p:nvSpPr>
          <p:cNvPr id="22" name="Text Placeholder 21"/>
          <p:cNvSpPr>
            <a:spLocks noGrp="1"/>
          </p:cNvSpPr>
          <p:nvPr>
            <p:ph type="body" sz="quarter" idx="15" hasCustomPrompt="1"/>
          </p:nvPr>
        </p:nvSpPr>
        <p:spPr>
          <a:xfrm>
            <a:off x="925513" y="1956377"/>
            <a:ext cx="7483464" cy="294801"/>
          </a:xfrm>
        </p:spPr>
        <p:txBody>
          <a:bodyPr>
            <a:noAutofit/>
          </a:bodyPr>
          <a:lstStyle>
            <a:lvl1pPr marL="0" indent="0">
              <a:buNone/>
              <a:defRPr sz="1400" baseline="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a Theme, Project or Mission Name (optional)</a:t>
            </a:r>
          </a:p>
        </p:txBody>
      </p:sp>
      <p:sp>
        <p:nvSpPr>
          <p:cNvPr id="24" name="Text Placeholder 21"/>
          <p:cNvSpPr>
            <a:spLocks noGrp="1"/>
          </p:cNvSpPr>
          <p:nvPr>
            <p:ph type="body" sz="quarter" idx="16" hasCustomPrompt="1"/>
          </p:nvPr>
        </p:nvSpPr>
        <p:spPr>
          <a:xfrm>
            <a:off x="915352" y="2251179"/>
            <a:ext cx="7493625" cy="419202"/>
          </a:xfrm>
        </p:spPr>
        <p:txBody>
          <a:bodyPr>
            <a:noAutofit/>
          </a:bodyPr>
          <a:lstStyle>
            <a:lvl1pPr marL="0" indent="0">
              <a:buNone/>
              <a:defRPr sz="2400" b="1"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Presentation Title</a:t>
            </a:r>
          </a:p>
        </p:txBody>
      </p:sp>
      <p:sp>
        <p:nvSpPr>
          <p:cNvPr id="25" name="Text Placeholder 21"/>
          <p:cNvSpPr>
            <a:spLocks noGrp="1"/>
          </p:cNvSpPr>
          <p:nvPr>
            <p:ph type="body" sz="quarter" idx="17" hasCustomPrompt="1"/>
          </p:nvPr>
        </p:nvSpPr>
        <p:spPr>
          <a:xfrm>
            <a:off x="925512" y="2668678"/>
            <a:ext cx="7483465" cy="826362"/>
          </a:xfrm>
        </p:spPr>
        <p:txBody>
          <a:bodyPr>
            <a:noAutofit/>
          </a:bodyPr>
          <a:lstStyle>
            <a:lvl1pPr marL="0" indent="0">
              <a:buNone/>
              <a:defRPr sz="2000" b="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a Presentation Subtitle</a:t>
            </a:r>
          </a:p>
        </p:txBody>
      </p:sp>
      <p:sp>
        <p:nvSpPr>
          <p:cNvPr id="26" name="Text Placeholder 21"/>
          <p:cNvSpPr>
            <a:spLocks noGrp="1"/>
          </p:cNvSpPr>
          <p:nvPr>
            <p:ph type="body" sz="quarter" idx="18" hasCustomPrompt="1"/>
          </p:nvPr>
        </p:nvSpPr>
        <p:spPr>
          <a:xfrm>
            <a:off x="915352" y="4246880"/>
            <a:ext cx="7493625" cy="497840"/>
          </a:xfrm>
        </p:spPr>
        <p:txBody>
          <a:bodyPr anchor="b">
            <a:noAutofit/>
          </a:bodyPr>
          <a:lstStyle>
            <a:lvl1pPr marL="0" indent="0">
              <a:buNone/>
              <a:defRPr sz="1000" b="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Job Title, Date, etc.</a:t>
            </a:r>
          </a:p>
        </p:txBody>
      </p:sp>
      <p:pic>
        <p:nvPicPr>
          <p:cNvPr id="8" name="Picture 7" descr="Tribrand_ColorBlack_rgb_16x3_1606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7295" y="1184383"/>
            <a:ext cx="2925483" cy="812634"/>
          </a:xfrm>
          <a:prstGeom prst="rect">
            <a:avLst/>
          </a:prstGeom>
        </p:spPr>
      </p:pic>
      <p:sp>
        <p:nvSpPr>
          <p:cNvPr id="3" name="Footer Placeholder 2"/>
          <p:cNvSpPr>
            <a:spLocks noGrp="1"/>
          </p:cNvSpPr>
          <p:nvPr>
            <p:ph type="ftr" sz="quarter" idx="20"/>
          </p:nvPr>
        </p:nvSpPr>
        <p:spPr>
          <a:xfrm>
            <a:off x="915353" y="4802823"/>
            <a:ext cx="7493624" cy="274637"/>
          </a:xfrm>
        </p:spPr>
        <p:txBody>
          <a:bodyPr/>
          <a:lstStyle/>
          <a:p>
            <a:pPr algn="l"/>
            <a:r>
              <a:rPr lang="en-US"/>
              <a:t>For required markings, please visit https://mh.jpl.nasa.gov</a:t>
            </a:r>
            <a:endParaRPr lang="en-US" dirty="0"/>
          </a:p>
        </p:txBody>
      </p:sp>
    </p:spTree>
    <p:extLst>
      <p:ext uri="{BB962C8B-B14F-4D97-AF65-F5344CB8AC3E}">
        <p14:creationId xmlns:p14="http://schemas.microsoft.com/office/powerpoint/2010/main" val="2565551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Content Placeholder 2"/>
          <p:cNvSpPr>
            <a:spLocks noGrp="1"/>
          </p:cNvSpPr>
          <p:nvPr>
            <p:ph sz="quarter" idx="19"/>
          </p:nvPr>
        </p:nvSpPr>
        <p:spPr>
          <a:xfrm>
            <a:off x="254000" y="2137092"/>
            <a:ext cx="4216400" cy="23841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1"/>
          <p:cNvSpPr>
            <a:spLocks noGrp="1"/>
          </p:cNvSpPr>
          <p:nvPr>
            <p:ph sz="quarter" idx="20"/>
          </p:nvPr>
        </p:nvSpPr>
        <p:spPr>
          <a:xfrm>
            <a:off x="4675164" y="2137092"/>
            <a:ext cx="4216400" cy="23841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p:cNvSpPr>
            <a:spLocks noGrp="1"/>
          </p:cNvSpPr>
          <p:nvPr>
            <p:ph type="body" idx="1"/>
          </p:nvPr>
        </p:nvSpPr>
        <p:spPr>
          <a:xfrm>
            <a:off x="254000" y="1497330"/>
            <a:ext cx="42164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6" name="Text Placeholder 4"/>
          <p:cNvSpPr>
            <a:spLocks noGrp="1"/>
          </p:cNvSpPr>
          <p:nvPr>
            <p:ph type="body" sz="quarter" idx="3"/>
          </p:nvPr>
        </p:nvSpPr>
        <p:spPr>
          <a:xfrm>
            <a:off x="4675164" y="1497330"/>
            <a:ext cx="42164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TextBox 16"/>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1"/>
          </p:nvPr>
        </p:nvSpPr>
        <p:spPr/>
        <p:txBody>
          <a:bodyPr/>
          <a:lstStyle/>
          <a:p>
            <a:fld id="{1D4C51F1-096E-4A7D-AF59-49489967A51A}" type="datetime1">
              <a:rPr lang="en-US" smtClean="0"/>
              <a:t>10/11/20</a:t>
            </a:fld>
            <a:endParaRPr lang="en-US" dirty="0"/>
          </a:p>
        </p:txBody>
      </p:sp>
      <p:sp>
        <p:nvSpPr>
          <p:cNvPr id="5" name="Footer Placeholder 4"/>
          <p:cNvSpPr>
            <a:spLocks noGrp="1"/>
          </p:cNvSpPr>
          <p:nvPr>
            <p:ph type="ftr" sz="quarter" idx="22"/>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3"/>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625700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21" name="Content Placeholder 2"/>
          <p:cNvSpPr>
            <a:spLocks noGrp="1"/>
          </p:cNvSpPr>
          <p:nvPr>
            <p:ph sz="quarter" idx="19"/>
          </p:nvPr>
        </p:nvSpPr>
        <p:spPr>
          <a:xfrm>
            <a:off x="254000" y="2137092"/>
            <a:ext cx="3211513" cy="2384107"/>
          </a:xfrm>
        </p:spPr>
        <p:txBody>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2" name="Text Placeholder 2"/>
          <p:cNvSpPr>
            <a:spLocks noGrp="1"/>
          </p:cNvSpPr>
          <p:nvPr>
            <p:ph type="body" idx="24" hasCustomPrompt="1"/>
          </p:nvPr>
        </p:nvSpPr>
        <p:spPr>
          <a:xfrm>
            <a:off x="254000" y="1497330"/>
            <a:ext cx="3211513" cy="639762"/>
          </a:xfrm>
        </p:spPr>
        <p:txBody>
          <a:bodyPr anchor="b">
            <a:noAutofit/>
          </a:bodyPr>
          <a:lstStyle>
            <a:lvl1pPr marL="0" indent="0">
              <a:buFont typeface="Arial"/>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title style</a:t>
            </a:r>
          </a:p>
        </p:txBody>
      </p:sp>
      <p:sp>
        <p:nvSpPr>
          <p:cNvPr id="23" name="Content Placeholder 11"/>
          <p:cNvSpPr>
            <a:spLocks noGrp="1"/>
          </p:cNvSpPr>
          <p:nvPr>
            <p:ph sz="quarter" idx="20"/>
          </p:nvPr>
        </p:nvSpPr>
        <p:spPr>
          <a:xfrm>
            <a:off x="3638844" y="1497329"/>
            <a:ext cx="5129236" cy="3023869"/>
          </a:xfrm>
        </p:spPr>
        <p:txBody>
          <a:bodyPr/>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Box 12"/>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5"/>
          </p:nvPr>
        </p:nvSpPr>
        <p:spPr/>
        <p:txBody>
          <a:bodyPr/>
          <a:lstStyle/>
          <a:p>
            <a:fld id="{8D18AFA9-C13B-4E9A-A7F0-C8B20BE5ADB5}" type="datetime1">
              <a:rPr lang="en-US" smtClean="0"/>
              <a:t>10/11/20</a:t>
            </a:fld>
            <a:endParaRPr lang="en-US" dirty="0"/>
          </a:p>
        </p:txBody>
      </p:sp>
      <p:sp>
        <p:nvSpPr>
          <p:cNvPr id="5" name="Footer Placeholder 4"/>
          <p:cNvSpPr>
            <a:spLocks noGrp="1"/>
          </p:cNvSpPr>
          <p:nvPr>
            <p:ph type="ftr" sz="quarter" idx="26"/>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7"/>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191658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Picture Placeholder 2"/>
          <p:cNvSpPr>
            <a:spLocks noGrp="1"/>
          </p:cNvSpPr>
          <p:nvPr>
            <p:ph type="pic" idx="1"/>
          </p:nvPr>
        </p:nvSpPr>
        <p:spPr>
          <a:xfrm>
            <a:off x="254000" y="1497330"/>
            <a:ext cx="5129236" cy="302386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4" name="Content Placeholder 2"/>
          <p:cNvSpPr>
            <a:spLocks noGrp="1"/>
          </p:cNvSpPr>
          <p:nvPr>
            <p:ph sz="quarter" idx="19"/>
          </p:nvPr>
        </p:nvSpPr>
        <p:spPr>
          <a:xfrm>
            <a:off x="5556567" y="2137092"/>
            <a:ext cx="3211513" cy="2384107"/>
          </a:xfrm>
        </p:spPr>
        <p:txBody>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6" name="Text Placeholder 2"/>
          <p:cNvSpPr>
            <a:spLocks noGrp="1"/>
          </p:cNvSpPr>
          <p:nvPr>
            <p:ph type="body" idx="24" hasCustomPrompt="1"/>
          </p:nvPr>
        </p:nvSpPr>
        <p:spPr>
          <a:xfrm>
            <a:off x="5556567" y="1497330"/>
            <a:ext cx="3211513" cy="639762"/>
          </a:xfrm>
        </p:spPr>
        <p:txBody>
          <a:bodyPr anchor="b">
            <a:noAutofit/>
          </a:bodyPr>
          <a:lstStyle>
            <a:lvl1pPr marL="0" indent="0">
              <a:buFont typeface="Arial"/>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title style</a:t>
            </a:r>
          </a:p>
        </p:txBody>
      </p:sp>
      <p:sp>
        <p:nvSpPr>
          <p:cNvPr id="17" name="TextBox 16"/>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5"/>
          </p:nvPr>
        </p:nvSpPr>
        <p:spPr/>
        <p:txBody>
          <a:bodyPr/>
          <a:lstStyle/>
          <a:p>
            <a:fld id="{6AFA6CE4-1B8F-4F53-8FC9-315CD27786F8}" type="datetime1">
              <a:rPr lang="en-US" smtClean="0"/>
              <a:t>10/11/20</a:t>
            </a:fld>
            <a:endParaRPr lang="en-US" dirty="0"/>
          </a:p>
        </p:txBody>
      </p:sp>
      <p:sp>
        <p:nvSpPr>
          <p:cNvPr id="5" name="Footer Placeholder 4"/>
          <p:cNvSpPr>
            <a:spLocks noGrp="1"/>
          </p:cNvSpPr>
          <p:nvPr>
            <p:ph type="ftr" sz="quarter" idx="26"/>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7"/>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2773111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DCDEFE66-01B5-A147-B059-451E84A54769}"/>
              </a:ext>
            </a:extLst>
          </p:cNvPr>
          <p:cNvSpPr>
            <a:spLocks noGrp="1"/>
          </p:cNvSpPr>
          <p:nvPr>
            <p:ph type="body" sz="quarter" idx="17" hasCustomPrompt="1"/>
          </p:nvPr>
        </p:nvSpPr>
        <p:spPr>
          <a:xfrm>
            <a:off x="350732" y="1571687"/>
            <a:ext cx="8454602" cy="3292621"/>
          </a:xfrm>
          <a:prstGeom prst="rect">
            <a:avLst/>
          </a:prstGeom>
        </p:spPr>
        <p:txBody>
          <a:bodyPr anchor="t">
            <a:noAutofit/>
          </a:bodyPr>
          <a:lstStyle>
            <a:lvl1pPr marL="0" indent="0" algn="l">
              <a:buNone/>
              <a:tabLst/>
              <a:defRPr sz="1200" baseline="0">
                <a:solidFill>
                  <a:schemeClr val="tx1"/>
                </a:solidFill>
                <a:latin typeface="Arial" panose="020B0604020202020204" pitchFamily="34" charset="0"/>
                <a:cs typeface="Arial" panose="020B0604020202020204" pitchFamily="34" charset="0"/>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Click to Insert Content</a:t>
            </a:r>
          </a:p>
        </p:txBody>
      </p:sp>
      <p:sp>
        <p:nvSpPr>
          <p:cNvPr id="4" name="Text Placeholder 4">
            <a:extLst>
              <a:ext uri="{FF2B5EF4-FFF2-40B4-BE49-F238E27FC236}">
                <a16:creationId xmlns:a16="http://schemas.microsoft.com/office/drawing/2014/main" id="{A0B06CD5-79FB-D64E-854C-192AEA1DF18C}"/>
              </a:ext>
            </a:extLst>
          </p:cNvPr>
          <p:cNvSpPr>
            <a:spLocks noGrp="1"/>
          </p:cNvSpPr>
          <p:nvPr>
            <p:ph type="body" sz="quarter" idx="3" hasCustomPrompt="1"/>
          </p:nvPr>
        </p:nvSpPr>
        <p:spPr>
          <a:xfrm>
            <a:off x="350731" y="823076"/>
            <a:ext cx="8454602" cy="430183"/>
          </a:xfrm>
          <a:prstGeom prst="rect">
            <a:avLst/>
          </a:prstGeom>
        </p:spPr>
        <p:txBody>
          <a:bodyPr anchor="t"/>
          <a:lstStyle>
            <a:lvl1pPr marL="0" indent="0">
              <a:buNone/>
              <a:defRPr sz="2600" b="1" baseline="0">
                <a:solidFill>
                  <a:srgbClr val="990000"/>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Presentation Title</a:t>
            </a:r>
          </a:p>
        </p:txBody>
      </p:sp>
    </p:spTree>
    <p:extLst>
      <p:ext uri="{BB962C8B-B14F-4D97-AF65-F5344CB8AC3E}">
        <p14:creationId xmlns:p14="http://schemas.microsoft.com/office/powerpoint/2010/main" val="1526962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_Sq Image">
    <p:spTree>
      <p:nvGrpSpPr>
        <p:cNvPr id="1" name=""/>
        <p:cNvGrpSpPr/>
        <p:nvPr/>
      </p:nvGrpSpPr>
      <p:grpSpPr>
        <a:xfrm>
          <a:off x="0" y="0"/>
          <a:ext cx="0" cy="0"/>
          <a:chOff x="0" y="0"/>
          <a:chExt cx="0" cy="0"/>
        </a:xfrm>
      </p:grpSpPr>
      <p:sp>
        <p:nvSpPr>
          <p:cNvPr id="14" name="Text Placeholder 13"/>
          <p:cNvSpPr>
            <a:spLocks noGrp="1"/>
          </p:cNvSpPr>
          <p:nvPr>
            <p:ph type="body" sz="quarter" idx="10" hasCustomPrompt="1"/>
          </p:nvPr>
        </p:nvSpPr>
        <p:spPr>
          <a:xfrm>
            <a:off x="5687785" y="508000"/>
            <a:ext cx="3347357" cy="826391"/>
          </a:xfrm>
        </p:spPr>
        <p:txBody>
          <a:bodyPr anchor="b">
            <a:noAutofit/>
          </a:bodyPr>
          <a:lstStyle>
            <a:lvl1pPr marL="0" indent="0" algn="ctr">
              <a:buNone/>
              <a:defRPr sz="1400">
                <a:solidFill>
                  <a:schemeClr val="accent1"/>
                </a:solidFill>
                <a:latin typeface="+mj-lt"/>
              </a:defRPr>
            </a:lvl1pPr>
            <a:lvl2pPr marL="457200" indent="0" algn="ctr">
              <a:buNone/>
              <a:defRPr sz="1400">
                <a:solidFill>
                  <a:schemeClr val="accent1"/>
                </a:solidFill>
              </a:defRPr>
            </a:lvl2pPr>
            <a:lvl3pPr marL="914400" indent="0" algn="ctr">
              <a:buNone/>
              <a:defRPr sz="1400">
                <a:solidFill>
                  <a:schemeClr val="accent1"/>
                </a:solidFill>
              </a:defRPr>
            </a:lvl3pPr>
            <a:lvl4pPr marL="1371600" indent="0" algn="ctr">
              <a:buNone/>
              <a:defRPr sz="1400">
                <a:solidFill>
                  <a:schemeClr val="accent1"/>
                </a:solidFill>
              </a:defRPr>
            </a:lvl4pPr>
            <a:lvl5pPr marL="1828800" indent="0" algn="ctr">
              <a:buNone/>
              <a:defRPr sz="1400">
                <a:solidFill>
                  <a:schemeClr val="accent1"/>
                </a:solidFill>
              </a:defRPr>
            </a:lvl5pPr>
          </a:lstStyle>
          <a:p>
            <a:pPr lvl="0"/>
            <a:r>
              <a:rPr lang="en-US" dirty="0"/>
              <a:t>Click to Add a Theme, Project or Mission Name (optional)</a:t>
            </a:r>
          </a:p>
        </p:txBody>
      </p:sp>
      <p:sp>
        <p:nvSpPr>
          <p:cNvPr id="15" name="Text Placeholder 13"/>
          <p:cNvSpPr>
            <a:spLocks noGrp="1"/>
          </p:cNvSpPr>
          <p:nvPr>
            <p:ph type="body" sz="quarter" idx="11" hasCustomPrompt="1"/>
          </p:nvPr>
        </p:nvSpPr>
        <p:spPr>
          <a:xfrm>
            <a:off x="5687785" y="1354711"/>
            <a:ext cx="3347357" cy="728089"/>
          </a:xfrm>
        </p:spPr>
        <p:txBody>
          <a:bodyPr anchor="t">
            <a:noAutofit/>
          </a:bodyPr>
          <a:lstStyle>
            <a:lvl1pPr marL="0" indent="0" algn="ctr">
              <a:buNone/>
              <a:defRPr sz="2200" b="1" baseline="0">
                <a:solidFill>
                  <a:schemeClr val="tx1"/>
                </a:solidFill>
                <a:latin typeface="+mj-lt"/>
              </a:defRPr>
            </a:lvl1pPr>
            <a:lvl2pPr marL="457200" indent="0" algn="ctr">
              <a:buNone/>
              <a:defRPr sz="1400">
                <a:solidFill>
                  <a:schemeClr val="accent1"/>
                </a:solidFill>
              </a:defRPr>
            </a:lvl2pPr>
            <a:lvl3pPr marL="914400" indent="0" algn="ctr">
              <a:buNone/>
              <a:defRPr sz="1400">
                <a:solidFill>
                  <a:schemeClr val="accent1"/>
                </a:solidFill>
              </a:defRPr>
            </a:lvl3pPr>
            <a:lvl4pPr marL="1371600" indent="0" algn="ctr">
              <a:buNone/>
              <a:defRPr sz="1400">
                <a:solidFill>
                  <a:schemeClr val="accent1"/>
                </a:solidFill>
              </a:defRPr>
            </a:lvl4pPr>
            <a:lvl5pPr marL="1828800" indent="0" algn="ctr">
              <a:buNone/>
              <a:defRPr sz="1400">
                <a:solidFill>
                  <a:schemeClr val="accent1"/>
                </a:solidFill>
              </a:defRPr>
            </a:lvl5pPr>
          </a:lstStyle>
          <a:p>
            <a:pPr lvl="0"/>
            <a:r>
              <a:rPr lang="en-US" dirty="0"/>
              <a:t>Click to Edit Presentation Title</a:t>
            </a:r>
          </a:p>
        </p:txBody>
      </p:sp>
      <p:sp>
        <p:nvSpPr>
          <p:cNvPr id="19" name="Picture Placeholder 18"/>
          <p:cNvSpPr>
            <a:spLocks noGrp="1"/>
          </p:cNvSpPr>
          <p:nvPr>
            <p:ph type="pic" sz="quarter" idx="14"/>
          </p:nvPr>
        </p:nvSpPr>
        <p:spPr>
          <a:xfrm>
            <a:off x="0" y="0"/>
            <a:ext cx="5546725" cy="5143500"/>
          </a:xfrm>
        </p:spPr>
        <p:txBody>
          <a:bodyPr anchor="ctr">
            <a:noAutofit/>
          </a:bodyPr>
          <a:lstStyle>
            <a:lvl1pPr marL="0" marR="0" indent="0" algn="ctr" defTabSz="457200" rtl="0" eaLnBrk="1" fontAlgn="auto" latinLnBrk="0" hangingPunct="1">
              <a:lnSpc>
                <a:spcPct val="100000"/>
              </a:lnSpc>
              <a:spcBef>
                <a:spcPct val="20000"/>
              </a:spcBef>
              <a:spcAft>
                <a:spcPts val="0"/>
              </a:spcAft>
              <a:buClr>
                <a:schemeClr val="bg1">
                  <a:lumMod val="50000"/>
                </a:schemeClr>
              </a:buClr>
              <a:buSzTx/>
              <a:buFont typeface="Arial"/>
              <a:buNone/>
              <a:tabLst/>
              <a:defRPr sz="1400"/>
            </a:lvl1pPr>
          </a:lstStyle>
          <a:p>
            <a:r>
              <a:rPr lang="en-US" dirty="0"/>
              <a:t>Drag picture to placeholder or click icon to add</a:t>
            </a:r>
          </a:p>
        </p:txBody>
      </p:sp>
      <p:sp>
        <p:nvSpPr>
          <p:cNvPr id="26" name="Text Placeholder 13"/>
          <p:cNvSpPr>
            <a:spLocks noGrp="1"/>
          </p:cNvSpPr>
          <p:nvPr>
            <p:ph type="body" sz="quarter" idx="15" hasCustomPrompt="1"/>
          </p:nvPr>
        </p:nvSpPr>
        <p:spPr>
          <a:xfrm>
            <a:off x="5687785" y="2164080"/>
            <a:ext cx="3347357" cy="833120"/>
          </a:xfrm>
        </p:spPr>
        <p:txBody>
          <a:bodyPr anchor="t">
            <a:noAutofit/>
          </a:bodyPr>
          <a:lstStyle>
            <a:lvl1pPr marL="0" indent="0" algn="ctr">
              <a:buNone/>
              <a:defRPr sz="1000" baseline="0">
                <a:solidFill>
                  <a:schemeClr val="tx1"/>
                </a:solidFill>
                <a:latin typeface="+mj-lt"/>
              </a:defRPr>
            </a:lvl1pPr>
            <a:lvl2pPr marL="457200" indent="0" algn="ctr">
              <a:buNone/>
              <a:defRPr sz="1400">
                <a:solidFill>
                  <a:schemeClr val="accent1"/>
                </a:solidFill>
              </a:defRPr>
            </a:lvl2pPr>
            <a:lvl3pPr marL="914400" indent="0" algn="ctr">
              <a:buNone/>
              <a:defRPr sz="1400">
                <a:solidFill>
                  <a:schemeClr val="accent1"/>
                </a:solidFill>
              </a:defRPr>
            </a:lvl3pPr>
            <a:lvl4pPr marL="1371600" indent="0" algn="ctr">
              <a:buNone/>
              <a:defRPr sz="1400">
                <a:solidFill>
                  <a:schemeClr val="accent1"/>
                </a:solidFill>
              </a:defRPr>
            </a:lvl4pPr>
            <a:lvl5pPr marL="1828800" indent="0" algn="ctr">
              <a:buNone/>
              <a:defRPr sz="1400">
                <a:solidFill>
                  <a:schemeClr val="accent1"/>
                </a:solidFill>
              </a:defRPr>
            </a:lvl5pPr>
          </a:lstStyle>
          <a:p>
            <a:pPr lvl="0"/>
            <a:r>
              <a:rPr lang="en-US" dirty="0"/>
              <a:t>Presented by, Job Title, Date, etc.</a:t>
            </a:r>
          </a:p>
        </p:txBody>
      </p:sp>
      <p:pic>
        <p:nvPicPr>
          <p:cNvPr id="8" name="Picture 7" descr="Tribrand_ColorBlack_rgb_16x3_1606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0339" y="3918225"/>
            <a:ext cx="2925483" cy="812634"/>
          </a:xfrm>
          <a:prstGeom prst="rect">
            <a:avLst/>
          </a:prstGeom>
        </p:spPr>
      </p:pic>
      <p:sp>
        <p:nvSpPr>
          <p:cNvPr id="3" name="Footer Placeholder 2"/>
          <p:cNvSpPr>
            <a:spLocks noGrp="1"/>
          </p:cNvSpPr>
          <p:nvPr>
            <p:ph type="ftr" sz="quarter" idx="17"/>
          </p:nvPr>
        </p:nvSpPr>
        <p:spPr>
          <a:xfrm>
            <a:off x="5687785" y="4802823"/>
            <a:ext cx="3347357" cy="274637"/>
          </a:xfrm>
        </p:spPr>
        <p:txBody>
          <a:bodyPr/>
          <a:lstStyle/>
          <a:p>
            <a:r>
              <a:rPr lang="en-US"/>
              <a:t>For required markings, please visit https://mh.jpl.nasa.gov</a:t>
            </a:r>
            <a:endParaRPr lang="en-US" dirty="0"/>
          </a:p>
        </p:txBody>
      </p:sp>
    </p:spTree>
    <p:extLst>
      <p:ext uri="{BB962C8B-B14F-4D97-AF65-F5344CB8AC3E}">
        <p14:creationId xmlns:p14="http://schemas.microsoft.com/office/powerpoint/2010/main" val="3207911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_Horz Image">
    <p:spTree>
      <p:nvGrpSpPr>
        <p:cNvPr id="1" name=""/>
        <p:cNvGrpSpPr/>
        <p:nvPr/>
      </p:nvGrpSpPr>
      <p:grpSpPr>
        <a:xfrm>
          <a:off x="0" y="0"/>
          <a:ext cx="0" cy="0"/>
          <a:chOff x="0" y="0"/>
          <a:chExt cx="0" cy="0"/>
        </a:xfrm>
      </p:grpSpPr>
      <p:sp>
        <p:nvSpPr>
          <p:cNvPr id="8" name="Picture Placeholder 18"/>
          <p:cNvSpPr>
            <a:spLocks noGrp="1"/>
          </p:cNvSpPr>
          <p:nvPr>
            <p:ph type="pic" sz="quarter" idx="14"/>
          </p:nvPr>
        </p:nvSpPr>
        <p:spPr>
          <a:xfrm>
            <a:off x="0" y="0"/>
            <a:ext cx="9144000" cy="3417503"/>
          </a:xfrm>
        </p:spPr>
        <p:txBody>
          <a:bodyPr anchor="ctr">
            <a:noAutofit/>
          </a:bodyPr>
          <a:lstStyle>
            <a:lvl1pPr marL="0" marR="0" indent="0" algn="ctr" defTabSz="457200" rtl="0" eaLnBrk="1" fontAlgn="auto" latinLnBrk="0" hangingPunct="1">
              <a:lnSpc>
                <a:spcPct val="100000"/>
              </a:lnSpc>
              <a:spcBef>
                <a:spcPct val="20000"/>
              </a:spcBef>
              <a:spcAft>
                <a:spcPts val="0"/>
              </a:spcAft>
              <a:buClr>
                <a:schemeClr val="bg1">
                  <a:lumMod val="50000"/>
                </a:schemeClr>
              </a:buClr>
              <a:buSzTx/>
              <a:buFont typeface="Arial"/>
              <a:buNone/>
              <a:tabLst/>
              <a:defRPr sz="1400"/>
            </a:lvl1pPr>
          </a:lstStyle>
          <a:p>
            <a:r>
              <a:rPr lang="en-US" dirty="0"/>
              <a:t>Drag picture to placeholder or click icon to add</a:t>
            </a:r>
          </a:p>
        </p:txBody>
      </p:sp>
      <p:sp>
        <p:nvSpPr>
          <p:cNvPr id="14" name="Text Placeholder 13"/>
          <p:cNvSpPr>
            <a:spLocks noGrp="1"/>
          </p:cNvSpPr>
          <p:nvPr>
            <p:ph type="body" sz="quarter" idx="16" hasCustomPrompt="1"/>
          </p:nvPr>
        </p:nvSpPr>
        <p:spPr>
          <a:xfrm>
            <a:off x="369198" y="3773210"/>
            <a:ext cx="8530529" cy="430183"/>
          </a:xfrm>
        </p:spPr>
        <p:txBody>
          <a:bodyPr>
            <a:noAutofit/>
          </a:bodyPr>
          <a:lstStyle>
            <a:lvl1pPr marL="0" indent="0">
              <a:buNone/>
              <a:defRPr sz="2200" b="1">
                <a:latin typeface="+mj-lt"/>
              </a:defRPr>
            </a:lvl1pPr>
            <a:lvl2pPr marL="457200" indent="0">
              <a:buNone/>
              <a:defRPr sz="2200" b="1">
                <a:latin typeface="+mj-lt"/>
              </a:defRPr>
            </a:lvl2pPr>
            <a:lvl3pPr marL="914400" indent="0">
              <a:buNone/>
              <a:defRPr sz="2200" b="1">
                <a:latin typeface="+mj-lt"/>
              </a:defRPr>
            </a:lvl3pPr>
            <a:lvl4pPr marL="1371600" indent="0">
              <a:buNone/>
              <a:defRPr sz="2200" b="1">
                <a:latin typeface="+mj-lt"/>
              </a:defRPr>
            </a:lvl4pPr>
            <a:lvl5pPr marL="1828800" indent="0">
              <a:buNone/>
              <a:defRPr sz="2200" b="1">
                <a:latin typeface="+mj-lt"/>
              </a:defRPr>
            </a:lvl5pPr>
          </a:lstStyle>
          <a:p>
            <a:pPr lvl="0"/>
            <a:r>
              <a:rPr lang="en-US" dirty="0"/>
              <a:t>Click to Edit Presentation Title</a:t>
            </a:r>
          </a:p>
        </p:txBody>
      </p:sp>
      <p:sp>
        <p:nvSpPr>
          <p:cNvPr id="17" name="Text Placeholder 16"/>
          <p:cNvSpPr>
            <a:spLocks noGrp="1"/>
          </p:cNvSpPr>
          <p:nvPr>
            <p:ph type="body" sz="quarter" idx="17" hasCustomPrompt="1"/>
          </p:nvPr>
        </p:nvSpPr>
        <p:spPr>
          <a:xfrm>
            <a:off x="369198" y="4479716"/>
            <a:ext cx="5605047" cy="355600"/>
          </a:xfrm>
        </p:spPr>
        <p:txBody>
          <a:bodyPr anchor="b">
            <a:noAutofit/>
          </a:bodyPr>
          <a:lstStyle>
            <a:lvl1pPr marL="0" indent="0">
              <a:buNone/>
              <a:defRPr sz="1000" baseline="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Presented by, Job Title, Date, etc.</a:t>
            </a:r>
          </a:p>
        </p:txBody>
      </p:sp>
      <p:sp>
        <p:nvSpPr>
          <p:cNvPr id="21" name="Text Placeholder 20"/>
          <p:cNvSpPr>
            <a:spLocks noGrp="1"/>
          </p:cNvSpPr>
          <p:nvPr>
            <p:ph type="body" sz="quarter" idx="19" hasCustomPrompt="1"/>
          </p:nvPr>
        </p:nvSpPr>
        <p:spPr>
          <a:xfrm>
            <a:off x="369197" y="3488175"/>
            <a:ext cx="8530530" cy="285035"/>
          </a:xfrm>
        </p:spPr>
        <p:txBody>
          <a:bodyPr>
            <a:noAutofit/>
          </a:bodyPr>
          <a:lstStyle>
            <a:lvl1pPr marL="0" indent="0">
              <a:buNone/>
              <a:defRPr sz="1400">
                <a:solidFill>
                  <a:schemeClr val="accent1"/>
                </a:solidFill>
              </a:defRPr>
            </a:lvl1pPr>
            <a:lvl2pPr marL="457200" indent="0">
              <a:buNone/>
              <a:defRPr sz="1400">
                <a:solidFill>
                  <a:schemeClr val="accent1"/>
                </a:solidFill>
              </a:defRPr>
            </a:lvl2pPr>
            <a:lvl3pPr marL="914400" indent="0">
              <a:buNone/>
              <a:defRPr sz="1400">
                <a:solidFill>
                  <a:schemeClr val="accent1"/>
                </a:solidFill>
              </a:defRPr>
            </a:lvl3pPr>
            <a:lvl4pPr marL="1371600" indent="0">
              <a:buNone/>
              <a:defRPr sz="1400">
                <a:solidFill>
                  <a:schemeClr val="accent1"/>
                </a:solidFill>
              </a:defRPr>
            </a:lvl4pPr>
            <a:lvl5pPr marL="1828800" indent="0">
              <a:buNone/>
              <a:defRPr sz="1400">
                <a:solidFill>
                  <a:schemeClr val="accent1"/>
                </a:solidFill>
              </a:defRPr>
            </a:lvl5pPr>
          </a:lstStyle>
          <a:p>
            <a:pPr lvl="0"/>
            <a:r>
              <a:rPr lang="en-US" dirty="0"/>
              <a:t>Click to Add a Theme, Project or Mission Name (optional)</a:t>
            </a:r>
          </a:p>
        </p:txBody>
      </p:sp>
      <p:pic>
        <p:nvPicPr>
          <p:cNvPr id="9" name="Picture 8" descr="Tribrand_ColorBlack_rgb_16x3_1606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74244" y="4219782"/>
            <a:ext cx="2925483" cy="812634"/>
          </a:xfrm>
          <a:prstGeom prst="rect">
            <a:avLst/>
          </a:prstGeom>
        </p:spPr>
      </p:pic>
      <p:sp>
        <p:nvSpPr>
          <p:cNvPr id="3" name="Footer Placeholder 2"/>
          <p:cNvSpPr>
            <a:spLocks noGrp="1"/>
          </p:cNvSpPr>
          <p:nvPr>
            <p:ph type="ftr" sz="quarter" idx="21"/>
          </p:nvPr>
        </p:nvSpPr>
        <p:spPr>
          <a:xfrm>
            <a:off x="369199" y="4802823"/>
            <a:ext cx="5605046" cy="274637"/>
          </a:xfrm>
        </p:spPr>
        <p:txBody>
          <a:bodyPr/>
          <a:lstStyle>
            <a:lvl1pPr algn="l">
              <a:defRPr/>
            </a:lvl1pPr>
          </a:lstStyle>
          <a:p>
            <a:r>
              <a:rPr lang="en-US"/>
              <a:t>For required markings, please visit https://mh.jpl.nasa.gov</a:t>
            </a:r>
            <a:endParaRPr lang="en-US" dirty="0"/>
          </a:p>
        </p:txBody>
      </p:sp>
    </p:spTree>
    <p:extLst>
      <p:ext uri="{BB962C8B-B14F-4D97-AF65-F5344CB8AC3E}">
        <p14:creationId xmlns:p14="http://schemas.microsoft.com/office/powerpoint/2010/main" val="3207911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10" name="Content Placeholder 2"/>
          <p:cNvSpPr>
            <a:spLocks noGrp="1"/>
          </p:cNvSpPr>
          <p:nvPr>
            <p:ph sz="quarter" idx="19"/>
          </p:nvPr>
        </p:nvSpPr>
        <p:spPr>
          <a:xfrm>
            <a:off x="1412240" y="1602106"/>
            <a:ext cx="6319520" cy="2719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0"/>
          </p:nvPr>
        </p:nvSpPr>
        <p:spPr/>
        <p:txBody>
          <a:bodyPr/>
          <a:lstStyle/>
          <a:p>
            <a:fld id="{341DE1EE-7D9E-4356-A17B-AC39B24D4A0F}" type="datetime1">
              <a:rPr lang="en-US" smtClean="0"/>
              <a:t>10/11/20</a:t>
            </a:fld>
            <a:endParaRPr lang="en-US" dirty="0"/>
          </a:p>
        </p:txBody>
      </p:sp>
      <p:sp>
        <p:nvSpPr>
          <p:cNvPr id="5" name="Footer Placeholder 4"/>
          <p:cNvSpPr>
            <a:spLocks noGrp="1"/>
          </p:cNvSpPr>
          <p:nvPr>
            <p:ph type="ftr" sz="quarter" idx="21"/>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2002924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noAutofit/>
          </a:bodyPr>
          <a:lstStyle/>
          <a:p>
            <a:r>
              <a:rPr lang="en-US"/>
              <a:t>Click to edit Master title style</a:t>
            </a:r>
          </a:p>
        </p:txBody>
      </p:sp>
      <p:sp>
        <p:nvSpPr>
          <p:cNvPr id="13" name="TextBox 12"/>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2" name="Date Placeholder 1"/>
          <p:cNvSpPr>
            <a:spLocks noGrp="1"/>
          </p:cNvSpPr>
          <p:nvPr>
            <p:ph type="dt" sz="half" idx="18"/>
          </p:nvPr>
        </p:nvSpPr>
        <p:spPr/>
        <p:txBody>
          <a:bodyPr/>
          <a:lstStyle/>
          <a:p>
            <a:fld id="{E0EE1217-8810-43A4-A260-F7B93C1E2460}" type="datetime1">
              <a:rPr lang="en-US" smtClean="0"/>
              <a:t>10/11/20</a:t>
            </a:fld>
            <a:endParaRPr lang="en-US" dirty="0"/>
          </a:p>
        </p:txBody>
      </p:sp>
      <p:sp>
        <p:nvSpPr>
          <p:cNvPr id="3" name="Footer Placeholder 2"/>
          <p:cNvSpPr>
            <a:spLocks noGrp="1"/>
          </p:cNvSpPr>
          <p:nvPr>
            <p:ph type="ftr" sz="quarter" idx="19"/>
          </p:nvPr>
        </p:nvSpPr>
        <p:spPr/>
        <p:txBody>
          <a:bodyPr/>
          <a:lstStyle/>
          <a:p>
            <a:r>
              <a:rPr lang="en-US"/>
              <a:t>For required markings, please visit https://mh.jpl.nasa.gov</a:t>
            </a:r>
            <a:endParaRPr lang="en-US" dirty="0"/>
          </a:p>
        </p:txBody>
      </p:sp>
      <p:sp>
        <p:nvSpPr>
          <p:cNvPr id="4" name="Slide Number Placeholder 3"/>
          <p:cNvSpPr>
            <a:spLocks noGrp="1"/>
          </p:cNvSpPr>
          <p:nvPr>
            <p:ph type="sldNum" sz="quarter" idx="20"/>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543170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noAutofit/>
          </a:bodyPr>
          <a:lstStyle/>
          <a:p>
            <a:r>
              <a:rPr lang="en-US"/>
              <a:t>Click to edit Master title style</a:t>
            </a:r>
          </a:p>
        </p:txBody>
      </p:sp>
      <p:sp>
        <p:nvSpPr>
          <p:cNvPr id="13" name="Content Placeholder 2"/>
          <p:cNvSpPr>
            <a:spLocks noGrp="1"/>
          </p:cNvSpPr>
          <p:nvPr>
            <p:ph sz="quarter" idx="19"/>
          </p:nvPr>
        </p:nvSpPr>
        <p:spPr>
          <a:xfrm>
            <a:off x="1412240" y="1602106"/>
            <a:ext cx="6319520" cy="2719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0"/>
          </p:nvPr>
        </p:nvSpPr>
        <p:spPr/>
        <p:txBody>
          <a:bodyPr/>
          <a:lstStyle/>
          <a:p>
            <a:fld id="{81BC07D9-38D2-4D21-BB9F-4FB482252065}" type="datetime1">
              <a:rPr lang="en-US" smtClean="0"/>
              <a:t>10/11/20</a:t>
            </a:fld>
            <a:endParaRPr lang="en-US" dirty="0"/>
          </a:p>
        </p:txBody>
      </p:sp>
      <p:sp>
        <p:nvSpPr>
          <p:cNvPr id="5" name="Footer Placeholder 4"/>
          <p:cNvSpPr>
            <a:spLocks noGrp="1"/>
          </p:cNvSpPr>
          <p:nvPr>
            <p:ph type="ftr" sz="quarter" idx="21"/>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543170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16"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9" name="Title 8"/>
          <p:cNvSpPr>
            <a:spLocks noGrp="1"/>
          </p:cNvSpPr>
          <p:nvPr>
            <p:ph type="title"/>
          </p:nvPr>
        </p:nvSpPr>
        <p:spPr/>
        <p:txBody>
          <a:bodyPr/>
          <a:lstStyle/>
          <a:p>
            <a:r>
              <a:rPr lang="en-US" dirty="0"/>
              <a:t>Click to edit Master title style</a:t>
            </a:r>
          </a:p>
        </p:txBody>
      </p:sp>
      <p:sp>
        <p:nvSpPr>
          <p:cNvPr id="10" name="TextBox 9"/>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18"/>
          </p:nvPr>
        </p:nvSpPr>
        <p:spPr/>
        <p:txBody>
          <a:bodyPr/>
          <a:lstStyle/>
          <a:p>
            <a:fld id="{37A7201D-60A7-477E-96B4-3973BB7451F7}" type="datetime1">
              <a:rPr lang="en-US" smtClean="0"/>
              <a:t>10/11/20</a:t>
            </a:fld>
            <a:endParaRPr lang="en-US" dirty="0"/>
          </a:p>
        </p:txBody>
      </p:sp>
      <p:sp>
        <p:nvSpPr>
          <p:cNvPr id="5" name="Footer Placeholder 4"/>
          <p:cNvSpPr>
            <a:spLocks noGrp="1"/>
          </p:cNvSpPr>
          <p:nvPr>
            <p:ph type="ftr" sz="quarter" idx="19"/>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0"/>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1608767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Content Placeholder 2"/>
          <p:cNvSpPr>
            <a:spLocks noGrp="1"/>
          </p:cNvSpPr>
          <p:nvPr>
            <p:ph sz="quarter" idx="19"/>
          </p:nvPr>
        </p:nvSpPr>
        <p:spPr>
          <a:xfrm>
            <a:off x="1412240" y="1602106"/>
            <a:ext cx="6319520" cy="2719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0"/>
          </p:nvPr>
        </p:nvSpPr>
        <p:spPr/>
        <p:txBody>
          <a:bodyPr/>
          <a:lstStyle/>
          <a:p>
            <a:fld id="{DF441585-8FA9-4EA2-85A4-83043578477A}" type="datetime1">
              <a:rPr lang="en-US" smtClean="0"/>
              <a:t>10/11/20</a:t>
            </a:fld>
            <a:endParaRPr lang="en-US" dirty="0"/>
          </a:p>
        </p:txBody>
      </p:sp>
      <p:sp>
        <p:nvSpPr>
          <p:cNvPr id="5" name="Footer Placeholder 4"/>
          <p:cNvSpPr>
            <a:spLocks noGrp="1"/>
          </p:cNvSpPr>
          <p:nvPr>
            <p:ph type="ftr" sz="quarter" idx="21"/>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1079395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Content Placeholder 2"/>
          <p:cNvSpPr>
            <a:spLocks noGrp="1"/>
          </p:cNvSpPr>
          <p:nvPr>
            <p:ph sz="quarter" idx="19"/>
          </p:nvPr>
        </p:nvSpPr>
        <p:spPr>
          <a:xfrm>
            <a:off x="254000" y="1598613"/>
            <a:ext cx="4216400" cy="27193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1"/>
          <p:cNvSpPr>
            <a:spLocks noGrp="1"/>
          </p:cNvSpPr>
          <p:nvPr>
            <p:ph sz="quarter" idx="20"/>
          </p:nvPr>
        </p:nvSpPr>
        <p:spPr>
          <a:xfrm>
            <a:off x="4675164" y="1598612"/>
            <a:ext cx="4216400" cy="27193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Box 10"/>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1"/>
          </p:nvPr>
        </p:nvSpPr>
        <p:spPr/>
        <p:txBody>
          <a:bodyPr/>
          <a:lstStyle/>
          <a:p>
            <a:fld id="{83F1A4B9-1F13-48F5-BF93-72CC0A0DFA2C}" type="datetime1">
              <a:rPr lang="en-US" smtClean="0"/>
              <a:t>10/11/20</a:t>
            </a:fld>
            <a:endParaRPr lang="en-US" dirty="0"/>
          </a:p>
        </p:txBody>
      </p:sp>
      <p:sp>
        <p:nvSpPr>
          <p:cNvPr id="5" name="Footer Placeholder 4"/>
          <p:cNvSpPr>
            <a:spLocks noGrp="1"/>
          </p:cNvSpPr>
          <p:nvPr>
            <p:ph type="ftr" sz="quarter" idx="22"/>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3"/>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5322752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4000" y="327899"/>
            <a:ext cx="8514080" cy="434101"/>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254000" y="1200150"/>
            <a:ext cx="8432800" cy="3394075"/>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53999" y="4802823"/>
            <a:ext cx="1422401" cy="274637"/>
          </a:xfrm>
          <a:prstGeom prst="rect">
            <a:avLst/>
          </a:prstGeom>
        </p:spPr>
        <p:txBody>
          <a:bodyPr vert="horz" lIns="91440" tIns="45720" rIns="91440" bIns="45720" rtlCol="0" anchor="ctr">
            <a:noAutofit/>
          </a:bodyPr>
          <a:lstStyle>
            <a:lvl1pPr algn="l">
              <a:defRPr sz="800">
                <a:solidFill>
                  <a:schemeClr val="bg1">
                    <a:lumMod val="50000"/>
                  </a:schemeClr>
                </a:solidFill>
              </a:defRPr>
            </a:lvl1pPr>
          </a:lstStyle>
          <a:p>
            <a:fld id="{0FB8DC75-F238-4FEA-A196-95F443A65C8E}" type="datetime1">
              <a:rPr lang="en-US" smtClean="0"/>
              <a:t>10/11/20</a:t>
            </a:fld>
            <a:endParaRPr lang="en-US" dirty="0"/>
          </a:p>
        </p:txBody>
      </p:sp>
      <p:sp>
        <p:nvSpPr>
          <p:cNvPr id="5" name="Footer Placeholder 4"/>
          <p:cNvSpPr>
            <a:spLocks noGrp="1"/>
          </p:cNvSpPr>
          <p:nvPr>
            <p:ph type="ftr" sz="quarter" idx="3"/>
          </p:nvPr>
        </p:nvSpPr>
        <p:spPr>
          <a:xfrm>
            <a:off x="1676401" y="4802823"/>
            <a:ext cx="5791199" cy="274637"/>
          </a:xfrm>
          <a:prstGeom prst="rect">
            <a:avLst/>
          </a:prstGeom>
        </p:spPr>
        <p:txBody>
          <a:bodyPr vert="horz" lIns="91440" tIns="45720" rIns="91440" bIns="45720" rtlCol="0" anchor="ctr">
            <a:noAutofit/>
          </a:bodyPr>
          <a:lstStyle>
            <a:lvl1pPr algn="ctr">
              <a:defRPr sz="800">
                <a:solidFill>
                  <a:schemeClr val="accent4"/>
                </a:solidFill>
              </a:defRPr>
            </a:lvl1pPr>
          </a:lstStyle>
          <a:p>
            <a:r>
              <a:rPr lang="en-US"/>
              <a:t>For required markings, please visit https://mh.jpl.nasa.gov</a:t>
            </a:r>
            <a:endParaRPr lang="en-US" dirty="0"/>
          </a:p>
        </p:txBody>
      </p:sp>
      <p:sp>
        <p:nvSpPr>
          <p:cNvPr id="6" name="Slide Number Placeholder 5"/>
          <p:cNvSpPr>
            <a:spLocks noGrp="1"/>
          </p:cNvSpPr>
          <p:nvPr>
            <p:ph type="sldNum" sz="quarter" idx="4"/>
          </p:nvPr>
        </p:nvSpPr>
        <p:spPr>
          <a:xfrm>
            <a:off x="7467600" y="4802823"/>
            <a:ext cx="586130" cy="272097"/>
          </a:xfrm>
          <a:prstGeom prst="rect">
            <a:avLst/>
          </a:prstGeom>
        </p:spPr>
        <p:txBody>
          <a:bodyPr vert="horz" lIns="91440" tIns="45720" rIns="91440" bIns="45720" rtlCol="0" anchor="ctr">
            <a:noAutofit/>
          </a:bodyPr>
          <a:lstStyle>
            <a:lvl1pPr algn="r">
              <a:defRPr sz="800">
                <a:solidFill>
                  <a:schemeClr val="bg1">
                    <a:lumMod val="50000"/>
                  </a:schemeClr>
                </a:solidFill>
              </a:defRPr>
            </a:lvl1p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586911176"/>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1" r:id="rId5"/>
    <p:sldLayoutId id="2147483662" r:id="rId6"/>
    <p:sldLayoutId id="2147483664" r:id="rId7"/>
    <p:sldLayoutId id="2147483663" r:id="rId8"/>
    <p:sldLayoutId id="2147483669" r:id="rId9"/>
    <p:sldLayoutId id="2147483670" r:id="rId10"/>
    <p:sldLayoutId id="2147483671" r:id="rId11"/>
    <p:sldLayoutId id="2147483672" r:id="rId12"/>
  </p:sldLayoutIdLst>
  <p:hf hdr="0"/>
  <p:txStyles>
    <p:titleStyle>
      <a:lvl1pPr algn="l" defTabSz="457200" rtl="0" eaLnBrk="1" latinLnBrk="0" hangingPunct="1">
        <a:spcBef>
          <a:spcPct val="0"/>
        </a:spcBef>
        <a:buNone/>
        <a:defRPr sz="2400" b="1" i="0" u="none" kern="1200">
          <a:solidFill>
            <a:schemeClr val="tx1"/>
          </a:solidFill>
          <a:latin typeface="+mj-lt"/>
          <a:ea typeface="+mj-ea"/>
          <a:cs typeface="+mj-cs"/>
        </a:defRPr>
      </a:lvl1pPr>
    </p:titleStyle>
    <p:bodyStyle>
      <a:lvl1pPr marL="233363" indent="-233363" algn="l" defTabSz="457200" rtl="0" eaLnBrk="1" latinLnBrk="0" hangingPunct="1">
        <a:spcBef>
          <a:spcPct val="20000"/>
        </a:spcBef>
        <a:buClr>
          <a:schemeClr val="bg1">
            <a:lumMod val="50000"/>
          </a:schemeClr>
        </a:buClr>
        <a:buFont typeface="Arial"/>
        <a:buChar char="•"/>
        <a:tabLst/>
        <a:defRPr sz="2000" kern="1200">
          <a:solidFill>
            <a:schemeClr val="tx1"/>
          </a:solidFill>
          <a:latin typeface="+mn-lt"/>
          <a:ea typeface="+mn-ea"/>
          <a:cs typeface="+mn-cs"/>
        </a:defRPr>
      </a:lvl1pPr>
      <a:lvl2pPr marL="690563" indent="-233363" algn="l" defTabSz="457200" rtl="0" eaLnBrk="1" latinLnBrk="0" hangingPunct="1">
        <a:spcBef>
          <a:spcPct val="20000"/>
        </a:spcBef>
        <a:buClr>
          <a:schemeClr val="bg1">
            <a:lumMod val="50000"/>
          </a:schemeClr>
        </a:buClr>
        <a:buFont typeface="Arial"/>
        <a:buChar char="•"/>
        <a:defRPr sz="1800" b="0" i="0" u="none" kern="1200">
          <a:solidFill>
            <a:schemeClr val="tx1"/>
          </a:solidFill>
          <a:latin typeface="+mn-lt"/>
          <a:ea typeface="+mn-ea"/>
          <a:cs typeface="+mn-cs"/>
        </a:defRPr>
      </a:lvl2pPr>
      <a:lvl3pPr marL="1147763" indent="-233363" algn="l" defTabSz="457200" rtl="0" eaLnBrk="1" latinLnBrk="0" hangingPunct="1">
        <a:spcBef>
          <a:spcPct val="20000"/>
        </a:spcBef>
        <a:buClr>
          <a:schemeClr val="bg1">
            <a:lumMod val="50000"/>
          </a:schemeClr>
        </a:buClr>
        <a:buFont typeface="Arial"/>
        <a:buChar char="•"/>
        <a:defRPr sz="1600" kern="1200">
          <a:solidFill>
            <a:schemeClr val="tx1"/>
          </a:solidFill>
          <a:latin typeface="+mn-lt"/>
          <a:ea typeface="+mn-ea"/>
          <a:cs typeface="+mn-cs"/>
        </a:defRPr>
      </a:lvl3pPr>
      <a:lvl4pPr marL="1604963" indent="-233363" algn="l" defTabSz="457200" rtl="0" eaLnBrk="1" latinLnBrk="0" hangingPunct="1">
        <a:spcBef>
          <a:spcPct val="20000"/>
        </a:spcBef>
        <a:buClr>
          <a:schemeClr val="bg1">
            <a:lumMod val="50000"/>
          </a:schemeClr>
        </a:buClr>
        <a:buFont typeface="Arial"/>
        <a:buChar char="•"/>
        <a:defRPr sz="1400" kern="1200">
          <a:solidFill>
            <a:schemeClr val="tx1"/>
          </a:solidFill>
          <a:latin typeface="+mn-lt"/>
          <a:ea typeface="+mn-ea"/>
          <a:cs typeface="+mn-cs"/>
        </a:defRPr>
      </a:lvl4pPr>
      <a:lvl5pPr marL="2062163" indent="-233363" algn="l" defTabSz="457200" rtl="0" eaLnBrk="1" latinLnBrk="0" hangingPunct="1">
        <a:spcBef>
          <a:spcPct val="20000"/>
        </a:spcBef>
        <a:buClr>
          <a:schemeClr val="bg1">
            <a:lumMod val="50000"/>
          </a:schemeClr>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0817439"/>
      </p:ext>
    </p:extLst>
  </p:cSld>
  <p:clrMap bg1="lt1" tx1="dk1" bg2="lt2" tx2="dk2" accent1="accent1" accent2="accent2" accent3="accent3" accent4="accent4" accent5="accent5" accent6="accent6" hlink="hlink" folHlink="folHlink"/>
  <p:sldLayoutIdLst>
    <p:sldLayoutId id="214748364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8.tiff"/><Relationship Id="rId3" Type="http://schemas.openxmlformats.org/officeDocument/2006/relationships/slideLayout" Target="../slideLayouts/slideLayout13.xml"/><Relationship Id="rId7" Type="http://schemas.openxmlformats.org/officeDocument/2006/relationships/image" Target="../media/image7.tiff"/><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tiff"/><Relationship Id="rId5" Type="http://schemas.openxmlformats.org/officeDocument/2006/relationships/image" Target="../media/image5.tiff"/><Relationship Id="rId4" Type="http://schemas.openxmlformats.org/officeDocument/2006/relationships/image" Target="../media/image4.tiff"/><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10.em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image" Target="../media/image12.tif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9.jpeg"/><Relationship Id="rId4" Type="http://schemas.openxmlformats.org/officeDocument/2006/relationships/image" Target="../media/image1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
            <a:extLst>
              <a:ext uri="{FF2B5EF4-FFF2-40B4-BE49-F238E27FC236}">
                <a16:creationId xmlns:a16="http://schemas.microsoft.com/office/drawing/2014/main" id="{673CAB81-4E43-F140-AF13-B466D9094E76}"/>
              </a:ext>
            </a:extLst>
          </p:cNvPr>
          <p:cNvSpPr txBox="1">
            <a:spLocks/>
          </p:cNvSpPr>
          <p:nvPr/>
        </p:nvSpPr>
        <p:spPr>
          <a:xfrm>
            <a:off x="369198" y="3229791"/>
            <a:ext cx="8436135" cy="363898"/>
          </a:xfrm>
          <a:prstGeom prst="rect">
            <a:avLst/>
          </a:prstGeom>
        </p:spPr>
        <p:txBody>
          <a:bodyPr/>
          <a:lstStyle>
            <a:lvl1pPr marL="233363" indent="-233363" algn="l" defTabSz="457200" rtl="0" eaLnBrk="1" latinLnBrk="0" hangingPunct="1">
              <a:spcBef>
                <a:spcPct val="20000"/>
              </a:spcBef>
              <a:buClr>
                <a:schemeClr val="bg1">
                  <a:lumMod val="50000"/>
                </a:schemeClr>
              </a:buClr>
              <a:buFont typeface="Arial"/>
              <a:buChar char="•"/>
              <a:tabLst/>
              <a:defRPr sz="2000" kern="1200">
                <a:solidFill>
                  <a:schemeClr val="tx1"/>
                </a:solidFill>
                <a:latin typeface="+mn-lt"/>
                <a:ea typeface="+mn-ea"/>
                <a:cs typeface="+mn-cs"/>
              </a:defRPr>
            </a:lvl1pPr>
            <a:lvl2pPr marL="690563" indent="-233363" algn="l" defTabSz="457200" rtl="0" eaLnBrk="1" latinLnBrk="0" hangingPunct="1">
              <a:spcBef>
                <a:spcPct val="20000"/>
              </a:spcBef>
              <a:buClr>
                <a:schemeClr val="bg1">
                  <a:lumMod val="50000"/>
                </a:schemeClr>
              </a:buClr>
              <a:buFont typeface="Arial"/>
              <a:buChar char="•"/>
              <a:defRPr sz="1800" b="0" i="0" u="none" kern="1200">
                <a:solidFill>
                  <a:schemeClr val="tx1"/>
                </a:solidFill>
                <a:latin typeface="+mn-lt"/>
                <a:ea typeface="+mn-ea"/>
                <a:cs typeface="+mn-cs"/>
              </a:defRPr>
            </a:lvl2pPr>
            <a:lvl3pPr marL="1147763" indent="-233363" algn="l" defTabSz="457200" rtl="0" eaLnBrk="1" latinLnBrk="0" hangingPunct="1">
              <a:spcBef>
                <a:spcPct val="20000"/>
              </a:spcBef>
              <a:buClr>
                <a:schemeClr val="bg1">
                  <a:lumMod val="50000"/>
                </a:schemeClr>
              </a:buClr>
              <a:buFont typeface="Arial"/>
              <a:buChar char="•"/>
              <a:defRPr sz="1600" kern="1200">
                <a:solidFill>
                  <a:schemeClr val="tx1"/>
                </a:solidFill>
                <a:latin typeface="+mn-lt"/>
                <a:ea typeface="+mn-ea"/>
                <a:cs typeface="+mn-cs"/>
              </a:defRPr>
            </a:lvl3pPr>
            <a:lvl4pPr marL="1604963" indent="-233363" algn="l" defTabSz="457200" rtl="0" eaLnBrk="1" latinLnBrk="0" hangingPunct="1">
              <a:spcBef>
                <a:spcPct val="20000"/>
              </a:spcBef>
              <a:buClr>
                <a:schemeClr val="bg1">
                  <a:lumMod val="50000"/>
                </a:schemeClr>
              </a:buClr>
              <a:buFont typeface="Arial"/>
              <a:buChar char="•"/>
              <a:defRPr sz="1400" kern="1200">
                <a:solidFill>
                  <a:schemeClr val="tx1"/>
                </a:solidFill>
                <a:latin typeface="+mn-lt"/>
                <a:ea typeface="+mn-ea"/>
                <a:cs typeface="+mn-cs"/>
              </a:defRPr>
            </a:lvl4pPr>
            <a:lvl5pPr marL="2062163" indent="-233363" algn="l" defTabSz="457200" rtl="0" eaLnBrk="1" latinLnBrk="0" hangingPunct="1">
              <a:spcBef>
                <a:spcPct val="20000"/>
              </a:spcBef>
              <a:buClr>
                <a:schemeClr val="bg1">
                  <a:lumMod val="50000"/>
                </a:schemeClr>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dirty="0">
                <a:latin typeface="+mj-lt"/>
              </a:rPr>
              <a:t>Understanding the Growth of the Earliest Supermassive Black Holes through X-ray Observations</a:t>
            </a:r>
          </a:p>
        </p:txBody>
      </p:sp>
      <p:sp>
        <p:nvSpPr>
          <p:cNvPr id="18" name="Text Placeholder 6">
            <a:extLst>
              <a:ext uri="{FF2B5EF4-FFF2-40B4-BE49-F238E27FC236}">
                <a16:creationId xmlns:a16="http://schemas.microsoft.com/office/drawing/2014/main" id="{D1EEC75B-CC61-E044-8ABA-811DA016D64D}"/>
              </a:ext>
            </a:extLst>
          </p:cNvPr>
          <p:cNvSpPr txBox="1">
            <a:spLocks/>
          </p:cNvSpPr>
          <p:nvPr/>
        </p:nvSpPr>
        <p:spPr>
          <a:xfrm>
            <a:off x="369198" y="3913971"/>
            <a:ext cx="8436134" cy="403898"/>
          </a:xfrm>
          <a:prstGeom prst="rect">
            <a:avLst/>
          </a:prstGeom>
        </p:spPr>
        <p:txBody>
          <a:bodyPr vert="horz" lIns="91440" tIns="45720" rIns="91440" bIns="45720" rtlCol="0">
            <a:noAutofit/>
          </a:bodyPr>
          <a:lstStyle>
            <a:lvl1pPr marL="0" indent="0" algn="l" defTabSz="457200" rtl="0" eaLnBrk="1" latinLnBrk="0" hangingPunct="1">
              <a:spcBef>
                <a:spcPct val="20000"/>
              </a:spcBef>
              <a:buClr>
                <a:schemeClr val="bg1">
                  <a:lumMod val="50000"/>
                </a:schemeClr>
              </a:buClr>
              <a:buFont typeface="Arial"/>
              <a:buNone/>
              <a:tabLst/>
              <a:defRPr sz="1400" kern="1200">
                <a:solidFill>
                  <a:schemeClr val="accent1"/>
                </a:solidFill>
                <a:latin typeface="+mn-lt"/>
                <a:ea typeface="+mn-ea"/>
                <a:cs typeface="+mn-cs"/>
              </a:defRPr>
            </a:lvl1pPr>
            <a:lvl2pPr marL="457200" indent="0" algn="l" defTabSz="457200" rtl="0" eaLnBrk="1" latinLnBrk="0" hangingPunct="1">
              <a:spcBef>
                <a:spcPct val="20000"/>
              </a:spcBef>
              <a:buClr>
                <a:schemeClr val="bg1">
                  <a:lumMod val="50000"/>
                </a:schemeClr>
              </a:buClr>
              <a:buFont typeface="Arial"/>
              <a:buNone/>
              <a:defRPr sz="1400" b="0" i="0" u="none" kern="1200">
                <a:solidFill>
                  <a:schemeClr val="accent1"/>
                </a:solidFill>
                <a:latin typeface="+mn-lt"/>
                <a:ea typeface="+mn-ea"/>
                <a:cs typeface="+mn-cs"/>
              </a:defRPr>
            </a:lvl2pPr>
            <a:lvl3pPr marL="914400" indent="0" algn="l" defTabSz="457200" rtl="0" eaLnBrk="1" latinLnBrk="0" hangingPunct="1">
              <a:spcBef>
                <a:spcPct val="20000"/>
              </a:spcBef>
              <a:buClr>
                <a:schemeClr val="bg1">
                  <a:lumMod val="50000"/>
                </a:schemeClr>
              </a:buClr>
              <a:buFont typeface="Arial"/>
              <a:buNone/>
              <a:defRPr sz="1400" kern="1200">
                <a:solidFill>
                  <a:schemeClr val="accent1"/>
                </a:solidFill>
                <a:latin typeface="+mn-lt"/>
                <a:ea typeface="+mn-ea"/>
                <a:cs typeface="+mn-cs"/>
              </a:defRPr>
            </a:lvl3pPr>
            <a:lvl4pPr marL="1371600" indent="0" algn="l" defTabSz="457200" rtl="0" eaLnBrk="1" latinLnBrk="0" hangingPunct="1">
              <a:spcBef>
                <a:spcPct val="20000"/>
              </a:spcBef>
              <a:buClr>
                <a:schemeClr val="bg1">
                  <a:lumMod val="50000"/>
                </a:schemeClr>
              </a:buClr>
              <a:buFont typeface="Arial"/>
              <a:buNone/>
              <a:defRPr sz="1400" kern="1200">
                <a:solidFill>
                  <a:schemeClr val="accent1"/>
                </a:solidFill>
                <a:latin typeface="+mn-lt"/>
                <a:ea typeface="+mn-ea"/>
                <a:cs typeface="+mn-cs"/>
              </a:defRPr>
            </a:lvl4pPr>
            <a:lvl5pPr marL="1828800" indent="0" algn="l" defTabSz="457200" rtl="0" eaLnBrk="1" latinLnBrk="0" hangingPunct="1">
              <a:spcBef>
                <a:spcPct val="20000"/>
              </a:spcBef>
              <a:buClr>
                <a:schemeClr val="bg1">
                  <a:lumMod val="50000"/>
                </a:schemeClr>
              </a:buClr>
              <a:buFont typeface="Arial"/>
              <a:buNone/>
              <a:defRPr sz="1400" kern="1200">
                <a:solidFill>
                  <a:schemeClr val="accen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solidFill>
                  <a:srgbClr val="A50021"/>
                </a:solidFill>
                <a:latin typeface="Arial" charset="0"/>
              </a:rPr>
              <a:t>Thomas Connor</a:t>
            </a:r>
            <a:endParaRPr lang="en-US" sz="1600" dirty="0"/>
          </a:p>
        </p:txBody>
      </p:sp>
      <p:sp>
        <p:nvSpPr>
          <p:cNvPr id="20" name="TextBox 19">
            <a:extLst>
              <a:ext uri="{FF2B5EF4-FFF2-40B4-BE49-F238E27FC236}">
                <a16:creationId xmlns:a16="http://schemas.microsoft.com/office/drawing/2014/main" id="{425F809F-D295-CF4A-B583-F28EED4303E1}"/>
              </a:ext>
            </a:extLst>
          </p:cNvPr>
          <p:cNvSpPr txBox="1"/>
          <p:nvPr/>
        </p:nvSpPr>
        <p:spPr>
          <a:xfrm>
            <a:off x="369197" y="4234054"/>
            <a:ext cx="5619774" cy="553998"/>
          </a:xfrm>
          <a:prstGeom prst="rect">
            <a:avLst/>
          </a:prstGeom>
          <a:noFill/>
        </p:spPr>
        <p:txBody>
          <a:bodyPr wrap="square" rtlCol="0">
            <a:spAutoFit/>
          </a:bodyPr>
          <a:lstStyle/>
          <a:p>
            <a:pPr>
              <a:spcBef>
                <a:spcPct val="0"/>
              </a:spcBef>
            </a:pPr>
            <a:r>
              <a:rPr lang="en-US" altLang="en-US" sz="1000" dirty="0">
                <a:latin typeface="Tahoma" panose="020B0604030504040204" pitchFamily="34" charset="0"/>
              </a:rPr>
              <a:t>Organization: 3266</a:t>
            </a:r>
          </a:p>
          <a:p>
            <a:pPr>
              <a:spcBef>
                <a:spcPct val="0"/>
              </a:spcBef>
            </a:pPr>
            <a:r>
              <a:rPr lang="en-US" altLang="en-US" sz="1000" dirty="0">
                <a:latin typeface="Tahoma" panose="020B0604030504040204" pitchFamily="34" charset="0"/>
              </a:rPr>
              <a:t>Advisor:  Daniel Stern (3266)</a:t>
            </a:r>
          </a:p>
          <a:p>
            <a:pPr>
              <a:spcBef>
                <a:spcPct val="0"/>
              </a:spcBef>
            </a:pPr>
            <a:r>
              <a:rPr lang="en-US" altLang="en-US" sz="1000" dirty="0">
                <a:latin typeface="Tahoma" panose="020B0604030504040204" pitchFamily="34" charset="0"/>
              </a:rPr>
              <a:t>Postdoc Program: NPP</a:t>
            </a:r>
          </a:p>
        </p:txBody>
      </p:sp>
      <p:pic>
        <p:nvPicPr>
          <p:cNvPr id="1026" name="Picture 2">
            <a:extLst>
              <a:ext uri="{FF2B5EF4-FFF2-40B4-BE49-F238E27FC236}">
                <a16:creationId xmlns:a16="http://schemas.microsoft.com/office/drawing/2014/main" id="{5CB8E3FC-5604-9843-B6BF-FF9DE55DCD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9143" y="73299"/>
            <a:ext cx="5358720" cy="31787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1385284-DB16-054E-932D-97CC2265CB51}"/>
              </a:ext>
            </a:extLst>
          </p:cNvPr>
          <p:cNvSpPr txBox="1"/>
          <p:nvPr/>
        </p:nvSpPr>
        <p:spPr>
          <a:xfrm>
            <a:off x="108857" y="4942114"/>
            <a:ext cx="2590800" cy="246221"/>
          </a:xfrm>
          <a:prstGeom prst="rect">
            <a:avLst/>
          </a:prstGeom>
          <a:noFill/>
        </p:spPr>
        <p:txBody>
          <a:bodyPr wrap="square" rtlCol="0">
            <a:spAutoFit/>
          </a:bodyPr>
          <a:lstStyle/>
          <a:p>
            <a:r>
              <a:rPr lang="en-US" sz="1000" i="1" dirty="0">
                <a:solidFill>
                  <a:schemeClr val="tx2">
                    <a:lumMod val="60000"/>
                    <a:lumOff val="40000"/>
                  </a:schemeClr>
                </a:solidFill>
              </a:rPr>
              <a:t>Image credit: ESO/M. </a:t>
            </a:r>
            <a:r>
              <a:rPr lang="en-US" sz="1000" i="1" dirty="0" err="1">
                <a:solidFill>
                  <a:schemeClr val="tx2">
                    <a:lumMod val="60000"/>
                    <a:lumOff val="40000"/>
                  </a:schemeClr>
                </a:solidFill>
              </a:rPr>
              <a:t>Kornmesser</a:t>
            </a:r>
            <a:endParaRPr lang="en-US" sz="1000" i="1" dirty="0">
              <a:solidFill>
                <a:schemeClr val="tx2">
                  <a:lumMod val="60000"/>
                  <a:lumOff val="40000"/>
                </a:schemeClr>
              </a:solidFill>
            </a:endParaRPr>
          </a:p>
        </p:txBody>
      </p:sp>
      <p:pic>
        <p:nvPicPr>
          <p:cNvPr id="5" name="Audio Recording Oct 12, 2020 at 4:07:54 PM" descr="Audio Recording Oct 12, 2020 at 4:07:54 PM">
            <a:hlinkClick r:id="" action="ppaction://media"/>
            <a:extLst>
              <a:ext uri="{FF2B5EF4-FFF2-40B4-BE49-F238E27FC236}">
                <a16:creationId xmlns:a16="http://schemas.microsoft.com/office/drawing/2014/main" id="{A2EC5FDB-6A14-9042-A600-91B19BAE0A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9816" y="0"/>
            <a:ext cx="812800" cy="812800"/>
          </a:xfrm>
          <a:prstGeom prst="rect">
            <a:avLst/>
          </a:prstGeom>
        </p:spPr>
      </p:pic>
    </p:spTree>
    <p:extLst>
      <p:ext uri="{BB962C8B-B14F-4D97-AF65-F5344CB8AC3E}">
        <p14:creationId xmlns:p14="http://schemas.microsoft.com/office/powerpoint/2010/main" val="416398488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5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B4E6366-EFBC-5F4B-88DF-2C53F2A89F2E}"/>
              </a:ext>
            </a:extLst>
          </p:cNvPr>
          <p:cNvSpPr>
            <a:spLocks noGrp="1"/>
          </p:cNvSpPr>
          <p:nvPr>
            <p:ph type="body" sz="quarter" idx="3"/>
          </p:nvPr>
        </p:nvSpPr>
        <p:spPr/>
        <p:txBody>
          <a:bodyPr/>
          <a:lstStyle/>
          <a:p>
            <a:r>
              <a:rPr lang="en-US" dirty="0"/>
              <a:t>Results</a:t>
            </a:r>
          </a:p>
        </p:txBody>
      </p:sp>
      <p:pic>
        <p:nvPicPr>
          <p:cNvPr id="11" name="Picture 10">
            <a:extLst>
              <a:ext uri="{FF2B5EF4-FFF2-40B4-BE49-F238E27FC236}">
                <a16:creationId xmlns:a16="http://schemas.microsoft.com/office/drawing/2014/main" id="{5FE0CB9A-AE2C-7A49-87C8-163F9B0472A0}"/>
              </a:ext>
            </a:extLst>
          </p:cNvPr>
          <p:cNvPicPr>
            <a:picLocks noChangeAspect="1"/>
          </p:cNvPicPr>
          <p:nvPr/>
        </p:nvPicPr>
        <p:blipFill>
          <a:blip r:embed="rId4"/>
          <a:stretch>
            <a:fillRect/>
          </a:stretch>
        </p:blipFill>
        <p:spPr>
          <a:xfrm>
            <a:off x="2615184" y="0"/>
            <a:ext cx="6528816" cy="3974756"/>
          </a:xfrm>
          <a:prstGeom prst="rect">
            <a:avLst/>
          </a:prstGeom>
        </p:spPr>
      </p:pic>
      <p:sp>
        <p:nvSpPr>
          <p:cNvPr id="2" name="Text Placeholder 1">
            <a:extLst>
              <a:ext uri="{FF2B5EF4-FFF2-40B4-BE49-F238E27FC236}">
                <a16:creationId xmlns:a16="http://schemas.microsoft.com/office/drawing/2014/main" id="{9BBDD3B9-A11E-2646-AFB3-9B5B4E3C0AC9}"/>
              </a:ext>
            </a:extLst>
          </p:cNvPr>
          <p:cNvSpPr>
            <a:spLocks noGrp="1"/>
          </p:cNvSpPr>
          <p:nvPr>
            <p:ph type="body" sz="quarter" idx="17"/>
          </p:nvPr>
        </p:nvSpPr>
        <p:spPr>
          <a:xfrm>
            <a:off x="350731" y="4187952"/>
            <a:ext cx="8482373" cy="676356"/>
          </a:xfrm>
        </p:spPr>
        <p:txBody>
          <a:bodyPr/>
          <a:lstStyle/>
          <a:p>
            <a:r>
              <a:rPr lang="en-US" dirty="0"/>
              <a:t>Looking forward, I am conducting further X-ray studies on radio-loud AGN and AGN with known companions, all in the early universe. I am also assisting in larger efforts to find high redshift supermassive black holes. However, next generation space missions, notably </a:t>
            </a:r>
            <a:r>
              <a:rPr lang="en-US" i="1" dirty="0"/>
              <a:t>Athena</a:t>
            </a:r>
            <a:r>
              <a:rPr lang="en-US" dirty="0"/>
              <a:t> and </a:t>
            </a:r>
            <a:r>
              <a:rPr lang="en-US" i="1" dirty="0"/>
              <a:t>Lynx</a:t>
            </a:r>
            <a:r>
              <a:rPr lang="en-US" dirty="0"/>
              <a:t>, will be crucial to explore these objects in much deeper detail.</a:t>
            </a:r>
          </a:p>
        </p:txBody>
      </p:sp>
      <p:sp>
        <p:nvSpPr>
          <p:cNvPr id="8" name="TextBox 7">
            <a:extLst>
              <a:ext uri="{FF2B5EF4-FFF2-40B4-BE49-F238E27FC236}">
                <a16:creationId xmlns:a16="http://schemas.microsoft.com/office/drawing/2014/main" id="{64B793C3-DC78-4445-9D01-E251E261F686}"/>
              </a:ext>
            </a:extLst>
          </p:cNvPr>
          <p:cNvSpPr txBox="1"/>
          <p:nvPr/>
        </p:nvSpPr>
        <p:spPr>
          <a:xfrm>
            <a:off x="448057" y="0"/>
            <a:ext cx="2551176" cy="276999"/>
          </a:xfrm>
          <a:prstGeom prst="rect">
            <a:avLst/>
          </a:prstGeom>
          <a:noFill/>
        </p:spPr>
        <p:txBody>
          <a:bodyPr wrap="square" rtlCol="0">
            <a:spAutoFit/>
          </a:bodyPr>
          <a:lstStyle/>
          <a:p>
            <a:pPr algn="ctr"/>
            <a:r>
              <a:rPr lang="en-US" sz="1200" dirty="0">
                <a:solidFill>
                  <a:schemeClr val="bg2">
                    <a:lumMod val="50000"/>
                  </a:schemeClr>
                </a:solidFill>
              </a:rPr>
              <a:t>Lynx Concept Study Report</a:t>
            </a:r>
          </a:p>
        </p:txBody>
      </p:sp>
      <p:pic>
        <p:nvPicPr>
          <p:cNvPr id="5" name="Audio Recording Oct 12, 2020 at 5:00:32 PM" descr="Audio Recording Oct 12, 2020 at 5:00:32 PM">
            <a:hlinkClick r:id="" action="ppaction://media"/>
            <a:extLst>
              <a:ext uri="{FF2B5EF4-FFF2-40B4-BE49-F238E27FC236}">
                <a16:creationId xmlns:a16="http://schemas.microsoft.com/office/drawing/2014/main" id="{3FF88233-8BF9-2C4F-A737-4B2127D9AD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0"/>
            <a:ext cx="812800" cy="812800"/>
          </a:xfrm>
          <a:prstGeom prst="rect">
            <a:avLst/>
          </a:prstGeom>
        </p:spPr>
      </p:pic>
    </p:spTree>
    <p:extLst>
      <p:ext uri="{BB962C8B-B14F-4D97-AF65-F5344CB8AC3E}">
        <p14:creationId xmlns:p14="http://schemas.microsoft.com/office/powerpoint/2010/main" val="3857950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3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30298A-0F1C-6147-ABD6-8E8B623D0F7F}"/>
              </a:ext>
            </a:extLst>
          </p:cNvPr>
          <p:cNvSpPr>
            <a:spLocks noGrp="1"/>
          </p:cNvSpPr>
          <p:nvPr>
            <p:ph type="body" sz="quarter" idx="17"/>
          </p:nvPr>
        </p:nvSpPr>
        <p:spPr/>
        <p:txBody>
          <a:bodyPr/>
          <a:lstStyle/>
          <a:p>
            <a:r>
              <a:rPr lang="en-US" b="1" dirty="0"/>
              <a:t>Papers:</a:t>
            </a:r>
            <a:endParaRPr lang="en-US" dirty="0"/>
          </a:p>
          <a:p>
            <a:r>
              <a:rPr lang="en-US" i="1" dirty="0"/>
              <a:t>“</a:t>
            </a:r>
            <a:r>
              <a:rPr lang="en-US" dirty="0"/>
              <a:t>X-Ray Observations of a z ∼ 6.2 Quasar/Galaxy Merger</a:t>
            </a:r>
            <a:r>
              <a:rPr lang="en-US" i="1" dirty="0"/>
              <a:t>”</a:t>
            </a:r>
            <a:r>
              <a:rPr lang="en-US" dirty="0"/>
              <a:t> Connor et al. 2019d, </a:t>
            </a:r>
            <a:r>
              <a:rPr lang="en-US" dirty="0" err="1"/>
              <a:t>ApJ</a:t>
            </a:r>
            <a:r>
              <a:rPr lang="en-US" dirty="0"/>
              <a:t>, 887, 171</a:t>
            </a:r>
            <a:endParaRPr lang="en-US" i="1" dirty="0"/>
          </a:p>
          <a:p>
            <a:r>
              <a:rPr lang="en-US" i="1" dirty="0"/>
              <a:t>“X-Ray Observations of a [C II]-bright, z = 6.59 Quasar/Companion System”</a:t>
            </a:r>
            <a:r>
              <a:rPr lang="en-US" dirty="0"/>
              <a:t> Connor et al. 2020a, </a:t>
            </a:r>
            <a:r>
              <a:rPr lang="en-US" dirty="0" err="1"/>
              <a:t>ApJ</a:t>
            </a:r>
            <a:r>
              <a:rPr lang="en-US" dirty="0"/>
              <a:t>, 900, 189</a:t>
            </a:r>
          </a:p>
          <a:p>
            <a:r>
              <a:rPr lang="en-US" i="1" dirty="0"/>
              <a:t>“Enhanced X-ray Emission from the Most Radio-Powerful Quasar in the Universe's First Billion Years”                               							</a:t>
            </a:r>
            <a:r>
              <a:rPr lang="en-US" dirty="0"/>
              <a:t>Connor et al., to be submitted to </a:t>
            </a:r>
            <a:r>
              <a:rPr lang="en-US" dirty="0" err="1"/>
              <a:t>ApJ</a:t>
            </a:r>
            <a:endParaRPr lang="en-US" dirty="0"/>
          </a:p>
          <a:p>
            <a:r>
              <a:rPr lang="en-US" b="1" dirty="0"/>
              <a:t>Presentations:</a:t>
            </a:r>
            <a:endParaRPr lang="en-US" dirty="0"/>
          </a:p>
          <a:p>
            <a:r>
              <a:rPr lang="en-US" dirty="0"/>
              <a:t>“X-ray Observations of Quasars in the First Billion Years of the Universe: Searching for AGN Activity in Companions” 							Poster at AAS 235, Jan 2020</a:t>
            </a:r>
          </a:p>
          <a:p>
            <a:r>
              <a:rPr lang="en-US" dirty="0"/>
              <a:t>“​The Current Status of X-ray Observations of High-z Quasars” 								Presentation at </a:t>
            </a:r>
            <a:r>
              <a:rPr lang="en-US" dirty="0" err="1"/>
              <a:t>Ringberg</a:t>
            </a:r>
            <a:r>
              <a:rPr lang="en-US" dirty="0"/>
              <a:t> Meeting on Epoch of Reionization, Mar 2020</a:t>
            </a:r>
          </a:p>
          <a:p>
            <a:endParaRPr lang="en-US" dirty="0"/>
          </a:p>
          <a:p>
            <a:r>
              <a:rPr lang="en-US" sz="900" i="1" dirty="0"/>
              <a:t>The work of T.C. was carried out at the Jet Propulsion Laboratory, California Institute of Technology, under a contract with NASA. T.C.'s research was supported by an appointment to the NASA Postdoctoral Program at the Jet Propulsion Laboratory, California Institute of Technology, administered by Universities Space Research Association under contract with NASA.</a:t>
            </a:r>
          </a:p>
        </p:txBody>
      </p:sp>
      <p:sp>
        <p:nvSpPr>
          <p:cNvPr id="3" name="Text Placeholder 2">
            <a:extLst>
              <a:ext uri="{FF2B5EF4-FFF2-40B4-BE49-F238E27FC236}">
                <a16:creationId xmlns:a16="http://schemas.microsoft.com/office/drawing/2014/main" id="{A0ECCF47-63E8-6A4F-BBC4-53DE36AF8198}"/>
              </a:ext>
            </a:extLst>
          </p:cNvPr>
          <p:cNvSpPr>
            <a:spLocks noGrp="1"/>
          </p:cNvSpPr>
          <p:nvPr>
            <p:ph type="body" sz="quarter" idx="3"/>
          </p:nvPr>
        </p:nvSpPr>
        <p:spPr/>
        <p:txBody>
          <a:bodyPr/>
          <a:lstStyle/>
          <a:p>
            <a:r>
              <a:rPr lang="en-US" dirty="0"/>
              <a:t>Publications and Acknowledgements</a:t>
            </a:r>
          </a:p>
          <a:p>
            <a:endParaRPr lang="en-US" dirty="0"/>
          </a:p>
        </p:txBody>
      </p:sp>
    </p:spTree>
    <p:extLst>
      <p:ext uri="{BB962C8B-B14F-4D97-AF65-F5344CB8AC3E}">
        <p14:creationId xmlns:p14="http://schemas.microsoft.com/office/powerpoint/2010/main" val="2068578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25C0CB-854E-CC49-A097-575C871E23EE}"/>
              </a:ext>
            </a:extLst>
          </p:cNvPr>
          <p:cNvSpPr>
            <a:spLocks noGrp="1"/>
          </p:cNvSpPr>
          <p:nvPr>
            <p:ph type="body" sz="quarter" idx="17"/>
          </p:nvPr>
        </p:nvSpPr>
        <p:spPr>
          <a:xfrm>
            <a:off x="397115" y="1571687"/>
            <a:ext cx="8354999" cy="3292621"/>
          </a:xfrm>
        </p:spPr>
        <p:txBody>
          <a:bodyPr/>
          <a:lstStyle/>
          <a:p>
            <a:r>
              <a:rPr lang="en-US" b="1" dirty="0"/>
              <a:t>Abstract</a:t>
            </a:r>
            <a:endParaRPr lang="en-US" dirty="0"/>
          </a:p>
          <a:p>
            <a:r>
              <a:rPr lang="en-US" dirty="0"/>
              <a:t>In recent years, hundreds of supermassive black holes have been discovered looking back to less than one billion years after the Big Bang. Despite having minimal time to grow, these titans already have one to ten billion times the mass of the Sun. Such growth challenges theories of the formation of these objects and of how black holes can accrete mass. I use X-ray observations of these supermassive black holes to identify mechanisms that can allow for such rapid growth, helping to align observations and cosmological theory.</a:t>
            </a:r>
          </a:p>
        </p:txBody>
      </p:sp>
      <p:sp>
        <p:nvSpPr>
          <p:cNvPr id="3" name="Text Placeholder 2">
            <a:extLst>
              <a:ext uri="{FF2B5EF4-FFF2-40B4-BE49-F238E27FC236}">
                <a16:creationId xmlns:a16="http://schemas.microsoft.com/office/drawing/2014/main" id="{344D33C2-CE7F-5C4D-9F49-77092C449ABE}"/>
              </a:ext>
            </a:extLst>
          </p:cNvPr>
          <p:cNvSpPr>
            <a:spLocks noGrp="1"/>
          </p:cNvSpPr>
          <p:nvPr>
            <p:ph type="body" sz="quarter" idx="3"/>
          </p:nvPr>
        </p:nvSpPr>
        <p:spPr/>
        <p:txBody>
          <a:bodyPr/>
          <a:lstStyle/>
          <a:p>
            <a:r>
              <a:rPr lang="en-US" dirty="0"/>
              <a:t>Introduction</a:t>
            </a:r>
          </a:p>
        </p:txBody>
      </p:sp>
      <p:pic>
        <p:nvPicPr>
          <p:cNvPr id="4" name="Audio Recording Oct 12, 2020 at 4:10:55 PM" descr="Audio Recording Oct 12, 2020 at 4:10:55 PM">
            <a:hlinkClick r:id="" action="ppaction://media"/>
            <a:extLst>
              <a:ext uri="{FF2B5EF4-FFF2-40B4-BE49-F238E27FC236}">
                <a16:creationId xmlns:a16="http://schemas.microsoft.com/office/drawing/2014/main" id="{0860DAF4-AAE8-0146-AFA3-E6193DCFA30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07248" y="0"/>
            <a:ext cx="812800" cy="812800"/>
          </a:xfrm>
          <a:prstGeom prst="rect">
            <a:avLst/>
          </a:prstGeom>
        </p:spPr>
      </p:pic>
    </p:spTree>
    <p:extLst>
      <p:ext uri="{BB962C8B-B14F-4D97-AF65-F5344CB8AC3E}">
        <p14:creationId xmlns:p14="http://schemas.microsoft.com/office/powerpoint/2010/main" val="3072739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73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EFBA9076-4EE8-604F-AC51-4C7C7502629A}"/>
              </a:ext>
            </a:extLst>
          </p:cNvPr>
          <p:cNvSpPr/>
          <p:nvPr/>
        </p:nvSpPr>
        <p:spPr>
          <a:xfrm>
            <a:off x="4728258" y="1641474"/>
            <a:ext cx="3915489" cy="2905887"/>
          </a:xfrm>
          <a:prstGeom prst="rect">
            <a:avLst/>
          </a:prstGeom>
          <a:solidFill>
            <a:schemeClr val="bg1">
              <a:lumMod val="65000"/>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BE1AA41-7622-2040-A810-82A6B41C2882}"/>
              </a:ext>
            </a:extLst>
          </p:cNvPr>
          <p:cNvSpPr/>
          <p:nvPr/>
        </p:nvSpPr>
        <p:spPr>
          <a:xfrm>
            <a:off x="7708900" y="1641474"/>
            <a:ext cx="934847" cy="2905887"/>
          </a:xfrm>
          <a:prstGeom prst="rect">
            <a:avLst/>
          </a:prstGeom>
          <a:solidFill>
            <a:schemeClr val="bg1">
              <a:lumMod val="65000"/>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4125C0CB-854E-CC49-A097-575C871E23EE}"/>
              </a:ext>
            </a:extLst>
          </p:cNvPr>
          <p:cNvSpPr>
            <a:spLocks noGrp="1"/>
          </p:cNvSpPr>
          <p:nvPr>
            <p:ph type="body" sz="quarter" idx="17"/>
          </p:nvPr>
        </p:nvSpPr>
        <p:spPr>
          <a:xfrm>
            <a:off x="350732" y="1571687"/>
            <a:ext cx="4141755" cy="3292621"/>
          </a:xfrm>
        </p:spPr>
        <p:txBody>
          <a:bodyPr/>
          <a:lstStyle/>
          <a:p>
            <a:r>
              <a:rPr lang="en-US" dirty="0"/>
              <a:t>This is a problem controlled by three parameters:</a:t>
            </a:r>
          </a:p>
          <a:p>
            <a:pPr marL="228600" indent="-228600">
              <a:buAutoNum type="arabicPeriod"/>
            </a:pPr>
            <a:r>
              <a:rPr lang="en-US" dirty="0"/>
              <a:t>The mass at ~one billion years ABB (after Big Bang)</a:t>
            </a:r>
          </a:p>
          <a:p>
            <a:pPr marL="228600" indent="-228600">
              <a:buAutoNum type="arabicPeriod"/>
            </a:pPr>
            <a:r>
              <a:rPr lang="en-US" dirty="0"/>
              <a:t>The mass and formation time of seeds</a:t>
            </a:r>
          </a:p>
          <a:p>
            <a:pPr marL="228600" indent="-228600">
              <a:buAutoNum type="arabicPeriod"/>
            </a:pPr>
            <a:r>
              <a:rPr lang="en-US" dirty="0"/>
              <a:t>The growth rate from (1) to (2).</a:t>
            </a:r>
          </a:p>
          <a:p>
            <a:r>
              <a:rPr lang="en-US" dirty="0"/>
              <a:t>The first parameter is fixed by the observed population of these objects. The second is theoretical, and will require future space telescopes to detect (</a:t>
            </a:r>
            <a:r>
              <a:rPr lang="en-US" i="1" dirty="0"/>
              <a:t>JWST, Euclid, Lynx, Athena</a:t>
            </a:r>
            <a:r>
              <a:rPr lang="en-US" dirty="0"/>
              <a:t>). The third can be constrained by current observatories – the steeper we can allow the slope to be, the less massive seed black holes need to be to explain current observations.</a:t>
            </a:r>
          </a:p>
          <a:p>
            <a:pPr marL="228600" indent="-228600">
              <a:buAutoNum type="arabicPeriod"/>
            </a:pPr>
            <a:endParaRPr lang="en-US" dirty="0"/>
          </a:p>
        </p:txBody>
      </p:sp>
      <p:sp>
        <p:nvSpPr>
          <p:cNvPr id="3" name="Text Placeholder 2">
            <a:extLst>
              <a:ext uri="{FF2B5EF4-FFF2-40B4-BE49-F238E27FC236}">
                <a16:creationId xmlns:a16="http://schemas.microsoft.com/office/drawing/2014/main" id="{344D33C2-CE7F-5C4D-9F49-77092C449ABE}"/>
              </a:ext>
            </a:extLst>
          </p:cNvPr>
          <p:cNvSpPr>
            <a:spLocks noGrp="1"/>
          </p:cNvSpPr>
          <p:nvPr>
            <p:ph type="body" sz="quarter" idx="3"/>
          </p:nvPr>
        </p:nvSpPr>
        <p:spPr/>
        <p:txBody>
          <a:bodyPr/>
          <a:lstStyle/>
          <a:p>
            <a:r>
              <a:rPr lang="en-US" dirty="0"/>
              <a:t>Problem Description</a:t>
            </a:r>
          </a:p>
        </p:txBody>
      </p:sp>
      <p:cxnSp>
        <p:nvCxnSpPr>
          <p:cNvPr id="5" name="Straight Arrow Connector 4">
            <a:extLst>
              <a:ext uri="{FF2B5EF4-FFF2-40B4-BE49-F238E27FC236}">
                <a16:creationId xmlns:a16="http://schemas.microsoft.com/office/drawing/2014/main" id="{26A8884D-26F1-A441-B5ED-FC6C5D74EE79}"/>
              </a:ext>
            </a:extLst>
          </p:cNvPr>
          <p:cNvCxnSpPr/>
          <p:nvPr/>
        </p:nvCxnSpPr>
        <p:spPr>
          <a:xfrm flipV="1">
            <a:off x="4717143" y="1988457"/>
            <a:ext cx="0" cy="256032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6" name="Straight Arrow Connector 5">
            <a:extLst>
              <a:ext uri="{FF2B5EF4-FFF2-40B4-BE49-F238E27FC236}">
                <a16:creationId xmlns:a16="http://schemas.microsoft.com/office/drawing/2014/main" id="{84160895-7396-E343-A5D0-EC44F0101842}"/>
              </a:ext>
            </a:extLst>
          </p:cNvPr>
          <p:cNvCxnSpPr>
            <a:cxnSpLocks/>
          </p:cNvCxnSpPr>
          <p:nvPr/>
        </p:nvCxnSpPr>
        <p:spPr>
          <a:xfrm>
            <a:off x="4717143" y="4548777"/>
            <a:ext cx="396240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8" name="TextBox 7">
            <a:extLst>
              <a:ext uri="{FF2B5EF4-FFF2-40B4-BE49-F238E27FC236}">
                <a16:creationId xmlns:a16="http://schemas.microsoft.com/office/drawing/2014/main" id="{155B9575-9F03-364B-A53C-6860197808EC}"/>
              </a:ext>
            </a:extLst>
          </p:cNvPr>
          <p:cNvSpPr txBox="1"/>
          <p:nvPr/>
        </p:nvSpPr>
        <p:spPr>
          <a:xfrm rot="16200000">
            <a:off x="4252687" y="3004457"/>
            <a:ext cx="671979" cy="369332"/>
          </a:xfrm>
          <a:prstGeom prst="rect">
            <a:avLst/>
          </a:prstGeom>
          <a:noFill/>
        </p:spPr>
        <p:txBody>
          <a:bodyPr wrap="none" rtlCol="0">
            <a:spAutoFit/>
          </a:bodyPr>
          <a:lstStyle/>
          <a:p>
            <a:r>
              <a:rPr lang="en-US" dirty="0"/>
              <a:t>Mass</a:t>
            </a:r>
          </a:p>
        </p:txBody>
      </p:sp>
      <p:sp>
        <p:nvSpPr>
          <p:cNvPr id="9" name="TextBox 8">
            <a:extLst>
              <a:ext uri="{FF2B5EF4-FFF2-40B4-BE49-F238E27FC236}">
                <a16:creationId xmlns:a16="http://schemas.microsoft.com/office/drawing/2014/main" id="{30F6AED6-A61E-C941-9B70-E98CC95FD4D9}"/>
              </a:ext>
            </a:extLst>
          </p:cNvPr>
          <p:cNvSpPr txBox="1"/>
          <p:nvPr/>
        </p:nvSpPr>
        <p:spPr>
          <a:xfrm>
            <a:off x="6190342" y="4572000"/>
            <a:ext cx="674915" cy="369332"/>
          </a:xfrm>
          <a:prstGeom prst="rect">
            <a:avLst/>
          </a:prstGeom>
          <a:noFill/>
        </p:spPr>
        <p:txBody>
          <a:bodyPr wrap="square" rtlCol="0">
            <a:spAutoFit/>
          </a:bodyPr>
          <a:lstStyle/>
          <a:p>
            <a:r>
              <a:rPr lang="en-US" dirty="0"/>
              <a:t>Time</a:t>
            </a:r>
          </a:p>
        </p:txBody>
      </p:sp>
      <p:sp>
        <p:nvSpPr>
          <p:cNvPr id="11" name="Oval 10">
            <a:extLst>
              <a:ext uri="{FF2B5EF4-FFF2-40B4-BE49-F238E27FC236}">
                <a16:creationId xmlns:a16="http://schemas.microsoft.com/office/drawing/2014/main" id="{08335213-BB0B-3642-A321-F43B9EB35C1B}"/>
              </a:ext>
            </a:extLst>
          </p:cNvPr>
          <p:cNvSpPr/>
          <p:nvPr/>
        </p:nvSpPr>
        <p:spPr>
          <a:xfrm>
            <a:off x="5145314" y="2619829"/>
            <a:ext cx="275771" cy="27577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78E8E93-D647-CC4F-8CFA-E03D20FED9FB}"/>
              </a:ext>
            </a:extLst>
          </p:cNvPr>
          <p:cNvSpPr/>
          <p:nvPr/>
        </p:nvSpPr>
        <p:spPr>
          <a:xfrm>
            <a:off x="7641771" y="2068285"/>
            <a:ext cx="435429" cy="43542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DEF3E54-EB9A-D842-88FD-F99937ED65F7}"/>
              </a:ext>
            </a:extLst>
          </p:cNvPr>
          <p:cNvSpPr/>
          <p:nvPr/>
        </p:nvSpPr>
        <p:spPr>
          <a:xfrm>
            <a:off x="4956629" y="4071257"/>
            <a:ext cx="195940" cy="195940"/>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4F55AE7-221E-6A48-9B11-342CDCDDBBD3}"/>
              </a:ext>
            </a:extLst>
          </p:cNvPr>
          <p:cNvSpPr/>
          <p:nvPr/>
        </p:nvSpPr>
        <p:spPr>
          <a:xfrm>
            <a:off x="7736113" y="3548743"/>
            <a:ext cx="326569" cy="326569"/>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1DA6CA97-E8D9-4046-B9C5-C637F178D76B}"/>
              </a:ext>
            </a:extLst>
          </p:cNvPr>
          <p:cNvCxnSpPr/>
          <p:nvPr/>
        </p:nvCxnSpPr>
        <p:spPr>
          <a:xfrm flipV="1">
            <a:off x="5493657" y="2322286"/>
            <a:ext cx="2068286" cy="384628"/>
          </a:xfrm>
          <a:prstGeom prst="straightConnector1">
            <a:avLst/>
          </a:prstGeom>
          <a:ln w="38100">
            <a:tailEnd type="triangle"/>
          </a:ln>
        </p:spPr>
        <p:style>
          <a:lnRef idx="3">
            <a:schemeClr val="accent4"/>
          </a:lnRef>
          <a:fillRef idx="0">
            <a:schemeClr val="accent4"/>
          </a:fillRef>
          <a:effectRef idx="2">
            <a:schemeClr val="accent4"/>
          </a:effectRef>
          <a:fontRef idx="minor">
            <a:schemeClr val="tx1"/>
          </a:fontRef>
        </p:style>
      </p:cxnSp>
      <p:cxnSp>
        <p:nvCxnSpPr>
          <p:cNvPr id="17" name="Straight Arrow Connector 16">
            <a:extLst>
              <a:ext uri="{FF2B5EF4-FFF2-40B4-BE49-F238E27FC236}">
                <a16:creationId xmlns:a16="http://schemas.microsoft.com/office/drawing/2014/main" id="{2F863E83-C555-9246-A6E3-6DAF88B1C2C7}"/>
              </a:ext>
            </a:extLst>
          </p:cNvPr>
          <p:cNvCxnSpPr/>
          <p:nvPr/>
        </p:nvCxnSpPr>
        <p:spPr>
          <a:xfrm flipV="1">
            <a:off x="5454033" y="3727414"/>
            <a:ext cx="2068286" cy="384628"/>
          </a:xfrm>
          <a:prstGeom prst="straightConnector1">
            <a:avLst/>
          </a:prstGeom>
          <a:ln w="38100">
            <a:solidFill>
              <a:schemeClr val="accent2">
                <a:lumMod val="60000"/>
                <a:lumOff val="40000"/>
              </a:schemeClr>
            </a:solidFill>
            <a:tailEnd type="triangle"/>
          </a:ln>
        </p:spPr>
        <p:style>
          <a:lnRef idx="3">
            <a:schemeClr val="accent4"/>
          </a:lnRef>
          <a:fillRef idx="0">
            <a:schemeClr val="accent4"/>
          </a:fillRef>
          <a:effectRef idx="2">
            <a:schemeClr val="accent4"/>
          </a:effectRef>
          <a:fontRef idx="minor">
            <a:schemeClr val="tx1"/>
          </a:fontRef>
        </p:style>
      </p:cxnSp>
      <p:cxnSp>
        <p:nvCxnSpPr>
          <p:cNvPr id="18" name="Straight Arrow Connector 17">
            <a:extLst>
              <a:ext uri="{FF2B5EF4-FFF2-40B4-BE49-F238E27FC236}">
                <a16:creationId xmlns:a16="http://schemas.microsoft.com/office/drawing/2014/main" id="{3D48D686-7262-AE46-9EE7-A02F7451AEEC}"/>
              </a:ext>
            </a:extLst>
          </p:cNvPr>
          <p:cNvCxnSpPr>
            <a:cxnSpLocks/>
          </p:cNvCxnSpPr>
          <p:nvPr/>
        </p:nvCxnSpPr>
        <p:spPr>
          <a:xfrm flipV="1">
            <a:off x="5358384" y="2633472"/>
            <a:ext cx="2139696" cy="1307592"/>
          </a:xfrm>
          <a:prstGeom prst="straightConnector1">
            <a:avLst/>
          </a:prstGeom>
          <a:ln w="38100">
            <a:solidFill>
              <a:schemeClr val="accent6"/>
            </a:solidFill>
            <a:tailEnd type="triangle"/>
          </a:ln>
        </p:spPr>
        <p:style>
          <a:lnRef idx="3">
            <a:schemeClr val="accent4"/>
          </a:lnRef>
          <a:fillRef idx="0">
            <a:schemeClr val="accent4"/>
          </a:fillRef>
          <a:effectRef idx="2">
            <a:schemeClr val="accent4"/>
          </a:effectRef>
          <a:fontRef idx="minor">
            <a:schemeClr val="tx1"/>
          </a:fontRef>
        </p:style>
      </p:cxnSp>
      <p:sp>
        <p:nvSpPr>
          <p:cNvPr id="21" name="TextBox 20">
            <a:extLst>
              <a:ext uri="{FF2B5EF4-FFF2-40B4-BE49-F238E27FC236}">
                <a16:creationId xmlns:a16="http://schemas.microsoft.com/office/drawing/2014/main" id="{9D0C9F83-DCCA-C54C-A89C-5ABD284DF26F}"/>
              </a:ext>
            </a:extLst>
          </p:cNvPr>
          <p:cNvSpPr txBox="1"/>
          <p:nvPr/>
        </p:nvSpPr>
        <p:spPr>
          <a:xfrm rot="21050349">
            <a:off x="5404104" y="2148840"/>
            <a:ext cx="2542032" cy="307777"/>
          </a:xfrm>
          <a:prstGeom prst="rect">
            <a:avLst/>
          </a:prstGeom>
          <a:noFill/>
        </p:spPr>
        <p:txBody>
          <a:bodyPr wrap="square" rtlCol="0">
            <a:spAutoFit/>
          </a:bodyPr>
          <a:lstStyle/>
          <a:p>
            <a:r>
              <a:rPr lang="en-US" sz="1400" dirty="0"/>
              <a:t>How do seeds get that big?</a:t>
            </a:r>
          </a:p>
        </p:txBody>
      </p:sp>
      <p:sp>
        <p:nvSpPr>
          <p:cNvPr id="22" name="TextBox 21">
            <a:extLst>
              <a:ext uri="{FF2B5EF4-FFF2-40B4-BE49-F238E27FC236}">
                <a16:creationId xmlns:a16="http://schemas.microsoft.com/office/drawing/2014/main" id="{3A14EDED-5798-DD44-BD0C-D079B5BF3E60}"/>
              </a:ext>
            </a:extLst>
          </p:cNvPr>
          <p:cNvSpPr txBox="1"/>
          <p:nvPr/>
        </p:nvSpPr>
        <p:spPr>
          <a:xfrm rot="19753457">
            <a:off x="4932628" y="3065113"/>
            <a:ext cx="2701503" cy="307777"/>
          </a:xfrm>
          <a:prstGeom prst="rect">
            <a:avLst/>
          </a:prstGeom>
          <a:noFill/>
        </p:spPr>
        <p:txBody>
          <a:bodyPr wrap="square" rtlCol="0">
            <a:spAutoFit/>
          </a:bodyPr>
          <a:lstStyle/>
          <a:p>
            <a:r>
              <a:rPr lang="en-US" sz="1400" dirty="0"/>
              <a:t>How do black holes grow this fast?</a:t>
            </a:r>
          </a:p>
        </p:txBody>
      </p:sp>
      <p:sp>
        <p:nvSpPr>
          <p:cNvPr id="23" name="TextBox 22">
            <a:extLst>
              <a:ext uri="{FF2B5EF4-FFF2-40B4-BE49-F238E27FC236}">
                <a16:creationId xmlns:a16="http://schemas.microsoft.com/office/drawing/2014/main" id="{DDC7E041-1B6C-6443-9373-67D3CC5C461D}"/>
              </a:ext>
            </a:extLst>
          </p:cNvPr>
          <p:cNvSpPr txBox="1"/>
          <p:nvPr/>
        </p:nvSpPr>
        <p:spPr>
          <a:xfrm rot="20974573">
            <a:off x="5298804" y="3635856"/>
            <a:ext cx="2693385" cy="276999"/>
          </a:xfrm>
          <a:prstGeom prst="rect">
            <a:avLst/>
          </a:prstGeom>
          <a:noFill/>
        </p:spPr>
        <p:txBody>
          <a:bodyPr wrap="square" rtlCol="0">
            <a:spAutoFit/>
          </a:bodyPr>
          <a:lstStyle/>
          <a:p>
            <a:r>
              <a:rPr lang="en-US" sz="1200" dirty="0"/>
              <a:t>Disproven by observed black holes</a:t>
            </a:r>
          </a:p>
        </p:txBody>
      </p:sp>
      <p:sp>
        <p:nvSpPr>
          <p:cNvPr id="27" name="TextBox 26">
            <a:extLst>
              <a:ext uri="{FF2B5EF4-FFF2-40B4-BE49-F238E27FC236}">
                <a16:creationId xmlns:a16="http://schemas.microsoft.com/office/drawing/2014/main" id="{44A7DE5F-05B6-7347-A1FE-FC3885D2942E}"/>
              </a:ext>
            </a:extLst>
          </p:cNvPr>
          <p:cNvSpPr txBox="1"/>
          <p:nvPr/>
        </p:nvSpPr>
        <p:spPr>
          <a:xfrm>
            <a:off x="7752522" y="1623391"/>
            <a:ext cx="1321904" cy="261610"/>
          </a:xfrm>
          <a:prstGeom prst="rect">
            <a:avLst/>
          </a:prstGeom>
          <a:noFill/>
        </p:spPr>
        <p:txBody>
          <a:bodyPr wrap="square" rtlCol="0">
            <a:spAutoFit/>
          </a:bodyPr>
          <a:lstStyle/>
          <a:p>
            <a:r>
              <a:rPr lang="en-US" sz="1100" dirty="0"/>
              <a:t>Observed</a:t>
            </a:r>
          </a:p>
        </p:txBody>
      </p:sp>
      <p:sp>
        <p:nvSpPr>
          <p:cNvPr id="28" name="TextBox 27">
            <a:extLst>
              <a:ext uri="{FF2B5EF4-FFF2-40B4-BE49-F238E27FC236}">
                <a16:creationId xmlns:a16="http://schemas.microsoft.com/office/drawing/2014/main" id="{BA7D0B97-8D0E-E546-B406-52949C0A6534}"/>
              </a:ext>
            </a:extLst>
          </p:cNvPr>
          <p:cNvSpPr txBox="1"/>
          <p:nvPr/>
        </p:nvSpPr>
        <p:spPr>
          <a:xfrm>
            <a:off x="4953000" y="1623391"/>
            <a:ext cx="1321904" cy="261610"/>
          </a:xfrm>
          <a:prstGeom prst="rect">
            <a:avLst/>
          </a:prstGeom>
          <a:noFill/>
        </p:spPr>
        <p:txBody>
          <a:bodyPr wrap="square" rtlCol="0">
            <a:spAutoFit/>
          </a:bodyPr>
          <a:lstStyle/>
          <a:p>
            <a:r>
              <a:rPr lang="en-US" sz="1100" dirty="0"/>
              <a:t>Not Observed</a:t>
            </a:r>
          </a:p>
        </p:txBody>
      </p:sp>
      <p:pic>
        <p:nvPicPr>
          <p:cNvPr id="29" name="Audio Recording Oct 12, 2020 at 4:19:03 PM" descr="Audio Recording Oct 12, 2020 at 4:19:03 PM">
            <a:hlinkClick r:id="" action="ppaction://media"/>
            <a:extLst>
              <a:ext uri="{FF2B5EF4-FFF2-40B4-BE49-F238E27FC236}">
                <a16:creationId xmlns:a16="http://schemas.microsoft.com/office/drawing/2014/main" id="{CD7836B4-825C-E242-9F4A-81F48906150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31200" y="0"/>
            <a:ext cx="812800" cy="812800"/>
          </a:xfrm>
          <a:prstGeom prst="rect">
            <a:avLst/>
          </a:prstGeom>
        </p:spPr>
      </p:pic>
    </p:spTree>
    <p:extLst>
      <p:ext uri="{BB962C8B-B14F-4D97-AF65-F5344CB8AC3E}">
        <p14:creationId xmlns:p14="http://schemas.microsoft.com/office/powerpoint/2010/main" val="224909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7808"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25C0CB-854E-CC49-A097-575C871E23EE}"/>
              </a:ext>
            </a:extLst>
          </p:cNvPr>
          <p:cNvSpPr>
            <a:spLocks noGrp="1"/>
          </p:cNvSpPr>
          <p:nvPr>
            <p:ph type="body" sz="quarter" idx="17"/>
          </p:nvPr>
        </p:nvSpPr>
        <p:spPr>
          <a:xfrm>
            <a:off x="350732" y="1571687"/>
            <a:ext cx="4141755" cy="3292621"/>
          </a:xfrm>
        </p:spPr>
        <p:txBody>
          <a:bodyPr/>
          <a:lstStyle/>
          <a:p>
            <a:r>
              <a:rPr lang="en-US" dirty="0"/>
              <a:t>The area around the black hole is the Active Galactic Nucleus (AGN) – here, infalling material forms an accretion disk; magnetic fields and thermal photons from this power an X-ray luminous corona. As more material tries to accrete, the thermal pressure increases, pushing things back out. The balance of these forces is the Eddington Limit, which sets a limit on how fast growth can occur. The corona is sensitive to the properties of the entire AGN, and therefore X-rays are a powerful tool to study the inner regions of black hole growth.</a:t>
            </a:r>
          </a:p>
        </p:txBody>
      </p:sp>
      <p:sp>
        <p:nvSpPr>
          <p:cNvPr id="3" name="Text Placeholder 2">
            <a:extLst>
              <a:ext uri="{FF2B5EF4-FFF2-40B4-BE49-F238E27FC236}">
                <a16:creationId xmlns:a16="http://schemas.microsoft.com/office/drawing/2014/main" id="{344D33C2-CE7F-5C4D-9F49-77092C449ABE}"/>
              </a:ext>
            </a:extLst>
          </p:cNvPr>
          <p:cNvSpPr>
            <a:spLocks noGrp="1"/>
          </p:cNvSpPr>
          <p:nvPr>
            <p:ph type="body" sz="quarter" idx="3"/>
          </p:nvPr>
        </p:nvSpPr>
        <p:spPr/>
        <p:txBody>
          <a:bodyPr/>
          <a:lstStyle/>
          <a:p>
            <a:r>
              <a:rPr lang="en-US" dirty="0"/>
              <a:t>Problem Description</a:t>
            </a:r>
          </a:p>
        </p:txBody>
      </p:sp>
      <p:grpSp>
        <p:nvGrpSpPr>
          <p:cNvPr id="33" name="Group 32">
            <a:extLst>
              <a:ext uri="{FF2B5EF4-FFF2-40B4-BE49-F238E27FC236}">
                <a16:creationId xmlns:a16="http://schemas.microsoft.com/office/drawing/2014/main" id="{2558B4F0-9DD7-F949-BA2C-E984FDA803D9}"/>
              </a:ext>
            </a:extLst>
          </p:cNvPr>
          <p:cNvGrpSpPr/>
          <p:nvPr/>
        </p:nvGrpSpPr>
        <p:grpSpPr>
          <a:xfrm>
            <a:off x="3901409" y="3493478"/>
            <a:ext cx="5242591" cy="1478610"/>
            <a:chOff x="3901409" y="3493478"/>
            <a:chExt cx="5242591" cy="1478610"/>
          </a:xfrm>
        </p:grpSpPr>
        <p:sp>
          <p:nvSpPr>
            <p:cNvPr id="31" name="Pie 30">
              <a:extLst>
                <a:ext uri="{FF2B5EF4-FFF2-40B4-BE49-F238E27FC236}">
                  <a16:creationId xmlns:a16="http://schemas.microsoft.com/office/drawing/2014/main" id="{6D042439-5413-FD4A-8DB8-64603D01A24B}"/>
                </a:ext>
              </a:extLst>
            </p:cNvPr>
            <p:cNvSpPr/>
            <p:nvPr/>
          </p:nvSpPr>
          <p:spPr>
            <a:xfrm>
              <a:off x="5796704" y="3500912"/>
              <a:ext cx="1471176" cy="1471176"/>
            </a:xfrm>
            <a:prstGeom prst="pie">
              <a:avLst>
                <a:gd name="adj1" fmla="val 14425944"/>
                <a:gd name="adj2" fmla="val 1364150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Freeform 28">
              <a:extLst>
                <a:ext uri="{FF2B5EF4-FFF2-40B4-BE49-F238E27FC236}">
                  <a16:creationId xmlns:a16="http://schemas.microsoft.com/office/drawing/2014/main" id="{1DAD79CE-F8E3-104A-BD26-872A3D720D0D}"/>
                </a:ext>
              </a:extLst>
            </p:cNvPr>
            <p:cNvSpPr/>
            <p:nvPr/>
          </p:nvSpPr>
          <p:spPr>
            <a:xfrm>
              <a:off x="3901409" y="3848295"/>
              <a:ext cx="5242591" cy="982615"/>
            </a:xfrm>
            <a:custGeom>
              <a:avLst/>
              <a:gdLst>
                <a:gd name="connsiteX0" fmla="*/ 1091895 w 2500709"/>
                <a:gd name="connsiteY0" fmla="*/ 48720 h 468706"/>
                <a:gd name="connsiteX1" fmla="*/ 725072 w 2500709"/>
                <a:gd name="connsiteY1" fmla="*/ 54036 h 468706"/>
                <a:gd name="connsiteX2" fmla="*/ 693174 w 2500709"/>
                <a:gd name="connsiteY2" fmla="*/ 69985 h 468706"/>
                <a:gd name="connsiteX3" fmla="*/ 677225 w 2500709"/>
                <a:gd name="connsiteY3" fmla="*/ 75301 h 468706"/>
                <a:gd name="connsiteX4" fmla="*/ 592165 w 2500709"/>
                <a:gd name="connsiteY4" fmla="*/ 91250 h 468706"/>
                <a:gd name="connsiteX5" fmla="*/ 565584 w 2500709"/>
                <a:gd name="connsiteY5" fmla="*/ 96566 h 468706"/>
                <a:gd name="connsiteX6" fmla="*/ 220025 w 2500709"/>
                <a:gd name="connsiteY6" fmla="*/ 91250 h 468706"/>
                <a:gd name="connsiteX7" fmla="*/ 204077 w 2500709"/>
                <a:gd name="connsiteY7" fmla="*/ 85934 h 468706"/>
                <a:gd name="connsiteX8" fmla="*/ 150914 w 2500709"/>
                <a:gd name="connsiteY8" fmla="*/ 91250 h 468706"/>
                <a:gd name="connsiteX9" fmla="*/ 97751 w 2500709"/>
                <a:gd name="connsiteY9" fmla="*/ 107199 h 468706"/>
                <a:gd name="connsiteX10" fmla="*/ 81802 w 2500709"/>
                <a:gd name="connsiteY10" fmla="*/ 117831 h 468706"/>
                <a:gd name="connsiteX11" fmla="*/ 71170 w 2500709"/>
                <a:gd name="connsiteY11" fmla="*/ 133780 h 468706"/>
                <a:gd name="connsiteX12" fmla="*/ 23323 w 2500709"/>
                <a:gd name="connsiteY12" fmla="*/ 160362 h 468706"/>
                <a:gd name="connsiteX13" fmla="*/ 2058 w 2500709"/>
                <a:gd name="connsiteY13" fmla="*/ 192259 h 468706"/>
                <a:gd name="connsiteX14" fmla="*/ 49904 w 2500709"/>
                <a:gd name="connsiteY14" fmla="*/ 234789 h 468706"/>
                <a:gd name="connsiteX15" fmla="*/ 76486 w 2500709"/>
                <a:gd name="connsiteY15" fmla="*/ 256055 h 468706"/>
                <a:gd name="connsiteX16" fmla="*/ 87118 w 2500709"/>
                <a:gd name="connsiteY16" fmla="*/ 272003 h 468706"/>
                <a:gd name="connsiteX17" fmla="*/ 92435 w 2500709"/>
                <a:gd name="connsiteY17" fmla="*/ 287952 h 468706"/>
                <a:gd name="connsiteX18" fmla="*/ 124332 w 2500709"/>
                <a:gd name="connsiteY18" fmla="*/ 298585 h 468706"/>
                <a:gd name="connsiteX19" fmla="*/ 172179 w 2500709"/>
                <a:gd name="connsiteY19" fmla="*/ 309217 h 468706"/>
                <a:gd name="connsiteX20" fmla="*/ 193444 w 2500709"/>
                <a:gd name="connsiteY20" fmla="*/ 314534 h 468706"/>
                <a:gd name="connsiteX21" fmla="*/ 251923 w 2500709"/>
                <a:gd name="connsiteY21" fmla="*/ 325166 h 468706"/>
                <a:gd name="connsiteX22" fmla="*/ 321035 w 2500709"/>
                <a:gd name="connsiteY22" fmla="*/ 335799 h 468706"/>
                <a:gd name="connsiteX23" fmla="*/ 336984 w 2500709"/>
                <a:gd name="connsiteY23" fmla="*/ 341115 h 468706"/>
                <a:gd name="connsiteX24" fmla="*/ 395463 w 2500709"/>
                <a:gd name="connsiteY24" fmla="*/ 357064 h 468706"/>
                <a:gd name="connsiteX25" fmla="*/ 422044 w 2500709"/>
                <a:gd name="connsiteY25" fmla="*/ 367696 h 468706"/>
                <a:gd name="connsiteX26" fmla="*/ 443309 w 2500709"/>
                <a:gd name="connsiteY26" fmla="*/ 373013 h 468706"/>
                <a:gd name="connsiteX27" fmla="*/ 459258 w 2500709"/>
                <a:gd name="connsiteY27" fmla="*/ 378329 h 468706"/>
                <a:gd name="connsiteX28" fmla="*/ 475207 w 2500709"/>
                <a:gd name="connsiteY28" fmla="*/ 388962 h 468706"/>
                <a:gd name="connsiteX29" fmla="*/ 507104 w 2500709"/>
                <a:gd name="connsiteY29" fmla="*/ 399594 h 468706"/>
                <a:gd name="connsiteX30" fmla="*/ 523053 w 2500709"/>
                <a:gd name="connsiteY30" fmla="*/ 404910 h 468706"/>
                <a:gd name="connsiteX31" fmla="*/ 586849 w 2500709"/>
                <a:gd name="connsiteY31" fmla="*/ 426175 h 468706"/>
                <a:gd name="connsiteX32" fmla="*/ 602797 w 2500709"/>
                <a:gd name="connsiteY32" fmla="*/ 431492 h 468706"/>
                <a:gd name="connsiteX33" fmla="*/ 751653 w 2500709"/>
                <a:gd name="connsiteY33" fmla="*/ 436808 h 468706"/>
                <a:gd name="connsiteX34" fmla="*/ 1049365 w 2500709"/>
                <a:gd name="connsiteY34" fmla="*/ 442124 h 468706"/>
                <a:gd name="connsiteX35" fmla="*/ 1150374 w 2500709"/>
                <a:gd name="connsiteY35" fmla="*/ 458073 h 468706"/>
                <a:gd name="connsiteX36" fmla="*/ 1203537 w 2500709"/>
                <a:gd name="connsiteY36" fmla="*/ 468706 h 468706"/>
                <a:gd name="connsiteX37" fmla="*/ 1378974 w 2500709"/>
                <a:gd name="connsiteY37" fmla="*/ 458073 h 468706"/>
                <a:gd name="connsiteX38" fmla="*/ 1469351 w 2500709"/>
                <a:gd name="connsiteY38" fmla="*/ 442124 h 468706"/>
                <a:gd name="connsiteX39" fmla="*/ 1490616 w 2500709"/>
                <a:gd name="connsiteY39" fmla="*/ 436808 h 468706"/>
                <a:gd name="connsiteX40" fmla="*/ 1559728 w 2500709"/>
                <a:gd name="connsiteY40" fmla="*/ 426175 h 468706"/>
                <a:gd name="connsiteX41" fmla="*/ 1586309 w 2500709"/>
                <a:gd name="connsiteY41" fmla="*/ 420859 h 468706"/>
                <a:gd name="connsiteX42" fmla="*/ 1692635 w 2500709"/>
                <a:gd name="connsiteY42" fmla="*/ 415543 h 468706"/>
                <a:gd name="connsiteX43" fmla="*/ 1751114 w 2500709"/>
                <a:gd name="connsiteY43" fmla="*/ 404910 h 468706"/>
                <a:gd name="connsiteX44" fmla="*/ 1793644 w 2500709"/>
                <a:gd name="connsiteY44" fmla="*/ 399594 h 468706"/>
                <a:gd name="connsiteX45" fmla="*/ 1857439 w 2500709"/>
                <a:gd name="connsiteY45" fmla="*/ 388962 h 468706"/>
                <a:gd name="connsiteX46" fmla="*/ 1937184 w 2500709"/>
                <a:gd name="connsiteY46" fmla="*/ 378329 h 468706"/>
                <a:gd name="connsiteX47" fmla="*/ 1958449 w 2500709"/>
                <a:gd name="connsiteY47" fmla="*/ 373013 h 468706"/>
                <a:gd name="connsiteX48" fmla="*/ 1974397 w 2500709"/>
                <a:gd name="connsiteY48" fmla="*/ 362380 h 468706"/>
                <a:gd name="connsiteX49" fmla="*/ 2027560 w 2500709"/>
                <a:gd name="connsiteY49" fmla="*/ 346431 h 468706"/>
                <a:gd name="connsiteX50" fmla="*/ 2054142 w 2500709"/>
                <a:gd name="connsiteY50" fmla="*/ 341115 h 468706"/>
                <a:gd name="connsiteX51" fmla="*/ 2075407 w 2500709"/>
                <a:gd name="connsiteY51" fmla="*/ 335799 h 468706"/>
                <a:gd name="connsiteX52" fmla="*/ 2298690 w 2500709"/>
                <a:gd name="connsiteY52" fmla="*/ 325166 h 468706"/>
                <a:gd name="connsiteX53" fmla="*/ 2362486 w 2500709"/>
                <a:gd name="connsiteY53" fmla="*/ 298585 h 468706"/>
                <a:gd name="connsiteX54" fmla="*/ 2378435 w 2500709"/>
                <a:gd name="connsiteY54" fmla="*/ 282636 h 468706"/>
                <a:gd name="connsiteX55" fmla="*/ 2399700 w 2500709"/>
                <a:gd name="connsiteY55" fmla="*/ 272003 h 468706"/>
                <a:gd name="connsiteX56" fmla="*/ 2420965 w 2500709"/>
                <a:gd name="connsiteY56" fmla="*/ 256055 h 468706"/>
                <a:gd name="connsiteX57" fmla="*/ 2452863 w 2500709"/>
                <a:gd name="connsiteY57" fmla="*/ 234789 h 468706"/>
                <a:gd name="connsiteX58" fmla="*/ 2468811 w 2500709"/>
                <a:gd name="connsiteY58" fmla="*/ 224157 h 468706"/>
                <a:gd name="connsiteX59" fmla="*/ 2484760 w 2500709"/>
                <a:gd name="connsiteY59" fmla="*/ 213524 h 468706"/>
                <a:gd name="connsiteX60" fmla="*/ 2500709 w 2500709"/>
                <a:gd name="connsiteY60" fmla="*/ 208208 h 468706"/>
                <a:gd name="connsiteX61" fmla="*/ 2495393 w 2500709"/>
                <a:gd name="connsiteY61" fmla="*/ 123148 h 468706"/>
                <a:gd name="connsiteX62" fmla="*/ 2479444 w 2500709"/>
                <a:gd name="connsiteY62" fmla="*/ 107199 h 468706"/>
                <a:gd name="connsiteX63" fmla="*/ 2442230 w 2500709"/>
                <a:gd name="connsiteY63" fmla="*/ 64668 h 468706"/>
                <a:gd name="connsiteX64" fmla="*/ 2420965 w 2500709"/>
                <a:gd name="connsiteY64" fmla="*/ 59352 h 468706"/>
                <a:gd name="connsiteX65" fmla="*/ 2405016 w 2500709"/>
                <a:gd name="connsiteY65" fmla="*/ 48720 h 468706"/>
                <a:gd name="connsiteX66" fmla="*/ 2394384 w 2500709"/>
                <a:gd name="connsiteY66" fmla="*/ 11506 h 468706"/>
                <a:gd name="connsiteX67" fmla="*/ 2378435 w 2500709"/>
                <a:gd name="connsiteY67" fmla="*/ 6189 h 468706"/>
                <a:gd name="connsiteX68" fmla="*/ 2133886 w 2500709"/>
                <a:gd name="connsiteY68" fmla="*/ 873 h 468706"/>
                <a:gd name="connsiteX69" fmla="*/ 1953132 w 2500709"/>
                <a:gd name="connsiteY69" fmla="*/ 6189 h 468706"/>
                <a:gd name="connsiteX70" fmla="*/ 1899970 w 2500709"/>
                <a:gd name="connsiteY70" fmla="*/ 16822 h 468706"/>
                <a:gd name="connsiteX71" fmla="*/ 1873388 w 2500709"/>
                <a:gd name="connsiteY71" fmla="*/ 22138 h 468706"/>
                <a:gd name="connsiteX72" fmla="*/ 1841490 w 2500709"/>
                <a:gd name="connsiteY72" fmla="*/ 32771 h 468706"/>
                <a:gd name="connsiteX73" fmla="*/ 1788328 w 2500709"/>
                <a:gd name="connsiteY73" fmla="*/ 27455 h 468706"/>
                <a:gd name="connsiteX74" fmla="*/ 1767063 w 2500709"/>
                <a:gd name="connsiteY74" fmla="*/ 22138 h 468706"/>
                <a:gd name="connsiteX75" fmla="*/ 1612890 w 2500709"/>
                <a:gd name="connsiteY75" fmla="*/ 16822 h 468706"/>
                <a:gd name="connsiteX76" fmla="*/ 1208853 w 2500709"/>
                <a:gd name="connsiteY76" fmla="*/ 6189 h 468706"/>
                <a:gd name="connsiteX77" fmla="*/ 1155690 w 2500709"/>
                <a:gd name="connsiteY77" fmla="*/ 873 h 468706"/>
                <a:gd name="connsiteX78" fmla="*/ 1134425 w 2500709"/>
                <a:gd name="connsiteY78" fmla="*/ 6189 h 468706"/>
                <a:gd name="connsiteX79" fmla="*/ 1129109 w 2500709"/>
                <a:gd name="connsiteY79" fmla="*/ 22138 h 468706"/>
                <a:gd name="connsiteX80" fmla="*/ 1134425 w 2500709"/>
                <a:gd name="connsiteY80" fmla="*/ 43403 h 468706"/>
                <a:gd name="connsiteX81" fmla="*/ 1139742 w 2500709"/>
                <a:gd name="connsiteY81" fmla="*/ 69985 h 468706"/>
                <a:gd name="connsiteX82" fmla="*/ 1145058 w 2500709"/>
                <a:gd name="connsiteY82" fmla="*/ 112515 h 468706"/>
                <a:gd name="connsiteX83" fmla="*/ 1166323 w 2500709"/>
                <a:gd name="connsiteY83" fmla="*/ 117831 h 468706"/>
                <a:gd name="connsiteX84" fmla="*/ 1182272 w 2500709"/>
                <a:gd name="connsiteY84" fmla="*/ 123148 h 468706"/>
                <a:gd name="connsiteX85" fmla="*/ 1368342 w 2500709"/>
                <a:gd name="connsiteY85" fmla="*/ 123148 h 468706"/>
                <a:gd name="connsiteX86" fmla="*/ 1384290 w 2500709"/>
                <a:gd name="connsiteY86" fmla="*/ 128464 h 468706"/>
                <a:gd name="connsiteX87" fmla="*/ 1448086 w 2500709"/>
                <a:gd name="connsiteY87" fmla="*/ 123148 h 468706"/>
                <a:gd name="connsiteX88" fmla="*/ 1479984 w 2500709"/>
                <a:gd name="connsiteY88" fmla="*/ 117831 h 468706"/>
                <a:gd name="connsiteX89" fmla="*/ 1708584 w 2500709"/>
                <a:gd name="connsiteY89" fmla="*/ 112515 h 468706"/>
                <a:gd name="connsiteX90" fmla="*/ 1735165 w 2500709"/>
                <a:gd name="connsiteY90" fmla="*/ 107199 h 468706"/>
                <a:gd name="connsiteX91" fmla="*/ 1756430 w 2500709"/>
                <a:gd name="connsiteY91" fmla="*/ 101882 h 468706"/>
                <a:gd name="connsiteX92" fmla="*/ 1830858 w 2500709"/>
                <a:gd name="connsiteY92" fmla="*/ 107199 h 468706"/>
                <a:gd name="connsiteX93" fmla="*/ 2016928 w 2500709"/>
                <a:gd name="connsiteY93" fmla="*/ 123148 h 468706"/>
                <a:gd name="connsiteX94" fmla="*/ 2133886 w 2500709"/>
                <a:gd name="connsiteY94" fmla="*/ 117831 h 468706"/>
                <a:gd name="connsiteX95" fmla="*/ 2250844 w 2500709"/>
                <a:gd name="connsiteY95" fmla="*/ 112515 h 468706"/>
                <a:gd name="connsiteX96" fmla="*/ 2266793 w 2500709"/>
                <a:gd name="connsiteY96" fmla="*/ 117831 h 468706"/>
                <a:gd name="connsiteX97" fmla="*/ 2234895 w 2500709"/>
                <a:gd name="connsiteY97" fmla="*/ 139096 h 468706"/>
                <a:gd name="connsiteX98" fmla="*/ 2080723 w 2500709"/>
                <a:gd name="connsiteY98" fmla="*/ 155045 h 468706"/>
                <a:gd name="connsiteX99" fmla="*/ 2016928 w 2500709"/>
                <a:gd name="connsiteY99" fmla="*/ 170994 h 468706"/>
                <a:gd name="connsiteX100" fmla="*/ 2000979 w 2500709"/>
                <a:gd name="connsiteY100" fmla="*/ 176310 h 468706"/>
                <a:gd name="connsiteX101" fmla="*/ 1985030 w 2500709"/>
                <a:gd name="connsiteY101" fmla="*/ 181627 h 468706"/>
                <a:gd name="connsiteX102" fmla="*/ 1772379 w 2500709"/>
                <a:gd name="connsiteY102" fmla="*/ 192259 h 468706"/>
                <a:gd name="connsiteX103" fmla="*/ 1565044 w 2500709"/>
                <a:gd name="connsiteY103" fmla="*/ 208208 h 468706"/>
                <a:gd name="connsiteX104" fmla="*/ 1426821 w 2500709"/>
                <a:gd name="connsiteY104" fmla="*/ 213524 h 468706"/>
                <a:gd name="connsiteX105" fmla="*/ 1347077 w 2500709"/>
                <a:gd name="connsiteY105" fmla="*/ 208208 h 468706"/>
                <a:gd name="connsiteX106" fmla="*/ 1283281 w 2500709"/>
                <a:gd name="connsiteY106" fmla="*/ 197575 h 468706"/>
                <a:gd name="connsiteX107" fmla="*/ 783551 w 2500709"/>
                <a:gd name="connsiteY107" fmla="*/ 186943 h 468706"/>
                <a:gd name="connsiteX108" fmla="*/ 586849 w 2500709"/>
                <a:gd name="connsiteY108" fmla="*/ 181627 h 468706"/>
                <a:gd name="connsiteX109" fmla="*/ 432677 w 2500709"/>
                <a:gd name="connsiteY109" fmla="*/ 176310 h 468706"/>
                <a:gd name="connsiteX110" fmla="*/ 368881 w 2500709"/>
                <a:gd name="connsiteY110" fmla="*/ 170994 h 468706"/>
                <a:gd name="connsiteX111" fmla="*/ 342300 w 2500709"/>
                <a:gd name="connsiteY111" fmla="*/ 165678 h 468706"/>
                <a:gd name="connsiteX112" fmla="*/ 411411 w 2500709"/>
                <a:gd name="connsiteY112" fmla="*/ 165678 h 468706"/>
                <a:gd name="connsiteX113" fmla="*/ 608114 w 2500709"/>
                <a:gd name="connsiteY113" fmla="*/ 176310 h 468706"/>
                <a:gd name="connsiteX114" fmla="*/ 640011 w 2500709"/>
                <a:gd name="connsiteY114" fmla="*/ 181627 h 468706"/>
                <a:gd name="connsiteX115" fmla="*/ 831397 w 2500709"/>
                <a:gd name="connsiteY115" fmla="*/ 186943 h 468706"/>
                <a:gd name="connsiteX116" fmla="*/ 932407 w 2500709"/>
                <a:gd name="connsiteY116" fmla="*/ 186943 h 468706"/>
                <a:gd name="connsiteX117" fmla="*/ 990886 w 2500709"/>
                <a:gd name="connsiteY117" fmla="*/ 176310 h 468706"/>
                <a:gd name="connsiteX118" fmla="*/ 1001518 w 2500709"/>
                <a:gd name="connsiteY118" fmla="*/ 160362 h 468706"/>
                <a:gd name="connsiteX119" fmla="*/ 1017467 w 2500709"/>
                <a:gd name="connsiteY119" fmla="*/ 155045 h 468706"/>
                <a:gd name="connsiteX120" fmla="*/ 1033416 w 2500709"/>
                <a:gd name="connsiteY120" fmla="*/ 144413 h 468706"/>
                <a:gd name="connsiteX121" fmla="*/ 1065314 w 2500709"/>
                <a:gd name="connsiteY121" fmla="*/ 128464 h 468706"/>
                <a:gd name="connsiteX122" fmla="*/ 1086579 w 2500709"/>
                <a:gd name="connsiteY122" fmla="*/ 96566 h 468706"/>
                <a:gd name="connsiteX123" fmla="*/ 1091895 w 2500709"/>
                <a:gd name="connsiteY123" fmla="*/ 48720 h 468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2500709" h="468706">
                  <a:moveTo>
                    <a:pt x="1091895" y="48720"/>
                  </a:moveTo>
                  <a:lnTo>
                    <a:pt x="725072" y="54036"/>
                  </a:lnTo>
                  <a:cubicBezTo>
                    <a:pt x="710922" y="54429"/>
                    <a:pt x="704823" y="64160"/>
                    <a:pt x="693174" y="69985"/>
                  </a:cubicBezTo>
                  <a:cubicBezTo>
                    <a:pt x="688162" y="72491"/>
                    <a:pt x="682685" y="74041"/>
                    <a:pt x="677225" y="75301"/>
                  </a:cubicBezTo>
                  <a:cubicBezTo>
                    <a:pt x="627736" y="86722"/>
                    <a:pt x="633393" y="83754"/>
                    <a:pt x="592165" y="91250"/>
                  </a:cubicBezTo>
                  <a:cubicBezTo>
                    <a:pt x="583275" y="92866"/>
                    <a:pt x="574444" y="94794"/>
                    <a:pt x="565584" y="96566"/>
                  </a:cubicBezTo>
                  <a:lnTo>
                    <a:pt x="220025" y="91250"/>
                  </a:lnTo>
                  <a:cubicBezTo>
                    <a:pt x="214424" y="91085"/>
                    <a:pt x="209681" y="85934"/>
                    <a:pt x="204077" y="85934"/>
                  </a:cubicBezTo>
                  <a:cubicBezTo>
                    <a:pt x="186268" y="85934"/>
                    <a:pt x="168635" y="89478"/>
                    <a:pt x="150914" y="91250"/>
                  </a:cubicBezTo>
                  <a:cubicBezTo>
                    <a:pt x="139025" y="94222"/>
                    <a:pt x="105520" y="102020"/>
                    <a:pt x="97751" y="107199"/>
                  </a:cubicBezTo>
                  <a:lnTo>
                    <a:pt x="81802" y="117831"/>
                  </a:lnTo>
                  <a:cubicBezTo>
                    <a:pt x="78258" y="123147"/>
                    <a:pt x="75978" y="129573"/>
                    <a:pt x="71170" y="133780"/>
                  </a:cubicBezTo>
                  <a:cubicBezTo>
                    <a:pt x="48673" y="153465"/>
                    <a:pt x="45227" y="153060"/>
                    <a:pt x="23323" y="160362"/>
                  </a:cubicBezTo>
                  <a:cubicBezTo>
                    <a:pt x="16235" y="170994"/>
                    <a:pt x="-6978" y="183223"/>
                    <a:pt x="2058" y="192259"/>
                  </a:cubicBezTo>
                  <a:cubicBezTo>
                    <a:pt x="38474" y="228675"/>
                    <a:pt x="21445" y="215816"/>
                    <a:pt x="49904" y="234789"/>
                  </a:cubicBezTo>
                  <a:cubicBezTo>
                    <a:pt x="80376" y="280496"/>
                    <a:pt x="39802" y="226707"/>
                    <a:pt x="76486" y="256055"/>
                  </a:cubicBezTo>
                  <a:cubicBezTo>
                    <a:pt x="81475" y="260046"/>
                    <a:pt x="84261" y="266289"/>
                    <a:pt x="87118" y="272003"/>
                  </a:cubicBezTo>
                  <a:cubicBezTo>
                    <a:pt x="89624" y="277015"/>
                    <a:pt x="87875" y="284695"/>
                    <a:pt x="92435" y="287952"/>
                  </a:cubicBezTo>
                  <a:cubicBezTo>
                    <a:pt x="101555" y="294466"/>
                    <a:pt x="113700" y="295041"/>
                    <a:pt x="124332" y="298585"/>
                  </a:cubicBezTo>
                  <a:cubicBezTo>
                    <a:pt x="155369" y="308931"/>
                    <a:pt x="125402" y="299861"/>
                    <a:pt x="172179" y="309217"/>
                  </a:cubicBezTo>
                  <a:cubicBezTo>
                    <a:pt x="179344" y="310650"/>
                    <a:pt x="186311" y="312949"/>
                    <a:pt x="193444" y="314534"/>
                  </a:cubicBezTo>
                  <a:cubicBezTo>
                    <a:pt x="212103" y="318681"/>
                    <a:pt x="233173" y="322282"/>
                    <a:pt x="251923" y="325166"/>
                  </a:cubicBezTo>
                  <a:cubicBezTo>
                    <a:pt x="265720" y="327288"/>
                    <a:pt x="306101" y="332480"/>
                    <a:pt x="321035" y="335799"/>
                  </a:cubicBezTo>
                  <a:cubicBezTo>
                    <a:pt x="326505" y="337015"/>
                    <a:pt x="331578" y="339641"/>
                    <a:pt x="336984" y="341115"/>
                  </a:cubicBezTo>
                  <a:cubicBezTo>
                    <a:pt x="363927" y="348463"/>
                    <a:pt x="373713" y="348908"/>
                    <a:pt x="395463" y="357064"/>
                  </a:cubicBezTo>
                  <a:cubicBezTo>
                    <a:pt x="404398" y="360415"/>
                    <a:pt x="412991" y="364678"/>
                    <a:pt x="422044" y="367696"/>
                  </a:cubicBezTo>
                  <a:cubicBezTo>
                    <a:pt x="428976" y="370007"/>
                    <a:pt x="436284" y="371006"/>
                    <a:pt x="443309" y="373013"/>
                  </a:cubicBezTo>
                  <a:cubicBezTo>
                    <a:pt x="448697" y="374553"/>
                    <a:pt x="453942" y="376557"/>
                    <a:pt x="459258" y="378329"/>
                  </a:cubicBezTo>
                  <a:cubicBezTo>
                    <a:pt x="464574" y="381873"/>
                    <a:pt x="469368" y="386367"/>
                    <a:pt x="475207" y="388962"/>
                  </a:cubicBezTo>
                  <a:cubicBezTo>
                    <a:pt x="485448" y="393514"/>
                    <a:pt x="496472" y="396050"/>
                    <a:pt x="507104" y="399594"/>
                  </a:cubicBezTo>
                  <a:cubicBezTo>
                    <a:pt x="512420" y="401366"/>
                    <a:pt x="518041" y="402404"/>
                    <a:pt x="523053" y="404910"/>
                  </a:cubicBezTo>
                  <a:cubicBezTo>
                    <a:pt x="571022" y="428896"/>
                    <a:pt x="511490" y="401050"/>
                    <a:pt x="586849" y="426175"/>
                  </a:cubicBezTo>
                  <a:cubicBezTo>
                    <a:pt x="592165" y="427947"/>
                    <a:pt x="597205" y="431131"/>
                    <a:pt x="602797" y="431492"/>
                  </a:cubicBezTo>
                  <a:cubicBezTo>
                    <a:pt x="652344" y="434689"/>
                    <a:pt x="702017" y="435626"/>
                    <a:pt x="751653" y="436808"/>
                  </a:cubicBezTo>
                  <a:lnTo>
                    <a:pt x="1049365" y="442124"/>
                  </a:lnTo>
                  <a:cubicBezTo>
                    <a:pt x="1198982" y="463499"/>
                    <a:pt x="1075334" y="444430"/>
                    <a:pt x="1150374" y="458073"/>
                  </a:cubicBezTo>
                  <a:cubicBezTo>
                    <a:pt x="1198164" y="466762"/>
                    <a:pt x="1165928" y="459302"/>
                    <a:pt x="1203537" y="468706"/>
                  </a:cubicBezTo>
                  <a:cubicBezTo>
                    <a:pt x="1272131" y="465848"/>
                    <a:pt x="1317105" y="466911"/>
                    <a:pt x="1378974" y="458073"/>
                  </a:cubicBezTo>
                  <a:cubicBezTo>
                    <a:pt x="1398032" y="455351"/>
                    <a:pt x="1444117" y="447732"/>
                    <a:pt x="1469351" y="442124"/>
                  </a:cubicBezTo>
                  <a:cubicBezTo>
                    <a:pt x="1476483" y="440539"/>
                    <a:pt x="1483451" y="438241"/>
                    <a:pt x="1490616" y="436808"/>
                  </a:cubicBezTo>
                  <a:cubicBezTo>
                    <a:pt x="1520018" y="430928"/>
                    <a:pt x="1529113" y="431278"/>
                    <a:pt x="1559728" y="426175"/>
                  </a:cubicBezTo>
                  <a:cubicBezTo>
                    <a:pt x="1568641" y="424689"/>
                    <a:pt x="1577302" y="421580"/>
                    <a:pt x="1586309" y="420859"/>
                  </a:cubicBezTo>
                  <a:cubicBezTo>
                    <a:pt x="1621682" y="418029"/>
                    <a:pt x="1657193" y="417315"/>
                    <a:pt x="1692635" y="415543"/>
                  </a:cubicBezTo>
                  <a:cubicBezTo>
                    <a:pt x="1715520" y="410966"/>
                    <a:pt x="1727322" y="408309"/>
                    <a:pt x="1751114" y="404910"/>
                  </a:cubicBezTo>
                  <a:cubicBezTo>
                    <a:pt x="1765257" y="402889"/>
                    <a:pt x="1779515" y="401713"/>
                    <a:pt x="1793644" y="399594"/>
                  </a:cubicBezTo>
                  <a:cubicBezTo>
                    <a:pt x="1814964" y="396396"/>
                    <a:pt x="1836013" y="391343"/>
                    <a:pt x="1857439" y="388962"/>
                  </a:cubicBezTo>
                  <a:cubicBezTo>
                    <a:pt x="1889348" y="385416"/>
                    <a:pt x="1907359" y="384294"/>
                    <a:pt x="1937184" y="378329"/>
                  </a:cubicBezTo>
                  <a:cubicBezTo>
                    <a:pt x="1944349" y="376896"/>
                    <a:pt x="1951361" y="374785"/>
                    <a:pt x="1958449" y="373013"/>
                  </a:cubicBezTo>
                  <a:cubicBezTo>
                    <a:pt x="1963765" y="369469"/>
                    <a:pt x="1968558" y="364975"/>
                    <a:pt x="1974397" y="362380"/>
                  </a:cubicBezTo>
                  <a:cubicBezTo>
                    <a:pt x="1987639" y="356495"/>
                    <a:pt x="2012103" y="349866"/>
                    <a:pt x="2027560" y="346431"/>
                  </a:cubicBezTo>
                  <a:cubicBezTo>
                    <a:pt x="2036381" y="344471"/>
                    <a:pt x="2045321" y="343075"/>
                    <a:pt x="2054142" y="341115"/>
                  </a:cubicBezTo>
                  <a:cubicBezTo>
                    <a:pt x="2061274" y="339530"/>
                    <a:pt x="2068200" y="337000"/>
                    <a:pt x="2075407" y="335799"/>
                  </a:cubicBezTo>
                  <a:cubicBezTo>
                    <a:pt x="2146690" y="323918"/>
                    <a:pt x="2234692" y="327048"/>
                    <a:pt x="2298690" y="325166"/>
                  </a:cubicBezTo>
                  <a:cubicBezTo>
                    <a:pt x="2310042" y="279763"/>
                    <a:pt x="2293281" y="318358"/>
                    <a:pt x="2362486" y="298585"/>
                  </a:cubicBezTo>
                  <a:cubicBezTo>
                    <a:pt x="2369715" y="296520"/>
                    <a:pt x="2372317" y="287006"/>
                    <a:pt x="2378435" y="282636"/>
                  </a:cubicBezTo>
                  <a:cubicBezTo>
                    <a:pt x="2384884" y="278030"/>
                    <a:pt x="2392980" y="276203"/>
                    <a:pt x="2399700" y="272003"/>
                  </a:cubicBezTo>
                  <a:cubicBezTo>
                    <a:pt x="2407214" y="267307"/>
                    <a:pt x="2413706" y="261136"/>
                    <a:pt x="2420965" y="256055"/>
                  </a:cubicBezTo>
                  <a:cubicBezTo>
                    <a:pt x="2431434" y="248727"/>
                    <a:pt x="2442230" y="241878"/>
                    <a:pt x="2452863" y="234789"/>
                  </a:cubicBezTo>
                  <a:lnTo>
                    <a:pt x="2468811" y="224157"/>
                  </a:lnTo>
                  <a:cubicBezTo>
                    <a:pt x="2474127" y="220613"/>
                    <a:pt x="2478698" y="215544"/>
                    <a:pt x="2484760" y="213524"/>
                  </a:cubicBezTo>
                  <a:lnTo>
                    <a:pt x="2500709" y="208208"/>
                  </a:lnTo>
                  <a:cubicBezTo>
                    <a:pt x="2498937" y="179855"/>
                    <a:pt x="2501245" y="150947"/>
                    <a:pt x="2495393" y="123148"/>
                  </a:cubicBezTo>
                  <a:cubicBezTo>
                    <a:pt x="2493844" y="115791"/>
                    <a:pt x="2484060" y="113134"/>
                    <a:pt x="2479444" y="107199"/>
                  </a:cubicBezTo>
                  <a:cubicBezTo>
                    <a:pt x="2463200" y="86314"/>
                    <a:pt x="2464529" y="74225"/>
                    <a:pt x="2442230" y="64668"/>
                  </a:cubicBezTo>
                  <a:cubicBezTo>
                    <a:pt x="2435514" y="61790"/>
                    <a:pt x="2428053" y="61124"/>
                    <a:pt x="2420965" y="59352"/>
                  </a:cubicBezTo>
                  <a:cubicBezTo>
                    <a:pt x="2415649" y="55808"/>
                    <a:pt x="2408560" y="54036"/>
                    <a:pt x="2405016" y="48720"/>
                  </a:cubicBezTo>
                  <a:cubicBezTo>
                    <a:pt x="2404740" y="48306"/>
                    <a:pt x="2397102" y="14224"/>
                    <a:pt x="2394384" y="11506"/>
                  </a:cubicBezTo>
                  <a:cubicBezTo>
                    <a:pt x="2390421" y="7543"/>
                    <a:pt x="2384034" y="6418"/>
                    <a:pt x="2378435" y="6189"/>
                  </a:cubicBezTo>
                  <a:cubicBezTo>
                    <a:pt x="2296967" y="2864"/>
                    <a:pt x="2215402" y="2645"/>
                    <a:pt x="2133886" y="873"/>
                  </a:cubicBezTo>
                  <a:cubicBezTo>
                    <a:pt x="2073635" y="2645"/>
                    <a:pt x="2013270" y="2089"/>
                    <a:pt x="1953132" y="6189"/>
                  </a:cubicBezTo>
                  <a:cubicBezTo>
                    <a:pt x="1935102" y="7418"/>
                    <a:pt x="1917691" y="13278"/>
                    <a:pt x="1899970" y="16822"/>
                  </a:cubicBezTo>
                  <a:cubicBezTo>
                    <a:pt x="1891109" y="18594"/>
                    <a:pt x="1881960" y="19280"/>
                    <a:pt x="1873388" y="22138"/>
                  </a:cubicBezTo>
                  <a:lnTo>
                    <a:pt x="1841490" y="32771"/>
                  </a:lnTo>
                  <a:cubicBezTo>
                    <a:pt x="1823769" y="30999"/>
                    <a:pt x="1805958" y="29974"/>
                    <a:pt x="1788328" y="27455"/>
                  </a:cubicBezTo>
                  <a:cubicBezTo>
                    <a:pt x="1781095" y="26422"/>
                    <a:pt x="1774356" y="22580"/>
                    <a:pt x="1767063" y="22138"/>
                  </a:cubicBezTo>
                  <a:cubicBezTo>
                    <a:pt x="1715736" y="19027"/>
                    <a:pt x="1664281" y="18594"/>
                    <a:pt x="1612890" y="16822"/>
                  </a:cubicBezTo>
                  <a:cubicBezTo>
                    <a:pt x="1466792" y="-19701"/>
                    <a:pt x="1617087" y="16146"/>
                    <a:pt x="1208853" y="6189"/>
                  </a:cubicBezTo>
                  <a:cubicBezTo>
                    <a:pt x="1191049" y="5755"/>
                    <a:pt x="1173411" y="2645"/>
                    <a:pt x="1155690" y="873"/>
                  </a:cubicBezTo>
                  <a:cubicBezTo>
                    <a:pt x="1148602" y="2645"/>
                    <a:pt x="1140130" y="1625"/>
                    <a:pt x="1134425" y="6189"/>
                  </a:cubicBezTo>
                  <a:cubicBezTo>
                    <a:pt x="1130049" y="9690"/>
                    <a:pt x="1129109" y="16534"/>
                    <a:pt x="1129109" y="22138"/>
                  </a:cubicBezTo>
                  <a:cubicBezTo>
                    <a:pt x="1129109" y="29444"/>
                    <a:pt x="1132840" y="36271"/>
                    <a:pt x="1134425" y="43403"/>
                  </a:cubicBezTo>
                  <a:cubicBezTo>
                    <a:pt x="1136385" y="52224"/>
                    <a:pt x="1138368" y="61054"/>
                    <a:pt x="1139742" y="69985"/>
                  </a:cubicBezTo>
                  <a:cubicBezTo>
                    <a:pt x="1141915" y="84106"/>
                    <a:pt x="1138120" y="100026"/>
                    <a:pt x="1145058" y="112515"/>
                  </a:cubicBezTo>
                  <a:cubicBezTo>
                    <a:pt x="1148606" y="118902"/>
                    <a:pt x="1159298" y="115824"/>
                    <a:pt x="1166323" y="117831"/>
                  </a:cubicBezTo>
                  <a:cubicBezTo>
                    <a:pt x="1171711" y="119371"/>
                    <a:pt x="1176956" y="121376"/>
                    <a:pt x="1182272" y="123148"/>
                  </a:cubicBezTo>
                  <a:cubicBezTo>
                    <a:pt x="1272898" y="118616"/>
                    <a:pt x="1284951" y="113882"/>
                    <a:pt x="1368342" y="123148"/>
                  </a:cubicBezTo>
                  <a:cubicBezTo>
                    <a:pt x="1373911" y="123767"/>
                    <a:pt x="1378974" y="126692"/>
                    <a:pt x="1384290" y="128464"/>
                  </a:cubicBezTo>
                  <a:cubicBezTo>
                    <a:pt x="1405555" y="126692"/>
                    <a:pt x="1426877" y="125505"/>
                    <a:pt x="1448086" y="123148"/>
                  </a:cubicBezTo>
                  <a:cubicBezTo>
                    <a:pt x="1458799" y="121958"/>
                    <a:pt x="1469214" y="118271"/>
                    <a:pt x="1479984" y="117831"/>
                  </a:cubicBezTo>
                  <a:cubicBezTo>
                    <a:pt x="1556141" y="114722"/>
                    <a:pt x="1632384" y="114287"/>
                    <a:pt x="1708584" y="112515"/>
                  </a:cubicBezTo>
                  <a:cubicBezTo>
                    <a:pt x="1717444" y="110743"/>
                    <a:pt x="1726344" y="109159"/>
                    <a:pt x="1735165" y="107199"/>
                  </a:cubicBezTo>
                  <a:cubicBezTo>
                    <a:pt x="1742298" y="105614"/>
                    <a:pt x="1749123" y="101882"/>
                    <a:pt x="1756430" y="101882"/>
                  </a:cubicBezTo>
                  <a:cubicBezTo>
                    <a:pt x="1781303" y="101882"/>
                    <a:pt x="1806049" y="105427"/>
                    <a:pt x="1830858" y="107199"/>
                  </a:cubicBezTo>
                  <a:cubicBezTo>
                    <a:pt x="1905541" y="156987"/>
                    <a:pt x="1849985" y="128904"/>
                    <a:pt x="2016928" y="123148"/>
                  </a:cubicBezTo>
                  <a:cubicBezTo>
                    <a:pt x="2075776" y="103531"/>
                    <a:pt x="2037639" y="111816"/>
                    <a:pt x="2133886" y="117831"/>
                  </a:cubicBezTo>
                  <a:cubicBezTo>
                    <a:pt x="2172872" y="116059"/>
                    <a:pt x="2211818" y="112515"/>
                    <a:pt x="2250844" y="112515"/>
                  </a:cubicBezTo>
                  <a:cubicBezTo>
                    <a:pt x="2256448" y="112515"/>
                    <a:pt x="2269676" y="113026"/>
                    <a:pt x="2266793" y="117831"/>
                  </a:cubicBezTo>
                  <a:cubicBezTo>
                    <a:pt x="2260218" y="128789"/>
                    <a:pt x="2247621" y="137939"/>
                    <a:pt x="2234895" y="139096"/>
                  </a:cubicBezTo>
                  <a:cubicBezTo>
                    <a:pt x="2146945" y="147092"/>
                    <a:pt x="2143411" y="145400"/>
                    <a:pt x="2080723" y="155045"/>
                  </a:cubicBezTo>
                  <a:cubicBezTo>
                    <a:pt x="2040841" y="161181"/>
                    <a:pt x="2055858" y="158018"/>
                    <a:pt x="2016928" y="170994"/>
                  </a:cubicBezTo>
                  <a:lnTo>
                    <a:pt x="2000979" y="176310"/>
                  </a:lnTo>
                  <a:cubicBezTo>
                    <a:pt x="1995663" y="178082"/>
                    <a:pt x="1990627" y="181347"/>
                    <a:pt x="1985030" y="181627"/>
                  </a:cubicBezTo>
                  <a:cubicBezTo>
                    <a:pt x="1914146" y="185171"/>
                    <a:pt x="1843106" y="186365"/>
                    <a:pt x="1772379" y="192259"/>
                  </a:cubicBezTo>
                  <a:lnTo>
                    <a:pt x="1565044" y="208208"/>
                  </a:lnTo>
                  <a:lnTo>
                    <a:pt x="1426821" y="213524"/>
                  </a:lnTo>
                  <a:cubicBezTo>
                    <a:pt x="1400240" y="211752"/>
                    <a:pt x="1373554" y="211150"/>
                    <a:pt x="1347077" y="208208"/>
                  </a:cubicBezTo>
                  <a:cubicBezTo>
                    <a:pt x="1325650" y="205827"/>
                    <a:pt x="1304824" y="198404"/>
                    <a:pt x="1283281" y="197575"/>
                  </a:cubicBezTo>
                  <a:cubicBezTo>
                    <a:pt x="989755" y="186286"/>
                    <a:pt x="1282320" y="196443"/>
                    <a:pt x="783551" y="186943"/>
                  </a:cubicBezTo>
                  <a:lnTo>
                    <a:pt x="586849" y="181627"/>
                  </a:lnTo>
                  <a:cubicBezTo>
                    <a:pt x="493286" y="166033"/>
                    <a:pt x="544574" y="169728"/>
                    <a:pt x="432677" y="176310"/>
                  </a:cubicBezTo>
                  <a:cubicBezTo>
                    <a:pt x="411412" y="174538"/>
                    <a:pt x="390074" y="173487"/>
                    <a:pt x="368881" y="170994"/>
                  </a:cubicBezTo>
                  <a:cubicBezTo>
                    <a:pt x="359907" y="169938"/>
                    <a:pt x="351257" y="166872"/>
                    <a:pt x="342300" y="165678"/>
                  </a:cubicBezTo>
                  <a:cubicBezTo>
                    <a:pt x="283324" y="157815"/>
                    <a:pt x="191669" y="156124"/>
                    <a:pt x="411411" y="165678"/>
                  </a:cubicBezTo>
                  <a:cubicBezTo>
                    <a:pt x="491846" y="185785"/>
                    <a:pt x="406075" y="165949"/>
                    <a:pt x="608114" y="176310"/>
                  </a:cubicBezTo>
                  <a:cubicBezTo>
                    <a:pt x="618879" y="176862"/>
                    <a:pt x="629244" y="181114"/>
                    <a:pt x="640011" y="181627"/>
                  </a:cubicBezTo>
                  <a:cubicBezTo>
                    <a:pt x="703759" y="184663"/>
                    <a:pt x="767602" y="185171"/>
                    <a:pt x="831397" y="186943"/>
                  </a:cubicBezTo>
                  <a:cubicBezTo>
                    <a:pt x="873100" y="200843"/>
                    <a:pt x="847824" y="194632"/>
                    <a:pt x="932407" y="186943"/>
                  </a:cubicBezTo>
                  <a:cubicBezTo>
                    <a:pt x="944884" y="185809"/>
                    <a:pt x="977486" y="178990"/>
                    <a:pt x="990886" y="176310"/>
                  </a:cubicBezTo>
                  <a:cubicBezTo>
                    <a:pt x="994430" y="170994"/>
                    <a:pt x="996529" y="164353"/>
                    <a:pt x="1001518" y="160362"/>
                  </a:cubicBezTo>
                  <a:cubicBezTo>
                    <a:pt x="1005894" y="156861"/>
                    <a:pt x="1012455" y="157551"/>
                    <a:pt x="1017467" y="155045"/>
                  </a:cubicBezTo>
                  <a:cubicBezTo>
                    <a:pt x="1023182" y="152188"/>
                    <a:pt x="1027701" y="147270"/>
                    <a:pt x="1033416" y="144413"/>
                  </a:cubicBezTo>
                  <a:cubicBezTo>
                    <a:pt x="1077437" y="122403"/>
                    <a:pt x="1019607" y="158933"/>
                    <a:pt x="1065314" y="128464"/>
                  </a:cubicBezTo>
                  <a:cubicBezTo>
                    <a:pt x="1072402" y="117831"/>
                    <a:pt x="1097212" y="103654"/>
                    <a:pt x="1086579" y="96566"/>
                  </a:cubicBezTo>
                  <a:lnTo>
                    <a:pt x="1091895" y="48720"/>
                  </a:lnTo>
                  <a:close/>
                </a:path>
              </a:pathLst>
            </a:custGeom>
            <a:solidFill>
              <a:schemeClr val="accent4">
                <a:lumMod val="40000"/>
                <a:lumOff val="60000"/>
              </a:schemeClr>
            </a:solidFill>
            <a:ln>
              <a:solidFill>
                <a:schemeClr val="accent2">
                  <a:lumMod val="75000"/>
                  <a:alpha val="4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ie 29">
              <a:extLst>
                <a:ext uri="{FF2B5EF4-FFF2-40B4-BE49-F238E27FC236}">
                  <a16:creationId xmlns:a16="http://schemas.microsoft.com/office/drawing/2014/main" id="{96098E4B-2BD9-DC40-A7D6-BFB8264D07E9}"/>
                </a:ext>
              </a:extLst>
            </p:cNvPr>
            <p:cNvSpPr/>
            <p:nvPr/>
          </p:nvSpPr>
          <p:spPr>
            <a:xfrm>
              <a:off x="5789274" y="3493478"/>
              <a:ext cx="1471176" cy="1471176"/>
            </a:xfrm>
            <a:prstGeom prst="pie">
              <a:avLst>
                <a:gd name="adj1" fmla="val 10729220"/>
                <a:gd name="adj2" fmla="val 2132556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4" name="TextBox 33">
            <a:extLst>
              <a:ext uri="{FF2B5EF4-FFF2-40B4-BE49-F238E27FC236}">
                <a16:creationId xmlns:a16="http://schemas.microsoft.com/office/drawing/2014/main" id="{2D9D8CA0-C8A8-104C-806C-BA87DE971C98}"/>
              </a:ext>
            </a:extLst>
          </p:cNvPr>
          <p:cNvSpPr txBox="1"/>
          <p:nvPr/>
        </p:nvSpPr>
        <p:spPr>
          <a:xfrm>
            <a:off x="8001000" y="4736592"/>
            <a:ext cx="1463040" cy="261610"/>
          </a:xfrm>
          <a:prstGeom prst="rect">
            <a:avLst/>
          </a:prstGeom>
          <a:noFill/>
        </p:spPr>
        <p:txBody>
          <a:bodyPr wrap="square" rtlCol="0">
            <a:spAutoFit/>
          </a:bodyPr>
          <a:lstStyle/>
          <a:p>
            <a:r>
              <a:rPr lang="en-US" sz="1100" dirty="0">
                <a:solidFill>
                  <a:schemeClr val="tx2">
                    <a:lumMod val="60000"/>
                    <a:lumOff val="40000"/>
                  </a:schemeClr>
                </a:solidFill>
              </a:rPr>
              <a:t>*Not to scale</a:t>
            </a:r>
          </a:p>
        </p:txBody>
      </p:sp>
      <p:sp>
        <p:nvSpPr>
          <p:cNvPr id="35" name="Sun 34">
            <a:extLst>
              <a:ext uri="{FF2B5EF4-FFF2-40B4-BE49-F238E27FC236}">
                <a16:creationId xmlns:a16="http://schemas.microsoft.com/office/drawing/2014/main" id="{2D85FEF7-8ED6-E240-A564-DBF7762904EB}"/>
              </a:ext>
            </a:extLst>
          </p:cNvPr>
          <p:cNvSpPr/>
          <p:nvPr/>
        </p:nvSpPr>
        <p:spPr>
          <a:xfrm>
            <a:off x="6373368" y="2761488"/>
            <a:ext cx="384048" cy="384048"/>
          </a:xfrm>
          <a:prstGeom prst="sun">
            <a:avLst>
              <a:gd name="adj" fmla="val 4166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F8AA7C58-CBBC-D544-9F71-8353219A394C}"/>
              </a:ext>
            </a:extLst>
          </p:cNvPr>
          <p:cNvSpPr txBox="1"/>
          <p:nvPr/>
        </p:nvSpPr>
        <p:spPr>
          <a:xfrm>
            <a:off x="7955280" y="3438144"/>
            <a:ext cx="1289304" cy="307777"/>
          </a:xfrm>
          <a:prstGeom prst="rect">
            <a:avLst/>
          </a:prstGeom>
          <a:noFill/>
        </p:spPr>
        <p:txBody>
          <a:bodyPr wrap="square" rtlCol="0">
            <a:spAutoFit/>
          </a:bodyPr>
          <a:lstStyle/>
          <a:p>
            <a:r>
              <a:rPr lang="en-US" sz="1400" dirty="0"/>
              <a:t>Accretion Disk</a:t>
            </a:r>
          </a:p>
        </p:txBody>
      </p:sp>
      <p:sp>
        <p:nvSpPr>
          <p:cNvPr id="37" name="TextBox 36">
            <a:extLst>
              <a:ext uri="{FF2B5EF4-FFF2-40B4-BE49-F238E27FC236}">
                <a16:creationId xmlns:a16="http://schemas.microsoft.com/office/drawing/2014/main" id="{8083D4EE-CE0B-504F-9F9E-538A2CCCDADD}"/>
              </a:ext>
            </a:extLst>
          </p:cNvPr>
          <p:cNvSpPr txBox="1"/>
          <p:nvPr/>
        </p:nvSpPr>
        <p:spPr>
          <a:xfrm>
            <a:off x="6242304" y="3224784"/>
            <a:ext cx="1289304" cy="307777"/>
          </a:xfrm>
          <a:prstGeom prst="rect">
            <a:avLst/>
          </a:prstGeom>
          <a:noFill/>
        </p:spPr>
        <p:txBody>
          <a:bodyPr wrap="square" rtlCol="0">
            <a:spAutoFit/>
          </a:bodyPr>
          <a:lstStyle/>
          <a:p>
            <a:r>
              <a:rPr lang="en-US" sz="1400" dirty="0"/>
              <a:t>Black Hole</a:t>
            </a:r>
          </a:p>
        </p:txBody>
      </p:sp>
      <p:sp>
        <p:nvSpPr>
          <p:cNvPr id="38" name="TextBox 37">
            <a:extLst>
              <a:ext uri="{FF2B5EF4-FFF2-40B4-BE49-F238E27FC236}">
                <a16:creationId xmlns:a16="http://schemas.microsoft.com/office/drawing/2014/main" id="{5FBD2343-B619-0D4D-9EE1-E12739985E43}"/>
              </a:ext>
            </a:extLst>
          </p:cNvPr>
          <p:cNvSpPr txBox="1"/>
          <p:nvPr/>
        </p:nvSpPr>
        <p:spPr>
          <a:xfrm>
            <a:off x="6571488" y="2511552"/>
            <a:ext cx="1289304" cy="307777"/>
          </a:xfrm>
          <a:prstGeom prst="rect">
            <a:avLst/>
          </a:prstGeom>
          <a:noFill/>
        </p:spPr>
        <p:txBody>
          <a:bodyPr wrap="square" rtlCol="0">
            <a:spAutoFit/>
          </a:bodyPr>
          <a:lstStyle/>
          <a:p>
            <a:r>
              <a:rPr lang="en-US" sz="1400" dirty="0"/>
              <a:t>X-ray Corona</a:t>
            </a:r>
          </a:p>
        </p:txBody>
      </p:sp>
      <p:cxnSp>
        <p:nvCxnSpPr>
          <p:cNvPr id="40" name="Straight Arrow Connector 39">
            <a:extLst>
              <a:ext uri="{FF2B5EF4-FFF2-40B4-BE49-F238E27FC236}">
                <a16:creationId xmlns:a16="http://schemas.microsoft.com/office/drawing/2014/main" id="{2714F995-6CDF-5B43-A2AD-BCD3598C24CC}"/>
              </a:ext>
            </a:extLst>
          </p:cNvPr>
          <p:cNvCxnSpPr/>
          <p:nvPr/>
        </p:nvCxnSpPr>
        <p:spPr>
          <a:xfrm flipV="1">
            <a:off x="5294376" y="3136392"/>
            <a:ext cx="978408" cy="685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420B0749-88EC-6040-B58F-F575F4E8B550}"/>
              </a:ext>
            </a:extLst>
          </p:cNvPr>
          <p:cNvCxnSpPr>
            <a:cxnSpLocks/>
          </p:cNvCxnSpPr>
          <p:nvPr/>
        </p:nvCxnSpPr>
        <p:spPr>
          <a:xfrm flipV="1">
            <a:off x="4550664" y="3072384"/>
            <a:ext cx="1648968" cy="9022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F5DC512D-02CE-CB47-904F-B277EDEC8286}"/>
              </a:ext>
            </a:extLst>
          </p:cNvPr>
          <p:cNvCxnSpPr>
            <a:cxnSpLocks/>
          </p:cNvCxnSpPr>
          <p:nvPr/>
        </p:nvCxnSpPr>
        <p:spPr>
          <a:xfrm flipH="1" flipV="1">
            <a:off x="6876288" y="3081528"/>
            <a:ext cx="737616" cy="7833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7307D66A-16F7-E948-8D3D-29941E82DCE3}"/>
              </a:ext>
            </a:extLst>
          </p:cNvPr>
          <p:cNvCxnSpPr>
            <a:cxnSpLocks/>
          </p:cNvCxnSpPr>
          <p:nvPr/>
        </p:nvCxnSpPr>
        <p:spPr>
          <a:xfrm flipH="1" flipV="1">
            <a:off x="7050024" y="3127248"/>
            <a:ext cx="1210056" cy="10088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48" name="Audio Recording Oct 12, 2020 at 4:26:08 PM" descr="Audio Recording Oct 12, 2020 at 4:26:08 PM">
            <a:hlinkClick r:id="" action="ppaction://media"/>
            <a:extLst>
              <a:ext uri="{FF2B5EF4-FFF2-40B4-BE49-F238E27FC236}">
                <a16:creationId xmlns:a16="http://schemas.microsoft.com/office/drawing/2014/main" id="{BF10AF8F-0BBA-264A-B360-A8A133670E8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34680" y="-111506"/>
            <a:ext cx="812800" cy="812800"/>
          </a:xfrm>
          <a:prstGeom prst="rect">
            <a:avLst/>
          </a:prstGeom>
        </p:spPr>
      </p:pic>
    </p:spTree>
    <p:extLst>
      <p:ext uri="{BB962C8B-B14F-4D97-AF65-F5344CB8AC3E}">
        <p14:creationId xmlns:p14="http://schemas.microsoft.com/office/powerpoint/2010/main" val="2301576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480" fill="hold"/>
                                        <p:tgtEl>
                                          <p:spTgt spid="4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DB23F5BD-C62E-854D-AD9B-42D719A47E06}"/>
              </a:ext>
            </a:extLst>
          </p:cNvPr>
          <p:cNvPicPr>
            <a:picLocks noChangeAspect="1"/>
          </p:cNvPicPr>
          <p:nvPr/>
        </p:nvPicPr>
        <p:blipFill>
          <a:blip r:embed="rId4"/>
          <a:stretch>
            <a:fillRect/>
          </a:stretch>
        </p:blipFill>
        <p:spPr>
          <a:xfrm>
            <a:off x="2022662" y="3196080"/>
            <a:ext cx="2887268" cy="1816001"/>
          </a:xfrm>
          <a:prstGeom prst="rect">
            <a:avLst/>
          </a:prstGeom>
        </p:spPr>
      </p:pic>
      <p:sp>
        <p:nvSpPr>
          <p:cNvPr id="2" name="Text Placeholder 1">
            <a:extLst>
              <a:ext uri="{FF2B5EF4-FFF2-40B4-BE49-F238E27FC236}">
                <a16:creationId xmlns:a16="http://schemas.microsoft.com/office/drawing/2014/main" id="{E277D454-A50A-8741-AA0B-23CF4A7E8FCA}"/>
              </a:ext>
            </a:extLst>
          </p:cNvPr>
          <p:cNvSpPr>
            <a:spLocks noGrp="1"/>
          </p:cNvSpPr>
          <p:nvPr>
            <p:ph type="body" sz="quarter" idx="17"/>
          </p:nvPr>
        </p:nvSpPr>
        <p:spPr>
          <a:xfrm>
            <a:off x="350732" y="1571688"/>
            <a:ext cx="3962851" cy="1042304"/>
          </a:xfrm>
        </p:spPr>
        <p:txBody>
          <a:bodyPr/>
          <a:lstStyle/>
          <a:p>
            <a:r>
              <a:rPr lang="en-US" dirty="0"/>
              <a:t>One idea is that these quasars can boost their mass almost instantly through mergers. These sporadic super-Eddington events allow the growth to otherwise proceed slowly to the observed population. We observed two quasars known to have nearby companions to see if both had AGN.</a:t>
            </a:r>
          </a:p>
        </p:txBody>
      </p:sp>
      <p:sp>
        <p:nvSpPr>
          <p:cNvPr id="3" name="Text Placeholder 2">
            <a:extLst>
              <a:ext uri="{FF2B5EF4-FFF2-40B4-BE49-F238E27FC236}">
                <a16:creationId xmlns:a16="http://schemas.microsoft.com/office/drawing/2014/main" id="{984A7146-5543-9B4D-9341-971B7D71334D}"/>
              </a:ext>
            </a:extLst>
          </p:cNvPr>
          <p:cNvSpPr>
            <a:spLocks noGrp="1"/>
          </p:cNvSpPr>
          <p:nvPr>
            <p:ph type="body" sz="quarter" idx="3"/>
          </p:nvPr>
        </p:nvSpPr>
        <p:spPr/>
        <p:txBody>
          <a:bodyPr/>
          <a:lstStyle/>
          <a:p>
            <a:r>
              <a:rPr lang="en-US" dirty="0"/>
              <a:t>Methodology</a:t>
            </a:r>
          </a:p>
        </p:txBody>
      </p:sp>
      <p:grpSp>
        <p:nvGrpSpPr>
          <p:cNvPr id="42" name="Group 41">
            <a:extLst>
              <a:ext uri="{FF2B5EF4-FFF2-40B4-BE49-F238E27FC236}">
                <a16:creationId xmlns:a16="http://schemas.microsoft.com/office/drawing/2014/main" id="{E14EE0B7-C075-384D-A08E-54DBE0E5DFB0}"/>
              </a:ext>
            </a:extLst>
          </p:cNvPr>
          <p:cNvGrpSpPr/>
          <p:nvPr/>
        </p:nvGrpSpPr>
        <p:grpSpPr>
          <a:xfrm>
            <a:off x="4781698" y="1663148"/>
            <a:ext cx="4670415" cy="3317941"/>
            <a:chOff x="4404011" y="1623391"/>
            <a:chExt cx="4670415" cy="3317941"/>
          </a:xfrm>
        </p:grpSpPr>
        <p:sp>
          <p:nvSpPr>
            <p:cNvPr id="4" name="Rectangle 3">
              <a:extLst>
                <a:ext uri="{FF2B5EF4-FFF2-40B4-BE49-F238E27FC236}">
                  <a16:creationId xmlns:a16="http://schemas.microsoft.com/office/drawing/2014/main" id="{8E0B08F2-33A6-6745-82D7-6DB049A835CF}"/>
                </a:ext>
              </a:extLst>
            </p:cNvPr>
            <p:cNvSpPr/>
            <p:nvPr/>
          </p:nvSpPr>
          <p:spPr>
            <a:xfrm>
              <a:off x="4728258" y="1641474"/>
              <a:ext cx="3915489" cy="2905887"/>
            </a:xfrm>
            <a:prstGeom prst="rect">
              <a:avLst/>
            </a:prstGeom>
            <a:solidFill>
              <a:schemeClr val="bg1">
                <a:lumMod val="65000"/>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E01B035-2541-0A46-8C85-3483F7DAC972}"/>
                </a:ext>
              </a:extLst>
            </p:cNvPr>
            <p:cNvSpPr/>
            <p:nvPr/>
          </p:nvSpPr>
          <p:spPr>
            <a:xfrm>
              <a:off x="7708900" y="1641474"/>
              <a:ext cx="934847" cy="2905887"/>
            </a:xfrm>
            <a:prstGeom prst="rect">
              <a:avLst/>
            </a:prstGeom>
            <a:solidFill>
              <a:schemeClr val="bg1">
                <a:lumMod val="65000"/>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E9EE8761-C0B5-FC42-B45E-4CDB332D8C2A}"/>
                </a:ext>
              </a:extLst>
            </p:cNvPr>
            <p:cNvCxnSpPr/>
            <p:nvPr/>
          </p:nvCxnSpPr>
          <p:spPr>
            <a:xfrm flipV="1">
              <a:off x="4717143" y="1988457"/>
              <a:ext cx="0" cy="256032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7" name="Straight Arrow Connector 6">
              <a:extLst>
                <a:ext uri="{FF2B5EF4-FFF2-40B4-BE49-F238E27FC236}">
                  <a16:creationId xmlns:a16="http://schemas.microsoft.com/office/drawing/2014/main" id="{73C8B3AF-4C20-4747-B5D4-E412C30155B8}"/>
                </a:ext>
              </a:extLst>
            </p:cNvPr>
            <p:cNvCxnSpPr>
              <a:cxnSpLocks/>
            </p:cNvCxnSpPr>
            <p:nvPr/>
          </p:nvCxnSpPr>
          <p:spPr>
            <a:xfrm>
              <a:off x="4717143" y="4548777"/>
              <a:ext cx="396240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8" name="TextBox 7">
              <a:extLst>
                <a:ext uri="{FF2B5EF4-FFF2-40B4-BE49-F238E27FC236}">
                  <a16:creationId xmlns:a16="http://schemas.microsoft.com/office/drawing/2014/main" id="{1B360292-63C0-5A45-8BDB-28AB6A70F4F9}"/>
                </a:ext>
              </a:extLst>
            </p:cNvPr>
            <p:cNvSpPr txBox="1"/>
            <p:nvPr/>
          </p:nvSpPr>
          <p:spPr>
            <a:xfrm rot="16200000">
              <a:off x="4252687" y="3004457"/>
              <a:ext cx="671979" cy="369332"/>
            </a:xfrm>
            <a:prstGeom prst="rect">
              <a:avLst/>
            </a:prstGeom>
            <a:noFill/>
          </p:spPr>
          <p:txBody>
            <a:bodyPr wrap="none" rtlCol="0">
              <a:spAutoFit/>
            </a:bodyPr>
            <a:lstStyle/>
            <a:p>
              <a:r>
                <a:rPr lang="en-US" dirty="0"/>
                <a:t>Mass</a:t>
              </a:r>
            </a:p>
          </p:txBody>
        </p:sp>
        <p:sp>
          <p:nvSpPr>
            <p:cNvPr id="9" name="TextBox 8">
              <a:extLst>
                <a:ext uri="{FF2B5EF4-FFF2-40B4-BE49-F238E27FC236}">
                  <a16:creationId xmlns:a16="http://schemas.microsoft.com/office/drawing/2014/main" id="{764B80F1-89B4-E54F-8D83-763EBE145C19}"/>
                </a:ext>
              </a:extLst>
            </p:cNvPr>
            <p:cNvSpPr txBox="1"/>
            <p:nvPr/>
          </p:nvSpPr>
          <p:spPr>
            <a:xfrm>
              <a:off x="6190342" y="4572000"/>
              <a:ext cx="674915" cy="369332"/>
            </a:xfrm>
            <a:prstGeom prst="rect">
              <a:avLst/>
            </a:prstGeom>
            <a:noFill/>
          </p:spPr>
          <p:txBody>
            <a:bodyPr wrap="square" rtlCol="0">
              <a:spAutoFit/>
            </a:bodyPr>
            <a:lstStyle/>
            <a:p>
              <a:r>
                <a:rPr lang="en-US" dirty="0"/>
                <a:t>Time</a:t>
              </a:r>
            </a:p>
          </p:txBody>
        </p:sp>
        <p:sp>
          <p:nvSpPr>
            <p:cNvPr id="11" name="Oval 10">
              <a:extLst>
                <a:ext uri="{FF2B5EF4-FFF2-40B4-BE49-F238E27FC236}">
                  <a16:creationId xmlns:a16="http://schemas.microsoft.com/office/drawing/2014/main" id="{246F0DD0-DF1E-D746-982B-DB96A8C76199}"/>
                </a:ext>
              </a:extLst>
            </p:cNvPr>
            <p:cNvSpPr/>
            <p:nvPr/>
          </p:nvSpPr>
          <p:spPr>
            <a:xfrm>
              <a:off x="7641771" y="2068285"/>
              <a:ext cx="435429" cy="43542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CE66F1F-D690-F64B-9DFF-69EDEAD1B841}"/>
                </a:ext>
              </a:extLst>
            </p:cNvPr>
            <p:cNvSpPr/>
            <p:nvPr/>
          </p:nvSpPr>
          <p:spPr>
            <a:xfrm>
              <a:off x="4956629" y="4071257"/>
              <a:ext cx="195940" cy="195940"/>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168636F5-7492-3F40-84F8-51AED7E61AD6}"/>
                </a:ext>
              </a:extLst>
            </p:cNvPr>
            <p:cNvCxnSpPr>
              <a:cxnSpLocks/>
            </p:cNvCxnSpPr>
            <p:nvPr/>
          </p:nvCxnSpPr>
          <p:spPr>
            <a:xfrm flipV="1">
              <a:off x="5358384" y="3816626"/>
              <a:ext cx="485825" cy="124438"/>
            </a:xfrm>
            <a:prstGeom prst="straightConnector1">
              <a:avLst/>
            </a:prstGeom>
            <a:ln w="38100">
              <a:solidFill>
                <a:schemeClr val="accent6"/>
              </a:solidFill>
              <a:tailEnd type="triangle"/>
            </a:ln>
          </p:spPr>
          <p:style>
            <a:lnRef idx="3">
              <a:schemeClr val="accent4"/>
            </a:lnRef>
            <a:fillRef idx="0">
              <a:schemeClr val="accent4"/>
            </a:fillRef>
            <a:effectRef idx="2">
              <a:schemeClr val="accent4"/>
            </a:effectRef>
            <a:fontRef idx="minor">
              <a:schemeClr val="tx1"/>
            </a:fontRef>
          </p:style>
        </p:cxnSp>
        <p:sp>
          <p:nvSpPr>
            <p:cNvPr id="20" name="TextBox 19">
              <a:extLst>
                <a:ext uri="{FF2B5EF4-FFF2-40B4-BE49-F238E27FC236}">
                  <a16:creationId xmlns:a16="http://schemas.microsoft.com/office/drawing/2014/main" id="{57731FF4-EF84-494C-949A-5E1F0C9CC446}"/>
                </a:ext>
              </a:extLst>
            </p:cNvPr>
            <p:cNvSpPr txBox="1"/>
            <p:nvPr/>
          </p:nvSpPr>
          <p:spPr>
            <a:xfrm>
              <a:off x="7752522" y="1623391"/>
              <a:ext cx="1321904" cy="261610"/>
            </a:xfrm>
            <a:prstGeom prst="rect">
              <a:avLst/>
            </a:prstGeom>
            <a:noFill/>
          </p:spPr>
          <p:txBody>
            <a:bodyPr wrap="square" rtlCol="0">
              <a:spAutoFit/>
            </a:bodyPr>
            <a:lstStyle/>
            <a:p>
              <a:r>
                <a:rPr lang="en-US" sz="1100" dirty="0"/>
                <a:t>Observed</a:t>
              </a:r>
            </a:p>
          </p:txBody>
        </p:sp>
        <p:sp>
          <p:nvSpPr>
            <p:cNvPr id="21" name="TextBox 20">
              <a:extLst>
                <a:ext uri="{FF2B5EF4-FFF2-40B4-BE49-F238E27FC236}">
                  <a16:creationId xmlns:a16="http://schemas.microsoft.com/office/drawing/2014/main" id="{14961F65-9723-D947-9759-B7359344A6CA}"/>
                </a:ext>
              </a:extLst>
            </p:cNvPr>
            <p:cNvSpPr txBox="1"/>
            <p:nvPr/>
          </p:nvSpPr>
          <p:spPr>
            <a:xfrm>
              <a:off x="4953000" y="1623391"/>
              <a:ext cx="1321904" cy="261610"/>
            </a:xfrm>
            <a:prstGeom prst="rect">
              <a:avLst/>
            </a:prstGeom>
            <a:noFill/>
          </p:spPr>
          <p:txBody>
            <a:bodyPr wrap="square" rtlCol="0">
              <a:spAutoFit/>
            </a:bodyPr>
            <a:lstStyle/>
            <a:p>
              <a:r>
                <a:rPr lang="en-US" sz="1100" dirty="0"/>
                <a:t>Not Observed</a:t>
              </a:r>
            </a:p>
          </p:txBody>
        </p:sp>
        <p:cxnSp>
          <p:nvCxnSpPr>
            <p:cNvPr id="23" name="Straight Arrow Connector 22">
              <a:extLst>
                <a:ext uri="{FF2B5EF4-FFF2-40B4-BE49-F238E27FC236}">
                  <a16:creationId xmlns:a16="http://schemas.microsoft.com/office/drawing/2014/main" id="{1C80FFBA-3716-D54D-AA5E-5EF6BD5AC2A2}"/>
                </a:ext>
              </a:extLst>
            </p:cNvPr>
            <p:cNvCxnSpPr>
              <a:cxnSpLocks/>
            </p:cNvCxnSpPr>
            <p:nvPr/>
          </p:nvCxnSpPr>
          <p:spPr>
            <a:xfrm flipV="1">
              <a:off x="5318628" y="3866322"/>
              <a:ext cx="515642" cy="293403"/>
            </a:xfrm>
            <a:prstGeom prst="straightConnector1">
              <a:avLst/>
            </a:prstGeom>
            <a:ln w="38100">
              <a:solidFill>
                <a:schemeClr val="accent6"/>
              </a:solidFill>
              <a:tailEnd type="triangle"/>
            </a:ln>
          </p:spPr>
          <p:style>
            <a:lnRef idx="3">
              <a:schemeClr val="accent4"/>
            </a:lnRef>
            <a:fillRef idx="0">
              <a:schemeClr val="accent4"/>
            </a:fillRef>
            <a:effectRef idx="2">
              <a:schemeClr val="accent4"/>
            </a:effectRef>
            <a:fontRef idx="minor">
              <a:schemeClr val="tx1"/>
            </a:fontRef>
          </p:style>
        </p:cxnSp>
        <p:cxnSp>
          <p:nvCxnSpPr>
            <p:cNvPr id="25" name="Straight Arrow Connector 24">
              <a:extLst>
                <a:ext uri="{FF2B5EF4-FFF2-40B4-BE49-F238E27FC236}">
                  <a16:creationId xmlns:a16="http://schemas.microsoft.com/office/drawing/2014/main" id="{22EA7947-152E-6C42-9C39-1A92D043D464}"/>
                </a:ext>
              </a:extLst>
            </p:cNvPr>
            <p:cNvCxnSpPr>
              <a:cxnSpLocks/>
            </p:cNvCxnSpPr>
            <p:nvPr/>
          </p:nvCxnSpPr>
          <p:spPr>
            <a:xfrm flipV="1">
              <a:off x="5736071" y="3389243"/>
              <a:ext cx="475886" cy="213891"/>
            </a:xfrm>
            <a:prstGeom prst="straightConnector1">
              <a:avLst/>
            </a:prstGeom>
            <a:ln w="38100">
              <a:solidFill>
                <a:schemeClr val="accent6"/>
              </a:solidFill>
              <a:tailEnd type="triangle"/>
            </a:ln>
          </p:spPr>
          <p:style>
            <a:lnRef idx="3">
              <a:schemeClr val="accent4"/>
            </a:lnRef>
            <a:fillRef idx="0">
              <a:schemeClr val="accent4"/>
            </a:fillRef>
            <a:effectRef idx="2">
              <a:schemeClr val="accent4"/>
            </a:effectRef>
            <a:fontRef idx="minor">
              <a:schemeClr val="tx1"/>
            </a:fontRef>
          </p:style>
        </p:cxnSp>
        <p:cxnSp>
          <p:nvCxnSpPr>
            <p:cNvPr id="27" name="Straight Arrow Connector 26">
              <a:extLst>
                <a:ext uri="{FF2B5EF4-FFF2-40B4-BE49-F238E27FC236}">
                  <a16:creationId xmlns:a16="http://schemas.microsoft.com/office/drawing/2014/main" id="{32AA79BD-EA0F-BE49-BA3D-D4FDCA65F0D7}"/>
                </a:ext>
              </a:extLst>
            </p:cNvPr>
            <p:cNvCxnSpPr>
              <a:cxnSpLocks/>
            </p:cNvCxnSpPr>
            <p:nvPr/>
          </p:nvCxnSpPr>
          <p:spPr>
            <a:xfrm flipV="1">
              <a:off x="5739384" y="3488635"/>
              <a:ext cx="472573" cy="247022"/>
            </a:xfrm>
            <a:prstGeom prst="straightConnector1">
              <a:avLst/>
            </a:prstGeom>
            <a:ln w="38100">
              <a:solidFill>
                <a:schemeClr val="accent6"/>
              </a:solidFill>
              <a:tailEnd type="triangle"/>
            </a:ln>
          </p:spPr>
          <p:style>
            <a:lnRef idx="3">
              <a:schemeClr val="accent4"/>
            </a:lnRef>
            <a:fillRef idx="0">
              <a:schemeClr val="accent4"/>
            </a:fillRef>
            <a:effectRef idx="2">
              <a:schemeClr val="accent4"/>
            </a:effectRef>
            <a:fontRef idx="minor">
              <a:schemeClr val="tx1"/>
            </a:fontRef>
          </p:style>
        </p:cxnSp>
        <p:cxnSp>
          <p:nvCxnSpPr>
            <p:cNvPr id="29" name="Straight Arrow Connector 28">
              <a:extLst>
                <a:ext uri="{FF2B5EF4-FFF2-40B4-BE49-F238E27FC236}">
                  <a16:creationId xmlns:a16="http://schemas.microsoft.com/office/drawing/2014/main" id="{B4F18210-8BEF-D545-B7DE-6647790E99D0}"/>
                </a:ext>
              </a:extLst>
            </p:cNvPr>
            <p:cNvCxnSpPr>
              <a:cxnSpLocks/>
            </p:cNvCxnSpPr>
            <p:nvPr/>
          </p:nvCxnSpPr>
          <p:spPr>
            <a:xfrm flipV="1">
              <a:off x="6127010" y="2902226"/>
              <a:ext cx="611720" cy="227144"/>
            </a:xfrm>
            <a:prstGeom prst="straightConnector1">
              <a:avLst/>
            </a:prstGeom>
            <a:ln w="38100">
              <a:solidFill>
                <a:schemeClr val="accent6"/>
              </a:solidFill>
              <a:tailEnd type="triangle"/>
            </a:ln>
          </p:spPr>
          <p:style>
            <a:lnRef idx="3">
              <a:schemeClr val="accent4"/>
            </a:lnRef>
            <a:fillRef idx="0">
              <a:schemeClr val="accent4"/>
            </a:fillRef>
            <a:effectRef idx="2">
              <a:schemeClr val="accent4"/>
            </a:effectRef>
            <a:fontRef idx="minor">
              <a:schemeClr val="tx1"/>
            </a:fontRef>
          </p:style>
        </p:cxnSp>
        <p:cxnSp>
          <p:nvCxnSpPr>
            <p:cNvPr id="31" name="Straight Arrow Connector 30">
              <a:extLst>
                <a:ext uri="{FF2B5EF4-FFF2-40B4-BE49-F238E27FC236}">
                  <a16:creationId xmlns:a16="http://schemas.microsoft.com/office/drawing/2014/main" id="{90DC56DB-D5EC-E544-8769-403F0651C83D}"/>
                </a:ext>
              </a:extLst>
            </p:cNvPr>
            <p:cNvCxnSpPr>
              <a:cxnSpLocks/>
            </p:cNvCxnSpPr>
            <p:nvPr/>
          </p:nvCxnSpPr>
          <p:spPr>
            <a:xfrm flipV="1">
              <a:off x="6170080" y="3011557"/>
              <a:ext cx="548772" cy="240396"/>
            </a:xfrm>
            <a:prstGeom prst="straightConnector1">
              <a:avLst/>
            </a:prstGeom>
            <a:ln w="38100">
              <a:solidFill>
                <a:schemeClr val="accent6"/>
              </a:solidFill>
              <a:tailEnd type="triangle"/>
            </a:ln>
          </p:spPr>
          <p:style>
            <a:lnRef idx="3">
              <a:schemeClr val="accent4"/>
            </a:lnRef>
            <a:fillRef idx="0">
              <a:schemeClr val="accent4"/>
            </a:fillRef>
            <a:effectRef idx="2">
              <a:schemeClr val="accent4"/>
            </a:effectRef>
            <a:fontRef idx="minor">
              <a:schemeClr val="tx1"/>
            </a:fontRef>
          </p:style>
        </p:cxnSp>
        <p:cxnSp>
          <p:nvCxnSpPr>
            <p:cNvPr id="33" name="Straight Arrow Connector 32">
              <a:extLst>
                <a:ext uri="{FF2B5EF4-FFF2-40B4-BE49-F238E27FC236}">
                  <a16:creationId xmlns:a16="http://schemas.microsoft.com/office/drawing/2014/main" id="{D1D9934F-9835-8548-A2A8-50945C3B8B10}"/>
                </a:ext>
              </a:extLst>
            </p:cNvPr>
            <p:cNvCxnSpPr>
              <a:cxnSpLocks/>
            </p:cNvCxnSpPr>
            <p:nvPr/>
          </p:nvCxnSpPr>
          <p:spPr>
            <a:xfrm flipV="1">
              <a:off x="6676975" y="2395330"/>
              <a:ext cx="936399" cy="309970"/>
            </a:xfrm>
            <a:prstGeom prst="straightConnector1">
              <a:avLst/>
            </a:prstGeom>
            <a:ln w="38100">
              <a:solidFill>
                <a:schemeClr val="accent6"/>
              </a:solidFill>
              <a:tailEnd type="triangle"/>
            </a:ln>
          </p:spPr>
          <p:style>
            <a:lnRef idx="3">
              <a:schemeClr val="accent4"/>
            </a:lnRef>
            <a:fillRef idx="0">
              <a:schemeClr val="accent4"/>
            </a:fillRef>
            <a:effectRef idx="2">
              <a:schemeClr val="accent4"/>
            </a:effectRef>
            <a:fontRef idx="minor">
              <a:schemeClr val="tx1"/>
            </a:fontRef>
          </p:style>
        </p:cxnSp>
      </p:grpSp>
      <p:grpSp>
        <p:nvGrpSpPr>
          <p:cNvPr id="40" name="Group 39">
            <a:extLst>
              <a:ext uri="{FF2B5EF4-FFF2-40B4-BE49-F238E27FC236}">
                <a16:creationId xmlns:a16="http://schemas.microsoft.com/office/drawing/2014/main" id="{4371F816-52F9-8442-8F93-6073EADF7896}"/>
              </a:ext>
            </a:extLst>
          </p:cNvPr>
          <p:cNvGrpSpPr/>
          <p:nvPr/>
        </p:nvGrpSpPr>
        <p:grpSpPr>
          <a:xfrm>
            <a:off x="0" y="3140765"/>
            <a:ext cx="2073003" cy="2002735"/>
            <a:chOff x="224735" y="2902225"/>
            <a:chExt cx="2379317" cy="2058780"/>
          </a:xfrm>
        </p:grpSpPr>
        <p:pic>
          <p:nvPicPr>
            <p:cNvPr id="35" name="Picture 34">
              <a:extLst>
                <a:ext uri="{FF2B5EF4-FFF2-40B4-BE49-F238E27FC236}">
                  <a16:creationId xmlns:a16="http://schemas.microsoft.com/office/drawing/2014/main" id="{86ED98AF-489F-2849-9227-407511F46126}"/>
                </a:ext>
              </a:extLst>
            </p:cNvPr>
            <p:cNvPicPr>
              <a:picLocks noChangeAspect="1"/>
            </p:cNvPicPr>
            <p:nvPr/>
          </p:nvPicPr>
          <p:blipFill>
            <a:blip r:embed="rId5"/>
            <a:stretch>
              <a:fillRect/>
            </a:stretch>
          </p:blipFill>
          <p:spPr>
            <a:xfrm>
              <a:off x="430696" y="3099788"/>
              <a:ext cx="2173356" cy="1782533"/>
            </a:xfrm>
            <a:prstGeom prst="rect">
              <a:avLst/>
            </a:prstGeom>
          </p:spPr>
        </p:pic>
        <p:pic>
          <p:nvPicPr>
            <p:cNvPr id="36" name="Picture 35">
              <a:extLst>
                <a:ext uri="{FF2B5EF4-FFF2-40B4-BE49-F238E27FC236}">
                  <a16:creationId xmlns:a16="http://schemas.microsoft.com/office/drawing/2014/main" id="{07EAC9F8-67F4-5843-B6E2-156442F28EAE}"/>
                </a:ext>
              </a:extLst>
            </p:cNvPr>
            <p:cNvPicPr>
              <a:picLocks noChangeAspect="1"/>
            </p:cNvPicPr>
            <p:nvPr/>
          </p:nvPicPr>
          <p:blipFill>
            <a:blip r:embed="rId6"/>
            <a:stretch>
              <a:fillRect/>
            </a:stretch>
          </p:blipFill>
          <p:spPr>
            <a:xfrm>
              <a:off x="224735" y="3381145"/>
              <a:ext cx="182769" cy="754913"/>
            </a:xfrm>
            <a:prstGeom prst="rect">
              <a:avLst/>
            </a:prstGeom>
          </p:spPr>
        </p:pic>
        <p:pic>
          <p:nvPicPr>
            <p:cNvPr id="37" name="Picture 36">
              <a:extLst>
                <a:ext uri="{FF2B5EF4-FFF2-40B4-BE49-F238E27FC236}">
                  <a16:creationId xmlns:a16="http://schemas.microsoft.com/office/drawing/2014/main" id="{22971CAC-11C1-2042-B81B-FD4E4823BD65}"/>
                </a:ext>
              </a:extLst>
            </p:cNvPr>
            <p:cNvPicPr>
              <a:picLocks noChangeAspect="1"/>
            </p:cNvPicPr>
            <p:nvPr/>
          </p:nvPicPr>
          <p:blipFill>
            <a:blip r:embed="rId7"/>
            <a:stretch>
              <a:fillRect/>
            </a:stretch>
          </p:blipFill>
          <p:spPr>
            <a:xfrm>
              <a:off x="1182755" y="4794060"/>
              <a:ext cx="649633" cy="166945"/>
            </a:xfrm>
            <a:prstGeom prst="rect">
              <a:avLst/>
            </a:prstGeom>
          </p:spPr>
        </p:pic>
        <p:pic>
          <p:nvPicPr>
            <p:cNvPr id="38" name="Picture 37">
              <a:extLst>
                <a:ext uri="{FF2B5EF4-FFF2-40B4-BE49-F238E27FC236}">
                  <a16:creationId xmlns:a16="http://schemas.microsoft.com/office/drawing/2014/main" id="{8A832E92-8F35-504B-92C6-633AED059B82}"/>
                </a:ext>
              </a:extLst>
            </p:cNvPr>
            <p:cNvPicPr>
              <a:picLocks noChangeAspect="1"/>
            </p:cNvPicPr>
            <p:nvPr/>
          </p:nvPicPr>
          <p:blipFill>
            <a:blip r:embed="rId8"/>
            <a:stretch>
              <a:fillRect/>
            </a:stretch>
          </p:blipFill>
          <p:spPr>
            <a:xfrm>
              <a:off x="1061621" y="2902225"/>
              <a:ext cx="905222" cy="252620"/>
            </a:xfrm>
            <a:prstGeom prst="rect">
              <a:avLst/>
            </a:prstGeom>
          </p:spPr>
        </p:pic>
      </p:grpSp>
      <p:sp>
        <p:nvSpPr>
          <p:cNvPr id="43" name="TextBox 42">
            <a:extLst>
              <a:ext uri="{FF2B5EF4-FFF2-40B4-BE49-F238E27FC236}">
                <a16:creationId xmlns:a16="http://schemas.microsoft.com/office/drawing/2014/main" id="{21F6FE30-98CA-F94D-9DDF-5913F518C3F2}"/>
              </a:ext>
            </a:extLst>
          </p:cNvPr>
          <p:cNvSpPr txBox="1"/>
          <p:nvPr/>
        </p:nvSpPr>
        <p:spPr>
          <a:xfrm>
            <a:off x="3260035" y="2971801"/>
            <a:ext cx="1729408" cy="261610"/>
          </a:xfrm>
          <a:prstGeom prst="rect">
            <a:avLst/>
          </a:prstGeom>
          <a:noFill/>
        </p:spPr>
        <p:txBody>
          <a:bodyPr wrap="square" rtlCol="0">
            <a:spAutoFit/>
          </a:bodyPr>
          <a:lstStyle/>
          <a:p>
            <a:r>
              <a:rPr lang="en-US" sz="1100" dirty="0">
                <a:solidFill>
                  <a:schemeClr val="tx2">
                    <a:lumMod val="60000"/>
                    <a:lumOff val="40000"/>
                  </a:schemeClr>
                </a:solidFill>
              </a:rPr>
              <a:t>Decarli+2019</a:t>
            </a:r>
          </a:p>
        </p:txBody>
      </p:sp>
      <p:sp>
        <p:nvSpPr>
          <p:cNvPr id="44" name="TextBox 43">
            <a:extLst>
              <a:ext uri="{FF2B5EF4-FFF2-40B4-BE49-F238E27FC236}">
                <a16:creationId xmlns:a16="http://schemas.microsoft.com/office/drawing/2014/main" id="{D68771CE-764E-7842-A685-01B905B5448B}"/>
              </a:ext>
            </a:extLst>
          </p:cNvPr>
          <p:cNvSpPr txBox="1"/>
          <p:nvPr/>
        </p:nvSpPr>
        <p:spPr>
          <a:xfrm>
            <a:off x="569844" y="2935357"/>
            <a:ext cx="1729408" cy="261610"/>
          </a:xfrm>
          <a:prstGeom prst="rect">
            <a:avLst/>
          </a:prstGeom>
          <a:noFill/>
        </p:spPr>
        <p:txBody>
          <a:bodyPr wrap="square" rtlCol="0">
            <a:spAutoFit/>
          </a:bodyPr>
          <a:lstStyle/>
          <a:p>
            <a:r>
              <a:rPr lang="en-US" sz="1100" dirty="0">
                <a:solidFill>
                  <a:schemeClr val="tx2">
                    <a:lumMod val="60000"/>
                    <a:lumOff val="40000"/>
                  </a:schemeClr>
                </a:solidFill>
              </a:rPr>
              <a:t>Neeleman+2019</a:t>
            </a:r>
          </a:p>
        </p:txBody>
      </p:sp>
      <p:pic>
        <p:nvPicPr>
          <p:cNvPr id="46" name="Audio Recording Oct 12, 2020 at 4:29:25 PM" descr="Audio Recording Oct 12, 2020 at 4:29:25 PM">
            <a:hlinkClick r:id="" action="ppaction://media"/>
            <a:extLst>
              <a:ext uri="{FF2B5EF4-FFF2-40B4-BE49-F238E27FC236}">
                <a16:creationId xmlns:a16="http://schemas.microsoft.com/office/drawing/2014/main" id="{48AD09DF-4801-2A46-AB57-ADA7E33722C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31200" y="0"/>
            <a:ext cx="812800" cy="812800"/>
          </a:xfrm>
          <a:prstGeom prst="rect">
            <a:avLst/>
          </a:prstGeom>
        </p:spPr>
      </p:pic>
    </p:spTree>
    <p:extLst>
      <p:ext uri="{BB962C8B-B14F-4D97-AF65-F5344CB8AC3E}">
        <p14:creationId xmlns:p14="http://schemas.microsoft.com/office/powerpoint/2010/main" val="2144916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576"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77D454-A50A-8741-AA0B-23CF4A7E8FCA}"/>
              </a:ext>
            </a:extLst>
          </p:cNvPr>
          <p:cNvSpPr>
            <a:spLocks noGrp="1"/>
          </p:cNvSpPr>
          <p:nvPr>
            <p:ph type="body" sz="quarter" idx="17"/>
          </p:nvPr>
        </p:nvSpPr>
        <p:spPr>
          <a:xfrm>
            <a:off x="350732" y="1571688"/>
            <a:ext cx="4290842" cy="1260964"/>
          </a:xfrm>
        </p:spPr>
        <p:txBody>
          <a:bodyPr/>
          <a:lstStyle/>
          <a:p>
            <a:r>
              <a:rPr lang="en-US" dirty="0"/>
              <a:t>Another proposal is that the presence of jets could allow these black holes to dump energy off of their accretion disk and therefore grow more quickly. At high redshifts, these jets could be X-ray bright through inverse Compton interactions with the Cosmic Microwave Background (IC/CMB). We observed the only quasar known in this epoch to have radio-detected jets to hunt for evidence of IC/CMB.</a:t>
            </a:r>
          </a:p>
        </p:txBody>
      </p:sp>
      <p:sp>
        <p:nvSpPr>
          <p:cNvPr id="3" name="Text Placeholder 2">
            <a:extLst>
              <a:ext uri="{FF2B5EF4-FFF2-40B4-BE49-F238E27FC236}">
                <a16:creationId xmlns:a16="http://schemas.microsoft.com/office/drawing/2014/main" id="{984A7146-5543-9B4D-9341-971B7D71334D}"/>
              </a:ext>
            </a:extLst>
          </p:cNvPr>
          <p:cNvSpPr>
            <a:spLocks noGrp="1"/>
          </p:cNvSpPr>
          <p:nvPr>
            <p:ph type="body" sz="quarter" idx="3"/>
          </p:nvPr>
        </p:nvSpPr>
        <p:spPr/>
        <p:txBody>
          <a:bodyPr/>
          <a:lstStyle/>
          <a:p>
            <a:r>
              <a:rPr lang="en-US" dirty="0"/>
              <a:t>Methodology</a:t>
            </a:r>
          </a:p>
        </p:txBody>
      </p:sp>
      <p:sp>
        <p:nvSpPr>
          <p:cNvPr id="4" name="Rectangle 3">
            <a:extLst>
              <a:ext uri="{FF2B5EF4-FFF2-40B4-BE49-F238E27FC236}">
                <a16:creationId xmlns:a16="http://schemas.microsoft.com/office/drawing/2014/main" id="{8E0B08F2-33A6-6745-82D7-6DB049A835CF}"/>
              </a:ext>
            </a:extLst>
          </p:cNvPr>
          <p:cNvSpPr/>
          <p:nvPr/>
        </p:nvSpPr>
        <p:spPr>
          <a:xfrm>
            <a:off x="5105945" y="1681231"/>
            <a:ext cx="3915489" cy="2905887"/>
          </a:xfrm>
          <a:prstGeom prst="rect">
            <a:avLst/>
          </a:prstGeom>
          <a:solidFill>
            <a:schemeClr val="bg1">
              <a:lumMod val="65000"/>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E01B035-2541-0A46-8C85-3483F7DAC972}"/>
              </a:ext>
            </a:extLst>
          </p:cNvPr>
          <p:cNvSpPr/>
          <p:nvPr/>
        </p:nvSpPr>
        <p:spPr>
          <a:xfrm>
            <a:off x="8086587" y="1681231"/>
            <a:ext cx="934847" cy="2905887"/>
          </a:xfrm>
          <a:prstGeom prst="rect">
            <a:avLst/>
          </a:prstGeom>
          <a:solidFill>
            <a:schemeClr val="bg1">
              <a:lumMod val="65000"/>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E9EE8761-C0B5-FC42-B45E-4CDB332D8C2A}"/>
              </a:ext>
            </a:extLst>
          </p:cNvPr>
          <p:cNvCxnSpPr/>
          <p:nvPr/>
        </p:nvCxnSpPr>
        <p:spPr>
          <a:xfrm flipV="1">
            <a:off x="5094830" y="2028214"/>
            <a:ext cx="0" cy="256032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7" name="Straight Arrow Connector 6">
            <a:extLst>
              <a:ext uri="{FF2B5EF4-FFF2-40B4-BE49-F238E27FC236}">
                <a16:creationId xmlns:a16="http://schemas.microsoft.com/office/drawing/2014/main" id="{73C8B3AF-4C20-4747-B5D4-E412C30155B8}"/>
              </a:ext>
            </a:extLst>
          </p:cNvPr>
          <p:cNvCxnSpPr>
            <a:cxnSpLocks/>
          </p:cNvCxnSpPr>
          <p:nvPr/>
        </p:nvCxnSpPr>
        <p:spPr>
          <a:xfrm>
            <a:off x="5094830" y="4588534"/>
            <a:ext cx="396240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8" name="TextBox 7">
            <a:extLst>
              <a:ext uri="{FF2B5EF4-FFF2-40B4-BE49-F238E27FC236}">
                <a16:creationId xmlns:a16="http://schemas.microsoft.com/office/drawing/2014/main" id="{1B360292-63C0-5A45-8BDB-28AB6A70F4F9}"/>
              </a:ext>
            </a:extLst>
          </p:cNvPr>
          <p:cNvSpPr txBox="1"/>
          <p:nvPr/>
        </p:nvSpPr>
        <p:spPr>
          <a:xfrm rot="16200000">
            <a:off x="4630374" y="3044214"/>
            <a:ext cx="671979" cy="369332"/>
          </a:xfrm>
          <a:prstGeom prst="rect">
            <a:avLst/>
          </a:prstGeom>
          <a:noFill/>
        </p:spPr>
        <p:txBody>
          <a:bodyPr wrap="none" rtlCol="0">
            <a:spAutoFit/>
          </a:bodyPr>
          <a:lstStyle/>
          <a:p>
            <a:r>
              <a:rPr lang="en-US" dirty="0"/>
              <a:t>Mass</a:t>
            </a:r>
          </a:p>
        </p:txBody>
      </p:sp>
      <p:sp>
        <p:nvSpPr>
          <p:cNvPr id="9" name="TextBox 8">
            <a:extLst>
              <a:ext uri="{FF2B5EF4-FFF2-40B4-BE49-F238E27FC236}">
                <a16:creationId xmlns:a16="http://schemas.microsoft.com/office/drawing/2014/main" id="{764B80F1-89B4-E54F-8D83-763EBE145C19}"/>
              </a:ext>
            </a:extLst>
          </p:cNvPr>
          <p:cNvSpPr txBox="1"/>
          <p:nvPr/>
        </p:nvSpPr>
        <p:spPr>
          <a:xfrm>
            <a:off x="6568029" y="4611757"/>
            <a:ext cx="674915" cy="369332"/>
          </a:xfrm>
          <a:prstGeom prst="rect">
            <a:avLst/>
          </a:prstGeom>
          <a:noFill/>
        </p:spPr>
        <p:txBody>
          <a:bodyPr wrap="square" rtlCol="0">
            <a:spAutoFit/>
          </a:bodyPr>
          <a:lstStyle/>
          <a:p>
            <a:r>
              <a:rPr lang="en-US" dirty="0"/>
              <a:t>Time</a:t>
            </a:r>
          </a:p>
        </p:txBody>
      </p:sp>
      <p:sp>
        <p:nvSpPr>
          <p:cNvPr id="11" name="Oval 10">
            <a:extLst>
              <a:ext uri="{FF2B5EF4-FFF2-40B4-BE49-F238E27FC236}">
                <a16:creationId xmlns:a16="http://schemas.microsoft.com/office/drawing/2014/main" id="{246F0DD0-DF1E-D746-982B-DB96A8C76199}"/>
              </a:ext>
            </a:extLst>
          </p:cNvPr>
          <p:cNvSpPr/>
          <p:nvPr/>
        </p:nvSpPr>
        <p:spPr>
          <a:xfrm>
            <a:off x="8019458" y="2108042"/>
            <a:ext cx="435429" cy="43542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CE66F1F-D690-F64B-9DFF-69EDEAD1B841}"/>
              </a:ext>
            </a:extLst>
          </p:cNvPr>
          <p:cNvSpPr/>
          <p:nvPr/>
        </p:nvSpPr>
        <p:spPr>
          <a:xfrm>
            <a:off x="5334316" y="4111014"/>
            <a:ext cx="195940" cy="195940"/>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57731FF4-EF84-494C-949A-5E1F0C9CC446}"/>
              </a:ext>
            </a:extLst>
          </p:cNvPr>
          <p:cNvSpPr txBox="1"/>
          <p:nvPr/>
        </p:nvSpPr>
        <p:spPr>
          <a:xfrm>
            <a:off x="8130209" y="1663148"/>
            <a:ext cx="1321904" cy="261610"/>
          </a:xfrm>
          <a:prstGeom prst="rect">
            <a:avLst/>
          </a:prstGeom>
          <a:noFill/>
        </p:spPr>
        <p:txBody>
          <a:bodyPr wrap="square" rtlCol="0">
            <a:spAutoFit/>
          </a:bodyPr>
          <a:lstStyle/>
          <a:p>
            <a:r>
              <a:rPr lang="en-US" sz="1100" dirty="0"/>
              <a:t>Observed</a:t>
            </a:r>
          </a:p>
        </p:txBody>
      </p:sp>
      <p:sp>
        <p:nvSpPr>
          <p:cNvPr id="21" name="TextBox 20">
            <a:extLst>
              <a:ext uri="{FF2B5EF4-FFF2-40B4-BE49-F238E27FC236}">
                <a16:creationId xmlns:a16="http://schemas.microsoft.com/office/drawing/2014/main" id="{14961F65-9723-D947-9759-B7359344A6CA}"/>
              </a:ext>
            </a:extLst>
          </p:cNvPr>
          <p:cNvSpPr txBox="1"/>
          <p:nvPr/>
        </p:nvSpPr>
        <p:spPr>
          <a:xfrm>
            <a:off x="5330687" y="1663148"/>
            <a:ext cx="1321904" cy="261610"/>
          </a:xfrm>
          <a:prstGeom prst="rect">
            <a:avLst/>
          </a:prstGeom>
          <a:noFill/>
        </p:spPr>
        <p:txBody>
          <a:bodyPr wrap="square" rtlCol="0">
            <a:spAutoFit/>
          </a:bodyPr>
          <a:lstStyle/>
          <a:p>
            <a:r>
              <a:rPr lang="en-US" sz="1100" dirty="0"/>
              <a:t>Not Observed</a:t>
            </a:r>
          </a:p>
        </p:txBody>
      </p:sp>
      <p:cxnSp>
        <p:nvCxnSpPr>
          <p:cNvPr id="33" name="Straight Arrow Connector 32">
            <a:extLst>
              <a:ext uri="{FF2B5EF4-FFF2-40B4-BE49-F238E27FC236}">
                <a16:creationId xmlns:a16="http://schemas.microsoft.com/office/drawing/2014/main" id="{D1D9934F-9835-8548-A2A8-50945C3B8B10}"/>
              </a:ext>
            </a:extLst>
          </p:cNvPr>
          <p:cNvCxnSpPr>
            <a:cxnSpLocks/>
          </p:cNvCxnSpPr>
          <p:nvPr/>
        </p:nvCxnSpPr>
        <p:spPr>
          <a:xfrm flipV="1">
            <a:off x="5615609" y="2435088"/>
            <a:ext cx="2375452" cy="1679712"/>
          </a:xfrm>
          <a:prstGeom prst="straightConnector1">
            <a:avLst/>
          </a:prstGeom>
          <a:ln w="38100">
            <a:solidFill>
              <a:schemeClr val="accent6"/>
            </a:solidFill>
            <a:tailEnd type="triangle"/>
          </a:ln>
        </p:spPr>
        <p:style>
          <a:lnRef idx="3">
            <a:schemeClr val="accent4"/>
          </a:lnRef>
          <a:fillRef idx="0">
            <a:schemeClr val="accent4"/>
          </a:fillRef>
          <a:effectRef idx="2">
            <a:schemeClr val="accent4"/>
          </a:effectRef>
          <a:fontRef idx="minor">
            <a:schemeClr val="tx1"/>
          </a:fontRef>
        </p:style>
      </p:cxnSp>
      <p:cxnSp>
        <p:nvCxnSpPr>
          <p:cNvPr id="32" name="Straight Arrow Connector 31">
            <a:extLst>
              <a:ext uri="{FF2B5EF4-FFF2-40B4-BE49-F238E27FC236}">
                <a16:creationId xmlns:a16="http://schemas.microsoft.com/office/drawing/2014/main" id="{CB03ACFD-7D00-CA4B-9822-005BAE5B3E7D}"/>
              </a:ext>
            </a:extLst>
          </p:cNvPr>
          <p:cNvCxnSpPr>
            <a:cxnSpLocks/>
          </p:cNvCxnSpPr>
          <p:nvPr/>
        </p:nvCxnSpPr>
        <p:spPr>
          <a:xfrm flipV="1">
            <a:off x="5625548" y="3518452"/>
            <a:ext cx="2345635" cy="596348"/>
          </a:xfrm>
          <a:prstGeom prst="straightConnector1">
            <a:avLst/>
          </a:prstGeom>
          <a:ln w="38100">
            <a:solidFill>
              <a:schemeClr val="accent6">
                <a:alpha val="25000"/>
              </a:schemeClr>
            </a:solidFill>
            <a:tailEnd type="triangle"/>
          </a:ln>
        </p:spPr>
        <p:style>
          <a:lnRef idx="3">
            <a:schemeClr val="accent4"/>
          </a:lnRef>
          <a:fillRef idx="0">
            <a:schemeClr val="accent4"/>
          </a:fillRef>
          <a:effectRef idx="2">
            <a:schemeClr val="accent4"/>
          </a:effectRef>
          <a:fontRef idx="minor">
            <a:schemeClr val="tx1"/>
          </a:fontRef>
        </p:style>
      </p:cxnSp>
      <p:cxnSp>
        <p:nvCxnSpPr>
          <p:cNvPr id="34" name="Straight Arrow Connector 33">
            <a:extLst>
              <a:ext uri="{FF2B5EF4-FFF2-40B4-BE49-F238E27FC236}">
                <a16:creationId xmlns:a16="http://schemas.microsoft.com/office/drawing/2014/main" id="{479EEB7F-C5D8-B544-A65D-5D6FCB6E818E}"/>
              </a:ext>
            </a:extLst>
          </p:cNvPr>
          <p:cNvCxnSpPr>
            <a:cxnSpLocks/>
          </p:cNvCxnSpPr>
          <p:nvPr/>
        </p:nvCxnSpPr>
        <p:spPr>
          <a:xfrm flipV="1">
            <a:off x="5638800" y="3190461"/>
            <a:ext cx="2292626" cy="917713"/>
          </a:xfrm>
          <a:prstGeom prst="straightConnector1">
            <a:avLst/>
          </a:prstGeom>
          <a:ln w="38100">
            <a:solidFill>
              <a:schemeClr val="accent6">
                <a:alpha val="40000"/>
              </a:schemeClr>
            </a:solidFill>
            <a:tailEnd type="triangle"/>
          </a:ln>
        </p:spPr>
        <p:style>
          <a:lnRef idx="3">
            <a:schemeClr val="accent4"/>
          </a:lnRef>
          <a:fillRef idx="0">
            <a:schemeClr val="accent4"/>
          </a:fillRef>
          <a:effectRef idx="2">
            <a:schemeClr val="accent4"/>
          </a:effectRef>
          <a:fontRef idx="minor">
            <a:schemeClr val="tx1"/>
          </a:fontRef>
        </p:style>
      </p:cxnSp>
      <p:cxnSp>
        <p:nvCxnSpPr>
          <p:cNvPr id="41" name="Straight Arrow Connector 40">
            <a:extLst>
              <a:ext uri="{FF2B5EF4-FFF2-40B4-BE49-F238E27FC236}">
                <a16:creationId xmlns:a16="http://schemas.microsoft.com/office/drawing/2014/main" id="{1860C2E5-450E-1E46-9FD6-FD49334EE9AE}"/>
              </a:ext>
            </a:extLst>
          </p:cNvPr>
          <p:cNvCxnSpPr>
            <a:cxnSpLocks/>
          </p:cNvCxnSpPr>
          <p:nvPr/>
        </p:nvCxnSpPr>
        <p:spPr>
          <a:xfrm flipV="1">
            <a:off x="5671930" y="2852530"/>
            <a:ext cx="2259496" cy="1239080"/>
          </a:xfrm>
          <a:prstGeom prst="straightConnector1">
            <a:avLst/>
          </a:prstGeom>
          <a:ln w="38100">
            <a:solidFill>
              <a:schemeClr val="accent6">
                <a:alpha val="70000"/>
              </a:schemeClr>
            </a:solidFill>
            <a:tailEnd type="triangle"/>
          </a:ln>
        </p:spPr>
        <p:style>
          <a:lnRef idx="3">
            <a:schemeClr val="accent4"/>
          </a:lnRef>
          <a:fillRef idx="0">
            <a:schemeClr val="accent4"/>
          </a:fillRef>
          <a:effectRef idx="2">
            <a:schemeClr val="accent4"/>
          </a:effectRef>
          <a:fontRef idx="minor">
            <a:schemeClr val="tx1"/>
          </a:fontRef>
        </p:style>
      </p:cxnSp>
      <p:pic>
        <p:nvPicPr>
          <p:cNvPr id="2050" name="Picture 2">
            <a:extLst>
              <a:ext uri="{FF2B5EF4-FFF2-40B4-BE49-F238E27FC236}">
                <a16:creationId xmlns:a16="http://schemas.microsoft.com/office/drawing/2014/main" id="{04DA7304-65BD-3A44-ADA0-DADED26A64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842" y="2839138"/>
            <a:ext cx="3940175" cy="2304362"/>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D68771CE-764E-7842-A685-01B905B5448B}"/>
              </a:ext>
            </a:extLst>
          </p:cNvPr>
          <p:cNvSpPr txBox="1"/>
          <p:nvPr/>
        </p:nvSpPr>
        <p:spPr>
          <a:xfrm>
            <a:off x="3462131" y="4881890"/>
            <a:ext cx="1729408" cy="261610"/>
          </a:xfrm>
          <a:prstGeom prst="rect">
            <a:avLst/>
          </a:prstGeom>
          <a:noFill/>
        </p:spPr>
        <p:txBody>
          <a:bodyPr wrap="square" rtlCol="0">
            <a:spAutoFit/>
          </a:bodyPr>
          <a:lstStyle/>
          <a:p>
            <a:r>
              <a:rPr lang="en-US" sz="1100" dirty="0">
                <a:solidFill>
                  <a:schemeClr val="tx2">
                    <a:lumMod val="60000"/>
                    <a:lumOff val="40000"/>
                  </a:schemeClr>
                </a:solidFill>
              </a:rPr>
              <a:t>Momjian+2019</a:t>
            </a:r>
          </a:p>
        </p:txBody>
      </p:sp>
      <p:sp>
        <p:nvSpPr>
          <p:cNvPr id="24" name="Sun 23">
            <a:extLst>
              <a:ext uri="{FF2B5EF4-FFF2-40B4-BE49-F238E27FC236}">
                <a16:creationId xmlns:a16="http://schemas.microsoft.com/office/drawing/2014/main" id="{E7BD3D75-DBEB-1D4A-815A-80C09C664AE2}"/>
              </a:ext>
            </a:extLst>
          </p:cNvPr>
          <p:cNvSpPr/>
          <p:nvPr/>
        </p:nvSpPr>
        <p:spPr>
          <a:xfrm>
            <a:off x="2365512" y="4552122"/>
            <a:ext cx="238539" cy="238539"/>
          </a:xfrm>
          <a:prstGeom prst="sun">
            <a:avLst/>
          </a:prstGeom>
          <a:solidFill>
            <a:schemeClr val="accent4">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Lightning Bolt 25">
            <a:extLst>
              <a:ext uri="{FF2B5EF4-FFF2-40B4-BE49-F238E27FC236}">
                <a16:creationId xmlns:a16="http://schemas.microsoft.com/office/drawing/2014/main" id="{644E1BE9-8931-704D-81CD-FDDF6C9BAAED}"/>
              </a:ext>
            </a:extLst>
          </p:cNvPr>
          <p:cNvSpPr/>
          <p:nvPr/>
        </p:nvSpPr>
        <p:spPr>
          <a:xfrm rot="6300000">
            <a:off x="2623931" y="3916017"/>
            <a:ext cx="874643" cy="795131"/>
          </a:xfrm>
          <a:prstGeom prst="lightningBol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Audio Recording Oct 12, 2020 at 4:37:23 PM" descr="Audio Recording Oct 12, 2020 at 4:37:23 PM">
            <a:hlinkClick r:id="" action="ppaction://media"/>
            <a:extLst>
              <a:ext uri="{FF2B5EF4-FFF2-40B4-BE49-F238E27FC236}">
                <a16:creationId xmlns:a16="http://schemas.microsoft.com/office/drawing/2014/main" id="{EF3E8AEF-5CF4-734E-93EB-08EB7E0E81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31200" y="0"/>
            <a:ext cx="812800" cy="812800"/>
          </a:xfrm>
          <a:prstGeom prst="rect">
            <a:avLst/>
          </a:prstGeom>
        </p:spPr>
      </p:pic>
    </p:spTree>
    <p:extLst>
      <p:ext uri="{BB962C8B-B14F-4D97-AF65-F5344CB8AC3E}">
        <p14:creationId xmlns:p14="http://schemas.microsoft.com/office/powerpoint/2010/main" val="3542505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768"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25A296-4935-DE4F-A378-24F136527A52}"/>
              </a:ext>
            </a:extLst>
          </p:cNvPr>
          <p:cNvPicPr>
            <a:picLocks noChangeAspect="1"/>
          </p:cNvPicPr>
          <p:nvPr/>
        </p:nvPicPr>
        <p:blipFill rotWithShape="1">
          <a:blip r:embed="rId4"/>
          <a:srcRect r="54037"/>
          <a:stretch/>
        </p:blipFill>
        <p:spPr>
          <a:xfrm>
            <a:off x="5439098" y="1886251"/>
            <a:ext cx="3834109" cy="3277127"/>
          </a:xfrm>
          <a:prstGeom prst="rect">
            <a:avLst/>
          </a:prstGeom>
        </p:spPr>
      </p:pic>
      <p:pic>
        <p:nvPicPr>
          <p:cNvPr id="6" name="Picture 5">
            <a:extLst>
              <a:ext uri="{FF2B5EF4-FFF2-40B4-BE49-F238E27FC236}">
                <a16:creationId xmlns:a16="http://schemas.microsoft.com/office/drawing/2014/main" id="{B1FA006F-C692-0742-B4DF-87C2B43FE6A2}"/>
              </a:ext>
            </a:extLst>
          </p:cNvPr>
          <p:cNvPicPr>
            <a:picLocks noChangeAspect="1"/>
          </p:cNvPicPr>
          <p:nvPr/>
        </p:nvPicPr>
        <p:blipFill rotWithShape="1">
          <a:blip r:embed="rId4"/>
          <a:srcRect l="45497"/>
          <a:stretch/>
        </p:blipFill>
        <p:spPr>
          <a:xfrm>
            <a:off x="0" y="2628900"/>
            <a:ext cx="3488635" cy="2514600"/>
          </a:xfrm>
          <a:prstGeom prst="rect">
            <a:avLst/>
          </a:prstGeom>
        </p:spPr>
      </p:pic>
      <mc:AlternateContent xmlns:mc="http://schemas.openxmlformats.org/markup-compatibility/2006">
        <mc:Choice xmlns:a14="http://schemas.microsoft.com/office/drawing/2010/main" Requires="a14">
          <p:sp>
            <p:nvSpPr>
              <p:cNvPr id="2" name="Text Placeholder 1">
                <a:extLst>
                  <a:ext uri="{FF2B5EF4-FFF2-40B4-BE49-F238E27FC236}">
                    <a16:creationId xmlns:a16="http://schemas.microsoft.com/office/drawing/2014/main" id="{9BBDD3B9-A11E-2646-AFB3-9B5B4E3C0AC9}"/>
                  </a:ext>
                </a:extLst>
              </p:cNvPr>
              <p:cNvSpPr>
                <a:spLocks noGrp="1"/>
              </p:cNvSpPr>
              <p:nvPr>
                <p:ph type="body" sz="quarter" idx="17"/>
              </p:nvPr>
            </p:nvSpPr>
            <p:spPr>
              <a:xfrm>
                <a:off x="350731" y="1571687"/>
                <a:ext cx="5831407" cy="3292621"/>
              </a:xfrm>
            </p:spPr>
            <p:txBody>
              <a:bodyPr/>
              <a:lstStyle/>
              <a:p>
                <a:r>
                  <a:rPr lang="en-US" dirty="0"/>
                  <a:t>PJ231-20 (z=6.59) was observed for 140 </a:t>
                </a:r>
                <a:r>
                  <a:rPr lang="en-US" dirty="0" err="1"/>
                  <a:t>ks</a:t>
                </a:r>
                <a:r>
                  <a:rPr lang="en-US" dirty="0"/>
                  <a:t>. The quasar (red circle) is clearly detected, but the companion (green circle) was not.  But the X-ray spectrum of the quasar is very steep (</a:t>
                </a:r>
                <a14:m>
                  <m:oMath xmlns:m="http://schemas.openxmlformats.org/officeDocument/2006/math">
                    <m:r>
                      <m:rPr>
                        <m:sty m:val="p"/>
                      </m:rPr>
                      <a:rPr lang="el-GR" i="1" smtClean="0">
                        <a:latin typeface="Cambria Math" panose="02040503050406030204" pitchFamily="18" charset="0"/>
                        <a:ea typeface="Cambria Math" panose="02040503050406030204" pitchFamily="18" charset="0"/>
                      </a:rPr>
                      <m:t>Γ</m:t>
                    </m:r>
                    <m:r>
                      <a:rPr lang="en-US" b="0" i="1" smtClean="0">
                        <a:latin typeface="Cambria Math" panose="02040503050406030204" pitchFamily="18" charset="0"/>
                        <a:ea typeface="Cambria Math" panose="02040503050406030204" pitchFamily="18" charset="0"/>
                      </a:rPr>
                      <m:t>=</m:t>
                    </m:r>
                    <m:sSubSup>
                      <m:sSubSupPr>
                        <m:ctrlPr>
                          <a:rPr lang="en-US" b="0" i="1" smtClean="0">
                            <a:latin typeface="Cambria Math" panose="02040503050406030204" pitchFamily="18" charset="0"/>
                            <a:ea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2.6</m:t>
                        </m:r>
                      </m:e>
                      <m:sub>
                        <m:r>
                          <a:rPr lang="en-US" b="0" i="1" smtClean="0">
                            <a:latin typeface="Cambria Math" panose="02040503050406030204" pitchFamily="18" charset="0"/>
                            <a:ea typeface="Cambria Math" panose="02040503050406030204" pitchFamily="18" charset="0"/>
                          </a:rPr>
                          <m:t>−0.9</m:t>
                        </m:r>
                      </m:sub>
                      <m:sup>
                        <m:r>
                          <a:rPr lang="en-US" b="0" i="1" smtClean="0">
                            <a:latin typeface="Cambria Math" panose="02040503050406030204" pitchFamily="18" charset="0"/>
                            <a:ea typeface="Cambria Math" panose="02040503050406030204" pitchFamily="18" charset="0"/>
                          </a:rPr>
                          <m:t>+1.0</m:t>
                        </m:r>
                      </m:sup>
                    </m:sSubSup>
                  </m:oMath>
                </a14:m>
                <a:r>
                  <a:rPr lang="en-US" dirty="0"/>
                  <a:t>) – such steepness has been associated in lower-redshift quasars with enhanced accretion rates. While not definitive, this is perhaps suggestive that the merger is helping to funnel gas into the primary quasar.</a:t>
                </a:r>
              </a:p>
            </p:txBody>
          </p:sp>
        </mc:Choice>
        <mc:Fallback>
          <p:sp>
            <p:nvSpPr>
              <p:cNvPr id="2" name="Text Placeholder 1">
                <a:extLst>
                  <a:ext uri="{FF2B5EF4-FFF2-40B4-BE49-F238E27FC236}">
                    <a16:creationId xmlns:a16="http://schemas.microsoft.com/office/drawing/2014/main" id="{9BBDD3B9-A11E-2646-AFB3-9B5B4E3C0AC9}"/>
                  </a:ext>
                </a:extLst>
              </p:cNvPr>
              <p:cNvSpPr>
                <a:spLocks noGrp="1" noRot="1" noChangeAspect="1" noMove="1" noResize="1" noEditPoints="1" noAdjustHandles="1" noChangeArrowheads="1" noChangeShapeType="1" noTextEdit="1"/>
              </p:cNvSpPr>
              <p:nvPr>
                <p:ph type="body" sz="quarter" idx="17"/>
              </p:nvPr>
            </p:nvSpPr>
            <p:spPr>
              <a:xfrm>
                <a:off x="350731" y="1571687"/>
                <a:ext cx="5831407" cy="3292621"/>
              </a:xfrm>
              <a:blipFill>
                <a:blip r:embed="rId5"/>
                <a:stretch>
                  <a:fillRect t="-766"/>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BC6D7889-A1F6-8141-A8A1-9001978AE2EC}"/>
              </a:ext>
            </a:extLst>
          </p:cNvPr>
          <p:cNvSpPr txBox="1"/>
          <p:nvPr/>
        </p:nvSpPr>
        <p:spPr>
          <a:xfrm>
            <a:off x="5648739" y="4881890"/>
            <a:ext cx="1729408" cy="261610"/>
          </a:xfrm>
          <a:prstGeom prst="rect">
            <a:avLst/>
          </a:prstGeom>
          <a:noFill/>
        </p:spPr>
        <p:txBody>
          <a:bodyPr wrap="square" rtlCol="0">
            <a:spAutoFit/>
          </a:bodyPr>
          <a:lstStyle/>
          <a:p>
            <a:r>
              <a:rPr lang="en-US" sz="1100" dirty="0">
                <a:solidFill>
                  <a:schemeClr val="tx2">
                    <a:lumMod val="60000"/>
                    <a:lumOff val="40000"/>
                  </a:schemeClr>
                </a:solidFill>
              </a:rPr>
              <a:t>Connor+2020a</a:t>
            </a:r>
          </a:p>
        </p:txBody>
      </p:sp>
      <p:sp>
        <p:nvSpPr>
          <p:cNvPr id="10" name="Text Placeholder 9">
            <a:extLst>
              <a:ext uri="{FF2B5EF4-FFF2-40B4-BE49-F238E27FC236}">
                <a16:creationId xmlns:a16="http://schemas.microsoft.com/office/drawing/2014/main" id="{55DF5C41-4336-3E40-BED4-AC4B1C78F4AC}"/>
              </a:ext>
            </a:extLst>
          </p:cNvPr>
          <p:cNvSpPr>
            <a:spLocks noGrp="1"/>
          </p:cNvSpPr>
          <p:nvPr>
            <p:ph type="body" sz="quarter" idx="3"/>
          </p:nvPr>
        </p:nvSpPr>
        <p:spPr/>
        <p:txBody>
          <a:bodyPr/>
          <a:lstStyle/>
          <a:p>
            <a:r>
              <a:rPr lang="en-US" dirty="0"/>
              <a:t> </a:t>
            </a:r>
          </a:p>
        </p:txBody>
      </p:sp>
      <p:pic>
        <p:nvPicPr>
          <p:cNvPr id="11" name="Audio Recording Oct 12, 2020 at 4:38:50 PM" descr="Audio Recording Oct 12, 2020 at 4:38:50 PM">
            <a:hlinkClick r:id="" action="ppaction://media"/>
            <a:extLst>
              <a:ext uri="{FF2B5EF4-FFF2-40B4-BE49-F238E27FC236}">
                <a16:creationId xmlns:a16="http://schemas.microsoft.com/office/drawing/2014/main" id="{1F255BCE-D54C-2844-95BD-54E16BE33D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31200" y="-93218"/>
            <a:ext cx="812800" cy="812800"/>
          </a:xfrm>
          <a:prstGeom prst="rect">
            <a:avLst/>
          </a:prstGeom>
        </p:spPr>
      </p:pic>
      <p:sp>
        <p:nvSpPr>
          <p:cNvPr id="12" name="Text Placeholder 2">
            <a:extLst>
              <a:ext uri="{FF2B5EF4-FFF2-40B4-BE49-F238E27FC236}">
                <a16:creationId xmlns:a16="http://schemas.microsoft.com/office/drawing/2014/main" id="{ACF3ECD9-2779-494D-A94D-93CB9F924C37}"/>
              </a:ext>
            </a:extLst>
          </p:cNvPr>
          <p:cNvSpPr txBox="1">
            <a:spLocks/>
          </p:cNvSpPr>
          <p:nvPr/>
        </p:nvSpPr>
        <p:spPr>
          <a:xfrm>
            <a:off x="347683" y="829172"/>
            <a:ext cx="8454602" cy="430183"/>
          </a:xfrm>
          <a:prstGeom prst="rect">
            <a:avLst/>
          </a:prstGeom>
        </p:spPr>
        <p:txBody>
          <a:bodyPr anchor="t"/>
          <a:lstStyle>
            <a:lvl1pPr marL="0" indent="0" algn="l" defTabSz="914400" rtl="0" eaLnBrk="1" latinLnBrk="0" hangingPunct="1">
              <a:lnSpc>
                <a:spcPct val="90000"/>
              </a:lnSpc>
              <a:spcBef>
                <a:spcPts val="1000"/>
              </a:spcBef>
              <a:buFont typeface="Arial" panose="020B0604020202020204" pitchFamily="34" charset="0"/>
              <a:buNone/>
              <a:defRPr sz="2600" b="1" kern="1200" baseline="0">
                <a:solidFill>
                  <a:srgbClr val="990000"/>
                </a:solidFill>
                <a:latin typeface="Arial"/>
                <a:ea typeface="+mn-ea"/>
                <a:cs typeface="Arial"/>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a:t>Results</a:t>
            </a:r>
            <a:endParaRPr lang="en-US" dirty="0"/>
          </a:p>
        </p:txBody>
      </p:sp>
    </p:spTree>
    <p:extLst>
      <p:ext uri="{BB962C8B-B14F-4D97-AF65-F5344CB8AC3E}">
        <p14:creationId xmlns:p14="http://schemas.microsoft.com/office/powerpoint/2010/main" val="1442961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52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B4E6366-EFBC-5F4B-88DF-2C53F2A89F2E}"/>
              </a:ext>
            </a:extLst>
          </p:cNvPr>
          <p:cNvSpPr>
            <a:spLocks noGrp="1"/>
          </p:cNvSpPr>
          <p:nvPr>
            <p:ph type="body" sz="quarter" idx="3"/>
          </p:nvPr>
        </p:nvSpPr>
        <p:spPr/>
        <p:txBody>
          <a:bodyPr/>
          <a:lstStyle/>
          <a:p>
            <a:r>
              <a:rPr lang="en-US" dirty="0"/>
              <a:t>Results</a:t>
            </a:r>
          </a:p>
        </p:txBody>
      </p:sp>
      <p:sp>
        <p:nvSpPr>
          <p:cNvPr id="2" name="Text Placeholder 1">
            <a:extLst>
              <a:ext uri="{FF2B5EF4-FFF2-40B4-BE49-F238E27FC236}">
                <a16:creationId xmlns:a16="http://schemas.microsoft.com/office/drawing/2014/main" id="{9BBDD3B9-A11E-2646-AFB3-9B5B4E3C0AC9}"/>
              </a:ext>
            </a:extLst>
          </p:cNvPr>
          <p:cNvSpPr>
            <a:spLocks noGrp="1"/>
          </p:cNvSpPr>
          <p:nvPr>
            <p:ph type="body" sz="quarter" idx="17"/>
          </p:nvPr>
        </p:nvSpPr>
        <p:spPr>
          <a:xfrm>
            <a:off x="350731" y="1571687"/>
            <a:ext cx="4728165" cy="3292621"/>
          </a:xfrm>
        </p:spPr>
        <p:txBody>
          <a:bodyPr/>
          <a:lstStyle/>
          <a:p>
            <a:r>
              <a:rPr lang="en-US" dirty="0"/>
              <a:t>PJ308-21 (z=6.23) was observed for 150 </a:t>
            </a:r>
            <a:r>
              <a:rPr lang="en-US" dirty="0" err="1"/>
              <a:t>ks</a:t>
            </a:r>
            <a:r>
              <a:rPr lang="en-US" dirty="0"/>
              <a:t>. Not only was the quasar detected (blue circle), but we detected X-ray emission at the location of the merging companion (brown -- ALMA submillimeter; blue contours – Quasar-subtracted UV). This is the first direct evidence for a companion AGN in the early universe. Further detections are needed to clarify the frequency of these systems so as to contextualize their role in the growth of early black holes.</a:t>
            </a:r>
          </a:p>
        </p:txBody>
      </p:sp>
      <p:grpSp>
        <p:nvGrpSpPr>
          <p:cNvPr id="4" name="Group 3">
            <a:extLst>
              <a:ext uri="{FF2B5EF4-FFF2-40B4-BE49-F238E27FC236}">
                <a16:creationId xmlns:a16="http://schemas.microsoft.com/office/drawing/2014/main" id="{4C4EBFF8-7664-D64B-B8B8-293621A54622}"/>
              </a:ext>
            </a:extLst>
          </p:cNvPr>
          <p:cNvGrpSpPr/>
          <p:nvPr/>
        </p:nvGrpSpPr>
        <p:grpSpPr>
          <a:xfrm>
            <a:off x="5297557" y="1592087"/>
            <a:ext cx="3846442" cy="3290661"/>
            <a:chOff x="5297557" y="1592087"/>
            <a:chExt cx="3846442" cy="3290661"/>
          </a:xfrm>
        </p:grpSpPr>
        <p:pic>
          <p:nvPicPr>
            <p:cNvPr id="7" name="Picture 6">
              <a:extLst>
                <a:ext uri="{FF2B5EF4-FFF2-40B4-BE49-F238E27FC236}">
                  <a16:creationId xmlns:a16="http://schemas.microsoft.com/office/drawing/2014/main" id="{77E72351-AD15-D64D-AB51-FF2924A49802}"/>
                </a:ext>
              </a:extLst>
            </p:cNvPr>
            <p:cNvPicPr>
              <a:picLocks noChangeAspect="1"/>
            </p:cNvPicPr>
            <p:nvPr/>
          </p:nvPicPr>
          <p:blipFill rotWithShape="1">
            <a:blip r:embed="rId4"/>
            <a:srcRect l="55878" b="10652"/>
            <a:stretch/>
          </p:blipFill>
          <p:spPr>
            <a:xfrm>
              <a:off x="6271590" y="1592088"/>
              <a:ext cx="2872409" cy="2940156"/>
            </a:xfrm>
            <a:prstGeom prst="rect">
              <a:avLst/>
            </a:prstGeom>
          </p:spPr>
        </p:pic>
        <p:pic>
          <p:nvPicPr>
            <p:cNvPr id="8" name="Picture 7">
              <a:extLst>
                <a:ext uri="{FF2B5EF4-FFF2-40B4-BE49-F238E27FC236}">
                  <a16:creationId xmlns:a16="http://schemas.microsoft.com/office/drawing/2014/main" id="{F04639F4-FE46-1F4A-A057-441588174DDC}"/>
                </a:ext>
              </a:extLst>
            </p:cNvPr>
            <p:cNvPicPr>
              <a:picLocks noChangeAspect="1"/>
            </p:cNvPicPr>
            <p:nvPr/>
          </p:nvPicPr>
          <p:blipFill rotWithShape="1">
            <a:blip r:embed="rId4"/>
            <a:srcRect r="84733"/>
            <a:stretch/>
          </p:blipFill>
          <p:spPr>
            <a:xfrm>
              <a:off x="5297557" y="1592087"/>
              <a:ext cx="993913" cy="3290661"/>
            </a:xfrm>
            <a:prstGeom prst="rect">
              <a:avLst/>
            </a:prstGeom>
          </p:spPr>
        </p:pic>
        <p:pic>
          <p:nvPicPr>
            <p:cNvPr id="9" name="Picture 8">
              <a:extLst>
                <a:ext uri="{FF2B5EF4-FFF2-40B4-BE49-F238E27FC236}">
                  <a16:creationId xmlns:a16="http://schemas.microsoft.com/office/drawing/2014/main" id="{8479769A-7371-1244-85D5-EC42DAC97D83}"/>
                </a:ext>
              </a:extLst>
            </p:cNvPr>
            <p:cNvPicPr>
              <a:picLocks noChangeAspect="1"/>
            </p:cNvPicPr>
            <p:nvPr/>
          </p:nvPicPr>
          <p:blipFill rotWithShape="1">
            <a:blip r:embed="rId4"/>
            <a:srcRect l="44428" t="91161" r="32672" b="3100"/>
            <a:stretch/>
          </p:blipFill>
          <p:spPr>
            <a:xfrm>
              <a:off x="6728792" y="4562061"/>
              <a:ext cx="1490870" cy="188844"/>
            </a:xfrm>
            <a:prstGeom prst="rect">
              <a:avLst/>
            </a:prstGeom>
          </p:spPr>
        </p:pic>
      </p:grpSp>
      <p:sp>
        <p:nvSpPr>
          <p:cNvPr id="10" name="TextBox 9">
            <a:extLst>
              <a:ext uri="{FF2B5EF4-FFF2-40B4-BE49-F238E27FC236}">
                <a16:creationId xmlns:a16="http://schemas.microsoft.com/office/drawing/2014/main" id="{F4A527AE-775F-B349-8F3C-DFBD4A7CBF4B}"/>
              </a:ext>
            </a:extLst>
          </p:cNvPr>
          <p:cNvSpPr txBox="1"/>
          <p:nvPr/>
        </p:nvSpPr>
        <p:spPr>
          <a:xfrm>
            <a:off x="8093765" y="4881890"/>
            <a:ext cx="1729408" cy="261610"/>
          </a:xfrm>
          <a:prstGeom prst="rect">
            <a:avLst/>
          </a:prstGeom>
          <a:noFill/>
        </p:spPr>
        <p:txBody>
          <a:bodyPr wrap="square" rtlCol="0">
            <a:spAutoFit/>
          </a:bodyPr>
          <a:lstStyle/>
          <a:p>
            <a:r>
              <a:rPr lang="en-US" sz="1100" dirty="0">
                <a:solidFill>
                  <a:schemeClr val="tx2">
                    <a:lumMod val="60000"/>
                    <a:lumOff val="40000"/>
                  </a:schemeClr>
                </a:solidFill>
              </a:rPr>
              <a:t>Connor+2019d</a:t>
            </a:r>
          </a:p>
        </p:txBody>
      </p:sp>
      <p:pic>
        <p:nvPicPr>
          <p:cNvPr id="12" name="Audio Recording Oct 12, 2020 at 4:51:48 PM" descr="Audio Recording Oct 12, 2020 at 4:51:48 PM">
            <a:hlinkClick r:id="" action="ppaction://media"/>
            <a:extLst>
              <a:ext uri="{FF2B5EF4-FFF2-40B4-BE49-F238E27FC236}">
                <a16:creationId xmlns:a16="http://schemas.microsoft.com/office/drawing/2014/main" id="{41FB637E-7B0A-A24E-8F59-95723A15CFC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07248" y="-65786"/>
            <a:ext cx="812800" cy="812800"/>
          </a:xfrm>
          <a:prstGeom prst="rect">
            <a:avLst/>
          </a:prstGeom>
        </p:spPr>
      </p:pic>
    </p:spTree>
    <p:extLst>
      <p:ext uri="{BB962C8B-B14F-4D97-AF65-F5344CB8AC3E}">
        <p14:creationId xmlns:p14="http://schemas.microsoft.com/office/powerpoint/2010/main" val="2883220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78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B4E6366-EFBC-5F4B-88DF-2C53F2A89F2E}"/>
              </a:ext>
            </a:extLst>
          </p:cNvPr>
          <p:cNvSpPr>
            <a:spLocks noGrp="1"/>
          </p:cNvSpPr>
          <p:nvPr>
            <p:ph type="body" sz="quarter" idx="3"/>
          </p:nvPr>
        </p:nvSpPr>
        <p:spPr/>
        <p:txBody>
          <a:bodyPr/>
          <a:lstStyle/>
          <a:p>
            <a:r>
              <a:rPr lang="en-US" dirty="0"/>
              <a:t>Results</a:t>
            </a:r>
          </a:p>
        </p:txBody>
      </p:sp>
      <p:sp>
        <p:nvSpPr>
          <p:cNvPr id="2" name="Text Placeholder 1">
            <a:extLst>
              <a:ext uri="{FF2B5EF4-FFF2-40B4-BE49-F238E27FC236}">
                <a16:creationId xmlns:a16="http://schemas.microsoft.com/office/drawing/2014/main" id="{9BBDD3B9-A11E-2646-AFB3-9B5B4E3C0AC9}"/>
              </a:ext>
            </a:extLst>
          </p:cNvPr>
          <p:cNvSpPr>
            <a:spLocks noGrp="1"/>
          </p:cNvSpPr>
          <p:nvPr>
            <p:ph type="body" sz="quarter" idx="17"/>
          </p:nvPr>
        </p:nvSpPr>
        <p:spPr>
          <a:xfrm>
            <a:off x="350731" y="1571687"/>
            <a:ext cx="4728165" cy="3292621"/>
          </a:xfrm>
        </p:spPr>
        <p:txBody>
          <a:bodyPr/>
          <a:lstStyle/>
          <a:p>
            <a:r>
              <a:rPr lang="en-US" dirty="0"/>
              <a:t>P352–15  (z=5.82) was observed for 265 </a:t>
            </a:r>
            <a:r>
              <a:rPr lang="en-US" dirty="0" err="1"/>
              <a:t>ks</a:t>
            </a:r>
            <a:r>
              <a:rPr lang="en-US" dirty="0"/>
              <a:t>. We detect extended X-ray emission at the same position angle as the radio-detected jets. We rule out this being caused by a background fluctuation with probability P=0.9985. As this structure is ~50 kpc from the quasar, if we assume a propagation speed of 0.3c, this means the jets have been active for at least half a million years.</a:t>
            </a:r>
          </a:p>
        </p:txBody>
      </p:sp>
      <p:sp>
        <p:nvSpPr>
          <p:cNvPr id="10" name="TextBox 9">
            <a:extLst>
              <a:ext uri="{FF2B5EF4-FFF2-40B4-BE49-F238E27FC236}">
                <a16:creationId xmlns:a16="http://schemas.microsoft.com/office/drawing/2014/main" id="{F4A527AE-775F-B349-8F3C-DFBD4A7CBF4B}"/>
              </a:ext>
            </a:extLst>
          </p:cNvPr>
          <p:cNvSpPr txBox="1"/>
          <p:nvPr/>
        </p:nvSpPr>
        <p:spPr>
          <a:xfrm>
            <a:off x="8093765" y="4881890"/>
            <a:ext cx="1729408" cy="261610"/>
          </a:xfrm>
          <a:prstGeom prst="rect">
            <a:avLst/>
          </a:prstGeom>
          <a:noFill/>
        </p:spPr>
        <p:txBody>
          <a:bodyPr wrap="square" rtlCol="0">
            <a:spAutoFit/>
          </a:bodyPr>
          <a:lstStyle/>
          <a:p>
            <a:r>
              <a:rPr lang="en-US" sz="1100" dirty="0">
                <a:solidFill>
                  <a:schemeClr val="tx2">
                    <a:lumMod val="60000"/>
                    <a:lumOff val="40000"/>
                  </a:schemeClr>
                </a:solidFill>
              </a:rPr>
              <a:t>Connor+2020b</a:t>
            </a:r>
          </a:p>
        </p:txBody>
      </p:sp>
      <p:pic>
        <p:nvPicPr>
          <p:cNvPr id="6" name="Picture 5">
            <a:extLst>
              <a:ext uri="{FF2B5EF4-FFF2-40B4-BE49-F238E27FC236}">
                <a16:creationId xmlns:a16="http://schemas.microsoft.com/office/drawing/2014/main" id="{E2E99DDE-3018-424D-AA9D-B85F934BE27E}"/>
              </a:ext>
            </a:extLst>
          </p:cNvPr>
          <p:cNvPicPr>
            <a:picLocks noChangeAspect="1"/>
          </p:cNvPicPr>
          <p:nvPr/>
        </p:nvPicPr>
        <p:blipFill rotWithShape="1">
          <a:blip r:embed="rId4"/>
          <a:srcRect r="53261"/>
          <a:stretch/>
        </p:blipFill>
        <p:spPr>
          <a:xfrm>
            <a:off x="5426765" y="1692038"/>
            <a:ext cx="3717235" cy="3124454"/>
          </a:xfrm>
          <a:prstGeom prst="rect">
            <a:avLst/>
          </a:prstGeom>
        </p:spPr>
      </p:pic>
      <p:pic>
        <p:nvPicPr>
          <p:cNvPr id="13" name="Picture 2">
            <a:extLst>
              <a:ext uri="{FF2B5EF4-FFF2-40B4-BE49-F238E27FC236}">
                <a16:creationId xmlns:a16="http://schemas.microsoft.com/office/drawing/2014/main" id="{35A2FDC8-0A42-194E-A866-84D00B0742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5913" y="135982"/>
            <a:ext cx="2648087" cy="1548701"/>
          </a:xfrm>
          <a:prstGeom prst="rect">
            <a:avLst/>
          </a:prstGeom>
          <a:noFill/>
          <a:extLst>
            <a:ext uri="{909E8E84-426E-40DD-AFC4-6F175D3DCCD1}">
              <a14:hiddenFill xmlns:a14="http://schemas.microsoft.com/office/drawing/2010/main">
                <a:solidFill>
                  <a:srgbClr val="FFFFFF"/>
                </a:solidFill>
              </a14:hiddenFill>
            </a:ext>
          </a:extLst>
        </p:spPr>
      </p:pic>
      <p:pic>
        <p:nvPicPr>
          <p:cNvPr id="15" name="Audio Recording Oct 12, 2020 at 4:56:01 PM" descr="Audio Recording Oct 12, 2020 at 4:56:01 PM">
            <a:hlinkClick r:id="" action="ppaction://media"/>
            <a:extLst>
              <a:ext uri="{FF2B5EF4-FFF2-40B4-BE49-F238E27FC236}">
                <a16:creationId xmlns:a16="http://schemas.microsoft.com/office/drawing/2014/main" id="{28050594-CF99-834A-A3D7-F5AD8DE437A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376" y="-118872"/>
            <a:ext cx="812800" cy="812800"/>
          </a:xfrm>
          <a:prstGeom prst="rect">
            <a:avLst/>
          </a:prstGeom>
        </p:spPr>
      </p:pic>
    </p:spTree>
    <p:extLst>
      <p:ext uri="{BB962C8B-B14F-4D97-AF65-F5344CB8AC3E}">
        <p14:creationId xmlns:p14="http://schemas.microsoft.com/office/powerpoint/2010/main" val="3051828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1664"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522&quot;&gt;&lt;object type=&quot;3&quot; unique_id=&quot;10523&quot;&gt;&lt;property id=&quot;20148&quot; value=&quot;5&quot;/&gt;&lt;property id=&quot;20300&quot; value=&quot;Slide 1&quot;/&gt;&lt;property id=&quot;20307&quot; value=&quot;277&quot;/&gt;&lt;/object&gt;&lt;object type=&quot;3&quot; unique_id=&quot;10524&quot;&gt;&lt;property id=&quot;20148&quot; value=&quot;5&quot;/&gt;&lt;property id=&quot;20300&quot; value=&quot;Slide 2&quot;/&gt;&lt;property id=&quot;20307&quot; value=&quot;281&quot;/&gt;&lt;/object&gt;&lt;object type=&quot;3&quot; unique_id=&quot;10525&quot;&gt;&lt;property id=&quot;20148&quot; value=&quot;5&quot;/&gt;&lt;property id=&quot;20300&quot; value=&quot;Slide 3&quot;/&gt;&lt;property id=&quot;20307&quot; value=&quot;280&quot;/&gt;&lt;/object&gt;&lt;object type=&quot;3&quot; unique_id=&quot;10526&quot;&gt;&lt;property id=&quot;20148&quot; value=&quot;5&quot;/&gt;&lt;property id=&quot;20300&quot; value=&quot;Slide 4&quot;/&gt;&lt;property id=&quot;20307&quot; value=&quot;278&quot;/&gt;&lt;/object&gt;&lt;/object&gt;&lt;object type=&quot;8&quot; unique_id=&quot;10532&quot;&gt;&lt;/object&gt;&lt;/object&gt;&lt;/database&gt;"/>
  <p:tag name="MMPROD_NEXTUNIQUEID" val="10010"/>
  <p:tag name="SECTOMILLISECCONVERTED" val="1"/>
</p:tagLst>
</file>

<file path=ppt/theme/theme1.xml><?xml version="1.0" encoding="utf-8"?>
<a:theme xmlns:a="http://schemas.openxmlformats.org/drawingml/2006/main" name="NASAjpl-WhiteTheme-16x9-vA6">
  <a:themeElements>
    <a:clrScheme name="NASA-JPL - Jan 2017">
      <a:dk1>
        <a:sysClr val="windowText" lastClr="000000"/>
      </a:dk1>
      <a:lt1>
        <a:sysClr val="window" lastClr="FFFFFF"/>
      </a:lt1>
      <a:dk2>
        <a:srgbClr val="5D5D60"/>
      </a:dk2>
      <a:lt2>
        <a:srgbClr val="E4E9EF"/>
      </a:lt2>
      <a:accent1>
        <a:srgbClr val="6083AA"/>
      </a:accent1>
      <a:accent2>
        <a:srgbClr val="94A8C2"/>
      </a:accent2>
      <a:accent3>
        <a:srgbClr val="0B3D91"/>
      </a:accent3>
      <a:accent4>
        <a:srgbClr val="E31937"/>
      </a:accent4>
      <a:accent5>
        <a:srgbClr val="F2A900"/>
      </a:accent5>
      <a:accent6>
        <a:srgbClr val="A4B34C"/>
      </a:accent6>
      <a:hlink>
        <a:srgbClr val="0E7EE0"/>
      </a:hlink>
      <a:folHlink>
        <a:srgbClr val="0E7EE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mpd="sng">
          <a:solidFill>
            <a:schemeClr val="bg1">
              <a:lumMod val="65000"/>
            </a:schemeClr>
          </a:solidFill>
          <a:tailEnd type="arrow"/>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14856</TotalTime>
  <Words>1074</Words>
  <Application>Microsoft Macintosh PowerPoint</Application>
  <PresentationFormat>On-screen Show (16:9)</PresentationFormat>
  <Paragraphs>66</Paragraphs>
  <Slides>11</Slides>
  <Notes>0</Notes>
  <HiddenSlides>0</HiddenSlides>
  <MMClips>10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11</vt:i4>
      </vt:variant>
    </vt:vector>
  </HeadingPairs>
  <TitlesOfParts>
    <vt:vector size="17" baseType="lpstr">
      <vt:lpstr>Arial</vt:lpstr>
      <vt:lpstr>Calibri</vt:lpstr>
      <vt:lpstr>Cambria Math</vt:lpstr>
      <vt:lpstr>Tahoma</vt:lpstr>
      <vt:lpstr>NASAjpl-WhiteTheme-16x9-vA6</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Carolyn M Stolze</dc:creator>
  <cp:lastModifiedBy>Microsoft Office User</cp:lastModifiedBy>
  <cp:revision>174</cp:revision>
  <dcterms:created xsi:type="dcterms:W3CDTF">2016-09-08T21:41:17Z</dcterms:created>
  <dcterms:modified xsi:type="dcterms:W3CDTF">2020-10-13T00:22:15Z</dcterms:modified>
</cp:coreProperties>
</file>