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82" r:id="rId2"/>
    <p:sldId id="377" r:id="rId3"/>
    <p:sldId id="371" r:id="rId4"/>
    <p:sldId id="374" r:id="rId5"/>
    <p:sldId id="375" r:id="rId6"/>
    <p:sldId id="376" r:id="rId7"/>
    <p:sldId id="37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0403"/>
    <a:srgbClr val="0432FF"/>
    <a:srgbClr val="A50021"/>
    <a:srgbClr val="FF40FF"/>
    <a:srgbClr val="FF2600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67"/>
    <p:restoredTop sz="96429"/>
  </p:normalViewPr>
  <p:slideViewPr>
    <p:cSldViewPr snapToGrid="0" snapToObjects="1">
      <p:cViewPr varScale="1">
        <p:scale>
          <a:sx n="145" d="100"/>
          <a:sy n="145" d="100"/>
        </p:scale>
        <p:origin x="84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89750-975A-BE4E-ADB3-7E8321043A81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2AC0A-5370-4643-A885-121900D36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9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 Earth deforms in elastic response to changes in the surface load of water, snow, ice, and atmosphere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2AC0A-5370-4643-A885-121900D366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39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2AC0A-5370-4643-A885-121900D366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57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92625-A335-B140-A627-CD6916CAC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59C920-245F-F247-9E59-DD43AB14F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12A7E-9E5B-C641-8C0F-4EA1645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658C0-1738-5C4B-AB73-EA42130F6151}" type="datetime1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C81C5-5298-2E4C-9625-5B7F53D7F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Athina Peidou (329c)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657BE-5817-6147-8065-37A2D973E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B006-9829-E340-AB26-88F838F50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87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54637-4C26-934A-AF01-64927B942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21AC11-CA15-164F-A14C-DE3F320636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C54F0-DBB6-BA41-9C01-3CB9E6367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4F037-2B2E-7F45-89F6-C49A8DF1A086}" type="datetime1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B3D55-DF71-314E-B991-846404910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Athina Peidou (329c)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43C96-7D25-7246-88E1-ECC899815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B006-9829-E340-AB26-88F838F50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31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69F312-2FF0-2647-A6F5-7A862503B5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A0BB14-691B-554B-BA03-CB4C1BF048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7FB4A-4D69-3942-8DF2-FF4C4D94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89FC6-EA22-9241-9C7E-411C8AFFCFCB}" type="datetime1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C62AE-1719-CD4A-8944-FA2E32176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Athina Peidou (329c)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3E04C-90EA-8744-9A97-66499FF20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B006-9829-E340-AB26-88F838F50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15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4556671"/>
          </a:xfrm>
        </p:spPr>
        <p:txBody>
          <a:bodyPr anchor="ctr">
            <a:noAutofit/>
          </a:bodyPr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867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92265" y="5030948"/>
            <a:ext cx="11374039" cy="573577"/>
          </a:xfrm>
        </p:spPr>
        <p:txBody>
          <a:bodyPr>
            <a:noAutofit/>
          </a:bodyPr>
          <a:lstStyle>
            <a:lvl1pPr marL="0" indent="0">
              <a:buNone/>
              <a:defRPr sz="2933" b="1">
                <a:latin typeface="+mj-lt"/>
              </a:defRPr>
            </a:lvl1pPr>
            <a:lvl2pPr marL="609585" indent="0">
              <a:buNone/>
              <a:defRPr sz="2933" b="1">
                <a:latin typeface="+mj-lt"/>
              </a:defRPr>
            </a:lvl2pPr>
            <a:lvl3pPr marL="1219170" indent="0">
              <a:buNone/>
              <a:defRPr sz="2933" b="1">
                <a:latin typeface="+mj-lt"/>
              </a:defRPr>
            </a:lvl3pPr>
            <a:lvl4pPr marL="1828754" indent="0">
              <a:buNone/>
              <a:defRPr sz="2933" b="1">
                <a:latin typeface="+mj-lt"/>
              </a:defRPr>
            </a:lvl4pPr>
            <a:lvl5pPr marL="2438339" indent="0">
              <a:buNone/>
              <a:defRPr sz="2933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492265" y="5972955"/>
            <a:ext cx="7473396" cy="474133"/>
          </a:xfrm>
        </p:spPr>
        <p:txBody>
          <a:bodyPr anchor="b">
            <a:noAutofit/>
          </a:bodyPr>
          <a:lstStyle>
            <a:lvl1pPr marL="0" indent="0">
              <a:buNone/>
              <a:defRPr sz="1333" baseline="0"/>
            </a:lvl1pPr>
            <a:lvl2pPr marL="609585" indent="0">
              <a:buNone/>
              <a:defRPr sz="1333"/>
            </a:lvl2pPr>
            <a:lvl3pPr marL="1219170" indent="0">
              <a:buNone/>
              <a:defRPr sz="1333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492263" y="4650901"/>
            <a:ext cx="11374040" cy="380047"/>
          </a:xfrm>
        </p:spPr>
        <p:txBody>
          <a:bodyPr>
            <a:noAutofit/>
          </a:bodyPr>
          <a:lstStyle>
            <a:lvl1pPr marL="0" indent="0">
              <a:buNone/>
              <a:defRPr sz="1867">
                <a:solidFill>
                  <a:schemeClr val="accent1"/>
                </a:solidFill>
              </a:defRPr>
            </a:lvl1pPr>
            <a:lvl2pPr marL="609585" indent="0">
              <a:buNone/>
              <a:defRPr sz="1867">
                <a:solidFill>
                  <a:schemeClr val="accent1"/>
                </a:solidFill>
              </a:defRPr>
            </a:lvl2pPr>
            <a:lvl3pPr marL="1219170" indent="0">
              <a:buNone/>
              <a:defRPr sz="1867">
                <a:solidFill>
                  <a:schemeClr val="accent1"/>
                </a:solidFill>
              </a:defRPr>
            </a:lvl3pPr>
            <a:lvl4pPr marL="1828754" indent="0">
              <a:buNone/>
              <a:defRPr sz="1867">
                <a:solidFill>
                  <a:schemeClr val="accent1"/>
                </a:solidFill>
              </a:defRPr>
            </a:lvl4pPr>
            <a:lvl5pPr marL="2438339" indent="0">
              <a:buNone/>
              <a:defRPr sz="1867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659" y="5626376"/>
            <a:ext cx="3900644" cy="108351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492265" y="6403765"/>
            <a:ext cx="7473395" cy="36618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03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16D43-792B-F24C-8F14-5E4C44547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AFA9E-95D5-534A-ABC5-4E5CEA954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58448-55EB-514A-A116-32B424FEB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B927D-0313-5046-867C-7CCBFF66E87C}" type="datetime1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8C3B6-BEAD-1840-83EE-ED2B7B9BA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Athina Peidou (329c)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6594A-573D-AE44-A65C-D09002F52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B006-9829-E340-AB26-88F838F50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20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7425B-9665-5E47-898E-E66C9910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0938D-5E8C-7744-83E0-77F05994D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9BF03-46BB-D448-8845-47DFEDE63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20DE1-EA0D-394E-B6F1-689FD94356F7}" type="datetime1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1F6F8-F35D-D34E-AA38-6CBA87A4E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Athina Peidou (329c)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C61D6-7F09-824B-A52C-15112CA0F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B006-9829-E340-AB26-88F838F50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40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D779C-6B3B-DD40-A6A8-91D1A2559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F3AA5-8FF8-DB42-8844-EC313119B5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4FC46A-7BE9-3742-A1D1-6B02B6B9B8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1A5389-2F10-7049-BFA9-2A7968932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3852E-72FD-E347-A41F-A12946116817}" type="datetime1">
              <a:rPr lang="en-US" smtClean="0"/>
              <a:t>10/15/20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A0C06-5BB9-A844-BC3C-4E31674C1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Athina Peidou (329c)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D3B89-2AB3-F64A-96FC-5E1262DA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B006-9829-E340-AB26-88F838F50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4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9D04D-525E-FD4F-92A8-799697B8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FB6EE-69B2-7844-A989-D033AD8BD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2774ED-9954-324E-AE15-6C95A165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9E8F29-D669-F348-B5D0-F878245ED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B9F35-4DCD-BE4B-BCFC-4CDEDCFD8C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9839C8-2E77-D74B-9EFE-76640BACF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37346-4849-104D-87A8-0CBE6E425173}" type="datetime1">
              <a:rPr lang="en-US" smtClean="0"/>
              <a:t>10/15/20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52FF0D-4615-0349-810A-9385A4A47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Athina Peidou (329c)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8B5F73-7E8D-E142-AECB-0D9552452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B006-9829-E340-AB26-88F838F50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53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59F79-1D11-BA40-B947-74993F6FD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58AB48-FF59-E44C-8094-FC58987C4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C9DF-C8F8-1547-A247-0BA5B4E9C179}" type="datetime1">
              <a:rPr lang="en-US" smtClean="0"/>
              <a:t>10/15/20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FA3584-26CA-9342-972E-C890D06CE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Athina Peidou (329c)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EC2578-B04D-764B-9443-EFD5D414D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B006-9829-E340-AB26-88F838F50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08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023FA9-37E6-1B4D-B13E-0DAA75094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500"/>
            </a:lvl1pPr>
          </a:lstStyle>
          <a:p>
            <a:fld id="{2EEAA4EB-770D-4048-A0F7-C120C25EF906}" type="datetime1">
              <a:rPr lang="en-US" smtClean="0"/>
              <a:pPr/>
              <a:t>10/15/20</a:t>
            </a:fld>
            <a:endParaRPr lang="en-US" sz="15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2A1A0C-AA6C-944A-AD01-35FCAD901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500"/>
            </a:lvl1pPr>
          </a:lstStyle>
          <a:p>
            <a:r>
              <a:rPr lang="en-US"/>
              <a:t>Athina Peidou (329c)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85683-FF9F-1143-9642-93B5372B1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/>
            </a:lvl1pPr>
          </a:lstStyle>
          <a:p>
            <a:fld id="{5D18B006-9829-E340-AB26-88F838F508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70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69BB6-5452-A249-90A1-EA28DBA08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7DBA5-466C-FE47-A4CD-63B916351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03CD6A-3EA8-C140-AA13-D64ABC558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582BC-AD4F-CF44-AB28-A1B756003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34E8-7204-2B4F-9696-35ACF862A8C9}" type="datetime1">
              <a:rPr lang="en-US" smtClean="0"/>
              <a:t>10/15/20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029AA9-51F4-974C-985F-F88C805BC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Athina Peidou (329c)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3B6BE-8388-B849-A0A8-AF4C568E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B006-9829-E340-AB26-88F838F50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66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BDF4F-72B9-444B-906D-C645E329C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4ACF0D-C855-4648-99C4-1AB971003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D09DCC-9DE0-B144-9114-0A623EFAE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80D0C-61E4-E240-98BE-577E62C6F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98D40-A337-EB4F-B244-1FA89AB513E9}" type="datetime1">
              <a:rPr lang="en-US" smtClean="0"/>
              <a:t>10/15/20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280EE-54CA-6846-AE2E-B94E635AC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Athina Peidou (329c)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A2AA56-D310-9F48-A115-01C605FDC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B006-9829-E340-AB26-88F838F50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26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5242F5-289C-AF45-8A37-D7A3E7818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CDFA6-497D-0445-B3A2-EF04024DA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3C1D8-47DF-6B4A-9128-F2C7293162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B5157-3255-C740-8314-37B4A8B0684B}" type="datetime1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B703A-4B15-9E47-92C1-E57F6570A0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Athina Peidou (329c)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4BB8B-32C5-B743-AF45-9A2ABFA25A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8B006-9829-E340-AB26-88F838F50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36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tif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jp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673CAB81-4E43-F140-AF13-B466D9094E76}"/>
              </a:ext>
            </a:extLst>
          </p:cNvPr>
          <p:cNvSpPr txBox="1">
            <a:spLocks/>
          </p:cNvSpPr>
          <p:nvPr/>
        </p:nvSpPr>
        <p:spPr>
          <a:xfrm>
            <a:off x="-49252" y="2217781"/>
            <a:ext cx="12191999" cy="1234867"/>
          </a:xfrm>
          <a:prstGeom prst="rect">
            <a:avLst/>
          </a:prstGeom>
        </p:spPr>
        <p:txBody>
          <a:bodyPr/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/>
              <a:t>Increasing the resolution of mass flux products using GRACE/GRACE-FO space gravity missions </a:t>
            </a:r>
            <a:endParaRPr lang="en-US" sz="3200" b="1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1EEC75B-CC61-E044-8ABA-811DA016D64D}"/>
              </a:ext>
            </a:extLst>
          </p:cNvPr>
          <p:cNvSpPr txBox="1">
            <a:spLocks/>
          </p:cNvSpPr>
          <p:nvPr/>
        </p:nvSpPr>
        <p:spPr>
          <a:xfrm>
            <a:off x="508029" y="5169938"/>
            <a:ext cx="11248179" cy="538531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b="0" i="0" u="none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u="sng" dirty="0" err="1">
                <a:solidFill>
                  <a:srgbClr val="A50021"/>
                </a:solidFill>
                <a:latin typeface="Arial" charset="0"/>
              </a:rPr>
              <a:t>Athina</a:t>
            </a:r>
            <a:r>
              <a:rPr lang="en-US" sz="2133" u="sng" dirty="0">
                <a:solidFill>
                  <a:srgbClr val="A50021"/>
                </a:solidFill>
                <a:latin typeface="Arial" charset="0"/>
              </a:rPr>
              <a:t> </a:t>
            </a:r>
            <a:r>
              <a:rPr lang="en-US" sz="2133" u="sng" dirty="0" err="1">
                <a:solidFill>
                  <a:srgbClr val="A50021"/>
                </a:solidFill>
                <a:latin typeface="Arial" charset="0"/>
              </a:rPr>
              <a:t>Peidou</a:t>
            </a:r>
            <a:r>
              <a:rPr lang="en-US" sz="2133" dirty="0">
                <a:solidFill>
                  <a:srgbClr val="A50021"/>
                </a:solidFill>
                <a:latin typeface="Arial" charset="0"/>
              </a:rPr>
              <a:t> (329C), Felix </a:t>
            </a:r>
            <a:r>
              <a:rPr lang="en-US" sz="2133" dirty="0" err="1">
                <a:solidFill>
                  <a:srgbClr val="A50021"/>
                </a:solidFill>
                <a:latin typeface="Arial" charset="0"/>
              </a:rPr>
              <a:t>Landerer</a:t>
            </a:r>
            <a:r>
              <a:rPr lang="en-US" sz="2133" dirty="0">
                <a:solidFill>
                  <a:srgbClr val="A50021"/>
                </a:solidFill>
                <a:latin typeface="Arial" charset="0"/>
              </a:rPr>
              <a:t> (329C), David Wiese (392R)</a:t>
            </a:r>
            <a:endParaRPr lang="en-US" sz="2133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F809F-D295-CF4A-B583-F28EED4303E1}"/>
              </a:ext>
            </a:extLst>
          </p:cNvPr>
          <p:cNvSpPr txBox="1"/>
          <p:nvPr/>
        </p:nvSpPr>
        <p:spPr>
          <a:xfrm>
            <a:off x="508029" y="5708469"/>
            <a:ext cx="7493032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333" dirty="0">
                <a:latin typeface="Tahoma" panose="020B0604030504040204" pitchFamily="34" charset="0"/>
              </a:rPr>
              <a:t>Organization: Sea Level and Ice (329C) </a:t>
            </a:r>
          </a:p>
          <a:p>
            <a:pPr>
              <a:spcBef>
                <a:spcPct val="0"/>
              </a:spcBef>
            </a:pPr>
            <a:r>
              <a:rPr lang="en-US" altLang="en-US" sz="1333" dirty="0">
                <a:latin typeface="Tahoma" panose="020B0604030504040204" pitchFamily="34" charset="0"/>
              </a:rPr>
              <a:t>Advisor:  Felix </a:t>
            </a:r>
            <a:r>
              <a:rPr lang="en-US" altLang="en-US" sz="1333" dirty="0" err="1">
                <a:latin typeface="Tahoma" panose="020B0604030504040204" pitchFamily="34" charset="0"/>
              </a:rPr>
              <a:t>Landerer</a:t>
            </a:r>
            <a:r>
              <a:rPr lang="en-US" altLang="en-US" sz="1333" dirty="0">
                <a:latin typeface="Tahoma" panose="020B0604030504040204" pitchFamily="34" charset="0"/>
              </a:rPr>
              <a:t> (329C)</a:t>
            </a:r>
          </a:p>
          <a:p>
            <a:pPr>
              <a:spcBef>
                <a:spcPct val="0"/>
              </a:spcBef>
            </a:pPr>
            <a:r>
              <a:rPr lang="en-US" altLang="en-US" sz="1333" dirty="0">
                <a:latin typeface="Tahoma" panose="020B0604030504040204" pitchFamily="34" charset="0"/>
              </a:rPr>
              <a:t>Postdoc Program: JPL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AED921-7B54-C641-A074-239D57CBB543}"/>
              </a:ext>
            </a:extLst>
          </p:cNvPr>
          <p:cNvSpPr/>
          <p:nvPr/>
        </p:nvSpPr>
        <p:spPr>
          <a:xfrm>
            <a:off x="0" y="2"/>
            <a:ext cx="12192000" cy="21960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A4B558-4D02-3F40-8F3D-771482E5D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9" y="219602"/>
            <a:ext cx="1008475" cy="1234867"/>
          </a:xfrm>
          <a:prstGeom prst="rect">
            <a:avLst/>
          </a:prstGeom>
        </p:spPr>
      </p:pic>
      <p:pic>
        <p:nvPicPr>
          <p:cNvPr id="10" name="Audio Recording Sep 30, 2020 at 10:40:28 PM" descr="Audio Recording Sep 30, 2020 at 10:40:28 PM">
            <a:hlinkClick r:id="" action="ppaction://media"/>
            <a:extLst>
              <a:ext uri="{FF2B5EF4-FFF2-40B4-BE49-F238E27FC236}">
                <a16:creationId xmlns:a16="http://schemas.microsoft.com/office/drawing/2014/main" id="{ECD94CF8-2288-BB4E-9826-38554A7E24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1171" y="140491"/>
            <a:ext cx="720000" cy="72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3E3D26-A2EC-3E46-B3A7-3F1D9315965B}"/>
              </a:ext>
            </a:extLst>
          </p:cNvPr>
          <p:cNvSpPr/>
          <p:nvPr/>
        </p:nvSpPr>
        <p:spPr>
          <a:xfrm>
            <a:off x="2165132" y="219602"/>
            <a:ext cx="9470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-webkit-standard"/>
              </a:rPr>
              <a:t>©2020 California Institute of Technology. Government sponsorship acknowledged.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61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F1AB77-C226-BC40-9963-4CF71D862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015" y="1482540"/>
            <a:ext cx="9347861" cy="4445285"/>
          </a:xfrm>
          <a:prstGeom prst="rect">
            <a:avLst/>
          </a:prstGeom>
          <a:scene3d>
            <a:camera prst="orthographicFront">
              <a:rot lat="20999994" lon="19799989" rev="0"/>
            </a:camera>
            <a:lightRig rig="threePt" dir="t"/>
          </a:scene3d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FDF180-666C-F447-898E-5ABDF8F5F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Athina</a:t>
            </a:r>
            <a:r>
              <a:rPr lang="en-US" dirty="0"/>
              <a:t> </a:t>
            </a:r>
            <a:r>
              <a:rPr lang="en-US" dirty="0" err="1"/>
              <a:t>Peidou</a:t>
            </a:r>
            <a:r>
              <a:rPr lang="en-US" dirty="0"/>
              <a:t> (329c)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223974-152C-114D-9A19-350FBDB0A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B006-9829-E340-AB26-88F838F50875}" type="slidenum">
              <a:rPr lang="en-US" smtClean="0"/>
              <a:pPr/>
              <a:t>2</a:t>
            </a:fld>
            <a:endParaRPr lang="en-US"/>
          </a:p>
        </p:txBody>
      </p:sp>
      <p:cxnSp>
        <p:nvCxnSpPr>
          <p:cNvPr id="29" name="Straight Connector 14">
            <a:extLst>
              <a:ext uri="{FF2B5EF4-FFF2-40B4-BE49-F238E27FC236}">
                <a16:creationId xmlns:a16="http://schemas.microsoft.com/office/drawing/2014/main" id="{9C5CA8AB-E154-2D4F-8E10-6DC1124EC110}"/>
              </a:ext>
            </a:extLst>
          </p:cNvPr>
          <p:cNvCxnSpPr/>
          <p:nvPr/>
        </p:nvCxnSpPr>
        <p:spPr>
          <a:xfrm flipH="1">
            <a:off x="891060" y="6309073"/>
            <a:ext cx="1039177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Title 1">
            <a:extLst>
              <a:ext uri="{FF2B5EF4-FFF2-40B4-BE49-F238E27FC236}">
                <a16:creationId xmlns:a16="http://schemas.microsoft.com/office/drawing/2014/main" id="{856DA347-E0CD-F746-B812-3F232DFB1C85}"/>
              </a:ext>
            </a:extLst>
          </p:cNvPr>
          <p:cNvSpPr txBox="1">
            <a:spLocks/>
          </p:cNvSpPr>
          <p:nvPr/>
        </p:nvSpPr>
        <p:spPr>
          <a:xfrm>
            <a:off x="854743" y="88846"/>
            <a:ext cx="10617192" cy="9324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+mn-lt"/>
              </a:rPr>
              <a:t>GRACE/GRACE-FO: Continuous monitoring of the Earth system</a:t>
            </a:r>
            <a:endParaRPr lang="en-US" sz="3200" dirty="0">
              <a:latin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26DE87F-D97C-2D49-B301-6370225056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749"/>
          <a:stretch/>
        </p:blipFill>
        <p:spPr>
          <a:xfrm rot="361028">
            <a:off x="10256418" y="2227256"/>
            <a:ext cx="1519163" cy="922708"/>
          </a:xfrm>
          <a:prstGeom prst="rect">
            <a:avLst/>
          </a:prstGeom>
          <a:scene3d>
            <a:camera prst="orthographicFront">
              <a:rot lat="0" lon="8100000" rev="0"/>
            </a:camera>
            <a:lightRig rig="threePt" dir="t"/>
          </a:scene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5C67C95-9BA0-CF4D-894E-8B7D2FA4D8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749"/>
          <a:stretch/>
        </p:blipFill>
        <p:spPr>
          <a:xfrm rot="361028">
            <a:off x="8654776" y="1260294"/>
            <a:ext cx="1519163" cy="922708"/>
          </a:xfrm>
          <a:prstGeom prst="rect">
            <a:avLst/>
          </a:prstGeom>
          <a:scene3d>
            <a:camera prst="orthographicFront">
              <a:rot lat="0" lon="8100000" rev="0"/>
            </a:camera>
            <a:lightRig rig="threePt" dir="t"/>
          </a:scene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36935C-E483-814C-B45E-5A0CD588356C}"/>
              </a:ext>
            </a:extLst>
          </p:cNvPr>
          <p:cNvSpPr txBox="1"/>
          <p:nvPr/>
        </p:nvSpPr>
        <p:spPr>
          <a:xfrm>
            <a:off x="969167" y="1509684"/>
            <a:ext cx="3482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Monthly maps of the Earth’s gravity field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F7F5EF-B547-6641-871F-E1E5C64C3BE0}"/>
              </a:ext>
            </a:extLst>
          </p:cNvPr>
          <p:cNvSpPr txBox="1"/>
          <p:nvPr/>
        </p:nvSpPr>
        <p:spPr>
          <a:xfrm>
            <a:off x="686092" y="4991852"/>
            <a:ext cx="34820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Gravity anomalies January 2010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047F6D9-4E9F-D243-8DD3-74877C9D34C2}"/>
              </a:ext>
            </a:extLst>
          </p:cNvPr>
          <p:cNvCxnSpPr>
            <a:cxnSpLocks/>
          </p:cNvCxnSpPr>
          <p:nvPr/>
        </p:nvCxnSpPr>
        <p:spPr>
          <a:xfrm flipV="1">
            <a:off x="3627783" y="1818862"/>
            <a:ext cx="1341782" cy="46766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F060048-CB4D-7A4F-A113-F1C244727A36}"/>
              </a:ext>
            </a:extLst>
          </p:cNvPr>
          <p:cNvCxnSpPr>
            <a:cxnSpLocks/>
          </p:cNvCxnSpPr>
          <p:nvPr/>
        </p:nvCxnSpPr>
        <p:spPr>
          <a:xfrm>
            <a:off x="3647662" y="4511839"/>
            <a:ext cx="1451112" cy="705964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1ED1F7E2-134F-1149-9526-4CCC2E1E8C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91"/>
          <a:stretch/>
        </p:blipFill>
        <p:spPr>
          <a:xfrm>
            <a:off x="55483" y="2148441"/>
            <a:ext cx="4650174" cy="2843411"/>
          </a:xfrm>
          <a:prstGeom prst="rect">
            <a:avLst/>
          </a:prstGeom>
        </p:spPr>
      </p:pic>
      <p:pic>
        <p:nvPicPr>
          <p:cNvPr id="8" name="Audio Recording Oct 1, 2020 at 8:39:42 AM" descr="Audio Recording Oct 1, 2020 at 8:39:42 AM">
            <a:hlinkClick r:id="" action="ppaction://media"/>
            <a:extLst>
              <a:ext uri="{FF2B5EF4-FFF2-40B4-BE49-F238E27FC236}">
                <a16:creationId xmlns:a16="http://schemas.microsoft.com/office/drawing/2014/main" id="{0962872F-82CD-E64E-BD10-947EE9206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59758" y="-36252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7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308A8AA-BF8A-A842-BD0F-5C067C96ACF3}"/>
              </a:ext>
            </a:extLst>
          </p:cNvPr>
          <p:cNvSpPr txBox="1">
            <a:spLocks/>
          </p:cNvSpPr>
          <p:nvPr/>
        </p:nvSpPr>
        <p:spPr>
          <a:xfrm>
            <a:off x="1266117" y="122425"/>
            <a:ext cx="10617192" cy="9324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+mn-lt"/>
              </a:rPr>
              <a:t>GRACE/GRACE-FO: Open challenges</a:t>
            </a:r>
            <a:endParaRPr lang="en-US" sz="3200" dirty="0"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172665-99F2-2D4F-939D-49926592DC6E}"/>
              </a:ext>
            </a:extLst>
          </p:cNvPr>
          <p:cNvSpPr txBox="1"/>
          <p:nvPr/>
        </p:nvSpPr>
        <p:spPr>
          <a:xfrm>
            <a:off x="308691" y="1762513"/>
            <a:ext cx="4146115" cy="1099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dirty="0"/>
              <a:t>Spatial resolution ~300 km</a:t>
            </a:r>
          </a:p>
          <a:p>
            <a:pPr>
              <a:lnSpc>
                <a:spcPct val="150000"/>
              </a:lnSpc>
            </a:pPr>
            <a:r>
              <a:rPr lang="en-US" sz="2300" dirty="0"/>
              <a:t>Temporal resolution ~1 month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AAB85F-F8E8-E743-A75D-8FF080EAD35E}"/>
              </a:ext>
            </a:extLst>
          </p:cNvPr>
          <p:cNvSpPr txBox="1"/>
          <p:nvPr/>
        </p:nvSpPr>
        <p:spPr>
          <a:xfrm>
            <a:off x="308691" y="1439597"/>
            <a:ext cx="4781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Current mass transfer products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889B2D-6ECE-944F-9059-8B3F69EEE9E1}"/>
              </a:ext>
            </a:extLst>
          </p:cNvPr>
          <p:cNvSpPr txBox="1"/>
          <p:nvPr/>
        </p:nvSpPr>
        <p:spPr>
          <a:xfrm>
            <a:off x="-126125" y="2979840"/>
            <a:ext cx="942290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0432FF"/>
                </a:solidFill>
              </a:rPr>
              <a:t>Goal: </a:t>
            </a:r>
            <a:r>
              <a:rPr lang="en-CA" sz="2800" dirty="0"/>
              <a:t>Retrieve high frequency climate signals using GRACE</a:t>
            </a:r>
            <a:endParaRPr lang="en-US" sz="2800" i="1" dirty="0"/>
          </a:p>
          <a:p>
            <a:pPr algn="ctr"/>
            <a:r>
              <a:rPr lang="en-US" sz="2700" b="1" dirty="0">
                <a:solidFill>
                  <a:srgbClr val="0432FF"/>
                </a:solidFill>
              </a:rPr>
              <a:t> </a:t>
            </a:r>
          </a:p>
        </p:txBody>
      </p:sp>
      <p:cxnSp>
        <p:nvCxnSpPr>
          <p:cNvPr id="32" name="Straight Connector 14">
            <a:extLst>
              <a:ext uri="{FF2B5EF4-FFF2-40B4-BE49-F238E27FC236}">
                <a16:creationId xmlns:a16="http://schemas.microsoft.com/office/drawing/2014/main" id="{E141E2BD-E793-434F-8777-2DB59F69A9E7}"/>
              </a:ext>
            </a:extLst>
          </p:cNvPr>
          <p:cNvCxnSpPr/>
          <p:nvPr/>
        </p:nvCxnSpPr>
        <p:spPr>
          <a:xfrm flipH="1">
            <a:off x="891060" y="6309073"/>
            <a:ext cx="1039177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E59F35-DADA-D64F-83F9-A7A72B2C3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 dirty="0" err="1"/>
              <a:t>Athina</a:t>
            </a:r>
            <a:r>
              <a:rPr lang="en-US" sz="1600" dirty="0"/>
              <a:t> </a:t>
            </a:r>
            <a:r>
              <a:rPr lang="en-US" sz="1600" dirty="0" err="1"/>
              <a:t>Peidou</a:t>
            </a:r>
            <a:r>
              <a:rPr lang="en-US" sz="1600" dirty="0"/>
              <a:t> (329c)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A7FDE82-0D58-2B43-A639-C01C711C8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B006-9829-E340-AB26-88F838F50875}" type="slidenum">
              <a:rPr lang="en-US" sz="1600" smtClean="0"/>
              <a:t>3</a:t>
            </a:fld>
            <a:endParaRPr lang="en-US" sz="16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6E6374-0162-AA47-BBE7-BD120C1F1C2E}"/>
              </a:ext>
            </a:extLst>
          </p:cNvPr>
          <p:cNvSpPr txBox="1"/>
          <p:nvPr/>
        </p:nvSpPr>
        <p:spPr>
          <a:xfrm>
            <a:off x="308691" y="3494958"/>
            <a:ext cx="12128404" cy="2176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500" b="1" dirty="0"/>
              <a:t>Objectives</a:t>
            </a:r>
            <a:endParaRPr lang="en-US" sz="1400" b="1" dirty="0"/>
          </a:p>
          <a:p>
            <a:pPr>
              <a:lnSpc>
                <a:spcPct val="200000"/>
              </a:lnSpc>
            </a:pPr>
            <a:r>
              <a:rPr lang="en-US" sz="2300" b="1" dirty="0"/>
              <a:t>1) Space domain: </a:t>
            </a:r>
            <a:r>
              <a:rPr lang="en-US" sz="2300" dirty="0"/>
              <a:t>Multiplatform geodetic data </a:t>
            </a:r>
            <a:r>
              <a:rPr lang="en-US" sz="2300" dirty="0">
                <a:sym typeface="Wingdings" pitchFamily="2" charset="2"/>
              </a:rPr>
              <a:t> </a:t>
            </a:r>
            <a:r>
              <a:rPr lang="en-US" sz="2300" dirty="0"/>
              <a:t>Short wavelengths of the gravitational field</a:t>
            </a:r>
          </a:p>
          <a:p>
            <a:pPr>
              <a:lnSpc>
                <a:spcPct val="200000"/>
              </a:lnSpc>
            </a:pPr>
            <a:r>
              <a:rPr lang="en-US" sz="2300" b="1" dirty="0"/>
              <a:t>2) Time domain: </a:t>
            </a:r>
            <a:r>
              <a:rPr lang="en-US" sz="2300" dirty="0"/>
              <a:t>Laser Range Interferometry (LRI) </a:t>
            </a:r>
            <a:r>
              <a:rPr lang="en-US" sz="2300" dirty="0">
                <a:sym typeface="Wingdings" pitchFamily="2" charset="2"/>
              </a:rPr>
              <a:t> Capture high-frequency signals</a:t>
            </a:r>
            <a:endParaRPr lang="en-US" sz="23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77F0F0-6917-9C4C-A308-A6A35E8931AA}"/>
              </a:ext>
            </a:extLst>
          </p:cNvPr>
          <p:cNvSpPr txBox="1"/>
          <p:nvPr/>
        </p:nvSpPr>
        <p:spPr>
          <a:xfrm>
            <a:off x="308691" y="884490"/>
            <a:ext cx="89824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10403"/>
                </a:solidFill>
              </a:rPr>
              <a:t>Limitations</a:t>
            </a:r>
            <a:endParaRPr lang="en-US" sz="2800" i="1" dirty="0">
              <a:solidFill>
                <a:srgbClr val="F10403"/>
              </a:solidFill>
            </a:endParaRPr>
          </a:p>
        </p:txBody>
      </p:sp>
      <p:pic>
        <p:nvPicPr>
          <p:cNvPr id="14" name="Audio Recording Oct 1, 2020 at 11:36:39 AM" descr="Audio Recording Oct 1, 2020 at 11:36:39 AM">
            <a:hlinkClick r:id="" action="ppaction://media"/>
            <a:extLst>
              <a:ext uri="{FF2B5EF4-FFF2-40B4-BE49-F238E27FC236}">
                <a16:creationId xmlns:a16="http://schemas.microsoft.com/office/drawing/2014/main" id="{7EF572DB-AF6D-F64E-A105-64A3BB58AB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55546" y="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3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91C8EE-6A9E-E24B-AD11-84765F7D0243}"/>
              </a:ext>
            </a:extLst>
          </p:cNvPr>
          <p:cNvSpPr/>
          <p:nvPr/>
        </p:nvSpPr>
        <p:spPr>
          <a:xfrm>
            <a:off x="317500" y="-127363"/>
            <a:ext cx="11557000" cy="754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/>
              <a:t>    1) Multiplatform geodetic data and GRACE products</a:t>
            </a:r>
          </a:p>
        </p:txBody>
      </p:sp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9112E2AA-D0CC-AC4A-A7A1-E1874B8E3D4C}"/>
              </a:ext>
            </a:extLst>
          </p:cNvPr>
          <p:cNvCxnSpPr/>
          <p:nvPr/>
        </p:nvCxnSpPr>
        <p:spPr>
          <a:xfrm flipH="1">
            <a:off x="891060" y="6309073"/>
            <a:ext cx="1039177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EE9836E5-E101-CF4C-ABF6-731B31266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Athina Peidou (329c)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D314A8C-C6D6-3A49-B11B-C1CFDAAA7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B006-9829-E340-AB26-88F838F50875}" type="slidenum">
              <a:rPr lang="en-US" smtClean="0"/>
              <a:t>4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947250-1829-864D-A0A3-45E7E9961F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t="8034"/>
          <a:stretch/>
        </p:blipFill>
        <p:spPr>
          <a:xfrm>
            <a:off x="1483578" y="3540432"/>
            <a:ext cx="4320000" cy="28026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87E8B3-FB6C-3E4D-8A93-F868143BB3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597"/>
          <a:stretch/>
        </p:blipFill>
        <p:spPr>
          <a:xfrm>
            <a:off x="6781440" y="2055636"/>
            <a:ext cx="4914983" cy="316915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8C991F4-9346-D643-A7C9-FF5E42B43666}"/>
              </a:ext>
            </a:extLst>
          </p:cNvPr>
          <p:cNvSpPr txBox="1"/>
          <p:nvPr/>
        </p:nvSpPr>
        <p:spPr>
          <a:xfrm>
            <a:off x="6388425" y="1260347"/>
            <a:ext cx="56068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Hybrid solution</a:t>
            </a:r>
            <a:r>
              <a:rPr lang="en-US" sz="2100" dirty="0">
                <a:sym typeface="Wingdings" pitchFamily="2" charset="2"/>
              </a:rPr>
              <a:t></a:t>
            </a:r>
            <a:r>
              <a:rPr lang="en-US" sz="2100" dirty="0"/>
              <a:t> </a:t>
            </a:r>
            <a:r>
              <a:rPr lang="en-US" sz="2100" dirty="0">
                <a:solidFill>
                  <a:srgbClr val="0432FF"/>
                </a:solidFill>
              </a:rPr>
              <a:t>Local</a:t>
            </a:r>
            <a:r>
              <a:rPr lang="en-US" sz="2100" dirty="0"/>
              <a:t> + </a:t>
            </a:r>
            <a:r>
              <a:rPr lang="en-US" sz="2100" dirty="0">
                <a:solidFill>
                  <a:srgbClr val="F10403"/>
                </a:solidFill>
              </a:rPr>
              <a:t>Regional</a:t>
            </a:r>
            <a:r>
              <a:rPr lang="en-US" sz="2100" dirty="0"/>
              <a:t>+ </a:t>
            </a:r>
            <a:r>
              <a:rPr lang="en-US" sz="2100" dirty="0">
                <a:solidFill>
                  <a:srgbClr val="F10403"/>
                </a:solidFill>
              </a:rPr>
              <a:t>Global</a:t>
            </a:r>
            <a:r>
              <a:rPr lang="en-US" sz="2100" dirty="0"/>
              <a:t> signals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354053-D64B-C84C-AB47-C6E546AA57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990" b="12444"/>
          <a:stretch/>
        </p:blipFill>
        <p:spPr>
          <a:xfrm>
            <a:off x="1483577" y="1090770"/>
            <a:ext cx="4320000" cy="24260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7F95B3-8227-ED4E-9913-96018D85AB1E}"/>
              </a:ext>
            </a:extLst>
          </p:cNvPr>
          <p:cNvSpPr/>
          <p:nvPr/>
        </p:nvSpPr>
        <p:spPr>
          <a:xfrm>
            <a:off x="1060686" y="609231"/>
            <a:ext cx="99188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Vertical displacements of the Earth’s surface: Retrieve water, snow, ice and atmospheric signals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6CF6EF-381B-DF4C-B12A-6C990A1BC1A0}"/>
              </a:ext>
            </a:extLst>
          </p:cNvPr>
          <p:cNvSpPr/>
          <p:nvPr/>
        </p:nvSpPr>
        <p:spPr>
          <a:xfrm>
            <a:off x="495377" y="4498753"/>
            <a:ext cx="1028841" cy="710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/>
              <a:t>GRACE</a:t>
            </a:r>
          </a:p>
          <a:p>
            <a:pPr algn="r"/>
            <a:r>
              <a:rPr lang="en-US" dirty="0"/>
              <a:t>09/2012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DF6B8F-B5AE-D04E-B160-D710364025F1}"/>
              </a:ext>
            </a:extLst>
          </p:cNvPr>
          <p:cNvSpPr/>
          <p:nvPr/>
        </p:nvSpPr>
        <p:spPr>
          <a:xfrm>
            <a:off x="505714" y="2063798"/>
            <a:ext cx="1028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/>
              <a:t>GPS</a:t>
            </a:r>
          </a:p>
          <a:p>
            <a:pPr algn="r"/>
            <a:r>
              <a:rPr lang="en-US" dirty="0"/>
              <a:t>09/2012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B22282-0033-0147-BF05-F44132BCFA33}"/>
              </a:ext>
            </a:extLst>
          </p:cNvPr>
          <p:cNvSpPr/>
          <p:nvPr/>
        </p:nvSpPr>
        <p:spPr>
          <a:xfrm>
            <a:off x="7339355" y="1711551"/>
            <a:ext cx="37991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09/2012 GPS/GRACE  Hybrid solution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21A305-E39A-824C-8A0F-F9800C2D1FEF}"/>
              </a:ext>
            </a:extLst>
          </p:cNvPr>
          <p:cNvSpPr/>
          <p:nvPr/>
        </p:nvSpPr>
        <p:spPr>
          <a:xfrm>
            <a:off x="5899812" y="1280160"/>
            <a:ext cx="18000" cy="46126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8E5ACD02-A719-474C-AF84-09FFBBFC0625}"/>
              </a:ext>
            </a:extLst>
          </p:cNvPr>
          <p:cNvSpPr/>
          <p:nvPr/>
        </p:nvSpPr>
        <p:spPr>
          <a:xfrm>
            <a:off x="6031892" y="3516794"/>
            <a:ext cx="749548" cy="12340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868780-75AF-9E4A-9E85-8698C87B343B}"/>
              </a:ext>
            </a:extLst>
          </p:cNvPr>
          <p:cNvSpPr/>
          <p:nvPr/>
        </p:nvSpPr>
        <p:spPr>
          <a:xfrm>
            <a:off x="807675" y="2609423"/>
            <a:ext cx="71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Local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A4A985-B250-1B45-A36B-AE4EABC69CBD}"/>
              </a:ext>
            </a:extLst>
          </p:cNvPr>
          <p:cNvSpPr/>
          <p:nvPr/>
        </p:nvSpPr>
        <p:spPr>
          <a:xfrm>
            <a:off x="14737" y="5087332"/>
            <a:ext cx="1797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10403"/>
                </a:solidFill>
              </a:rPr>
              <a:t>Regional +Global</a:t>
            </a:r>
          </a:p>
        </p:txBody>
      </p:sp>
      <p:pic>
        <p:nvPicPr>
          <p:cNvPr id="6" name="Audio Recording Oct 1, 2020 at 9:56:56 AM" descr="Audio Recording Oct 1, 2020 at 9:56:56 AM">
            <a:hlinkClick r:id="" action="ppaction://media"/>
            <a:extLst>
              <a:ext uri="{FF2B5EF4-FFF2-40B4-BE49-F238E27FC236}">
                <a16:creationId xmlns:a16="http://schemas.microsoft.com/office/drawing/2014/main" id="{3B750F14-450B-3D41-9B24-67080B264F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72000" y="6622"/>
            <a:ext cx="720000" cy="72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674EC6-17E7-AF43-BA46-8882E7AFB70C}"/>
              </a:ext>
            </a:extLst>
          </p:cNvPr>
          <p:cNvSpPr txBox="1"/>
          <p:nvPr/>
        </p:nvSpPr>
        <p:spPr>
          <a:xfrm>
            <a:off x="6317986" y="5555423"/>
            <a:ext cx="604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GPS/GRACE</a:t>
            </a:r>
            <a:r>
              <a:rPr lang="en-US" sz="2000" b="1" dirty="0">
                <a:sym typeface="Wingdings" pitchFamily="2" charset="2"/>
              </a:rPr>
              <a:t> </a:t>
            </a:r>
            <a:r>
              <a:rPr lang="en-US" sz="2000" b="1" dirty="0"/>
              <a:t>Higher spatial resolution (~100 km)</a:t>
            </a:r>
          </a:p>
        </p:txBody>
      </p:sp>
    </p:spTree>
    <p:extLst>
      <p:ext uri="{BB962C8B-B14F-4D97-AF65-F5344CB8AC3E}">
        <p14:creationId xmlns:p14="http://schemas.microsoft.com/office/powerpoint/2010/main" val="47714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04964-1917-C040-A18E-292AE8360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Athina Peidou (329c)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8504A-DB92-2649-8F35-D35FE11A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B006-9829-E340-AB26-88F838F50875}" type="slidenum">
              <a:rPr lang="en-US" smtClean="0"/>
              <a:t>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B817C9-E41E-A341-94DE-9835645900BD}"/>
              </a:ext>
            </a:extLst>
          </p:cNvPr>
          <p:cNvSpPr txBox="1">
            <a:spLocks/>
          </p:cNvSpPr>
          <p:nvPr/>
        </p:nvSpPr>
        <p:spPr>
          <a:xfrm>
            <a:off x="254468" y="122425"/>
            <a:ext cx="11628841" cy="9324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200" dirty="0">
                <a:latin typeface="+mn-lt"/>
              </a:rPr>
              <a:t>2) High frequency signals: GRACE-FO Laser Range Interferometry</a:t>
            </a:r>
            <a:endParaRPr lang="en-US" sz="32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AB29904-9A39-9C46-BE0F-A3D008D1A482}"/>
                  </a:ext>
                </a:extLst>
              </p:cNvPr>
              <p:cNvSpPr/>
              <p:nvPr/>
            </p:nvSpPr>
            <p:spPr>
              <a:xfrm>
                <a:off x="345500" y="1520079"/>
                <a:ext cx="6300021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31775" indent="-53975"/>
                <a:r>
                  <a:rPr lang="en-US" sz="2400" b="1" dirty="0">
                    <a:solidFill>
                      <a:schemeClr val="tx1"/>
                    </a:solidFill>
                  </a:rPr>
                  <a:t>LRI: High sensitivity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chemeClr val="tx1"/>
                    </a:solidFill>
                  </a:rPr>
                  <a:t>Low noise </a:t>
                </a:r>
              </a:p>
              <a:p>
                <a:pPr marL="231775" indent="-53975"/>
                <a:endParaRPr lang="en-US" sz="2400" b="1" dirty="0">
                  <a:solidFill>
                    <a:srgbClr val="FF0000"/>
                  </a:solidFill>
                </a:endParaRPr>
              </a:p>
              <a:p>
                <a:pPr marL="231775"/>
                <a:r>
                  <a:rPr lang="en-US" sz="2400" b="1" dirty="0">
                    <a:solidFill>
                      <a:srgbClr val="FF0000"/>
                    </a:solidFill>
                  </a:rPr>
                  <a:t>Idea: </a:t>
                </a:r>
                <a:r>
                  <a:rPr lang="en-US" sz="2400" dirty="0">
                    <a:solidFill>
                      <a:srgbClr val="000000"/>
                    </a:solidFill>
                  </a:rPr>
                  <a:t>Can we retrieve mass flux </a:t>
                </a:r>
              </a:p>
              <a:p>
                <a:pPr marL="231775"/>
                <a:r>
                  <a:rPr lang="en-US" sz="2400" dirty="0">
                    <a:solidFill>
                      <a:srgbClr val="000000"/>
                    </a:solidFill>
                  </a:rPr>
                  <a:t>information from along track LRI?</a:t>
                </a:r>
              </a:p>
              <a:p>
                <a:pPr marL="231775" indent="-53975"/>
                <a:endParaRPr lang="en-US" sz="2400" dirty="0">
                  <a:solidFill>
                    <a:srgbClr val="000000"/>
                  </a:solidFill>
                </a:endParaRPr>
              </a:p>
              <a:p>
                <a:pPr marL="231775" indent="-53975"/>
                <a:r>
                  <a:rPr lang="en-US" sz="2400" b="1" dirty="0">
                    <a:solidFill>
                      <a:srgbClr val="000000"/>
                    </a:solidFill>
                  </a:rPr>
                  <a:t>Capture High Frequency signals</a:t>
                </a:r>
                <a:endParaRPr lang="en-US" sz="2400" dirty="0">
                  <a:solidFill>
                    <a:srgbClr val="000000"/>
                  </a:solidFill>
                </a:endParaRPr>
              </a:p>
              <a:p>
                <a:pPr marL="231775" indent="-53975"/>
                <a:endParaRPr lang="en-US" sz="2400" dirty="0">
                  <a:solidFill>
                    <a:srgbClr val="000000"/>
                  </a:solidFill>
                </a:endParaRPr>
              </a:p>
              <a:p>
                <a:pPr marL="231775" indent="-53975"/>
                <a:r>
                  <a:rPr lang="en-US" sz="2400" b="1" dirty="0">
                    <a:solidFill>
                      <a:srgbClr val="0432FF"/>
                    </a:solidFill>
                  </a:rPr>
                  <a:t>Ultimate goal: </a:t>
                </a:r>
              </a:p>
              <a:p>
                <a:pPr marL="231775"/>
                <a:r>
                  <a:rPr lang="en-US" sz="2400" dirty="0">
                    <a:solidFill>
                      <a:srgbClr val="000000"/>
                    </a:solidFill>
                  </a:rPr>
                  <a:t>Make a final product with gravity </a:t>
                </a:r>
              </a:p>
              <a:p>
                <a:pPr marL="231775"/>
                <a:r>
                  <a:rPr lang="en-US" sz="2400" dirty="0">
                    <a:solidFill>
                      <a:srgbClr val="000000"/>
                    </a:solidFill>
                  </a:rPr>
                  <a:t>signatures of rapid mass flux processes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AB29904-9A39-9C46-BE0F-A3D008D1A4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500" y="1520079"/>
                <a:ext cx="6300021" cy="3785652"/>
              </a:xfrm>
              <a:prstGeom prst="rect">
                <a:avLst/>
              </a:prstGeom>
              <a:blipFill>
                <a:blip r:embed="rId5"/>
                <a:stretch>
                  <a:fillRect t="-1003" b="-3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14">
            <a:extLst>
              <a:ext uri="{FF2B5EF4-FFF2-40B4-BE49-F238E27FC236}">
                <a16:creationId xmlns:a16="http://schemas.microsoft.com/office/drawing/2014/main" id="{8246346E-EB71-6B4A-8163-DB2B3D0D4995}"/>
              </a:ext>
            </a:extLst>
          </p:cNvPr>
          <p:cNvCxnSpPr/>
          <p:nvPr/>
        </p:nvCxnSpPr>
        <p:spPr>
          <a:xfrm flipH="1">
            <a:off x="891060" y="6309073"/>
            <a:ext cx="1039177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B2F0E121-BACC-F94A-9DC1-CFEA7A73E6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481"/>
          <a:stretch/>
        </p:blipFill>
        <p:spPr>
          <a:xfrm>
            <a:off x="6407360" y="1552269"/>
            <a:ext cx="4946440" cy="4694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BA7D9C-EC62-C142-BB59-A12335F2DAF5}"/>
              </a:ext>
            </a:extLst>
          </p:cNvPr>
          <p:cNvSpPr txBox="1"/>
          <p:nvPr/>
        </p:nvSpPr>
        <p:spPr>
          <a:xfrm>
            <a:off x="6645522" y="824651"/>
            <a:ext cx="44249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LRI: Gravity changes that reflect mass loss over Greenland (June 2020)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B75F59-5BFC-E645-B4F6-83FC3D56D52D}"/>
              </a:ext>
            </a:extLst>
          </p:cNvPr>
          <p:cNvSpPr/>
          <p:nvPr/>
        </p:nvSpPr>
        <p:spPr>
          <a:xfrm>
            <a:off x="6929102" y="1873573"/>
            <a:ext cx="3507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High frequency signal up to 31 </a:t>
            </a:r>
            <a:r>
              <a:rPr lang="en-US" dirty="0" err="1"/>
              <a:t>mHz</a:t>
            </a:r>
            <a:endParaRPr lang="en-US" dirty="0"/>
          </a:p>
        </p:txBody>
      </p:sp>
      <p:pic>
        <p:nvPicPr>
          <p:cNvPr id="8" name="Audio Recording Oct 1, 2020 at 4:51:44 PM" descr="Audio Recording Oct 1, 2020 at 4:51:44 PM">
            <a:hlinkClick r:id="" action="ppaction://media"/>
            <a:extLst>
              <a:ext uri="{FF2B5EF4-FFF2-40B4-BE49-F238E27FC236}">
                <a16:creationId xmlns:a16="http://schemas.microsoft.com/office/drawing/2014/main" id="{42B082D3-7A38-6641-8D5F-5160025CF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67265" y="7963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4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A93073-389B-5D43-93AA-4CE0F6B3F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Athina</a:t>
            </a:r>
            <a:r>
              <a:rPr lang="en-US" dirty="0"/>
              <a:t> </a:t>
            </a:r>
            <a:r>
              <a:rPr lang="en-US" dirty="0" err="1"/>
              <a:t>Peidou</a:t>
            </a:r>
            <a:r>
              <a:rPr lang="en-US" dirty="0"/>
              <a:t> (329c)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ADEAC6-F62C-9A42-9F40-B9A07F307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B006-9829-E340-AB26-88F838F5087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F84F60-E051-4947-9E6A-A3B898FA29D6}"/>
              </a:ext>
            </a:extLst>
          </p:cNvPr>
          <p:cNvSpPr txBox="1">
            <a:spLocks/>
          </p:cNvSpPr>
          <p:nvPr/>
        </p:nvSpPr>
        <p:spPr>
          <a:xfrm>
            <a:off x="1270002" y="136525"/>
            <a:ext cx="10617192" cy="9324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/>
              <a:t>Original Contributions</a:t>
            </a:r>
            <a:endParaRPr lang="en-US" sz="3000" b="1" baseline="30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D0CAC0-D65F-4840-97ED-AD6A2A8A139F}"/>
              </a:ext>
            </a:extLst>
          </p:cNvPr>
          <p:cNvSpPr txBox="1"/>
          <p:nvPr/>
        </p:nvSpPr>
        <p:spPr>
          <a:xfrm>
            <a:off x="1139247" y="1974344"/>
            <a:ext cx="10747947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500" b="1" dirty="0"/>
              <a:t>New GRACE product: Vertical Displacements</a:t>
            </a:r>
          </a:p>
          <a:p>
            <a:pPr algn="ctr">
              <a:lnSpc>
                <a:spcPct val="200000"/>
              </a:lnSpc>
            </a:pPr>
            <a:r>
              <a:rPr lang="en-US" sz="2500" b="1" dirty="0"/>
              <a:t>GRACE Level-2 products: High spatial resolution (~100 km)</a:t>
            </a:r>
          </a:p>
          <a:p>
            <a:pPr algn="ctr">
              <a:lnSpc>
                <a:spcPct val="200000"/>
              </a:lnSpc>
            </a:pPr>
            <a:r>
              <a:rPr lang="en-US" sz="2500" b="1" dirty="0"/>
              <a:t>LRI: Detect rapid mass transfers in time domain</a:t>
            </a:r>
          </a:p>
        </p:txBody>
      </p:sp>
      <p:cxnSp>
        <p:nvCxnSpPr>
          <p:cNvPr id="8" name="Straight Connector 14">
            <a:extLst>
              <a:ext uri="{FF2B5EF4-FFF2-40B4-BE49-F238E27FC236}">
                <a16:creationId xmlns:a16="http://schemas.microsoft.com/office/drawing/2014/main" id="{6271A933-DEA7-1C4B-AC74-188B11B978D7}"/>
              </a:ext>
            </a:extLst>
          </p:cNvPr>
          <p:cNvCxnSpPr/>
          <p:nvPr/>
        </p:nvCxnSpPr>
        <p:spPr>
          <a:xfrm flipH="1">
            <a:off x="891060" y="6309073"/>
            <a:ext cx="1039177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Audio Recording Oct 1, 2020 at 11:56:54 AM" descr="Audio Recording Oct 1, 2020 at 11:56:54 AM">
            <a:hlinkClick r:id="" action="ppaction://media"/>
            <a:extLst>
              <a:ext uri="{FF2B5EF4-FFF2-40B4-BE49-F238E27FC236}">
                <a16:creationId xmlns:a16="http://schemas.microsoft.com/office/drawing/2014/main" id="{30A38573-74B7-ED4E-9612-8F609CCE1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79924" y="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9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932F39-A514-2D4C-A0B7-9E97A7B5F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Athina Peidou (329c)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D808BD-55B8-CD42-83A3-5AE0D6562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B006-9829-E340-AB26-88F838F5087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58A5822-415E-5147-8D9E-91E1D94B568A}"/>
              </a:ext>
            </a:extLst>
          </p:cNvPr>
          <p:cNvSpPr txBox="1">
            <a:spLocks/>
          </p:cNvSpPr>
          <p:nvPr/>
        </p:nvSpPr>
        <p:spPr>
          <a:xfrm>
            <a:off x="1270002" y="136525"/>
            <a:ext cx="10617192" cy="9324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/>
              <a:t>Publications and Acknowledgments </a:t>
            </a:r>
            <a:endParaRPr lang="en-US" sz="3000" b="1" baseline="30000" dirty="0"/>
          </a:p>
        </p:txBody>
      </p:sp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8FDDA2A2-2061-F648-A2CB-65D541485DC0}"/>
              </a:ext>
            </a:extLst>
          </p:cNvPr>
          <p:cNvCxnSpPr/>
          <p:nvPr/>
        </p:nvCxnSpPr>
        <p:spPr>
          <a:xfrm flipH="1">
            <a:off x="891060" y="6309073"/>
            <a:ext cx="1039177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8E15171-5D92-3A46-9FFE-8E4B59992C56}"/>
              </a:ext>
            </a:extLst>
          </p:cNvPr>
          <p:cNvSpPr txBox="1"/>
          <p:nvPr/>
        </p:nvSpPr>
        <p:spPr>
          <a:xfrm>
            <a:off x="891060" y="5005330"/>
            <a:ext cx="1002631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/>
              <a:t>GNSS vertical displacements across US are provided by Argus D. (335N)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B212F4-A79A-6541-A480-DC5A0543FBCF}"/>
              </a:ext>
            </a:extLst>
          </p:cNvPr>
          <p:cNvSpPr txBox="1"/>
          <p:nvPr/>
        </p:nvSpPr>
        <p:spPr>
          <a:xfrm>
            <a:off x="891060" y="1375616"/>
            <a:ext cx="10026316" cy="220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b="1" dirty="0" err="1"/>
              <a:t>Peidou</a:t>
            </a:r>
            <a:r>
              <a:rPr lang="en-US" sz="2300" b="1" dirty="0"/>
              <a:t> A</a:t>
            </a:r>
            <a:r>
              <a:rPr lang="en-US" sz="2300" dirty="0"/>
              <a:t>., Wiese D., </a:t>
            </a:r>
            <a:r>
              <a:rPr lang="en-US" sz="2300" dirty="0" err="1"/>
              <a:t>Landerer</a:t>
            </a:r>
            <a:r>
              <a:rPr lang="en-US" sz="2300" dirty="0"/>
              <a:t> F., Argus D.: </a:t>
            </a:r>
            <a:r>
              <a:rPr lang="en-US" sz="2300" i="1" dirty="0"/>
              <a:t>Twelve years of climate-driven changes in Earth’s surface across continental US </a:t>
            </a:r>
            <a:r>
              <a:rPr lang="en-US" sz="2300" dirty="0"/>
              <a:t>(in prep)</a:t>
            </a:r>
          </a:p>
          <a:p>
            <a:pPr>
              <a:lnSpc>
                <a:spcPct val="150000"/>
              </a:lnSpc>
            </a:pPr>
            <a:r>
              <a:rPr lang="en-US" sz="2400" b="1" dirty="0" err="1"/>
              <a:t>Peidou</a:t>
            </a:r>
            <a:r>
              <a:rPr lang="en-US" sz="2400" b="1" dirty="0"/>
              <a:t> A</a:t>
            </a:r>
            <a:r>
              <a:rPr lang="en-US" sz="2400" dirty="0"/>
              <a:t>., </a:t>
            </a:r>
            <a:r>
              <a:rPr lang="en-US" sz="2400" dirty="0" err="1"/>
              <a:t>Landerer</a:t>
            </a:r>
            <a:r>
              <a:rPr lang="en-US" sz="2400" dirty="0"/>
              <a:t> F., </a:t>
            </a:r>
            <a:r>
              <a:rPr lang="en-US" sz="2400" dirty="0" err="1"/>
              <a:t>Ellmer</a:t>
            </a:r>
            <a:r>
              <a:rPr lang="en-US" sz="2400" dirty="0"/>
              <a:t> M., Wiese D.: </a:t>
            </a:r>
            <a:r>
              <a:rPr lang="en-US" sz="2400" i="1" dirty="0"/>
              <a:t>Retrieving rapid mass transfer signals using GRACE-FO Laser Range Interferometry </a:t>
            </a:r>
            <a:r>
              <a:rPr lang="en-US" sz="2400" dirty="0"/>
              <a:t>(in prep)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3688933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14615</TotalTime>
  <Words>429</Words>
  <Application>Microsoft Macintosh PowerPoint</Application>
  <PresentationFormat>Widescreen</PresentationFormat>
  <Paragraphs>66</Paragraphs>
  <Slides>7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-webkit-standard</vt:lpstr>
      <vt:lpstr>Arial</vt:lpstr>
      <vt:lpstr>Calibri</vt:lpstr>
      <vt:lpstr>Calibri Light</vt:lpstr>
      <vt:lpstr>Cambria Math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Peidou, Athina (329C)</dc:creator>
  <cp:lastModifiedBy>Peidou, Athina (329C)</cp:lastModifiedBy>
  <cp:revision>102</cp:revision>
  <dcterms:created xsi:type="dcterms:W3CDTF">2020-09-13T17:42:03Z</dcterms:created>
  <dcterms:modified xsi:type="dcterms:W3CDTF">2020-10-15T17:50:13Z</dcterms:modified>
</cp:coreProperties>
</file>