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94" r:id="rId2"/>
  </p:sldMasterIdLst>
  <p:notesMasterIdLst>
    <p:notesMasterId r:id="rId9"/>
  </p:notesMasterIdLst>
  <p:handoutMasterIdLst>
    <p:handoutMasterId r:id="rId10"/>
  </p:handoutMasterIdLst>
  <p:sldIdLst>
    <p:sldId id="282" r:id="rId3"/>
    <p:sldId id="283" r:id="rId4"/>
    <p:sldId id="284" r:id="rId5"/>
    <p:sldId id="279" r:id="rId6"/>
    <p:sldId id="280" r:id="rId7"/>
    <p:sldId id="281" r:id="rId8"/>
  </p:sldIdLst>
  <p:sldSz cx="9144000" cy="5143500" type="screen16x9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4"/>
    <p:restoredTop sz="77374" autoAdjust="0"/>
  </p:normalViewPr>
  <p:slideViewPr>
    <p:cSldViewPr snapToGrid="0" snapToObjects="1">
      <p:cViewPr varScale="1">
        <p:scale>
          <a:sx n="96" d="100"/>
          <a:sy n="96" d="100"/>
        </p:scale>
        <p:origin x="192" y="9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11/13/20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11/13/20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self, JPL postdoc</a:t>
            </a:r>
          </a:p>
          <a:p>
            <a:r>
              <a:rPr lang="en-US" dirty="0"/>
              <a:t>Repeat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216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First ill talk about the </a:t>
            </a:r>
            <a:r>
              <a:rPr lang="en-US" dirty="0" err="1"/>
              <a:t>martian</a:t>
            </a:r>
            <a:r>
              <a:rPr lang="en-US" dirty="0"/>
              <a:t> climate and the major role dust plays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Read first point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 simple description of the dust cycle….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Go through points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For figure “on the right are examples of dust activity at various scales”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Global occur intermittently (5 years or so)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Regional storms occur annually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Smallest scale dust devils seen from orbit and on the ground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Dust and ice are responsible for widespread changes in surface albedo (i.e., reflectivity to sunlight)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07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I’ve shown example of dust lifting and there large collection of evidence for redistribution, but there’s a lot we don’t understand about the dust cycle (few q </a:t>
            </a:r>
            <a:r>
              <a:rPr lang="en-US" dirty="0" err="1"/>
              <a:t>cosntraints</a:t>
            </a:r>
            <a:r>
              <a:rPr lang="en-US" dirty="0"/>
              <a:t>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Read into first bullet points “how much”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Validating models: important for understand the past since Mars current orbit config changes and atmosphere might also change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-228600">
              <a:buFont typeface="+mj-lt"/>
              <a:buAutoNum type="alphaLcParenR"/>
            </a:pPr>
            <a:endParaRPr lang="en-US" dirty="0"/>
          </a:p>
          <a:p>
            <a:pPr marL="228600" indent="-228600">
              <a:buFont typeface="+mj-lt"/>
              <a:buAutoNum type="alphaLcParenR"/>
            </a:pPr>
            <a:r>
              <a:rPr lang="en-US" dirty="0"/>
              <a:t>Context (Problem statement and relevance to the field)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 process of global dust transport is not well understood.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We do not know the actual amount of dust transported from region to region (</a:t>
            </a:r>
            <a:r>
              <a:rPr lang="en-US" dirty="0" err="1"/>
              <a:t>i.e</a:t>
            </a:r>
            <a:r>
              <a:rPr lang="en-US" dirty="0"/>
              <a:t> the flux), nor the locations of sources/sinks</a:t>
            </a:r>
          </a:p>
          <a:p>
            <a:pPr marL="1543050" lvl="3" indent="-171450">
              <a:buFont typeface="Arial" panose="020B0604020202020204" pitchFamily="34" charset="0"/>
              <a:buChar char="•"/>
            </a:pPr>
            <a:r>
              <a:rPr lang="en-US" dirty="0"/>
              <a:t>would be pivotal in validating climate models. These models can simulate Mars at different times (orbital configurations)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Dust is important for surface assets that employ solar panels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Important for human exploration (respiratory hazard,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28600" indent="-228600">
              <a:buAutoNum type="alphaLcParenR" startAt="2"/>
            </a:pPr>
            <a:r>
              <a:rPr lang="en-US" dirty="0"/>
              <a:t>Why does it interest you? What are your own contributions as distinct from those of your advisor or research group?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Global scale and significant aspect of climate that shares similarities and dissimilarities to Earth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Lots of data that I have experience in analyzing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First time TES data have been used to constrain changes in dust thickness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Long baseline of TES and MCS datasets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Approaching the problem requires processing and analysis of a large amount of observations (10s of millions)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US" dirty="0"/>
              <a:t>I have expertise using some of the orbital datasets employed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685800" lvl="1" indent="-2286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48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capture global dust redistribution we map interannual…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datasets are included (TES and MCS) spanning 10+ 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Example right shows surface temperatures at 1ppd for northern spring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Changes cause both!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However TES gives us albedo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Formulation, theory or experiment description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Map interannual changes in temperature that are associated with dust redistribution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Begin with TES data (calibrated bolometer to constrain albedo)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Focus on MY with major dust storms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Interpret MCS based on what we learn from TES analysis of MY25 storm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Innovation, advancement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03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 provide constraints and understand contributions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1000" dirty="0"/>
              <a:t>Next steps: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dirty="0"/>
              <a:t>Perform additional thermal modeling to improve constraints on surface dust layers &lt;100 µm thick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000" dirty="0"/>
              <a:t>Apply relationships gleaned from TES analysis to MCS temperature maps (emphasis on MY34 global dust storm)</a:t>
            </a:r>
            <a:endParaRPr lang="en-US" dirty="0"/>
          </a:p>
          <a:p>
            <a:pPr marL="171450" indent="-171450">
              <a:buFont typeface="Wingdings" pitchFamily="2" charset="2"/>
              <a:buChar char="§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Accomplishments versus goals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Identified temperature changes associated with dust redistribution (TES)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By </a:t>
            </a:r>
          </a:p>
          <a:p>
            <a:pPr marL="342900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Significance</a:t>
            </a:r>
          </a:p>
          <a:p>
            <a:pPr marL="342900" indent="-342900">
              <a:buFont typeface="+mj-lt"/>
              <a:buAutoNum type="alphaLcParenR"/>
            </a:pPr>
            <a:endParaRPr lang="en-US" dirty="0"/>
          </a:p>
          <a:p>
            <a:pPr marL="342900" indent="-342900">
              <a:buFont typeface="+mj-lt"/>
              <a:buAutoNum type="alphaLcParenR"/>
            </a:pPr>
            <a:r>
              <a:rPr lang="en-US" dirty="0"/>
              <a:t>Next steps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Finish analyzing MCS data (Apply relationships derived from TES analysis to MCS)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Confirm limits of dust thickness implied by thermal modeling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87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0AB40-CF9C-CB44-AF47-E5E5B00AC3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38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pPr algn="l"/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D4C51F1-096E-4A7D-AF59-49489967A51A}" type="datetime1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8D18AFA9-C13B-4E9A-A7F0-C8B20BE5ADB5}" type="datetime1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6AFA6CE4-1B8F-4F53-8FC9-315CD27786F8}" type="datetime1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CDEFE66-01B5-A147-B059-451E84A547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732" y="1571687"/>
            <a:ext cx="8454602" cy="329262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0B06CD5-79FB-D64E-854C-192AEA1DF18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0731" y="823076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1" baseline="0">
                <a:solidFill>
                  <a:srgbClr val="99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962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41DE1EE-7D9E-4356-A17B-AC39B24D4A0F}" type="datetime1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E0EE1217-8810-43A4-A260-F7B93C1E2460}" type="datetime1">
              <a:rPr lang="en-US" smtClean="0"/>
              <a:t>11/13/20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1BC07D9-38D2-4D21-BB9F-4FB482252065}" type="datetime1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A7201D-60A7-477E-96B4-3973BB7451F7}" type="datetime1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F441585-8FA9-4EA2-85A4-83043578477A}" type="datetime1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83F1A4B9-1F13-48F5-BF93-72CC0A0DFA2C}" type="datetime1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FB8DC75-F238-4FEA-A196-95F443A65C8E}" type="datetime1">
              <a:rPr lang="en-US" smtClean="0"/>
              <a:t>11/13/20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For required markings, please visit https://mh.jpl.nasa.gov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81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tif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tiff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3CAB81-4E43-F140-AF13-B466D9094E76}"/>
              </a:ext>
            </a:extLst>
          </p:cNvPr>
          <p:cNvSpPr txBox="1">
            <a:spLocks/>
          </p:cNvSpPr>
          <p:nvPr/>
        </p:nvSpPr>
        <p:spPr>
          <a:xfrm>
            <a:off x="369198" y="3483788"/>
            <a:ext cx="8436135" cy="363898"/>
          </a:xfrm>
          <a:prstGeom prst="rect">
            <a:avLst/>
          </a:prstGeom>
        </p:spPr>
        <p:txBody>
          <a:bodyPr/>
          <a:lstStyle>
            <a:lvl1pPr marL="2333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05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800" b="0" i="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77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2163" indent="-233363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+mj-lt"/>
              </a:rPr>
              <a:t>2020 Postdoc Research Day Presentation Conference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1EEC75B-CC61-E044-8ABA-811DA016D64D}"/>
              </a:ext>
            </a:extLst>
          </p:cNvPr>
          <p:cNvSpPr txBox="1">
            <a:spLocks/>
          </p:cNvSpPr>
          <p:nvPr/>
        </p:nvSpPr>
        <p:spPr>
          <a:xfrm>
            <a:off x="369198" y="3913971"/>
            <a:ext cx="8436134" cy="403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b="0" i="0" u="none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Jonathan Bapst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5F809F-D295-CF4A-B583-F28EED4303E1}"/>
              </a:ext>
            </a:extLst>
          </p:cNvPr>
          <p:cNvSpPr txBox="1"/>
          <p:nvPr/>
        </p:nvSpPr>
        <p:spPr>
          <a:xfrm>
            <a:off x="369197" y="4234054"/>
            <a:ext cx="5619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Organization: 3222 – Planetary and </a:t>
            </a:r>
            <a:r>
              <a:rPr lang="en-US" altLang="en-US" sz="1000">
                <a:latin typeface="Tahoma" panose="020B0604030504040204" pitchFamily="34" charset="0"/>
              </a:rPr>
              <a:t>Exoplanetary Atmospheres</a:t>
            </a:r>
            <a:endParaRPr lang="en-US" altLang="en-US" sz="1000" dirty="0"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Advisor:  Sylvain </a:t>
            </a:r>
            <a:r>
              <a:rPr lang="en-US" altLang="en-US" sz="1000" dirty="0" err="1">
                <a:latin typeface="Tahoma" panose="020B0604030504040204" pitchFamily="34" charset="0"/>
              </a:rPr>
              <a:t>Piqueux</a:t>
            </a:r>
            <a:r>
              <a:rPr lang="en-US" altLang="en-US" sz="1000" dirty="0">
                <a:latin typeface="Tahoma" panose="020B0604030504040204" pitchFamily="34" charset="0"/>
              </a:rPr>
              <a:t> (3222)</a:t>
            </a:r>
          </a:p>
          <a:p>
            <a:pPr>
              <a:spcBef>
                <a:spcPct val="0"/>
              </a:spcBef>
            </a:pPr>
            <a:r>
              <a:rPr lang="en-US" altLang="en-US" sz="1000" dirty="0">
                <a:latin typeface="Tahoma" panose="020B0604030504040204" pitchFamily="34" charset="0"/>
              </a:rPr>
              <a:t>Postdoc Program: JPL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5DD176-A146-DB46-AAA7-FD4AD767D073}"/>
              </a:ext>
            </a:extLst>
          </p:cNvPr>
          <p:cNvSpPr/>
          <p:nvPr/>
        </p:nvSpPr>
        <p:spPr>
          <a:xfrm>
            <a:off x="369197" y="660775"/>
            <a:ext cx="59627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</a:rPr>
              <a:t>Global Surface Dust Redistribution on Mars: </a:t>
            </a:r>
            <a:b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</a:rPr>
              <a:t>Constraints from Temperature Observations</a:t>
            </a:r>
            <a:endParaRPr lang="en-US" sz="3200" b="1" dirty="0"/>
          </a:p>
        </p:txBody>
      </p:sp>
      <p:pic>
        <p:nvPicPr>
          <p:cNvPr id="5122" name="Picture 2" descr="Earth United States Mars NASA Hubble Space Telescope - Planet - Planets  Transparent PNG">
            <a:extLst>
              <a:ext uri="{FF2B5EF4-FFF2-40B4-BE49-F238E27FC236}">
                <a16:creationId xmlns:a16="http://schemas.microsoft.com/office/drawing/2014/main" id="{D649994A-98F1-CA46-985D-BD666B59E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00" b="92000" l="10000" r="90000">
                        <a14:foregroundMark x1="46506" y1="92000" x2="52651" y2="92000"/>
                        <a14:foregroundMark x1="45422" y1="7800" x2="49518" y2="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807" y="694137"/>
            <a:ext cx="2903996" cy="17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Recording Oct 13, 2020 at 2:43:17 PM" descr="Audio Recording Oct 13, 2020 at 2:43:17 PM">
            <a:hlinkClick r:id="" action="ppaction://media"/>
            <a:extLst>
              <a:ext uri="{FF2B5EF4-FFF2-40B4-BE49-F238E27FC236}">
                <a16:creationId xmlns:a16="http://schemas.microsoft.com/office/drawing/2014/main" id="{4BB239B1-8362-D24E-9AF7-531983972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38893"/>
            <a:ext cx="458969" cy="4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8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6378" y="1588500"/>
            <a:ext cx="4859161" cy="3292621"/>
          </a:xfrm>
        </p:spPr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Mars throughout the Amazonian period (last ~2 billion years) is viewed as having a permanently “cold and dry” climate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No liquid water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Dust and ice cycles dominate the climate system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Both exchange between the surface and atmosphere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Dust cycle involves lifting of dust into atmosphere, transportation via circulation, and deposition onto the surface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sz="1050" dirty="0"/>
              <a:t>Atmospheric dust can reduces sunlight reaching the surface and increase long-wavelength radiation (i.e., greenhouse effect)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sz="1050" dirty="0"/>
              <a:t>Dust deposition or removal on the surface affects:</a:t>
            </a:r>
          </a:p>
          <a:p>
            <a:pPr marL="948690" lvl="2" indent="-171450">
              <a:buFont typeface="Wingdings" pitchFamily="2" charset="2"/>
              <a:buChar char="§"/>
            </a:pPr>
            <a:r>
              <a:rPr lang="en-US" sz="1050" dirty="0"/>
              <a:t>Optical properties (e.g., brightening regolith, darkening ices) </a:t>
            </a:r>
          </a:p>
          <a:p>
            <a:pPr marL="948690" lvl="2" indent="-171450">
              <a:buFont typeface="Wingdings" pitchFamily="2" charset="2"/>
              <a:buChar char="§"/>
            </a:pPr>
            <a:r>
              <a:rPr lang="en-US" sz="1050" dirty="0"/>
              <a:t>Thermal properties (e.g., effective insulator)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Decades of observations support pervasive dust activity across Mars at multiple spatial and temporal scales</a:t>
            </a:r>
            <a:br>
              <a:rPr lang="en-US" dirty="0"/>
            </a:br>
            <a:r>
              <a:rPr lang="en-US" dirty="0"/>
              <a:t>(Geissler, 2005; </a:t>
            </a:r>
            <a:r>
              <a:rPr lang="en-US" dirty="0" err="1"/>
              <a:t>Szwast</a:t>
            </a:r>
            <a:r>
              <a:rPr lang="en-US" dirty="0"/>
              <a:t> et al., 2006)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557605"/>
            <a:ext cx="4013451" cy="821656"/>
          </a:xfrm>
        </p:spPr>
        <p:txBody>
          <a:bodyPr/>
          <a:lstStyle/>
          <a:p>
            <a:r>
              <a:rPr lang="en-US" dirty="0"/>
              <a:t>Mars Climate and the Role of Dust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D70F1-5F14-6F4E-8457-6D00EE772747}"/>
              </a:ext>
            </a:extLst>
          </p:cNvPr>
          <p:cNvGrpSpPr/>
          <p:nvPr/>
        </p:nvGrpSpPr>
        <p:grpSpPr>
          <a:xfrm>
            <a:off x="5776253" y="110737"/>
            <a:ext cx="2754892" cy="4818788"/>
            <a:chOff x="5946163" y="162356"/>
            <a:chExt cx="2754892" cy="48187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3558852-C613-334D-81C5-85338D22F76D}"/>
                </a:ext>
              </a:extLst>
            </p:cNvPr>
            <p:cNvGrpSpPr/>
            <p:nvPr/>
          </p:nvGrpSpPr>
          <p:grpSpPr>
            <a:xfrm>
              <a:off x="5946163" y="162356"/>
              <a:ext cx="2754892" cy="4818788"/>
              <a:chOff x="6112726" y="158914"/>
              <a:chExt cx="2754892" cy="4818788"/>
            </a:xfrm>
          </p:grpSpPr>
          <p:pic>
            <p:nvPicPr>
              <p:cNvPr id="1026" name="Picture 2" descr="Dust storms on Mars">
                <a:extLst>
                  <a:ext uri="{FF2B5EF4-FFF2-40B4-BE49-F238E27FC236}">
                    <a16:creationId xmlns:a16="http://schemas.microsoft.com/office/drawing/2014/main" id="{D2F65621-E78F-F144-B57A-86C186B7C4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6167" y="181341"/>
                <a:ext cx="2701451" cy="16080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Mars Orbital Camera images of a regional martian dust storm developing... |  Download Scientific Diagram">
                <a:extLst>
                  <a:ext uri="{FF2B5EF4-FFF2-40B4-BE49-F238E27FC236}">
                    <a16:creationId xmlns:a16="http://schemas.microsoft.com/office/drawing/2014/main" id="{5CB2644A-2F87-8242-B8C5-3B9817B7CE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" t="6312" r="25549"/>
              <a:stretch/>
            </p:blipFill>
            <p:spPr bwMode="auto">
              <a:xfrm>
                <a:off x="6156885" y="1944189"/>
                <a:ext cx="2706062" cy="144255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Mars twister">
                <a:extLst>
                  <a:ext uri="{FF2B5EF4-FFF2-40B4-BE49-F238E27FC236}">
                    <a16:creationId xmlns:a16="http://schemas.microsoft.com/office/drawing/2014/main" id="{5A75AB9C-DECB-1C4C-BD78-B4A5AA4507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6167" y="3535145"/>
                <a:ext cx="2696780" cy="1442557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18B050-7EF8-C94E-8255-AF124F7CE6C8}"/>
                  </a:ext>
                </a:extLst>
              </p:cNvPr>
              <p:cNvSpPr txBox="1"/>
              <p:nvPr/>
            </p:nvSpPr>
            <p:spPr>
              <a:xfrm>
                <a:off x="6112728" y="217280"/>
                <a:ext cx="6655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Global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6FE637A-D624-9443-B428-5D935C35B586}"/>
                  </a:ext>
                </a:extLst>
              </p:cNvPr>
              <p:cNvSpPr txBox="1"/>
              <p:nvPr/>
            </p:nvSpPr>
            <p:spPr>
              <a:xfrm>
                <a:off x="6112726" y="1945723"/>
                <a:ext cx="83548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Regional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516D5C-ECD1-B341-A6AE-B20C81CCA51F}"/>
                  </a:ext>
                </a:extLst>
              </p:cNvPr>
              <p:cNvSpPr txBox="1"/>
              <p:nvPr/>
            </p:nvSpPr>
            <p:spPr>
              <a:xfrm>
                <a:off x="6112726" y="3574172"/>
                <a:ext cx="58702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chemeClr val="bg1"/>
                    </a:solidFill>
                  </a:rPr>
                  <a:t>Local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A92B69A-AA76-384A-8AD9-6DE24C2CC4FD}"/>
                  </a:ext>
                </a:extLst>
              </p:cNvPr>
              <p:cNvSpPr txBox="1"/>
              <p:nvPr/>
            </p:nvSpPr>
            <p:spPr>
              <a:xfrm>
                <a:off x="7591445" y="158914"/>
                <a:ext cx="127150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</a:rPr>
                  <a:t>NASA/Cornell/SSI/STScI/AURA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4212BA-0AED-B24B-8E99-943917915016}"/>
                  </a:ext>
                </a:extLst>
              </p:cNvPr>
              <p:cNvSpPr txBox="1"/>
              <p:nvPr/>
            </p:nvSpPr>
            <p:spPr>
              <a:xfrm>
                <a:off x="8075552" y="3190655"/>
                <a:ext cx="787395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</a:rPr>
                  <a:t>NASA/JPL/MSSS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3F8E2C-2F86-CE47-B7F2-AE02A69FD294}"/>
                  </a:ext>
                </a:extLst>
              </p:cNvPr>
              <p:cNvSpPr txBox="1"/>
              <p:nvPr/>
            </p:nvSpPr>
            <p:spPr>
              <a:xfrm>
                <a:off x="7932884" y="4779196"/>
                <a:ext cx="930063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</a:rPr>
                  <a:t>NASA/JPL/U. Arizona</a:t>
                </a:r>
              </a:p>
            </p:txBody>
          </p: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C9950A1-426E-F54A-8835-21DAB8DD7484}"/>
                </a:ext>
              </a:extLst>
            </p:cNvPr>
            <p:cNvCxnSpPr>
              <a:cxnSpLocks/>
            </p:cNvCxnSpPr>
            <p:nvPr/>
          </p:nvCxnSpPr>
          <p:spPr>
            <a:xfrm>
              <a:off x="6005070" y="2671335"/>
              <a:ext cx="631067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1A9A6F-A020-3F43-A7BE-563EF83C1C15}"/>
                </a:ext>
              </a:extLst>
            </p:cNvPr>
            <p:cNvSpPr txBox="1"/>
            <p:nvPr/>
          </p:nvSpPr>
          <p:spPr>
            <a:xfrm>
              <a:off x="6079992" y="2504698"/>
              <a:ext cx="48122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1000 km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D04AA37-7D11-B744-B000-660591FDEC7F}"/>
                </a:ext>
              </a:extLst>
            </p:cNvPr>
            <p:cNvCxnSpPr>
              <a:cxnSpLocks/>
            </p:cNvCxnSpPr>
            <p:nvPr/>
          </p:nvCxnSpPr>
          <p:spPr>
            <a:xfrm>
              <a:off x="7109349" y="4431309"/>
              <a:ext cx="493445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13979EA-642E-8C4F-94B1-9036DCD68A50}"/>
                </a:ext>
              </a:extLst>
            </p:cNvPr>
            <p:cNvSpPr txBox="1"/>
            <p:nvPr/>
          </p:nvSpPr>
          <p:spPr>
            <a:xfrm>
              <a:off x="7184271" y="4416895"/>
              <a:ext cx="48122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70 m</a:t>
              </a:r>
            </a:p>
          </p:txBody>
        </p:sp>
      </p:grpSp>
      <p:pic>
        <p:nvPicPr>
          <p:cNvPr id="17" name="Audio Recording Oct 13, 2020 at 3:12:13 PM" descr="Audio Recording Oct 13, 2020 at 3:12:13 PM">
            <a:hlinkClick r:id="" action="ppaction://media"/>
            <a:extLst>
              <a:ext uri="{FF2B5EF4-FFF2-40B4-BE49-F238E27FC236}">
                <a16:creationId xmlns:a16="http://schemas.microsoft.com/office/drawing/2014/main" id="{55C3AF5D-F3D5-1C4D-9F2E-EE0740213A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178.7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10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25C0CB-854E-CC49-A097-575C871E23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7558" y="1237652"/>
            <a:ext cx="3937745" cy="3674149"/>
          </a:xfrm>
        </p:spPr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The process of global dust transport is not well understood (few quantitative constraints)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How much dust is transported from region to region with time (i.e., dust flux)?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What are the locations of dust sources/sinks and how do they change with time?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Results are crucial for understanding current climate and validating climate models (top right)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Models simulate Mars at different times in geologic past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Dust redistribution is also important for surface assets that involve solar arrays (bottom right)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Important for human exploration (e.g., respiratory hazards, etc.)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D33C2-CE7F-5C4D-9F49-77092C4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523752"/>
            <a:ext cx="4162302" cy="847678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16B2F0-643F-4D47-88EC-4B29ACF63C74}"/>
              </a:ext>
            </a:extLst>
          </p:cNvPr>
          <p:cNvGrpSpPr/>
          <p:nvPr/>
        </p:nvGrpSpPr>
        <p:grpSpPr>
          <a:xfrm>
            <a:off x="5012127" y="2890005"/>
            <a:ext cx="4411844" cy="1749792"/>
            <a:chOff x="5050118" y="476383"/>
            <a:chExt cx="4411844" cy="174979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A5EEA2-79E1-6449-A289-874D0A9BFC93}"/>
                </a:ext>
              </a:extLst>
            </p:cNvPr>
            <p:cNvSpPr txBox="1"/>
            <p:nvPr/>
          </p:nvSpPr>
          <p:spPr>
            <a:xfrm>
              <a:off x="5168996" y="476383"/>
              <a:ext cx="429296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Mars Exploration Rover (Spirit) showing dust accumulation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3C9AFD-1037-3C43-94C9-003180A08618}"/>
                </a:ext>
              </a:extLst>
            </p:cNvPr>
            <p:cNvGrpSpPr/>
            <p:nvPr/>
          </p:nvGrpSpPr>
          <p:grpSpPr>
            <a:xfrm>
              <a:off x="5050118" y="739163"/>
              <a:ext cx="3892234" cy="1487012"/>
              <a:chOff x="5142015" y="823076"/>
              <a:chExt cx="3892234" cy="1487012"/>
            </a:xfrm>
          </p:grpSpPr>
          <p:pic>
            <p:nvPicPr>
              <p:cNvPr id="3074" name="Picture 2">
                <a:extLst>
                  <a:ext uri="{FF2B5EF4-FFF2-40B4-BE49-F238E27FC236}">
                    <a16:creationId xmlns:a16="http://schemas.microsoft.com/office/drawing/2014/main" id="{84D34A78-E151-2847-8255-1502EBAEEF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2015" y="823076"/>
                <a:ext cx="3835730" cy="1487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DDF185-AF4F-A74E-8DFA-84D4DEE7CCDF}"/>
                  </a:ext>
                </a:extLst>
              </p:cNvPr>
              <p:cNvSpPr txBox="1"/>
              <p:nvPr/>
            </p:nvSpPr>
            <p:spPr>
              <a:xfrm>
                <a:off x="7929459" y="2034646"/>
                <a:ext cx="110479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solidFill>
                      <a:schemeClr val="bg1"/>
                    </a:solidFill>
                  </a:rPr>
                  <a:t>NASA/JPL-Caltech/Cornell</a:t>
                </a: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70492921-5A34-A343-8CA7-0E437AC7B33E}"/>
              </a:ext>
            </a:extLst>
          </p:cNvPr>
          <p:cNvSpPr/>
          <p:nvPr/>
        </p:nvSpPr>
        <p:spPr>
          <a:xfrm>
            <a:off x="511342" y="3973417"/>
            <a:ext cx="3835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u="sng" dirty="0">
                <a:sym typeface="Wingdings" pitchFamily="2" charset="2"/>
              </a:rPr>
              <a:t>Objective</a:t>
            </a:r>
            <a:r>
              <a:rPr lang="en-US" sz="1200" dirty="0">
                <a:sym typeface="Wingdings" pitchFamily="2" charset="2"/>
              </a:rPr>
              <a:t>: M</a:t>
            </a:r>
            <a:r>
              <a:rPr lang="en-US" sz="1200" dirty="0"/>
              <a:t>ap year-to-year redistribution of dust using surface temperature changes (proxy for dust deposition/removal) to provide quantitative constraints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D7428E-930A-1F43-B733-A90E88ECC2DF}"/>
              </a:ext>
            </a:extLst>
          </p:cNvPr>
          <p:cNvGrpSpPr/>
          <p:nvPr/>
        </p:nvGrpSpPr>
        <p:grpSpPr>
          <a:xfrm>
            <a:off x="5488998" y="374559"/>
            <a:ext cx="2881988" cy="2250488"/>
            <a:chOff x="5543509" y="412927"/>
            <a:chExt cx="2881988" cy="225048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6460AB5-F50A-2E49-A58D-7D87D54B057D}"/>
                </a:ext>
              </a:extLst>
            </p:cNvPr>
            <p:cNvGrpSpPr/>
            <p:nvPr/>
          </p:nvGrpSpPr>
          <p:grpSpPr>
            <a:xfrm>
              <a:off x="5543509" y="412927"/>
              <a:ext cx="2881988" cy="2250488"/>
              <a:chOff x="6039465" y="2666335"/>
              <a:chExt cx="2650397" cy="2069642"/>
            </a:xfrm>
          </p:grpSpPr>
          <p:pic>
            <p:nvPicPr>
              <p:cNvPr id="3076" name="Picture 4" descr="image">
                <a:extLst>
                  <a:ext uri="{FF2B5EF4-FFF2-40B4-BE49-F238E27FC236}">
                    <a16:creationId xmlns:a16="http://schemas.microsoft.com/office/drawing/2014/main" id="{BC24F1AF-E19D-EF45-A834-9FDA88DDAC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9465" y="2666335"/>
                <a:ext cx="2614235" cy="18851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CB6A9C6-ACF1-0B4D-8375-3D3154C63D24}"/>
                  </a:ext>
                </a:extLst>
              </p:cNvPr>
              <p:cNvSpPr txBox="1"/>
              <p:nvPr/>
            </p:nvSpPr>
            <p:spPr>
              <a:xfrm>
                <a:off x="7346582" y="4537846"/>
                <a:ext cx="1343280" cy="1981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/>
                  <a:t>Basu</a:t>
                </a:r>
                <a:r>
                  <a:rPr lang="en-US" sz="800" dirty="0"/>
                  <a:t> and Richardson, 2004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209E652-1884-3044-A1EB-E41B62E29A06}"/>
                </a:ext>
              </a:extLst>
            </p:cNvPr>
            <p:cNvSpPr txBox="1"/>
            <p:nvPr/>
          </p:nvSpPr>
          <p:spPr>
            <a:xfrm>
              <a:off x="5629300" y="637272"/>
              <a:ext cx="9220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</a:rPr>
                <a:t>Climate Model</a:t>
              </a:r>
            </a:p>
          </p:txBody>
        </p:sp>
      </p:grpSp>
      <p:pic>
        <p:nvPicPr>
          <p:cNvPr id="19" name="Audio Recording Oct 13, 2020 at 3:34:59 PM" descr="Audio Recording Oct 13, 2020 at 3:34:59 PM">
            <a:hlinkClick r:id="" action="ppaction://media"/>
            <a:extLst>
              <a:ext uri="{FF2B5EF4-FFF2-40B4-BE49-F238E27FC236}">
                <a16:creationId xmlns:a16="http://schemas.microsoft.com/office/drawing/2014/main" id="{F742E7DD-1569-EC49-9F1A-9C66600E8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-4609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A7146-5543-9B4D-9341-971B7D713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1767" y="557728"/>
            <a:ext cx="8454602" cy="430183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DEF0A89-AB73-0142-8CA6-02571B8018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767" y="1250602"/>
            <a:ext cx="3666562" cy="3608481"/>
          </a:xfrm>
        </p:spPr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Map interannual changes in surface temperature from orbit (top right)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Two thermal infrared instruments (TES and MCS; combined &gt;10 Mars Years of observations)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Change in surface dust coverage can result in </a:t>
            </a:r>
            <a:r>
              <a:rPr lang="en-US" b="1" dirty="0"/>
              <a:t>both</a:t>
            </a:r>
            <a:r>
              <a:rPr lang="en-US" dirty="0"/>
              <a:t> albedo and temperature changes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Szwast</a:t>
            </a:r>
            <a:r>
              <a:rPr lang="en-US" dirty="0"/>
              <a:t> et al., 2006; lower right)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TES simultaneously measured surface albedo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Use TES and thermal modeling to disentangle contributions due to albedo versus thermal insulation</a:t>
            </a:r>
          </a:p>
          <a:p>
            <a:pPr marL="948690" lvl="2" indent="-171450">
              <a:buFont typeface="Wingdings" pitchFamily="2" charset="2"/>
              <a:buChar char="§"/>
            </a:pPr>
            <a:r>
              <a:rPr lang="en-US" dirty="0">
                <a:sym typeface="Wingdings" pitchFamily="2" charset="2"/>
              </a:rPr>
              <a:t>Provide constraints to key question: “How much dust is transported?”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Analysis begins with TES observations before and after MY25 (2001) dust storm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Ultimately, apply relationships derived from TES towards MCS temperature maps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10+ Mars Years record of global dust redistribution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B8C27F1-201D-FE49-BB84-107BCB02442F}"/>
              </a:ext>
            </a:extLst>
          </p:cNvPr>
          <p:cNvGrpSpPr/>
          <p:nvPr/>
        </p:nvGrpSpPr>
        <p:grpSpPr>
          <a:xfrm>
            <a:off x="4305235" y="700650"/>
            <a:ext cx="4634034" cy="1767415"/>
            <a:chOff x="4217554" y="512791"/>
            <a:chExt cx="4634034" cy="176741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84161B-08B8-BC4B-B61A-47E04F27822A}"/>
                </a:ext>
              </a:extLst>
            </p:cNvPr>
            <p:cNvGrpSpPr/>
            <p:nvPr/>
          </p:nvGrpSpPr>
          <p:grpSpPr>
            <a:xfrm>
              <a:off x="4275872" y="512791"/>
              <a:ext cx="4501134" cy="1767415"/>
              <a:chOff x="3932120" y="389284"/>
              <a:chExt cx="5193116" cy="203912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D562BAA-A2D2-1F47-B5A6-C862F138A165}"/>
                  </a:ext>
                </a:extLst>
              </p:cNvPr>
              <p:cNvGrpSpPr/>
              <p:nvPr/>
            </p:nvGrpSpPr>
            <p:grpSpPr>
              <a:xfrm>
                <a:off x="4194292" y="389284"/>
                <a:ext cx="4930944" cy="2039128"/>
                <a:chOff x="4194292" y="389284"/>
                <a:chExt cx="4930944" cy="2039128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320AE591-ACFE-1541-B8B3-B6B201DDE4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75244"/>
                <a:stretch/>
              </p:blipFill>
              <p:spPr>
                <a:xfrm>
                  <a:off x="4194292" y="1998228"/>
                  <a:ext cx="4687537" cy="430184"/>
                </a:xfrm>
                <a:prstGeom prst="rect">
                  <a:avLst/>
                </a:prstGeom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509BEA1-D66F-7F4B-96D4-CA9D21F9DD3C}"/>
                    </a:ext>
                  </a:extLst>
                </p:cNvPr>
                <p:cNvSpPr txBox="1"/>
                <p:nvPr/>
              </p:nvSpPr>
              <p:spPr>
                <a:xfrm>
                  <a:off x="4386654" y="389284"/>
                  <a:ext cx="4738582" cy="3195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TES Surface Temperatures MY26 | Northern Spring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FAF928F-32A1-564E-A860-D5FCCF5377E5}"/>
                  </a:ext>
                </a:extLst>
              </p:cNvPr>
              <p:cNvSpPr txBox="1"/>
              <p:nvPr/>
            </p:nvSpPr>
            <p:spPr>
              <a:xfrm>
                <a:off x="3932120" y="1716883"/>
                <a:ext cx="557051" cy="284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3 AM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C28031-0943-744A-B06B-3A83DB780C57}"/>
                  </a:ext>
                </a:extLst>
              </p:cNvPr>
              <p:cNvSpPr txBox="1"/>
              <p:nvPr/>
            </p:nvSpPr>
            <p:spPr>
              <a:xfrm>
                <a:off x="6538061" y="1713842"/>
                <a:ext cx="557051" cy="284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3 PM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97BE70F-B920-E44A-905D-670FC3F47DD9}"/>
                </a:ext>
              </a:extLst>
            </p:cNvPr>
            <p:cNvGrpSpPr/>
            <p:nvPr/>
          </p:nvGrpSpPr>
          <p:grpSpPr>
            <a:xfrm>
              <a:off x="4217554" y="782151"/>
              <a:ext cx="4634034" cy="1103316"/>
              <a:chOff x="4275872" y="2382630"/>
              <a:chExt cx="4634034" cy="1103316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D033199B-0263-5F40-8B61-71887A4A7AE3}"/>
                  </a:ext>
                </a:extLst>
              </p:cNvPr>
              <p:cNvGrpSpPr/>
              <p:nvPr/>
            </p:nvGrpSpPr>
            <p:grpSpPr>
              <a:xfrm>
                <a:off x="4275872" y="2382630"/>
                <a:ext cx="4634034" cy="1103316"/>
                <a:chOff x="4158042" y="2392200"/>
                <a:chExt cx="5235882" cy="124661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6488605C-D322-6441-8FF1-8354B1DCD7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56746" t="9620" r="10082" b="66148"/>
                <a:stretch/>
              </p:blipFill>
              <p:spPr>
                <a:xfrm>
                  <a:off x="6775983" y="2392470"/>
                  <a:ext cx="2617941" cy="1246340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946CC653-3B15-5342-BB52-9794423F1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56770" t="57068" r="10059" b="18782"/>
                <a:stretch/>
              </p:blipFill>
              <p:spPr>
                <a:xfrm>
                  <a:off x="4158042" y="2392200"/>
                  <a:ext cx="2617941" cy="1242164"/>
                </a:xfrm>
                <a:prstGeom prst="rect">
                  <a:avLst/>
                </a:prstGeom>
              </p:spPr>
            </p:pic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08C482-9402-504C-80E4-456DB08CCD98}"/>
                  </a:ext>
                </a:extLst>
              </p:cNvPr>
              <p:cNvSpPr txBox="1"/>
              <p:nvPr/>
            </p:nvSpPr>
            <p:spPr>
              <a:xfrm>
                <a:off x="4388325" y="3235124"/>
                <a:ext cx="48282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3 AM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E7208FD-6D9F-134B-AB68-D0FEE8AA36EF}"/>
                  </a:ext>
                </a:extLst>
              </p:cNvPr>
              <p:cNvSpPr txBox="1"/>
              <p:nvPr/>
            </p:nvSpPr>
            <p:spPr>
              <a:xfrm>
                <a:off x="6705342" y="3232488"/>
                <a:ext cx="48282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bg1"/>
                    </a:solidFill>
                  </a:rPr>
                  <a:t>3 PM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353910-53BB-E248-8483-FA048CFC29CD}"/>
              </a:ext>
            </a:extLst>
          </p:cNvPr>
          <p:cNvGrpSpPr/>
          <p:nvPr/>
        </p:nvGrpSpPr>
        <p:grpSpPr>
          <a:xfrm>
            <a:off x="4305236" y="2789909"/>
            <a:ext cx="4838764" cy="1977032"/>
            <a:chOff x="4305236" y="2880919"/>
            <a:chExt cx="4838764" cy="19770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9C2DD0-4B57-964E-9157-063C77866514}"/>
                </a:ext>
              </a:extLst>
            </p:cNvPr>
            <p:cNvSpPr txBox="1"/>
            <p:nvPr/>
          </p:nvSpPr>
          <p:spPr>
            <a:xfrm>
              <a:off x="5036834" y="2880919"/>
              <a:ext cx="41071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Changes from MY25 to MY26 | Northern Spring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C6C9897-727F-1C44-98EB-5ED20FB8C642}"/>
                </a:ext>
              </a:extLst>
            </p:cNvPr>
            <p:cNvGrpSpPr/>
            <p:nvPr/>
          </p:nvGrpSpPr>
          <p:grpSpPr>
            <a:xfrm>
              <a:off x="4305236" y="3449844"/>
              <a:ext cx="4634034" cy="1408107"/>
              <a:chOff x="4305235" y="3259728"/>
              <a:chExt cx="4835829" cy="146942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124ECAF-D51C-614E-91A6-96C9D06A64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2702" t="59056" r="54047" b="9894"/>
              <a:stretch/>
            </p:blipFill>
            <p:spPr>
              <a:xfrm>
                <a:off x="4305235" y="3259728"/>
                <a:ext cx="2414467" cy="146942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6EAC231-3777-2249-B381-26607DB8BD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56355" t="11895" r="10083" b="57748"/>
              <a:stretch/>
            </p:blipFill>
            <p:spPr>
              <a:xfrm>
                <a:off x="6719701" y="3274466"/>
                <a:ext cx="2421363" cy="1427424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7506748-7F70-684A-A33A-E3A41BA2EDF7}"/>
                </a:ext>
              </a:extLst>
            </p:cNvPr>
            <p:cNvSpPr txBox="1"/>
            <p:nvPr/>
          </p:nvSpPr>
          <p:spPr>
            <a:xfrm>
              <a:off x="6863665" y="3210684"/>
              <a:ext cx="191943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Daytime Surface Temperature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6B6ECAE-F589-3541-AC6C-C7A5818DC6E6}"/>
                </a:ext>
              </a:extLst>
            </p:cNvPr>
            <p:cNvSpPr txBox="1"/>
            <p:nvPr/>
          </p:nvSpPr>
          <p:spPr>
            <a:xfrm>
              <a:off x="4965273" y="3217746"/>
              <a:ext cx="16602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Surface Albedo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003372D-0471-A840-AD9A-5DE163E861F8}"/>
              </a:ext>
            </a:extLst>
          </p:cNvPr>
          <p:cNvCxnSpPr>
            <a:cxnSpLocks/>
          </p:cNvCxnSpPr>
          <p:nvPr/>
        </p:nvCxnSpPr>
        <p:spPr>
          <a:xfrm>
            <a:off x="5628764" y="2666391"/>
            <a:ext cx="19869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Audio Recording Oct 13, 2020 at 3:46:43 PM" descr="Audio Recording Oct 13, 2020 at 3:46:43 PM">
            <a:hlinkClick r:id="" action="ppaction://media"/>
            <a:extLst>
              <a:ext uri="{FF2B5EF4-FFF2-40B4-BE49-F238E27FC236}">
                <a16:creationId xmlns:a16="http://schemas.microsoft.com/office/drawing/2014/main" id="{11BED0CD-4E02-834E-AA74-A63A9212D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5610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E6366-EFBC-5F4B-88DF-2C53F2A89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4699" y="535638"/>
            <a:ext cx="8454602" cy="43018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511D9CD-6E1F-8F48-9E47-BC3CADC2CA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173" y="1235757"/>
            <a:ext cx="4206900" cy="3155608"/>
          </a:xfrm>
        </p:spPr>
        <p:txBody>
          <a:bodyPr/>
          <a:lstStyle/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Simulated three widespread regions exhibiting change (Solis Planum shown right)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Base thermal properties adopted from published maps (</a:t>
            </a:r>
            <a:r>
              <a:rPr lang="en-US" dirty="0" err="1"/>
              <a:t>Putzig</a:t>
            </a:r>
            <a:r>
              <a:rPr lang="en-US" dirty="0"/>
              <a:t> and Mellon, 2007)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Constrain changes due to albedo versus insulation (i.e., provide limit on thickness)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dirty="0"/>
              <a:t>Simulated change in albedo accounts for majority of observed AM/PM temperature differences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Required dust thickness change &lt;100 µm for all three cases</a:t>
            </a:r>
          </a:p>
          <a:p>
            <a:pPr marL="582930" lvl="1" indent="-171450">
              <a:buFont typeface="Wingdings" pitchFamily="2" charset="2"/>
              <a:buChar char="§"/>
            </a:pPr>
            <a:r>
              <a:rPr lang="en-US" dirty="0"/>
              <a:t>Remaining temperature differences are irreconcilable by adding or removing dust</a:t>
            </a:r>
          </a:p>
          <a:p>
            <a:pPr marL="171450" indent="-171450">
              <a:buFont typeface="Wingdings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00BE9-B753-EE47-BA76-6C59F7EB0C1C}"/>
              </a:ext>
            </a:extLst>
          </p:cNvPr>
          <p:cNvGrpSpPr/>
          <p:nvPr/>
        </p:nvGrpSpPr>
        <p:grpSpPr>
          <a:xfrm>
            <a:off x="4938010" y="1901184"/>
            <a:ext cx="3814439" cy="1581239"/>
            <a:chOff x="5498949" y="2893057"/>
            <a:chExt cx="3405937" cy="141189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1C7CC39-2FF0-D146-AFD0-F5852303CA26}"/>
                </a:ext>
              </a:extLst>
            </p:cNvPr>
            <p:cNvGrpSpPr/>
            <p:nvPr/>
          </p:nvGrpSpPr>
          <p:grpSpPr>
            <a:xfrm>
              <a:off x="5498949" y="2893057"/>
              <a:ext cx="3398519" cy="1411897"/>
              <a:chOff x="3300195" y="1946537"/>
              <a:chExt cx="5597274" cy="232535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785B837-9CC9-EE4D-BD6D-5618EBA70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78665" y="1946537"/>
                <a:ext cx="5218804" cy="2144312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E5B4DB8-D06F-1042-904C-2E1EC1D33C16}"/>
                  </a:ext>
                </a:extLst>
              </p:cNvPr>
              <p:cNvSpPr txBox="1"/>
              <p:nvPr/>
            </p:nvSpPr>
            <p:spPr>
              <a:xfrm>
                <a:off x="4092239" y="3099040"/>
                <a:ext cx="911365" cy="43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EEB01B"/>
                    </a:solidFill>
                  </a:rPr>
                  <a:t>MY26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15562D-FB56-0646-BCFA-028C267ED4A0}"/>
                  </a:ext>
                </a:extLst>
              </p:cNvPr>
              <p:cNvSpPr txBox="1"/>
              <p:nvPr/>
            </p:nvSpPr>
            <p:spPr>
              <a:xfrm>
                <a:off x="4879633" y="2476565"/>
                <a:ext cx="911365" cy="43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D95317"/>
                    </a:solidFill>
                  </a:rPr>
                  <a:t>MY25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EB7C6D9-1E29-4748-955A-16FDA9EEB954}"/>
                  </a:ext>
                </a:extLst>
              </p:cNvPr>
              <p:cNvSpPr txBox="1"/>
              <p:nvPr/>
            </p:nvSpPr>
            <p:spPr>
              <a:xfrm>
                <a:off x="6787460" y="3392824"/>
                <a:ext cx="911365" cy="43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EEB01B"/>
                    </a:solidFill>
                  </a:rPr>
                  <a:t>MY26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A6230A-FA04-9D4E-BB7D-D39887D4553D}"/>
                  </a:ext>
                </a:extLst>
              </p:cNvPr>
              <p:cNvSpPr txBox="1"/>
              <p:nvPr/>
            </p:nvSpPr>
            <p:spPr>
              <a:xfrm>
                <a:off x="7574856" y="2770349"/>
                <a:ext cx="911365" cy="430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solidFill>
                      <a:srgbClr val="D95317"/>
                    </a:solidFill>
                  </a:rPr>
                  <a:t>MY25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FD6BB26-BF53-9E4E-8434-8D871E0CFD3F}"/>
                  </a:ext>
                </a:extLst>
              </p:cNvPr>
              <p:cNvSpPr txBox="1"/>
              <p:nvPr/>
            </p:nvSpPr>
            <p:spPr>
              <a:xfrm rot="16200000">
                <a:off x="2545922" y="2804735"/>
                <a:ext cx="1870638" cy="362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/>
                  <a:t>Temperature (K)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D8B0E2-906F-4044-903A-3ED2087F35BC}"/>
                  </a:ext>
                </a:extLst>
              </p:cNvPr>
              <p:cNvSpPr/>
              <p:nvPr/>
            </p:nvSpPr>
            <p:spPr>
              <a:xfrm>
                <a:off x="4882772" y="3909803"/>
                <a:ext cx="460158" cy="3620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L</a:t>
                </a:r>
                <a:r>
                  <a:rPr lang="en-US" sz="1000" baseline="-25000" dirty="0"/>
                  <a:t>S</a:t>
                </a:r>
                <a:endParaRPr lang="en-US" sz="1000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F4BEC91-7137-9C40-8A72-BBB4264B48E6}"/>
                  </a:ext>
                </a:extLst>
              </p:cNvPr>
              <p:cNvSpPr/>
              <p:nvPr/>
            </p:nvSpPr>
            <p:spPr>
              <a:xfrm>
                <a:off x="7571589" y="3909803"/>
                <a:ext cx="460158" cy="3620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L</a:t>
                </a:r>
                <a:r>
                  <a:rPr lang="en-US" sz="1000" baseline="-25000" dirty="0"/>
                  <a:t>S</a:t>
                </a:r>
                <a:endParaRPr lang="en-US" sz="10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EFF7C2-A999-CB43-A102-0B4F09BAA10E}"/>
                </a:ext>
              </a:extLst>
            </p:cNvPr>
            <p:cNvSpPr txBox="1"/>
            <p:nvPr/>
          </p:nvSpPr>
          <p:spPr>
            <a:xfrm>
              <a:off x="6853115" y="2956156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372777-1B89-7C4D-8DDB-EA9E7D7C4356}"/>
                </a:ext>
              </a:extLst>
            </p:cNvPr>
            <p:cNvSpPr txBox="1"/>
            <p:nvPr/>
          </p:nvSpPr>
          <p:spPr>
            <a:xfrm>
              <a:off x="8489388" y="2960137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AM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696CF2-0E01-014B-9AF2-C1AA3669E1E3}"/>
              </a:ext>
            </a:extLst>
          </p:cNvPr>
          <p:cNvGrpSpPr/>
          <p:nvPr/>
        </p:nvGrpSpPr>
        <p:grpSpPr>
          <a:xfrm>
            <a:off x="4785188" y="3895410"/>
            <a:ext cx="4572910" cy="887471"/>
            <a:chOff x="4384767" y="3241859"/>
            <a:chExt cx="4572910" cy="88747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A4BF3A9-1E1D-D943-8450-47991D0A325A}"/>
                </a:ext>
              </a:extLst>
            </p:cNvPr>
            <p:cNvGrpSpPr/>
            <p:nvPr/>
          </p:nvGrpSpPr>
          <p:grpSpPr>
            <a:xfrm>
              <a:off x="4384767" y="3241859"/>
              <a:ext cx="1836763" cy="848060"/>
              <a:chOff x="5077359" y="3195224"/>
              <a:chExt cx="1836763" cy="84806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6A1143F-22DF-F24E-8867-949478B574F6}"/>
                  </a:ext>
                </a:extLst>
              </p:cNvPr>
              <p:cNvGrpSpPr/>
              <p:nvPr/>
            </p:nvGrpSpPr>
            <p:grpSpPr>
              <a:xfrm>
                <a:off x="5077359" y="3396590"/>
                <a:ext cx="1836763" cy="646694"/>
                <a:chOff x="6286012" y="3424484"/>
                <a:chExt cx="1836763" cy="646694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31373B8-24C4-0A4F-97C9-945431567DF8}"/>
                    </a:ext>
                  </a:extLst>
                </p:cNvPr>
                <p:cNvSpPr txBox="1"/>
                <p:nvPr/>
              </p:nvSpPr>
              <p:spPr>
                <a:xfrm>
                  <a:off x="6286012" y="3424484"/>
                  <a:ext cx="17812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Mean ΔT</a:t>
                  </a:r>
                  <a:r>
                    <a:rPr lang="en-US" sz="1200" baseline="-25000" dirty="0"/>
                    <a:t>PM</a:t>
                  </a:r>
                  <a:r>
                    <a:rPr lang="en-US" sz="1200" dirty="0"/>
                    <a:t> 	   = -5.3 K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68B1928-3556-F64D-8048-E513D366F362}"/>
                    </a:ext>
                  </a:extLst>
                </p:cNvPr>
                <p:cNvSpPr txBox="1"/>
                <p:nvPr/>
              </p:nvSpPr>
              <p:spPr>
                <a:xfrm>
                  <a:off x="6286012" y="3609881"/>
                  <a:ext cx="1781257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Mean ΔT</a:t>
                  </a:r>
                  <a:r>
                    <a:rPr lang="en-US" sz="1200" baseline="-25000" dirty="0"/>
                    <a:t>AM</a:t>
                  </a:r>
                  <a:r>
                    <a:rPr lang="en-US" sz="1200" dirty="0"/>
                    <a:t> 	   = -2.5 K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116F2EE-A013-9E4C-AEB9-13FD06705013}"/>
                    </a:ext>
                  </a:extLst>
                </p:cNvPr>
                <p:cNvSpPr txBox="1"/>
                <p:nvPr/>
              </p:nvSpPr>
              <p:spPr>
                <a:xfrm>
                  <a:off x="6292274" y="3794179"/>
                  <a:ext cx="1830501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Mean </a:t>
                  </a:r>
                  <a:r>
                    <a:rPr lang="en-US" sz="1200" dirty="0" err="1"/>
                    <a:t>ΔAlbedo</a:t>
                  </a:r>
                  <a:r>
                    <a:rPr lang="en-US" sz="1200" dirty="0"/>
                    <a:t> = +0.062</a:t>
                  </a:r>
                </a:p>
              </p:txBody>
            </p:sp>
          </p:grp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43BB3F3-F986-D644-8715-D86A9CEC1549}"/>
                  </a:ext>
                </a:extLst>
              </p:cNvPr>
              <p:cNvSpPr txBox="1"/>
              <p:nvPr/>
            </p:nvSpPr>
            <p:spPr>
              <a:xfrm>
                <a:off x="5147464" y="3195224"/>
                <a:ext cx="158569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u="sng" dirty="0"/>
                  <a:t>Observed Changes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4DE495E-6DC5-FE47-8806-5B8CACDFD166}"/>
                </a:ext>
              </a:extLst>
            </p:cNvPr>
            <p:cNvGrpSpPr/>
            <p:nvPr/>
          </p:nvGrpSpPr>
          <p:grpSpPr>
            <a:xfrm>
              <a:off x="6952698" y="3276149"/>
              <a:ext cx="2004979" cy="853181"/>
              <a:chOff x="7025391" y="3091014"/>
              <a:chExt cx="2004979" cy="853181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4BA1CAC-D202-034E-8978-E664E423316E}"/>
                  </a:ext>
                </a:extLst>
              </p:cNvPr>
              <p:cNvSpPr txBox="1"/>
              <p:nvPr/>
            </p:nvSpPr>
            <p:spPr>
              <a:xfrm>
                <a:off x="7080897" y="3482530"/>
                <a:ext cx="19494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Mean ΔT</a:t>
                </a:r>
                <a:r>
                  <a:rPr lang="en-US" sz="1200" baseline="-25000" dirty="0"/>
                  <a:t>PM </a:t>
                </a:r>
                <a:r>
                  <a:rPr lang="en-US" sz="1200" dirty="0"/>
                  <a:t>= -4.8 K</a:t>
                </a:r>
              </a:p>
              <a:p>
                <a:r>
                  <a:rPr lang="en-US" sz="1200" dirty="0"/>
                  <a:t>Mean ΔT</a:t>
                </a:r>
                <a:r>
                  <a:rPr lang="en-US" sz="1200" baseline="-25000" dirty="0"/>
                  <a:t>AM </a:t>
                </a:r>
                <a:r>
                  <a:rPr lang="en-US" sz="1200" dirty="0"/>
                  <a:t>= -2.0 K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7FEF3342-D8F9-7246-B746-DAAAE2C6384A}"/>
                  </a:ext>
                </a:extLst>
              </p:cNvPr>
              <p:cNvSpPr/>
              <p:nvPr/>
            </p:nvSpPr>
            <p:spPr>
              <a:xfrm>
                <a:off x="7025391" y="3091014"/>
                <a:ext cx="171430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u="sng" dirty="0"/>
                  <a:t>Simulation Results (</a:t>
                </a:r>
                <a:r>
                  <a:rPr lang="en-US" sz="1200" u="sng" dirty="0" err="1"/>
                  <a:t>Δ</a:t>
                </a:r>
                <a:r>
                  <a:rPr lang="en-US" sz="1200" b="1" u="sng" dirty="0" err="1"/>
                  <a:t>Albedo</a:t>
                </a:r>
                <a:r>
                  <a:rPr lang="en-US" sz="1200" b="1" u="sng" dirty="0"/>
                  <a:t> from TES)</a:t>
                </a:r>
              </a:p>
            </p:txBody>
          </p:sp>
        </p:grp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4C4B9FE2-3457-5F4A-AE78-5BD4882D47A7}"/>
                </a:ext>
              </a:extLst>
            </p:cNvPr>
            <p:cNvSpPr/>
            <p:nvPr/>
          </p:nvSpPr>
          <p:spPr>
            <a:xfrm>
              <a:off x="6335582" y="3853223"/>
              <a:ext cx="600450" cy="201366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48C3449-F528-7747-9750-D0397B50E57C}"/>
                </a:ext>
              </a:extLst>
            </p:cNvPr>
            <p:cNvSpPr txBox="1"/>
            <p:nvPr/>
          </p:nvSpPr>
          <p:spPr>
            <a:xfrm>
              <a:off x="6283495" y="3523011"/>
              <a:ext cx="6543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Thermal</a:t>
              </a:r>
              <a:br>
                <a:rPr lang="en-US" sz="1000" dirty="0"/>
              </a:br>
              <a:r>
                <a:rPr lang="en-US" sz="1000" dirty="0"/>
                <a:t>Model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9824C70-BB37-7E49-80A7-2D71DC78CDA2}"/>
                </a:ext>
              </a:extLst>
            </p:cNvPr>
            <p:cNvSpPr/>
            <p:nvPr/>
          </p:nvSpPr>
          <p:spPr>
            <a:xfrm>
              <a:off x="4415023" y="3870353"/>
              <a:ext cx="1734335" cy="17465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82A8C2D-0BEB-C945-8BAB-068AFCED4F49}"/>
              </a:ext>
            </a:extLst>
          </p:cNvPr>
          <p:cNvCxnSpPr>
            <a:cxnSpLocks/>
          </p:cNvCxnSpPr>
          <p:nvPr/>
        </p:nvCxnSpPr>
        <p:spPr>
          <a:xfrm>
            <a:off x="6096179" y="3687262"/>
            <a:ext cx="198697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E7F5C4D-C719-A44B-85BE-4371317AD5E2}"/>
              </a:ext>
            </a:extLst>
          </p:cNvPr>
          <p:cNvGrpSpPr/>
          <p:nvPr/>
        </p:nvGrpSpPr>
        <p:grpSpPr>
          <a:xfrm>
            <a:off x="5830753" y="245960"/>
            <a:ext cx="2313713" cy="1738319"/>
            <a:chOff x="5779302" y="133226"/>
            <a:chExt cx="2313713" cy="17383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D5E0960-9FB5-B446-8265-5B04E0E94ED2}"/>
                </a:ext>
              </a:extLst>
            </p:cNvPr>
            <p:cNvGrpSpPr/>
            <p:nvPr/>
          </p:nvGrpSpPr>
          <p:grpSpPr>
            <a:xfrm>
              <a:off x="5779302" y="133226"/>
              <a:ext cx="2313713" cy="1408107"/>
              <a:chOff x="5183653" y="128837"/>
              <a:chExt cx="2313713" cy="14081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516303E-7637-F145-923D-D7609E8E71D4}"/>
                  </a:ext>
                </a:extLst>
              </p:cNvPr>
              <p:cNvGrpSpPr/>
              <p:nvPr/>
            </p:nvGrpSpPr>
            <p:grpSpPr>
              <a:xfrm>
                <a:off x="5183653" y="128837"/>
                <a:ext cx="2313713" cy="1408107"/>
                <a:chOff x="6738291" y="127119"/>
                <a:chExt cx="2313713" cy="1408107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B17A2D4E-B774-A249-AB24-DBBA2C86BF08}"/>
                    </a:ext>
                  </a:extLst>
                </p:cNvPr>
                <p:cNvGrpSpPr/>
                <p:nvPr/>
              </p:nvGrpSpPr>
              <p:grpSpPr>
                <a:xfrm>
                  <a:off x="6738291" y="127119"/>
                  <a:ext cx="2313713" cy="1408107"/>
                  <a:chOff x="5178800" y="271168"/>
                  <a:chExt cx="2313713" cy="1408107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61DE4FD2-8305-3A48-A0F6-DC9C45B3B2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12702" t="59056" r="54047" b="9894"/>
                  <a:stretch/>
                </p:blipFill>
                <p:spPr>
                  <a:xfrm>
                    <a:off x="5178800" y="271168"/>
                    <a:ext cx="2313713" cy="1408107"/>
                  </a:xfrm>
                  <a:prstGeom prst="rect">
                    <a:avLst/>
                  </a:prstGeom>
                </p:spPr>
              </p:pic>
              <p:sp>
                <p:nvSpPr>
                  <p:cNvPr id="6" name="Rectangle 5">
                    <a:extLst>
                      <a:ext uri="{FF2B5EF4-FFF2-40B4-BE49-F238E27FC236}">
                        <a16:creationId xmlns:a16="http://schemas.microsoft.com/office/drawing/2014/main" id="{A0E25E20-AB3B-9041-899E-A9ED418D63C4}"/>
                      </a:ext>
                    </a:extLst>
                  </p:cNvPr>
                  <p:cNvSpPr/>
                  <p:nvPr/>
                </p:nvSpPr>
                <p:spPr>
                  <a:xfrm>
                    <a:off x="5523978" y="1002082"/>
                    <a:ext cx="263047" cy="106471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" name="Rectangle 6">
                    <a:extLst>
                      <a:ext uri="{FF2B5EF4-FFF2-40B4-BE49-F238E27FC236}">
                        <a16:creationId xmlns:a16="http://schemas.microsoft.com/office/drawing/2014/main" id="{7BF01A3B-3900-924F-ADD2-096A1CC27199}"/>
                      </a:ext>
                    </a:extLst>
                  </p:cNvPr>
                  <p:cNvSpPr/>
                  <p:nvPr/>
                </p:nvSpPr>
                <p:spPr>
                  <a:xfrm>
                    <a:off x="5883057" y="936320"/>
                    <a:ext cx="110647" cy="106471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35588EE-F096-C74B-B00F-CB8B0EEA927A}"/>
                    </a:ext>
                  </a:extLst>
                </p:cNvPr>
                <p:cNvSpPr/>
                <p:nvPr/>
              </p:nvSpPr>
              <p:spPr>
                <a:xfrm>
                  <a:off x="8202460" y="933654"/>
                  <a:ext cx="232549" cy="136856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2239D2-921D-2440-B781-D454B09F6868}"/>
                  </a:ext>
                </a:extLst>
              </p:cNvPr>
              <p:cNvSpPr txBox="1"/>
              <p:nvPr/>
            </p:nvSpPr>
            <p:spPr>
              <a:xfrm>
                <a:off x="5698244" y="557442"/>
                <a:ext cx="52129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b="1" dirty="0"/>
                  <a:t>Solis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C2930E5-F9F4-6541-8C77-C41C8966253D}"/>
                  </a:ext>
                </a:extLst>
              </p:cNvPr>
              <p:cNvSpPr txBox="1"/>
              <p:nvPr/>
            </p:nvSpPr>
            <p:spPr>
              <a:xfrm>
                <a:off x="5352931" y="937415"/>
                <a:ext cx="639919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Daedelia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7879A3D-76C9-E94D-A641-85AC8F916B71}"/>
                  </a:ext>
                </a:extLst>
              </p:cNvPr>
              <p:cNvSpPr txBox="1"/>
              <p:nvPr/>
            </p:nvSpPr>
            <p:spPr>
              <a:xfrm>
                <a:off x="6306469" y="742123"/>
                <a:ext cx="50526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Hellas</a:t>
                </a:r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A6577C8-CB4F-BD4B-AB22-9C37AF31B2B5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H="1" flipV="1">
              <a:off x="6538883" y="904849"/>
              <a:ext cx="1358122" cy="966696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95013A7-0332-F540-AD15-1E40F95114EC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 flipV="1">
              <a:off x="6044728" y="904849"/>
              <a:ext cx="494155" cy="954268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0" name="Audio Recording Oct 13, 2020 at 4:03:57 PM" descr="Audio Recording Oct 13, 2020 at 4:03:57 PM">
            <a:hlinkClick r:id="" action="ppaction://media"/>
            <a:extLst>
              <a:ext uri="{FF2B5EF4-FFF2-40B4-BE49-F238E27FC236}">
                <a16:creationId xmlns:a16="http://schemas.microsoft.com/office/drawing/2014/main" id="{30D74638-D169-344B-B28D-9658DF276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55808"/>
            <a:ext cx="457200" cy="4572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CD3EB3-742A-F24B-B218-E617F15D69E3}"/>
              </a:ext>
            </a:extLst>
          </p:cNvPr>
          <p:cNvSpPr/>
          <p:nvPr/>
        </p:nvSpPr>
        <p:spPr>
          <a:xfrm>
            <a:off x="607385" y="3650863"/>
            <a:ext cx="346357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u="sng" dirty="0"/>
              <a:t>Takeaway</a:t>
            </a:r>
            <a:r>
              <a:rPr lang="en-US" sz="1400" b="1" dirty="0"/>
              <a:t>:</a:t>
            </a:r>
            <a:r>
              <a:rPr lang="en-US" sz="1400" dirty="0"/>
              <a:t> Interannual redistribution of dust occurs as very thin layers are added or removed; thermal insulation provided by interannual dust deposition/removal is negligible</a:t>
            </a:r>
          </a:p>
        </p:txBody>
      </p:sp>
    </p:spTree>
    <p:extLst>
      <p:ext uri="{BB962C8B-B14F-4D97-AF65-F5344CB8AC3E}">
        <p14:creationId xmlns:p14="http://schemas.microsoft.com/office/powerpoint/2010/main" val="18362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30298A-0F1C-6147-ABD6-8E8B623D0F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732" y="2286984"/>
            <a:ext cx="8454602" cy="2291279"/>
          </a:xfrm>
        </p:spPr>
        <p:txBody>
          <a:bodyPr/>
          <a:lstStyle/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Paper in Prep: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Bapst, J.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Piqueux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S., Edwards, C. S., Hayne, P. O.,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Kass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D. M.,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Kleinböhl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US" i="1" dirty="0">
                <a:ea typeface="Calibri" panose="020F0502020204030204" pitchFamily="34" charset="0"/>
                <a:cs typeface="Times New Roman" panose="02020603050405020304" pitchFamily="18" charset="0"/>
              </a:rPr>
              <a:t>In prep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 “Global Surface Dust Redistribution on Mars: Thermal Constraints on Dust Flux”.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Bef>
                <a:spcPts val="0"/>
              </a:spcBef>
            </a:pPr>
            <a:r>
              <a:rPr lang="en-US" i="1" dirty="0"/>
              <a:t>Conference Abstracts</a:t>
            </a:r>
            <a:r>
              <a:rPr lang="en-US" b="1" dirty="0"/>
              <a:t>:</a:t>
            </a:r>
          </a:p>
          <a:p>
            <a:pPr marL="457200" indent="-457200">
              <a:lnSpc>
                <a:spcPct val="115000"/>
              </a:lnSpc>
              <a:spcBef>
                <a:spcPts val="0"/>
              </a:spcBef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Bapst, J.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Piqueux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S., Edwards, C. S., Hayne, P. O.,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Kass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D. M.,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Kleinböhl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, A. 2020. “</a:t>
            </a:r>
            <a:r>
              <a:rPr lang="en-US" dirty="0"/>
              <a:t>Global Changes in Surface Dust Coverage using Mars Climate Sounder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dirty="0"/>
              <a:t>P039-04, Virtual Session at 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AGU Fall Meeting.</a:t>
            </a:r>
          </a:p>
          <a:p>
            <a:pPr marL="457200" indent="-457200">
              <a:lnSpc>
                <a:spcPct val="115000"/>
              </a:lnSpc>
              <a:spcBef>
                <a:spcPts val="0"/>
              </a:spcBef>
            </a:pPr>
            <a:endParaRPr lang="en-US" b="1" dirty="0"/>
          </a:p>
          <a:p>
            <a:pPr marL="457200" indent="-457200">
              <a:lnSpc>
                <a:spcPct val="115000"/>
              </a:lnSpc>
              <a:spcBef>
                <a:spcPts val="0"/>
              </a:spcBef>
            </a:pPr>
            <a:r>
              <a:rPr lang="en-US" b="1" dirty="0"/>
              <a:t>Bapst, J</a:t>
            </a:r>
            <a:r>
              <a:rPr lang="en-US" dirty="0"/>
              <a:t>. and S. </a:t>
            </a:r>
            <a:r>
              <a:rPr lang="en-US" dirty="0" err="1"/>
              <a:t>Piqueux</a:t>
            </a:r>
            <a:r>
              <a:rPr lang="en-US" dirty="0"/>
              <a:t>. 2020. “Interannual Changes In Global Surface Dust Coverage Using Mars Climate Sounder”. Abstract 2859, 51st Lunar and Planetary Science Conference, The Woodlands, TX.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CCF47-63E8-6A4F-BBC4-53DE36AF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50731" y="1538373"/>
            <a:ext cx="8454602" cy="430183"/>
          </a:xfrm>
        </p:spPr>
        <p:txBody>
          <a:bodyPr/>
          <a:lstStyle/>
          <a:p>
            <a:r>
              <a:rPr lang="en-US" dirty="0"/>
              <a:t>Publications and Acknowledgements</a:t>
            </a:r>
          </a:p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BFC7785-BC98-3843-999A-A0829F4901C5}"/>
              </a:ext>
            </a:extLst>
          </p:cNvPr>
          <p:cNvSpPr txBox="1">
            <a:spLocks/>
          </p:cNvSpPr>
          <p:nvPr/>
        </p:nvSpPr>
        <p:spPr>
          <a:xfrm>
            <a:off x="344699" y="363418"/>
            <a:ext cx="8454602" cy="43018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b="1" kern="1200" baseline="0">
                <a:solidFill>
                  <a:srgbClr val="990000"/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Thank you!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Audio Recording Nov 13, 2020 at 4:27:50 PM" descr="Audio Recording Nov 13, 2020 at 4:27:50 PM">
            <a:hlinkClick r:id="" action="ppaction://media"/>
            <a:extLst>
              <a:ext uri="{FF2B5EF4-FFF2-40B4-BE49-F238E27FC236}">
                <a16:creationId xmlns:a16="http://schemas.microsoft.com/office/drawing/2014/main" id="{EB9BB083-AC5F-8C41-84F2-FF9E2F940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4841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15274</TotalTime>
  <Words>1344</Words>
  <Application>Microsoft Macintosh PowerPoint</Application>
  <PresentationFormat>On-screen Show (16:9)</PresentationFormat>
  <Paragraphs>172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Tahoma</vt:lpstr>
      <vt:lpstr>Times New Roman</vt:lpstr>
      <vt:lpstr>Wingdings</vt:lpstr>
      <vt:lpstr>NASAjpl-WhiteTheme-16x9-vA6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Jon Bapst</cp:lastModifiedBy>
  <cp:revision>231</cp:revision>
  <dcterms:created xsi:type="dcterms:W3CDTF">2016-09-08T21:41:17Z</dcterms:created>
  <dcterms:modified xsi:type="dcterms:W3CDTF">2020-11-14T00:29:10Z</dcterms:modified>
</cp:coreProperties>
</file>