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94" r:id="rId2"/>
  </p:sldMasterIdLst>
  <p:notesMasterIdLst>
    <p:notesMasterId r:id="rId17"/>
  </p:notesMasterIdLst>
  <p:handoutMasterIdLst>
    <p:handoutMasterId r:id="rId18"/>
  </p:handoutMasterIdLst>
  <p:sldIdLst>
    <p:sldId id="282" r:id="rId3"/>
    <p:sldId id="283" r:id="rId4"/>
    <p:sldId id="284" r:id="rId5"/>
    <p:sldId id="286" r:id="rId6"/>
    <p:sldId id="293" r:id="rId7"/>
    <p:sldId id="260" r:id="rId8"/>
    <p:sldId id="289" r:id="rId9"/>
    <p:sldId id="288" r:id="rId10"/>
    <p:sldId id="290" r:id="rId11"/>
    <p:sldId id="291" r:id="rId12"/>
    <p:sldId id="287" r:id="rId13"/>
    <p:sldId id="281" r:id="rId14"/>
    <p:sldId id="292" r:id="rId15"/>
    <p:sldId id="460" r:id="rId16"/>
  </p:sldIdLst>
  <p:sldSz cx="9144000" cy="5143500" type="screen16x9"/>
  <p:notesSz cx="6858000" cy="9144000"/>
  <p:custDataLst>
    <p:tags r:id="rId1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91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371"/>
    <p:restoredTop sz="81378" autoAdjust="0"/>
  </p:normalViewPr>
  <p:slideViewPr>
    <p:cSldViewPr snapToGrid="0" snapToObjects="1">
      <p:cViewPr varScale="1">
        <p:scale>
          <a:sx n="160" d="100"/>
          <a:sy n="160" d="100"/>
        </p:scale>
        <p:origin x="192" y="27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767AB6-DDEA-CF4E-A74B-19A554508643}" type="datetimeFigureOut">
              <a:rPr lang="en-US" smtClean="0">
                <a:latin typeface="Arial"/>
              </a:rPr>
              <a:t>11/13/20</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300F83-E232-AF4B-BEC0-F9D716239A3F}"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42052301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72DD8AEC-B96B-2C4C-86B3-8483D80B216B}" type="datetimeFigureOut">
              <a:rPr lang="en-US" smtClean="0"/>
              <a:pPr/>
              <a:t>11/13/20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4180AB40-CF9C-CB44-AF47-E5E5B00AC330}" type="slidenum">
              <a:rPr lang="en-US" smtClean="0"/>
              <a:pPr/>
              <a:t>‹#›</a:t>
            </a:fld>
            <a:endParaRPr lang="en-US" dirty="0"/>
          </a:p>
        </p:txBody>
      </p:sp>
    </p:spTree>
    <p:extLst>
      <p:ext uri="{BB962C8B-B14F-4D97-AF65-F5344CB8AC3E}">
        <p14:creationId xmlns:p14="http://schemas.microsoft.com/office/powerpoint/2010/main" val="338257177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2</a:t>
            </a:fld>
            <a:endParaRPr lang="en-US" dirty="0"/>
          </a:p>
        </p:txBody>
      </p:sp>
    </p:spTree>
    <p:extLst>
      <p:ext uri="{BB962C8B-B14F-4D97-AF65-F5344CB8AC3E}">
        <p14:creationId xmlns:p14="http://schemas.microsoft.com/office/powerpoint/2010/main" val="556961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0AB40-CF9C-CB44-AF47-E5E5B00AC330}" type="slidenum">
              <a:rPr lang="en-US" smtClean="0"/>
              <a:pPr/>
              <a:t>3</a:t>
            </a:fld>
            <a:endParaRPr lang="en-US" dirty="0"/>
          </a:p>
        </p:txBody>
      </p:sp>
    </p:spTree>
    <p:extLst>
      <p:ext uri="{BB962C8B-B14F-4D97-AF65-F5344CB8AC3E}">
        <p14:creationId xmlns:p14="http://schemas.microsoft.com/office/powerpoint/2010/main" val="1078343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767FB6-C3EE-E141-A563-603DD6D93D34}" type="slidenum">
              <a:rPr lang="en-US" smtClean="0"/>
              <a:t>5</a:t>
            </a:fld>
            <a:endParaRPr lang="en-US"/>
          </a:p>
        </p:txBody>
      </p:sp>
    </p:spTree>
    <p:extLst>
      <p:ext uri="{BB962C8B-B14F-4D97-AF65-F5344CB8AC3E}">
        <p14:creationId xmlns:p14="http://schemas.microsoft.com/office/powerpoint/2010/main" val="474301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767FB6-C3EE-E141-A563-603DD6D93D34}" type="slidenum">
              <a:rPr lang="en-US" smtClean="0"/>
              <a:t>6</a:t>
            </a:fld>
            <a:endParaRPr lang="en-US"/>
          </a:p>
        </p:txBody>
      </p:sp>
    </p:spTree>
    <p:extLst>
      <p:ext uri="{BB962C8B-B14F-4D97-AF65-F5344CB8AC3E}">
        <p14:creationId xmlns:p14="http://schemas.microsoft.com/office/powerpoint/2010/main" val="2373048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767FB6-C3EE-E141-A563-603DD6D93D34}" type="slidenum">
              <a:rPr lang="en-US" smtClean="0"/>
              <a:t>7</a:t>
            </a:fld>
            <a:endParaRPr lang="en-US"/>
          </a:p>
        </p:txBody>
      </p:sp>
    </p:spTree>
    <p:extLst>
      <p:ext uri="{BB962C8B-B14F-4D97-AF65-F5344CB8AC3E}">
        <p14:creationId xmlns:p14="http://schemas.microsoft.com/office/powerpoint/2010/main" val="416940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767FB6-C3EE-E141-A563-603DD6D93D34}" type="slidenum">
              <a:rPr lang="en-US" smtClean="0"/>
              <a:t>8</a:t>
            </a:fld>
            <a:endParaRPr lang="en-US"/>
          </a:p>
        </p:txBody>
      </p:sp>
    </p:spTree>
    <p:extLst>
      <p:ext uri="{BB962C8B-B14F-4D97-AF65-F5344CB8AC3E}">
        <p14:creationId xmlns:p14="http://schemas.microsoft.com/office/powerpoint/2010/main" val="4207057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767FB6-C3EE-E141-A563-603DD6D93D34}" type="slidenum">
              <a:rPr lang="en-US" smtClean="0"/>
              <a:t>9</a:t>
            </a:fld>
            <a:endParaRPr lang="en-US"/>
          </a:p>
        </p:txBody>
      </p:sp>
    </p:spTree>
    <p:extLst>
      <p:ext uri="{BB962C8B-B14F-4D97-AF65-F5344CB8AC3E}">
        <p14:creationId xmlns:p14="http://schemas.microsoft.com/office/powerpoint/2010/main" val="2937284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767FB6-C3EE-E141-A563-603DD6D93D34}" type="slidenum">
              <a:rPr lang="en-US" smtClean="0"/>
              <a:t>10</a:t>
            </a:fld>
            <a:endParaRPr lang="en-US"/>
          </a:p>
        </p:txBody>
      </p:sp>
    </p:spTree>
    <p:extLst>
      <p:ext uri="{BB962C8B-B14F-4D97-AF65-F5344CB8AC3E}">
        <p14:creationId xmlns:p14="http://schemas.microsoft.com/office/powerpoint/2010/main" val="12472878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No Image">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925513" y="1956377"/>
            <a:ext cx="7483464" cy="294801"/>
          </a:xfrm>
        </p:spPr>
        <p:txBody>
          <a:bodyPr>
            <a:noAutofit/>
          </a:bodyPr>
          <a:lstStyle>
            <a:lvl1pPr marL="0" indent="0">
              <a:buNone/>
              <a:defRPr sz="1400"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Theme, Project or Mission Name (optional)</a:t>
            </a:r>
          </a:p>
        </p:txBody>
      </p:sp>
      <p:sp>
        <p:nvSpPr>
          <p:cNvPr id="24" name="Text Placeholder 21"/>
          <p:cNvSpPr>
            <a:spLocks noGrp="1"/>
          </p:cNvSpPr>
          <p:nvPr>
            <p:ph type="body" sz="quarter" idx="16" hasCustomPrompt="1"/>
          </p:nvPr>
        </p:nvSpPr>
        <p:spPr>
          <a:xfrm>
            <a:off x="915352" y="2251179"/>
            <a:ext cx="7493625" cy="419202"/>
          </a:xfrm>
        </p:spPr>
        <p:txBody>
          <a:bodyPr>
            <a:noAutofit/>
          </a:bodyPr>
          <a:lstStyle>
            <a:lvl1pPr marL="0" indent="0">
              <a:buNone/>
              <a:defRPr sz="2400" b="1"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Presentation Title</a:t>
            </a:r>
          </a:p>
        </p:txBody>
      </p:sp>
      <p:sp>
        <p:nvSpPr>
          <p:cNvPr id="25" name="Text Placeholder 21"/>
          <p:cNvSpPr>
            <a:spLocks noGrp="1"/>
          </p:cNvSpPr>
          <p:nvPr>
            <p:ph type="body" sz="quarter" idx="17" hasCustomPrompt="1"/>
          </p:nvPr>
        </p:nvSpPr>
        <p:spPr>
          <a:xfrm>
            <a:off x="925512" y="2668678"/>
            <a:ext cx="7483465" cy="826362"/>
          </a:xfrm>
        </p:spPr>
        <p:txBody>
          <a:bodyPr>
            <a:noAutofit/>
          </a:bodyPr>
          <a:lstStyle>
            <a:lvl1pPr marL="0" indent="0">
              <a:buNone/>
              <a:defRPr sz="2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Presentation Subtitle</a:t>
            </a:r>
          </a:p>
        </p:txBody>
      </p:sp>
      <p:sp>
        <p:nvSpPr>
          <p:cNvPr id="26" name="Text Placeholder 21"/>
          <p:cNvSpPr>
            <a:spLocks noGrp="1"/>
          </p:cNvSpPr>
          <p:nvPr>
            <p:ph type="body" sz="quarter" idx="18" hasCustomPrompt="1"/>
          </p:nvPr>
        </p:nvSpPr>
        <p:spPr>
          <a:xfrm>
            <a:off x="915352" y="4246880"/>
            <a:ext cx="7493625" cy="497840"/>
          </a:xfrm>
        </p:spPr>
        <p:txBody>
          <a:bodyPr anchor="b">
            <a:noAutofit/>
          </a:bodyPr>
          <a:lstStyle>
            <a:lvl1pPr marL="0" indent="0">
              <a:buNone/>
              <a:defRPr sz="1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295" y="1184383"/>
            <a:ext cx="2925483" cy="812634"/>
          </a:xfrm>
          <a:prstGeom prst="rect">
            <a:avLst/>
          </a:prstGeom>
        </p:spPr>
      </p:pic>
      <p:sp>
        <p:nvSpPr>
          <p:cNvPr id="3" name="Footer Placeholder 2"/>
          <p:cNvSpPr>
            <a:spLocks noGrp="1"/>
          </p:cNvSpPr>
          <p:nvPr>
            <p:ph type="ftr" sz="quarter" idx="20"/>
          </p:nvPr>
        </p:nvSpPr>
        <p:spPr>
          <a:xfrm>
            <a:off x="915353" y="4802823"/>
            <a:ext cx="7493624" cy="274637"/>
          </a:xfrm>
        </p:spPr>
        <p:txBody>
          <a:bodyPr/>
          <a:lstStyle/>
          <a:p>
            <a:pPr algn="l"/>
            <a:r>
              <a:rPr lang="en-US"/>
              <a:t>For required markings, please visit https://mh.jpl.nasa.gov</a:t>
            </a:r>
            <a:endParaRPr lang="en-US" dirty="0"/>
          </a:p>
        </p:txBody>
      </p:sp>
    </p:spTree>
    <p:extLst>
      <p:ext uri="{BB962C8B-B14F-4D97-AF65-F5344CB8AC3E}">
        <p14:creationId xmlns:p14="http://schemas.microsoft.com/office/powerpoint/2010/main" val="2565551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2137092"/>
            <a:ext cx="4216400" cy="23841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p:cNvSpPr>
            <a:spLocks noGrp="1"/>
          </p:cNvSpPr>
          <p:nvPr>
            <p:ph sz="quarter" idx="20"/>
          </p:nvPr>
        </p:nvSpPr>
        <p:spPr>
          <a:xfrm>
            <a:off x="4675164" y="2137092"/>
            <a:ext cx="4216400" cy="23841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
          </p:nvPr>
        </p:nvSpPr>
        <p:spPr>
          <a:xfrm>
            <a:off x="254000"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4"/>
          <p:cNvSpPr>
            <a:spLocks noGrp="1"/>
          </p:cNvSpPr>
          <p:nvPr>
            <p:ph type="body" sz="quarter" idx="3"/>
          </p:nvPr>
        </p:nvSpPr>
        <p:spPr>
          <a:xfrm>
            <a:off x="4675164"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fld id="{1D4C51F1-096E-4A7D-AF59-49489967A51A}" type="datetime1">
              <a:rPr lang="en-US" smtClean="0"/>
              <a:t>11/13/20</a:t>
            </a:fld>
            <a:endParaRPr lang="en-US" dirty="0"/>
          </a:p>
        </p:txBody>
      </p:sp>
      <p:sp>
        <p:nvSpPr>
          <p:cNvPr id="5" name="Footer Placeholder 4"/>
          <p:cNvSpPr>
            <a:spLocks noGrp="1"/>
          </p:cNvSpPr>
          <p:nvPr>
            <p:ph type="ftr" sz="quarter" idx="22"/>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62570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21" name="Content Placeholder 2"/>
          <p:cNvSpPr>
            <a:spLocks noGrp="1"/>
          </p:cNvSpPr>
          <p:nvPr>
            <p:ph sz="quarter" idx="19"/>
          </p:nvPr>
        </p:nvSpPr>
        <p:spPr>
          <a:xfrm>
            <a:off x="254000"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2" name="Text Placeholder 2"/>
          <p:cNvSpPr>
            <a:spLocks noGrp="1"/>
          </p:cNvSpPr>
          <p:nvPr>
            <p:ph type="body" idx="24" hasCustomPrompt="1"/>
          </p:nvPr>
        </p:nvSpPr>
        <p:spPr>
          <a:xfrm>
            <a:off x="254000"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23" name="Content Placeholder 11"/>
          <p:cNvSpPr>
            <a:spLocks noGrp="1"/>
          </p:cNvSpPr>
          <p:nvPr>
            <p:ph sz="quarter" idx="20"/>
          </p:nvPr>
        </p:nvSpPr>
        <p:spPr>
          <a:xfrm>
            <a:off x="3638844" y="1497329"/>
            <a:ext cx="5129236" cy="3023869"/>
          </a:xfrm>
        </p:spPr>
        <p:txBody>
          <a:bodyPr/>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fld id="{8D18AFA9-C13B-4E9A-A7F0-C8B20BE5ADB5}" type="datetime1">
              <a:rPr lang="en-US" smtClean="0"/>
              <a:t>11/13/20</a:t>
            </a:fld>
            <a:endParaRPr lang="en-US" dirty="0"/>
          </a:p>
        </p:txBody>
      </p:sp>
      <p:sp>
        <p:nvSpPr>
          <p:cNvPr id="5" name="Footer Placeholder 4"/>
          <p:cNvSpPr>
            <a:spLocks noGrp="1"/>
          </p:cNvSpPr>
          <p:nvPr>
            <p:ph type="ftr" sz="quarter" idx="26"/>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9165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Picture Placeholder 2"/>
          <p:cNvSpPr>
            <a:spLocks noGrp="1"/>
          </p:cNvSpPr>
          <p:nvPr>
            <p:ph type="pic" idx="1"/>
          </p:nvPr>
        </p:nvSpPr>
        <p:spPr>
          <a:xfrm>
            <a:off x="254000" y="1497330"/>
            <a:ext cx="5129236" cy="30238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Content Placeholder 2"/>
          <p:cNvSpPr>
            <a:spLocks noGrp="1"/>
          </p:cNvSpPr>
          <p:nvPr>
            <p:ph sz="quarter" idx="19"/>
          </p:nvPr>
        </p:nvSpPr>
        <p:spPr>
          <a:xfrm>
            <a:off x="5556567"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Text Placeholder 2"/>
          <p:cNvSpPr>
            <a:spLocks noGrp="1"/>
          </p:cNvSpPr>
          <p:nvPr>
            <p:ph type="body" idx="24" hasCustomPrompt="1"/>
          </p:nvPr>
        </p:nvSpPr>
        <p:spPr>
          <a:xfrm>
            <a:off x="5556567"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fld id="{6AFA6CE4-1B8F-4F53-8FC9-315CD27786F8}" type="datetime1">
              <a:rPr lang="en-US" smtClean="0"/>
              <a:t>11/13/20</a:t>
            </a:fld>
            <a:endParaRPr lang="en-US" dirty="0"/>
          </a:p>
        </p:txBody>
      </p:sp>
      <p:sp>
        <p:nvSpPr>
          <p:cNvPr id="5" name="Footer Placeholder 4"/>
          <p:cNvSpPr>
            <a:spLocks noGrp="1"/>
          </p:cNvSpPr>
          <p:nvPr>
            <p:ph type="ftr" sz="quarter" idx="26"/>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77311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CDEFE66-01B5-A147-B059-451E84A54769}"/>
              </a:ext>
            </a:extLst>
          </p:cNvPr>
          <p:cNvSpPr>
            <a:spLocks noGrp="1"/>
          </p:cNvSpPr>
          <p:nvPr>
            <p:ph type="body" sz="quarter" idx="17" hasCustomPrompt="1"/>
          </p:nvPr>
        </p:nvSpPr>
        <p:spPr>
          <a:xfrm>
            <a:off x="350732" y="1571687"/>
            <a:ext cx="8454602" cy="3292621"/>
          </a:xfrm>
          <a:prstGeom prst="rect">
            <a:avLst/>
          </a:prstGeom>
        </p:spPr>
        <p:txBody>
          <a:bodyPr anchor="t">
            <a:noAutofit/>
          </a:bodyPr>
          <a:lstStyle>
            <a:lvl1pPr marL="0" indent="0" algn="l">
              <a:buNone/>
              <a:tabLst/>
              <a:defRPr sz="1200" baseline="0">
                <a:solidFill>
                  <a:schemeClr val="tx1"/>
                </a:solidFill>
                <a:latin typeface="Arial" panose="020B0604020202020204" pitchFamily="34" charset="0"/>
                <a:cs typeface="Arial" panose="020B0604020202020204" pitchFamily="34" charset="0"/>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Click to Insert Content</a:t>
            </a:r>
          </a:p>
        </p:txBody>
      </p:sp>
      <p:sp>
        <p:nvSpPr>
          <p:cNvPr id="4" name="Text Placeholder 4">
            <a:extLst>
              <a:ext uri="{FF2B5EF4-FFF2-40B4-BE49-F238E27FC236}">
                <a16:creationId xmlns:a16="http://schemas.microsoft.com/office/drawing/2014/main" id="{A0B06CD5-79FB-D64E-854C-192AEA1DF18C}"/>
              </a:ext>
            </a:extLst>
          </p:cNvPr>
          <p:cNvSpPr>
            <a:spLocks noGrp="1"/>
          </p:cNvSpPr>
          <p:nvPr>
            <p:ph type="body" sz="quarter" idx="3" hasCustomPrompt="1"/>
          </p:nvPr>
        </p:nvSpPr>
        <p:spPr>
          <a:xfrm>
            <a:off x="350731" y="823076"/>
            <a:ext cx="8454602" cy="430183"/>
          </a:xfrm>
          <a:prstGeom prst="rect">
            <a:avLst/>
          </a:prstGeom>
        </p:spPr>
        <p:txBody>
          <a:bodyPr anchor="t"/>
          <a:lstStyle>
            <a:lvl1pPr marL="0" indent="0">
              <a:buNone/>
              <a:defRPr sz="2600" b="1" baseline="0">
                <a:solidFill>
                  <a:srgbClr val="990000"/>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Presentation Title</a:t>
            </a:r>
          </a:p>
        </p:txBody>
      </p:sp>
    </p:spTree>
    <p:extLst>
      <p:ext uri="{BB962C8B-B14F-4D97-AF65-F5344CB8AC3E}">
        <p14:creationId xmlns:p14="http://schemas.microsoft.com/office/powerpoint/2010/main" val="15269625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B7E69-0234-3E4A-9680-CE4EE0A6E90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F1147A2-9438-3340-82A6-E0EEC817207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E13B07D-F0B6-C742-AA9E-A0B88AF674B7}"/>
              </a:ext>
            </a:extLst>
          </p:cNvPr>
          <p:cNvSpPr>
            <a:spLocks noGrp="1"/>
          </p:cNvSpPr>
          <p:nvPr>
            <p:ph type="dt" sz="half" idx="10"/>
          </p:nvPr>
        </p:nvSpPr>
        <p:spPr/>
        <p:txBody>
          <a:bodyPr/>
          <a:lstStyle/>
          <a:p>
            <a:fld id="{A3C161D1-8B2A-054E-AF19-32578ACC95BB}" type="datetimeFigureOut">
              <a:rPr lang="en-US" smtClean="0"/>
              <a:t>11/13/20</a:t>
            </a:fld>
            <a:endParaRPr lang="en-US"/>
          </a:p>
        </p:txBody>
      </p:sp>
      <p:sp>
        <p:nvSpPr>
          <p:cNvPr id="5" name="Footer Placeholder 4">
            <a:extLst>
              <a:ext uri="{FF2B5EF4-FFF2-40B4-BE49-F238E27FC236}">
                <a16:creationId xmlns:a16="http://schemas.microsoft.com/office/drawing/2014/main" id="{D538FFD2-C5B4-F444-9015-F3D3D99E14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EA64DF-D024-4D44-8EEA-0B3BACCEDDEB}"/>
              </a:ext>
            </a:extLst>
          </p:cNvPr>
          <p:cNvSpPr>
            <a:spLocks noGrp="1"/>
          </p:cNvSpPr>
          <p:nvPr>
            <p:ph type="sldNum" sz="quarter" idx="12"/>
          </p:nvPr>
        </p:nvSpPr>
        <p:spPr/>
        <p:txBody>
          <a:bodyPr/>
          <a:lstStyle/>
          <a:p>
            <a:fld id="{1CA3C53A-4819-0247-9EAC-A76E5381D4A5}" type="slidenum">
              <a:rPr lang="en-US" smtClean="0"/>
              <a:t>‹#›</a:t>
            </a:fld>
            <a:endParaRPr lang="en-US"/>
          </a:p>
        </p:txBody>
      </p:sp>
    </p:spTree>
    <p:extLst>
      <p:ext uri="{BB962C8B-B14F-4D97-AF65-F5344CB8AC3E}">
        <p14:creationId xmlns:p14="http://schemas.microsoft.com/office/powerpoint/2010/main" val="961579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ack Cover">
    <p:spTree>
      <p:nvGrpSpPr>
        <p:cNvPr id="1" name=""/>
        <p:cNvGrpSpPr/>
        <p:nvPr/>
      </p:nvGrpSpPr>
      <p:grpSpPr>
        <a:xfrm>
          <a:off x="0" y="0"/>
          <a:ext cx="0" cy="0"/>
          <a:chOff x="0" y="0"/>
          <a:chExt cx="0" cy="0"/>
        </a:xfrm>
      </p:grpSpPr>
      <p:sp>
        <p:nvSpPr>
          <p:cNvPr id="3" name="TextBox 2"/>
          <p:cNvSpPr txBox="1"/>
          <p:nvPr userDrawn="1"/>
        </p:nvSpPr>
        <p:spPr>
          <a:xfrm>
            <a:off x="1" y="2976387"/>
            <a:ext cx="9144000" cy="338554"/>
          </a:xfrm>
          <a:prstGeom prst="rect">
            <a:avLst/>
          </a:prstGeom>
          <a:noFill/>
        </p:spPr>
        <p:txBody>
          <a:bodyPr wrap="square" rtlCol="0">
            <a:spAutoFit/>
          </a:bodyPr>
          <a:lstStyle/>
          <a:p>
            <a:pPr algn="ctr"/>
            <a:r>
              <a:rPr lang="en-US" sz="1600" spc="200" dirty="0">
                <a:solidFill>
                  <a:srgbClr val="EE2737"/>
                </a:solidFill>
              </a:rPr>
              <a:t>jpl.nasa.gov</a:t>
            </a:r>
          </a:p>
        </p:txBody>
      </p:sp>
      <p:cxnSp>
        <p:nvCxnSpPr>
          <p:cNvPr id="5" name="Straight Connector 4"/>
          <p:cNvCxnSpPr/>
          <p:nvPr userDrawn="1"/>
        </p:nvCxnSpPr>
        <p:spPr>
          <a:xfrm>
            <a:off x="2924849" y="2750422"/>
            <a:ext cx="3294305" cy="0"/>
          </a:xfrm>
          <a:prstGeom prst="line">
            <a:avLst/>
          </a:prstGeom>
          <a:ln w="12700" cmpd="sng">
            <a:solidFill>
              <a:srgbClr val="404040"/>
            </a:solidFill>
          </a:ln>
          <a:effectLst/>
        </p:spPr>
        <p:style>
          <a:lnRef idx="2">
            <a:schemeClr val="accent1"/>
          </a:lnRef>
          <a:fillRef idx="0">
            <a:schemeClr val="accent1"/>
          </a:fillRef>
          <a:effectRef idx="1">
            <a:schemeClr val="accent1"/>
          </a:effectRef>
          <a:fontRef idx="minor">
            <a:schemeClr val="tx1"/>
          </a:fontRef>
        </p:style>
      </p:cxnSp>
      <p:pic>
        <p:nvPicPr>
          <p:cNvPr id="6" name="Picture 5" descr="Tribrand_ColorWhiteText_RGB_small_040615.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7507" y="1786797"/>
            <a:ext cx="3556452" cy="762097"/>
          </a:xfrm>
          <a:prstGeom prst="rect">
            <a:avLst/>
          </a:prstGeom>
        </p:spPr>
      </p:pic>
    </p:spTree>
    <p:extLst>
      <p:ext uri="{BB962C8B-B14F-4D97-AF65-F5344CB8AC3E}">
        <p14:creationId xmlns:p14="http://schemas.microsoft.com/office/powerpoint/2010/main" val="1027052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Sq Image">
    <p:spTree>
      <p:nvGrpSpPr>
        <p:cNvPr id="1" name=""/>
        <p:cNvGrpSpPr/>
        <p:nvPr/>
      </p:nvGrpSpPr>
      <p:grpSpPr>
        <a:xfrm>
          <a:off x="0" y="0"/>
          <a:ext cx="0" cy="0"/>
          <a:chOff x="0" y="0"/>
          <a:chExt cx="0" cy="0"/>
        </a:xfrm>
      </p:grpSpPr>
      <p:sp>
        <p:nvSpPr>
          <p:cNvPr id="14" name="Text Placeholder 13"/>
          <p:cNvSpPr>
            <a:spLocks noGrp="1"/>
          </p:cNvSpPr>
          <p:nvPr>
            <p:ph type="body" sz="quarter" idx="10" hasCustomPrompt="1"/>
          </p:nvPr>
        </p:nvSpPr>
        <p:spPr>
          <a:xfrm>
            <a:off x="5687785" y="508000"/>
            <a:ext cx="3347357" cy="826391"/>
          </a:xfrm>
        </p:spPr>
        <p:txBody>
          <a:bodyPr anchor="b">
            <a:noAutofit/>
          </a:bodyPr>
          <a:lstStyle>
            <a:lvl1pPr marL="0" indent="0" algn="ctr">
              <a:buNone/>
              <a:defRPr sz="1400">
                <a:solidFill>
                  <a:schemeClr val="accent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Add a Theme, Project or Mission Name (optional)</a:t>
            </a:r>
          </a:p>
        </p:txBody>
      </p:sp>
      <p:sp>
        <p:nvSpPr>
          <p:cNvPr id="15" name="Text Placeholder 13"/>
          <p:cNvSpPr>
            <a:spLocks noGrp="1"/>
          </p:cNvSpPr>
          <p:nvPr>
            <p:ph type="body" sz="quarter" idx="11" hasCustomPrompt="1"/>
          </p:nvPr>
        </p:nvSpPr>
        <p:spPr>
          <a:xfrm>
            <a:off x="5687785" y="1354711"/>
            <a:ext cx="3347357" cy="728089"/>
          </a:xfrm>
        </p:spPr>
        <p:txBody>
          <a:bodyPr anchor="t">
            <a:noAutofit/>
          </a:bodyPr>
          <a:lstStyle>
            <a:lvl1pPr marL="0" indent="0" algn="ctr">
              <a:buNone/>
              <a:defRPr sz="2200" b="1"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Edit Presentation Title</a:t>
            </a:r>
          </a:p>
        </p:txBody>
      </p:sp>
      <p:sp>
        <p:nvSpPr>
          <p:cNvPr id="19" name="Picture Placeholder 18"/>
          <p:cNvSpPr>
            <a:spLocks noGrp="1"/>
          </p:cNvSpPr>
          <p:nvPr>
            <p:ph type="pic" sz="quarter" idx="14"/>
          </p:nvPr>
        </p:nvSpPr>
        <p:spPr>
          <a:xfrm>
            <a:off x="0" y="0"/>
            <a:ext cx="5546725" cy="514350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26" name="Text Placeholder 13"/>
          <p:cNvSpPr>
            <a:spLocks noGrp="1"/>
          </p:cNvSpPr>
          <p:nvPr>
            <p:ph type="body" sz="quarter" idx="15" hasCustomPrompt="1"/>
          </p:nvPr>
        </p:nvSpPr>
        <p:spPr>
          <a:xfrm>
            <a:off x="5687785" y="2164080"/>
            <a:ext cx="3347357" cy="833120"/>
          </a:xfrm>
        </p:spPr>
        <p:txBody>
          <a:bodyPr anchor="t">
            <a:noAutofit/>
          </a:bodyPr>
          <a:lstStyle>
            <a:lvl1pPr marL="0" indent="0" algn="ctr">
              <a:buNone/>
              <a:defRPr sz="1000"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0339" y="3918225"/>
            <a:ext cx="2925483" cy="812634"/>
          </a:xfrm>
          <a:prstGeom prst="rect">
            <a:avLst/>
          </a:prstGeom>
        </p:spPr>
      </p:pic>
      <p:sp>
        <p:nvSpPr>
          <p:cNvPr id="3" name="Footer Placeholder 2"/>
          <p:cNvSpPr>
            <a:spLocks noGrp="1"/>
          </p:cNvSpPr>
          <p:nvPr>
            <p:ph type="ftr" sz="quarter" idx="17"/>
          </p:nvPr>
        </p:nvSpPr>
        <p:spPr>
          <a:xfrm>
            <a:off x="5687785" y="4802823"/>
            <a:ext cx="3347357" cy="274637"/>
          </a:xfrm>
        </p:spPr>
        <p:txBody>
          <a:bodyPr/>
          <a:lstStyle/>
          <a:p>
            <a:r>
              <a:rPr lang="en-US"/>
              <a:t>For required markings, please visit https://mh.jpl.nasa.gov</a:t>
            </a:r>
            <a:endParaRPr lang="en-US" dirty="0"/>
          </a:p>
        </p:txBody>
      </p:sp>
    </p:spTree>
    <p:extLst>
      <p:ext uri="{BB962C8B-B14F-4D97-AF65-F5344CB8AC3E}">
        <p14:creationId xmlns:p14="http://schemas.microsoft.com/office/powerpoint/2010/main" val="320791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Horz Image">
    <p:spTree>
      <p:nvGrpSpPr>
        <p:cNvPr id="1" name=""/>
        <p:cNvGrpSpPr/>
        <p:nvPr/>
      </p:nvGrpSpPr>
      <p:grpSpPr>
        <a:xfrm>
          <a:off x="0" y="0"/>
          <a:ext cx="0" cy="0"/>
          <a:chOff x="0" y="0"/>
          <a:chExt cx="0" cy="0"/>
        </a:xfrm>
      </p:grpSpPr>
      <p:sp>
        <p:nvSpPr>
          <p:cNvPr id="8" name="Picture Placeholder 18"/>
          <p:cNvSpPr>
            <a:spLocks noGrp="1"/>
          </p:cNvSpPr>
          <p:nvPr>
            <p:ph type="pic" sz="quarter" idx="14"/>
          </p:nvPr>
        </p:nvSpPr>
        <p:spPr>
          <a:xfrm>
            <a:off x="0" y="0"/>
            <a:ext cx="9144000" cy="3417503"/>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14" name="Text Placeholder 13"/>
          <p:cNvSpPr>
            <a:spLocks noGrp="1"/>
          </p:cNvSpPr>
          <p:nvPr>
            <p:ph type="body" sz="quarter" idx="16" hasCustomPrompt="1"/>
          </p:nvPr>
        </p:nvSpPr>
        <p:spPr>
          <a:xfrm>
            <a:off x="369198" y="3773210"/>
            <a:ext cx="8530529" cy="430183"/>
          </a:xfrm>
        </p:spPr>
        <p:txBody>
          <a:bodyPr>
            <a:noAutofit/>
          </a:bodyPr>
          <a:lstStyle>
            <a:lvl1pPr marL="0" indent="0">
              <a:buNone/>
              <a:defRPr sz="2200" b="1">
                <a:latin typeface="+mj-lt"/>
              </a:defRPr>
            </a:lvl1pPr>
            <a:lvl2pPr marL="457200" indent="0">
              <a:buNone/>
              <a:defRPr sz="2200" b="1">
                <a:latin typeface="+mj-lt"/>
              </a:defRPr>
            </a:lvl2pPr>
            <a:lvl3pPr marL="914400" indent="0">
              <a:buNone/>
              <a:defRPr sz="2200" b="1">
                <a:latin typeface="+mj-lt"/>
              </a:defRPr>
            </a:lvl3pPr>
            <a:lvl4pPr marL="1371600" indent="0">
              <a:buNone/>
              <a:defRPr sz="2200" b="1">
                <a:latin typeface="+mj-lt"/>
              </a:defRPr>
            </a:lvl4pPr>
            <a:lvl5pPr marL="1828800" indent="0">
              <a:buNone/>
              <a:defRPr sz="2200" b="1">
                <a:latin typeface="+mj-lt"/>
              </a:defRPr>
            </a:lvl5pPr>
          </a:lstStyle>
          <a:p>
            <a:pPr lvl="0"/>
            <a:r>
              <a:rPr lang="en-US" dirty="0"/>
              <a:t>Click to Edit Presentation Title</a:t>
            </a:r>
          </a:p>
        </p:txBody>
      </p:sp>
      <p:sp>
        <p:nvSpPr>
          <p:cNvPr id="17" name="Text Placeholder 16"/>
          <p:cNvSpPr>
            <a:spLocks noGrp="1"/>
          </p:cNvSpPr>
          <p:nvPr>
            <p:ph type="body" sz="quarter" idx="17" hasCustomPrompt="1"/>
          </p:nvPr>
        </p:nvSpPr>
        <p:spPr>
          <a:xfrm>
            <a:off x="369198" y="4479716"/>
            <a:ext cx="5605047" cy="355600"/>
          </a:xfrm>
        </p:spPr>
        <p:txBody>
          <a:bodyPr anchor="b">
            <a:noAutofit/>
          </a:bodyPr>
          <a:lstStyle>
            <a:lvl1pPr marL="0" indent="0">
              <a:buNone/>
              <a:defRPr sz="1000" baseline="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Presented by, Job Title, Date, etc.</a:t>
            </a:r>
          </a:p>
        </p:txBody>
      </p:sp>
      <p:sp>
        <p:nvSpPr>
          <p:cNvPr id="21" name="Text Placeholder 20"/>
          <p:cNvSpPr>
            <a:spLocks noGrp="1"/>
          </p:cNvSpPr>
          <p:nvPr>
            <p:ph type="body" sz="quarter" idx="19" hasCustomPrompt="1"/>
          </p:nvPr>
        </p:nvSpPr>
        <p:spPr>
          <a:xfrm>
            <a:off x="369197" y="3488175"/>
            <a:ext cx="8530530" cy="285035"/>
          </a:xfrm>
        </p:spPr>
        <p:txBody>
          <a:bodyPr>
            <a:noAutofit/>
          </a:bodyPr>
          <a:lstStyle>
            <a:lvl1pPr marL="0" indent="0">
              <a:buNone/>
              <a:defRPr sz="1400">
                <a:solidFill>
                  <a:schemeClr val="accent1"/>
                </a:solidFill>
              </a:defRPr>
            </a:lvl1pPr>
            <a:lvl2pPr marL="457200" indent="0">
              <a:buNone/>
              <a:defRPr sz="1400">
                <a:solidFill>
                  <a:schemeClr val="accent1"/>
                </a:solidFill>
              </a:defRPr>
            </a:lvl2pPr>
            <a:lvl3pPr marL="914400" indent="0">
              <a:buNone/>
              <a:defRPr sz="1400">
                <a:solidFill>
                  <a:schemeClr val="accent1"/>
                </a:solidFill>
              </a:defRPr>
            </a:lvl3pPr>
            <a:lvl4pPr marL="1371600" indent="0">
              <a:buNone/>
              <a:defRPr sz="1400">
                <a:solidFill>
                  <a:schemeClr val="accent1"/>
                </a:solidFill>
              </a:defRPr>
            </a:lvl4pPr>
            <a:lvl5pPr marL="1828800" indent="0">
              <a:buNone/>
              <a:defRPr sz="1400">
                <a:solidFill>
                  <a:schemeClr val="accent1"/>
                </a:solidFill>
              </a:defRPr>
            </a:lvl5pPr>
          </a:lstStyle>
          <a:p>
            <a:pPr lvl="0"/>
            <a:r>
              <a:rPr lang="en-US" dirty="0"/>
              <a:t>Click to Add a Theme, Project or Mission Name (optional)</a:t>
            </a:r>
          </a:p>
        </p:txBody>
      </p:sp>
      <p:pic>
        <p:nvPicPr>
          <p:cNvPr id="9" name="Picture 8"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74244" y="4219782"/>
            <a:ext cx="2925483" cy="812634"/>
          </a:xfrm>
          <a:prstGeom prst="rect">
            <a:avLst/>
          </a:prstGeom>
        </p:spPr>
      </p:pic>
      <p:sp>
        <p:nvSpPr>
          <p:cNvPr id="3" name="Footer Placeholder 2"/>
          <p:cNvSpPr>
            <a:spLocks noGrp="1"/>
          </p:cNvSpPr>
          <p:nvPr>
            <p:ph type="ftr" sz="quarter" idx="21"/>
          </p:nvPr>
        </p:nvSpPr>
        <p:spPr>
          <a:xfrm>
            <a:off x="369199" y="4802823"/>
            <a:ext cx="5605046" cy="274637"/>
          </a:xfrm>
        </p:spPr>
        <p:txBody>
          <a:bodyPr/>
          <a:lstStyle>
            <a:lvl1pPr algn="l">
              <a:defRPr/>
            </a:lvl1pPr>
          </a:lstStyle>
          <a:p>
            <a:r>
              <a:rPr lang="en-US"/>
              <a:t>For required markings, please visit https://mh.jpl.nasa.gov</a:t>
            </a:r>
            <a:endParaRPr lang="en-US" dirty="0"/>
          </a:p>
        </p:txBody>
      </p:sp>
    </p:spTree>
    <p:extLst>
      <p:ext uri="{BB962C8B-B14F-4D97-AF65-F5344CB8AC3E}">
        <p14:creationId xmlns:p14="http://schemas.microsoft.com/office/powerpoint/2010/main" val="3207911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0"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341DE1EE-7D9E-4356-A17B-AC39B24D4A0F}" type="datetime1">
              <a:rPr lang="en-US" smtClean="0"/>
              <a:t>11/13/20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002924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2" name="Date Placeholder 1"/>
          <p:cNvSpPr>
            <a:spLocks noGrp="1"/>
          </p:cNvSpPr>
          <p:nvPr>
            <p:ph type="dt" sz="half" idx="18"/>
          </p:nvPr>
        </p:nvSpPr>
        <p:spPr/>
        <p:txBody>
          <a:bodyPr/>
          <a:lstStyle/>
          <a:p>
            <a:fld id="{E0EE1217-8810-43A4-A260-F7B93C1E2460}" type="datetime1">
              <a:rPr lang="en-US" smtClean="0"/>
              <a:t>11/13/20</a:t>
            </a:fld>
            <a:endParaRPr lang="en-US" dirty="0"/>
          </a:p>
        </p:txBody>
      </p:sp>
      <p:sp>
        <p:nvSpPr>
          <p:cNvPr id="3" name="Footer Placeholder 2"/>
          <p:cNvSpPr>
            <a:spLocks noGrp="1"/>
          </p:cNvSpPr>
          <p:nvPr>
            <p:ph type="ftr" sz="quarter" idx="19"/>
          </p:nvPr>
        </p:nvSpPr>
        <p:spPr/>
        <p:txBody>
          <a:bodyPr/>
          <a:lstStyle/>
          <a:p>
            <a:r>
              <a:rPr lang="en-US"/>
              <a:t>For required markings, please visit https://mh.jpl.nasa.gov</a:t>
            </a:r>
            <a:endParaRPr lang="en-US" dirty="0"/>
          </a:p>
        </p:txBody>
      </p:sp>
      <p:sp>
        <p:nvSpPr>
          <p:cNvPr id="4" name="Slide Number Placeholder 3"/>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81BC07D9-38D2-4D21-BB9F-4FB482252065}" type="datetime1">
              <a:rPr lang="en-US" smtClean="0"/>
              <a:t>11/13/20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6"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8"/>
          <p:cNvSpPr>
            <a:spLocks noGrp="1"/>
          </p:cNvSpPr>
          <p:nvPr>
            <p:ph type="title"/>
          </p:nvPr>
        </p:nvSpPr>
        <p:spPr/>
        <p:txBody>
          <a:bodyPr/>
          <a:lstStyle/>
          <a:p>
            <a:r>
              <a:rPr lang="en-US" dirty="0"/>
              <a:t>Click to edit Master title style</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18"/>
          </p:nvPr>
        </p:nvSpPr>
        <p:spPr/>
        <p:txBody>
          <a:bodyPr/>
          <a:lstStyle/>
          <a:p>
            <a:fld id="{37A7201D-60A7-477E-96B4-3973BB7451F7}" type="datetime1">
              <a:rPr lang="en-US" smtClean="0"/>
              <a:t>11/13/20</a:t>
            </a:fld>
            <a:endParaRPr lang="en-US" dirty="0"/>
          </a:p>
        </p:txBody>
      </p:sp>
      <p:sp>
        <p:nvSpPr>
          <p:cNvPr id="5" name="Footer Placeholder 4"/>
          <p:cNvSpPr>
            <a:spLocks noGrp="1"/>
          </p:cNvSpPr>
          <p:nvPr>
            <p:ph type="ftr" sz="quarter" idx="19"/>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608767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DF441585-8FA9-4EA2-85A4-83043578477A}" type="datetime1">
              <a:rPr lang="en-US" smtClean="0"/>
              <a:t>11/13/20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079395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1598613"/>
            <a:ext cx="4216400" cy="2719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p:cNvSpPr>
            <a:spLocks noGrp="1"/>
          </p:cNvSpPr>
          <p:nvPr>
            <p:ph sz="quarter" idx="20"/>
          </p:nvPr>
        </p:nvSpPr>
        <p:spPr>
          <a:xfrm>
            <a:off x="4675164" y="1598612"/>
            <a:ext cx="4216400" cy="27193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fld id="{83F1A4B9-1F13-48F5-BF93-72CC0A0DFA2C}" type="datetime1">
              <a:rPr lang="en-US" smtClean="0"/>
              <a:t>11/13/20</a:t>
            </a:fld>
            <a:endParaRPr lang="en-US" dirty="0"/>
          </a:p>
        </p:txBody>
      </p:sp>
      <p:sp>
        <p:nvSpPr>
          <p:cNvPr id="5" name="Footer Placeholder 4"/>
          <p:cNvSpPr>
            <a:spLocks noGrp="1"/>
          </p:cNvSpPr>
          <p:nvPr>
            <p:ph type="ftr" sz="quarter" idx="22"/>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32275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4000" y="327899"/>
            <a:ext cx="8514080" cy="434101"/>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254000" y="1200150"/>
            <a:ext cx="8432800" cy="339407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53999" y="4802823"/>
            <a:ext cx="1422401" cy="274637"/>
          </a:xfrm>
          <a:prstGeom prst="rect">
            <a:avLst/>
          </a:prstGeom>
        </p:spPr>
        <p:txBody>
          <a:bodyPr vert="horz" lIns="91440" tIns="45720" rIns="91440" bIns="45720" rtlCol="0" anchor="ctr">
            <a:noAutofit/>
          </a:bodyPr>
          <a:lstStyle>
            <a:lvl1pPr algn="l">
              <a:defRPr sz="800">
                <a:solidFill>
                  <a:schemeClr val="bg1">
                    <a:lumMod val="50000"/>
                  </a:schemeClr>
                </a:solidFill>
              </a:defRPr>
            </a:lvl1pPr>
          </a:lstStyle>
          <a:p>
            <a:fld id="{0FB8DC75-F238-4FEA-A196-95F443A65C8E}" type="datetime1">
              <a:rPr lang="en-US" smtClean="0"/>
              <a:t>11/13/20</a:t>
            </a:fld>
            <a:endParaRPr lang="en-US" dirty="0"/>
          </a:p>
        </p:txBody>
      </p:sp>
      <p:sp>
        <p:nvSpPr>
          <p:cNvPr id="5" name="Footer Placeholder 4"/>
          <p:cNvSpPr>
            <a:spLocks noGrp="1"/>
          </p:cNvSpPr>
          <p:nvPr>
            <p:ph type="ftr" sz="quarter" idx="3"/>
          </p:nvPr>
        </p:nvSpPr>
        <p:spPr>
          <a:xfrm>
            <a:off x="1676401" y="4802823"/>
            <a:ext cx="5791199" cy="274637"/>
          </a:xfrm>
          <a:prstGeom prst="rect">
            <a:avLst/>
          </a:prstGeom>
        </p:spPr>
        <p:txBody>
          <a:bodyPr vert="horz" lIns="91440" tIns="45720" rIns="91440" bIns="45720" rtlCol="0" anchor="ctr">
            <a:noAutofit/>
          </a:bodyPr>
          <a:lstStyle>
            <a:lvl1pPr algn="ctr">
              <a:defRPr sz="800">
                <a:solidFill>
                  <a:schemeClr val="accent4"/>
                </a:solidFill>
              </a:defRPr>
            </a:lvl1pPr>
          </a:lstStyle>
          <a:p>
            <a:r>
              <a:rPr lang="en-US"/>
              <a:t>For required markings, please visit https://mh.jpl.nasa.gov</a:t>
            </a:r>
            <a:endParaRPr lang="en-US" dirty="0"/>
          </a:p>
        </p:txBody>
      </p:sp>
      <p:sp>
        <p:nvSpPr>
          <p:cNvPr id="6" name="Slide Number Placeholder 5"/>
          <p:cNvSpPr>
            <a:spLocks noGrp="1"/>
          </p:cNvSpPr>
          <p:nvPr>
            <p:ph type="sldNum" sz="quarter" idx="4"/>
          </p:nvPr>
        </p:nvSpPr>
        <p:spPr>
          <a:xfrm>
            <a:off x="7467600" y="4802823"/>
            <a:ext cx="586130" cy="272097"/>
          </a:xfrm>
          <a:prstGeom prst="rect">
            <a:avLst/>
          </a:prstGeom>
        </p:spPr>
        <p:txBody>
          <a:bodyPr vert="horz" lIns="91440" tIns="45720" rIns="91440" bIns="45720" rtlCol="0" anchor="ctr">
            <a:noAutofit/>
          </a:bodyPr>
          <a:lstStyle>
            <a:lvl1pPr algn="r">
              <a:defRPr sz="800">
                <a:solidFill>
                  <a:schemeClr val="bg1">
                    <a:lumMod val="50000"/>
                  </a:schemeClr>
                </a:solidFill>
              </a:defRPr>
            </a:lvl1p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58691117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1" r:id="rId5"/>
    <p:sldLayoutId id="2147483662" r:id="rId6"/>
    <p:sldLayoutId id="2147483664" r:id="rId7"/>
    <p:sldLayoutId id="2147483663" r:id="rId8"/>
    <p:sldLayoutId id="2147483669" r:id="rId9"/>
    <p:sldLayoutId id="2147483670" r:id="rId10"/>
    <p:sldLayoutId id="2147483671" r:id="rId11"/>
    <p:sldLayoutId id="2147483672" r:id="rId12"/>
  </p:sldLayoutIdLst>
  <p:hf hdr="0"/>
  <p:txStyles>
    <p:titleStyle>
      <a:lvl1pPr algn="l" defTabSz="457200" rtl="0" eaLnBrk="1" latinLnBrk="0" hangingPunct="1">
        <a:spcBef>
          <a:spcPct val="0"/>
        </a:spcBef>
        <a:buNone/>
        <a:defRPr sz="2400" b="1" i="0" u="none" kern="1200">
          <a:solidFill>
            <a:schemeClr val="tx1"/>
          </a:solidFill>
          <a:latin typeface="+mj-lt"/>
          <a:ea typeface="+mj-ea"/>
          <a:cs typeface="+mj-cs"/>
        </a:defRPr>
      </a:lvl1pPr>
    </p:titleStyle>
    <p:body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817439"/>
      </p:ext>
    </p:extLst>
  </p:cSld>
  <p:clrMap bg1="lt1" tx1="dk1" bg2="lt2" tx2="dk2" accent1="accent1" accent2="accent2" accent3="accent3" accent4="accent4" accent5="accent5" accent6="accent6" hlink="hlink" folHlink="folHlink"/>
  <p:sldLayoutIdLst>
    <p:sldLayoutId id="2147483648" r:id="rId1"/>
    <p:sldLayoutId id="2147483695" r:id="rId2"/>
    <p:sldLayoutId id="214748369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image" Target="../media/image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14.xml"/><Relationship Id="rId7" Type="http://schemas.openxmlformats.org/officeDocument/2006/relationships/image" Target="../media/image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5.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jpeg"/><Relationship Id="rId5" Type="http://schemas.openxmlformats.org/officeDocument/2006/relationships/image" Target="../media/image12.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673CAB81-4E43-F140-AF13-B466D9094E76}"/>
              </a:ext>
            </a:extLst>
          </p:cNvPr>
          <p:cNvSpPr txBox="1">
            <a:spLocks/>
          </p:cNvSpPr>
          <p:nvPr/>
        </p:nvSpPr>
        <p:spPr>
          <a:xfrm>
            <a:off x="369198" y="3483788"/>
            <a:ext cx="8629659" cy="363898"/>
          </a:xfrm>
          <a:prstGeom prst="rect">
            <a:avLst/>
          </a:prstGeom>
        </p:spPr>
        <p:txBody>
          <a:bodyPr/>
          <a:lst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t>Be like Taal volcano: Relieve the pressure and reduce harm</a:t>
            </a:r>
          </a:p>
        </p:txBody>
      </p:sp>
      <p:sp>
        <p:nvSpPr>
          <p:cNvPr id="18" name="Text Placeholder 6">
            <a:extLst>
              <a:ext uri="{FF2B5EF4-FFF2-40B4-BE49-F238E27FC236}">
                <a16:creationId xmlns:a16="http://schemas.microsoft.com/office/drawing/2014/main" id="{D1EEC75B-CC61-E044-8ABA-811DA016D64D}"/>
              </a:ext>
            </a:extLst>
          </p:cNvPr>
          <p:cNvSpPr txBox="1">
            <a:spLocks/>
          </p:cNvSpPr>
          <p:nvPr/>
        </p:nvSpPr>
        <p:spPr>
          <a:xfrm>
            <a:off x="369198" y="3913971"/>
            <a:ext cx="8436134" cy="403898"/>
          </a:xfrm>
          <a:prstGeom prst="rect">
            <a:avLst/>
          </a:prstGeom>
        </p:spPr>
        <p:txBody>
          <a:bodyPr vert="horz" lIns="91440" tIns="45720" rIns="91440" bIns="45720" rtlCol="0">
            <a:noAutofit/>
          </a:bodyPr>
          <a:lstStyle>
            <a:lvl1pPr marL="0" indent="0" algn="l" defTabSz="457200" rtl="0" eaLnBrk="1" latinLnBrk="0" hangingPunct="1">
              <a:spcBef>
                <a:spcPct val="20000"/>
              </a:spcBef>
              <a:buClr>
                <a:schemeClr val="bg1">
                  <a:lumMod val="50000"/>
                </a:schemeClr>
              </a:buClr>
              <a:buFont typeface="Arial"/>
              <a:buNone/>
              <a:tabLst/>
              <a:defRPr sz="1400" kern="1200">
                <a:solidFill>
                  <a:schemeClr val="accent1"/>
                </a:solidFill>
                <a:latin typeface="+mn-lt"/>
                <a:ea typeface="+mn-ea"/>
                <a:cs typeface="+mn-cs"/>
              </a:defRPr>
            </a:lvl1pPr>
            <a:lvl2pPr marL="457200" indent="0" algn="l" defTabSz="457200" rtl="0" eaLnBrk="1" latinLnBrk="0" hangingPunct="1">
              <a:spcBef>
                <a:spcPct val="20000"/>
              </a:spcBef>
              <a:buClr>
                <a:schemeClr val="bg1">
                  <a:lumMod val="50000"/>
                </a:schemeClr>
              </a:buClr>
              <a:buFont typeface="Arial"/>
              <a:buNone/>
              <a:defRPr sz="1400" b="0" i="0" u="none" kern="1200">
                <a:solidFill>
                  <a:schemeClr val="accent1"/>
                </a:solidFill>
                <a:latin typeface="+mn-lt"/>
                <a:ea typeface="+mn-ea"/>
                <a:cs typeface="+mn-cs"/>
              </a:defRPr>
            </a:lvl2pPr>
            <a:lvl3pPr marL="9144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3pPr>
            <a:lvl4pPr marL="13716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4pPr>
            <a:lvl5pPr marL="18288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rgbClr val="A50021"/>
                </a:solidFill>
                <a:latin typeface="Arial" charset="0"/>
              </a:rPr>
              <a:t>Mary Grace Bato</a:t>
            </a:r>
            <a:endParaRPr lang="en-US" sz="1600" dirty="0"/>
          </a:p>
        </p:txBody>
      </p:sp>
      <p:sp>
        <p:nvSpPr>
          <p:cNvPr id="20" name="TextBox 19">
            <a:extLst>
              <a:ext uri="{FF2B5EF4-FFF2-40B4-BE49-F238E27FC236}">
                <a16:creationId xmlns:a16="http://schemas.microsoft.com/office/drawing/2014/main" id="{425F809F-D295-CF4A-B583-F28EED4303E1}"/>
              </a:ext>
            </a:extLst>
          </p:cNvPr>
          <p:cNvSpPr txBox="1"/>
          <p:nvPr/>
        </p:nvSpPr>
        <p:spPr>
          <a:xfrm>
            <a:off x="369197" y="4234054"/>
            <a:ext cx="5619774" cy="553998"/>
          </a:xfrm>
          <a:prstGeom prst="rect">
            <a:avLst/>
          </a:prstGeom>
          <a:noFill/>
        </p:spPr>
        <p:txBody>
          <a:bodyPr wrap="square" rtlCol="0">
            <a:spAutoFit/>
          </a:bodyPr>
          <a:lstStyle/>
          <a:p>
            <a:pPr>
              <a:spcBef>
                <a:spcPct val="0"/>
              </a:spcBef>
            </a:pPr>
            <a:r>
              <a:rPr lang="en-US" altLang="en-US" sz="1000" dirty="0">
                <a:latin typeface="Tahoma" panose="020B0604030504040204" pitchFamily="34" charset="0"/>
              </a:rPr>
              <a:t>Organization: Org# 329A</a:t>
            </a:r>
          </a:p>
          <a:p>
            <a:pPr>
              <a:spcBef>
                <a:spcPct val="0"/>
              </a:spcBef>
            </a:pPr>
            <a:r>
              <a:rPr lang="en-US" altLang="en-US" sz="1000" dirty="0">
                <a:latin typeface="Tahoma" panose="020B0604030504040204" pitchFamily="34" charset="0"/>
              </a:rPr>
              <a:t>Advisor:  Name (Org #) Dr. Paul Lundgren (329A)</a:t>
            </a:r>
          </a:p>
          <a:p>
            <a:pPr>
              <a:spcBef>
                <a:spcPct val="0"/>
              </a:spcBef>
            </a:pPr>
            <a:r>
              <a:rPr lang="en-US" altLang="en-US" sz="1000" dirty="0">
                <a:latin typeface="Tahoma" panose="020B0604030504040204" pitchFamily="34" charset="0"/>
              </a:rPr>
              <a:t>Postdoc Program: JPL</a:t>
            </a:r>
          </a:p>
        </p:txBody>
      </p:sp>
      <p:sp>
        <p:nvSpPr>
          <p:cNvPr id="3" name="Picture Placeholder 2"/>
          <p:cNvSpPr>
            <a:spLocks noGrp="1"/>
          </p:cNvSpPr>
          <p:nvPr>
            <p:ph type="pic" sz="quarter" idx="14"/>
          </p:nvPr>
        </p:nvSpPr>
        <p:spPr/>
      </p:sp>
      <p:pic>
        <p:nvPicPr>
          <p:cNvPr id="2" name="Audio Recording Nov 15, 2020 at 10:25:27 PM" descr="Audio Recording Nov 15, 2020 at 10:25:27 PM">
            <a:hlinkClick r:id="" action="ppaction://media"/>
            <a:extLst>
              <a:ext uri="{FF2B5EF4-FFF2-40B4-BE49-F238E27FC236}">
                <a16:creationId xmlns:a16="http://schemas.microsoft.com/office/drawing/2014/main" id="{9CDC6436-C764-6546-A89C-BB16BB2E90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167464" y="4153176"/>
            <a:ext cx="812800" cy="812800"/>
          </a:xfrm>
          <a:prstGeom prst="rect">
            <a:avLst/>
          </a:prstGeom>
        </p:spPr>
      </p:pic>
    </p:spTree>
    <p:extLst>
      <p:ext uri="{BB962C8B-B14F-4D97-AF65-F5344CB8AC3E}">
        <p14:creationId xmlns:p14="http://schemas.microsoft.com/office/powerpoint/2010/main" val="416398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49BA2E7D-37BD-6F48-84A7-3F43EDF4E439}"/>
              </a:ext>
            </a:extLst>
          </p:cNvPr>
          <p:cNvSpPr txBox="1">
            <a:spLocks/>
          </p:cNvSpPr>
          <p:nvPr/>
        </p:nvSpPr>
        <p:spPr>
          <a:xfrm>
            <a:off x="212037" y="254567"/>
            <a:ext cx="8454602" cy="430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2600" b="1" dirty="0">
                <a:solidFill>
                  <a:srgbClr val="990000"/>
                </a:solidFill>
                <a:latin typeface="Arial"/>
                <a:cs typeface="Arial"/>
              </a:rPr>
              <a:t>Results: </a:t>
            </a:r>
          </a:p>
          <a:p>
            <a:pPr marL="0" lvl="0" indent="0">
              <a:buNone/>
            </a:pPr>
            <a:r>
              <a:rPr lang="en-US" sz="2000" dirty="0">
                <a:solidFill>
                  <a:schemeClr val="tx1">
                    <a:lumMod val="75000"/>
                    <a:lumOff val="25000"/>
                  </a:schemeClr>
                </a:solidFill>
                <a:latin typeface="Arial"/>
                <a:cs typeface="Arial"/>
              </a:rPr>
              <a:t>Post-eruptive state</a:t>
            </a:r>
          </a:p>
          <a:p>
            <a:pPr marL="0" lvl="0" indent="0">
              <a:buNone/>
            </a:pPr>
            <a:endParaRPr lang="en-US" sz="2000" dirty="0">
              <a:solidFill>
                <a:schemeClr val="bg1"/>
              </a:solidFill>
              <a:latin typeface="Arial"/>
              <a:cs typeface="Arial"/>
            </a:endParaRPr>
          </a:p>
          <a:p>
            <a:pPr marL="0" lvl="0" indent="0">
              <a:buNone/>
            </a:pPr>
            <a:endParaRPr lang="en-US" sz="2000" dirty="0">
              <a:solidFill>
                <a:schemeClr val="bg1"/>
              </a:solidFill>
              <a:latin typeface="Arial"/>
              <a:cs typeface="Arial"/>
            </a:endParaRPr>
          </a:p>
        </p:txBody>
      </p:sp>
      <p:sp>
        <p:nvSpPr>
          <p:cNvPr id="22" name="Rectangle 21">
            <a:extLst>
              <a:ext uri="{FF2B5EF4-FFF2-40B4-BE49-F238E27FC236}">
                <a16:creationId xmlns:a16="http://schemas.microsoft.com/office/drawing/2014/main" id="{8E567B45-BAAF-3845-88F8-982FD6453914}"/>
              </a:ext>
            </a:extLst>
          </p:cNvPr>
          <p:cNvSpPr/>
          <p:nvPr/>
        </p:nvSpPr>
        <p:spPr>
          <a:xfrm>
            <a:off x="3896317" y="1129892"/>
            <a:ext cx="208825" cy="199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6E20C3F-9EBE-394A-9710-D4CD836F4D20}"/>
              </a:ext>
            </a:extLst>
          </p:cNvPr>
          <p:cNvPicPr>
            <a:picLocks noChangeAspect="1"/>
          </p:cNvPicPr>
          <p:nvPr/>
        </p:nvPicPr>
        <p:blipFill rotWithShape="1">
          <a:blip r:embed="rId5"/>
          <a:srcRect b="40921"/>
          <a:stretch/>
        </p:blipFill>
        <p:spPr>
          <a:xfrm>
            <a:off x="211706" y="1129892"/>
            <a:ext cx="4505852" cy="3836531"/>
          </a:xfrm>
          <a:prstGeom prst="rect">
            <a:avLst/>
          </a:prstGeom>
        </p:spPr>
      </p:pic>
      <p:pic>
        <p:nvPicPr>
          <p:cNvPr id="19" name="Picture 18">
            <a:extLst>
              <a:ext uri="{FF2B5EF4-FFF2-40B4-BE49-F238E27FC236}">
                <a16:creationId xmlns:a16="http://schemas.microsoft.com/office/drawing/2014/main" id="{3785ACB2-A52A-4245-9833-E4167E304A6F}"/>
              </a:ext>
            </a:extLst>
          </p:cNvPr>
          <p:cNvPicPr>
            <a:picLocks noChangeAspect="1"/>
          </p:cNvPicPr>
          <p:nvPr/>
        </p:nvPicPr>
        <p:blipFill rotWithShape="1">
          <a:blip r:embed="rId5"/>
          <a:srcRect l="397" t="60167" r="-397" b="-196"/>
          <a:stretch/>
        </p:blipFill>
        <p:spPr>
          <a:xfrm>
            <a:off x="4913637" y="469658"/>
            <a:ext cx="4018326" cy="2318172"/>
          </a:xfrm>
          <a:prstGeom prst="rect">
            <a:avLst/>
          </a:prstGeom>
        </p:spPr>
      </p:pic>
      <p:sp>
        <p:nvSpPr>
          <p:cNvPr id="4" name="Rectangle 3">
            <a:extLst>
              <a:ext uri="{FF2B5EF4-FFF2-40B4-BE49-F238E27FC236}">
                <a16:creationId xmlns:a16="http://schemas.microsoft.com/office/drawing/2014/main" id="{B44A20CD-AFF5-3D46-9534-D58065247068}"/>
              </a:ext>
            </a:extLst>
          </p:cNvPr>
          <p:cNvSpPr/>
          <p:nvPr/>
        </p:nvSpPr>
        <p:spPr>
          <a:xfrm>
            <a:off x="5145811" y="2967219"/>
            <a:ext cx="3860340" cy="1200329"/>
          </a:xfrm>
          <a:prstGeom prst="rect">
            <a:avLst/>
          </a:prstGeom>
        </p:spPr>
        <p:txBody>
          <a:bodyPr wrap="square">
            <a:spAutoFit/>
          </a:bodyPr>
          <a:lstStyle/>
          <a:p>
            <a:r>
              <a:rPr lang="en-US" dirty="0">
                <a:latin typeface="Arial" panose="020B0604020202020204" pitchFamily="34" charset="0"/>
                <a:cs typeface="Arial" panose="020B0604020202020204" pitchFamily="34" charset="0"/>
              </a:rPr>
              <a:t>Post-eruption analyses reveal that the magma reservoir is re-inflating starting ~3 weeks after the main eruptive phase (January 12, 2020).</a:t>
            </a:r>
          </a:p>
        </p:txBody>
      </p:sp>
      <p:pic>
        <p:nvPicPr>
          <p:cNvPr id="2" name="Audio Recording Nov 16, 2020 at 12:06:58 AM" descr="Audio Recording Nov 16, 2020 at 12:06:58 AM">
            <a:hlinkClick r:id="" action="ppaction://media"/>
            <a:extLst>
              <a:ext uri="{FF2B5EF4-FFF2-40B4-BE49-F238E27FC236}">
                <a16:creationId xmlns:a16="http://schemas.microsoft.com/office/drawing/2014/main" id="{B12BA28F-FD55-634C-B391-7CB8D001A0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93351" y="4167548"/>
            <a:ext cx="812800" cy="812800"/>
          </a:xfrm>
          <a:prstGeom prst="rect">
            <a:avLst/>
          </a:prstGeom>
        </p:spPr>
      </p:pic>
    </p:spTree>
    <p:extLst>
      <p:ext uri="{BB962C8B-B14F-4D97-AF65-F5344CB8AC3E}">
        <p14:creationId xmlns:p14="http://schemas.microsoft.com/office/powerpoint/2010/main" val="270614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BDD3B9-A11E-2646-AFB3-9B5B4E3C0AC9}"/>
              </a:ext>
            </a:extLst>
          </p:cNvPr>
          <p:cNvSpPr>
            <a:spLocks noGrp="1"/>
          </p:cNvSpPr>
          <p:nvPr>
            <p:ph type="body" sz="quarter" idx="17"/>
          </p:nvPr>
        </p:nvSpPr>
        <p:spPr>
          <a:xfrm>
            <a:off x="350731" y="1365498"/>
            <a:ext cx="8454602" cy="3292621"/>
          </a:xfrm>
        </p:spPr>
        <p:txBody>
          <a:bodyPr/>
          <a:lstStyle/>
          <a:p>
            <a:pPr algn="just"/>
            <a:r>
              <a:rPr lang="en-US" dirty="0"/>
              <a:t>Taal’s shallow reservoir became unstable and ruptured due to a small magma input during the short-term accumulation period. The sudden magma input might have been induced by the depressurization resulting from the degassing of the shallow storage zone, consistent with the long-term deflation preceding the short-term inflation and gas emission records.</a:t>
            </a:r>
          </a:p>
          <a:p>
            <a:pPr algn="just"/>
            <a:r>
              <a:rPr lang="en-US" dirty="0"/>
              <a:t>As the magma reservoir accumulated pressure, it also interacted with the overlying hydrothermal system at approximately 2.5 km depth. The hydrothermal system may have been 1) heated, pressurized, and sealed or 2) destabilized due to the input of magma, either as small batches or through interaction with the large dike, which triggered a phreatic event and led to the failure of the magma reservoir.</a:t>
            </a:r>
          </a:p>
          <a:p>
            <a:pPr algn="just"/>
            <a:r>
              <a:rPr lang="en-US" dirty="0"/>
              <a:t>Most probably, the magmatic-phreatomagmatic eruption that occurred in the Volcano Island was driven by an initial gas-rich phase which further decreased the remaining gas in the shallow storage zone. The orientation of the lateral dike is consistent with the pre-existing fault structures along the NE-SW-striking </a:t>
            </a:r>
            <a:r>
              <a:rPr lang="en-US" dirty="0" err="1"/>
              <a:t>Macolod</a:t>
            </a:r>
            <a:r>
              <a:rPr lang="en-US" dirty="0"/>
              <a:t> Corridor extensional zone, and appear to have played a significant role during the diking event by promoting the opening in the direction of the minimum compressive stress and the propagation along the maximum compressive stress. The fact that Taal's topography is very low could have also favored the deflection of the magma. Both the deflection of the magma path towards the edge of the caldera and the predominance of a lateral transport compared to the vertical one indicate that the magma buoyancy was reduced, probably due to the efficient gas loss at pre-eruptive and initial eruptive phases. </a:t>
            </a:r>
          </a:p>
          <a:p>
            <a:pPr algn="ctr"/>
            <a:r>
              <a:rPr lang="en-US" sz="1400" dirty="0">
                <a:solidFill>
                  <a:schemeClr val="accent2"/>
                </a:solidFill>
              </a:rPr>
              <a:t>The Taal 2020 volcanic crisis did not result in a catastrophic eruption, despite its history and potential of creating large and destructive events, simply because there was insufficient pressure to drive the magma upward and hence remain stalled at depth.</a:t>
            </a:r>
          </a:p>
        </p:txBody>
      </p:sp>
      <p:sp>
        <p:nvSpPr>
          <p:cNvPr id="3" name="Text Placeholder 2">
            <a:extLst>
              <a:ext uri="{FF2B5EF4-FFF2-40B4-BE49-F238E27FC236}">
                <a16:creationId xmlns:a16="http://schemas.microsoft.com/office/drawing/2014/main" id="{7B4E6366-EFBC-5F4B-88DF-2C53F2A89F2E}"/>
              </a:ext>
            </a:extLst>
          </p:cNvPr>
          <p:cNvSpPr>
            <a:spLocks noGrp="1"/>
          </p:cNvSpPr>
          <p:nvPr>
            <p:ph type="body" sz="quarter" idx="3"/>
          </p:nvPr>
        </p:nvSpPr>
        <p:spPr/>
        <p:txBody>
          <a:bodyPr/>
          <a:lstStyle/>
          <a:p>
            <a:r>
              <a:rPr lang="en-US" dirty="0"/>
              <a:t>Results </a:t>
            </a:r>
          </a:p>
        </p:txBody>
      </p:sp>
      <p:pic>
        <p:nvPicPr>
          <p:cNvPr id="4" name="Audio Recording Nov 16, 2020 at 12:11:37 AM" descr="Audio Recording Nov 16, 2020 at 12:11:37 AM">
            <a:hlinkClick r:id="" action="ppaction://media"/>
            <a:extLst>
              <a:ext uri="{FF2B5EF4-FFF2-40B4-BE49-F238E27FC236}">
                <a16:creationId xmlns:a16="http://schemas.microsoft.com/office/drawing/2014/main" id="{307FD456-D2AB-7F4A-8ADD-08D38C773B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85593" y="360557"/>
            <a:ext cx="812800" cy="812800"/>
          </a:xfrm>
          <a:prstGeom prst="rect">
            <a:avLst/>
          </a:prstGeom>
        </p:spPr>
      </p:pic>
    </p:spTree>
    <p:extLst>
      <p:ext uri="{BB962C8B-B14F-4D97-AF65-F5344CB8AC3E}">
        <p14:creationId xmlns:p14="http://schemas.microsoft.com/office/powerpoint/2010/main" val="194113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30298A-0F1C-6147-ABD6-8E8B623D0F7F}"/>
              </a:ext>
            </a:extLst>
          </p:cNvPr>
          <p:cNvSpPr>
            <a:spLocks noGrp="1"/>
          </p:cNvSpPr>
          <p:nvPr>
            <p:ph type="body" sz="quarter" idx="17"/>
          </p:nvPr>
        </p:nvSpPr>
        <p:spPr>
          <a:xfrm>
            <a:off x="350731" y="1253259"/>
            <a:ext cx="8454602" cy="3758012"/>
          </a:xfrm>
        </p:spPr>
        <p:txBody>
          <a:bodyPr/>
          <a:lstStyle/>
          <a:p>
            <a:pPr lvl="0"/>
            <a:r>
              <a:rPr lang="en-GB" sz="1400" b="1" dirty="0"/>
              <a:t>Article</a:t>
            </a:r>
          </a:p>
          <a:p>
            <a:pPr lvl="0"/>
            <a:r>
              <a:rPr lang="en-GB" dirty="0"/>
              <a:t>[1] </a:t>
            </a:r>
            <a:r>
              <a:rPr lang="en-GB" b="1" dirty="0"/>
              <a:t>MG Bato,</a:t>
            </a:r>
            <a:r>
              <a:rPr lang="en-US" dirty="0"/>
              <a:t> P. Lundgren, V. </a:t>
            </a:r>
            <a:r>
              <a:rPr lang="en-US" dirty="0" err="1"/>
              <a:t>Pinel</a:t>
            </a:r>
            <a:r>
              <a:rPr lang="en-US" dirty="0"/>
              <a:t>, R. Solidum, A. </a:t>
            </a:r>
            <a:r>
              <a:rPr lang="en-US" dirty="0" err="1"/>
              <a:t>Daag</a:t>
            </a:r>
            <a:r>
              <a:rPr lang="en-US" dirty="0"/>
              <a:t>, and M. </a:t>
            </a:r>
            <a:r>
              <a:rPr lang="en-US" dirty="0" err="1"/>
              <a:t>Cahulogan</a:t>
            </a:r>
            <a:r>
              <a:rPr lang="en-US" dirty="0"/>
              <a:t>.</a:t>
            </a:r>
            <a:r>
              <a:rPr lang="en-GB" dirty="0"/>
              <a:t> “</a:t>
            </a:r>
            <a:r>
              <a:rPr lang="en-US" dirty="0"/>
              <a:t>The 2020 eruption and mega dike emplacement at Taal volcano, Philippines: Insights from radar satellite data”, </a:t>
            </a:r>
            <a:r>
              <a:rPr lang="en-US" i="1" dirty="0"/>
              <a:t>in review (GRL)</a:t>
            </a:r>
          </a:p>
          <a:p>
            <a:r>
              <a:rPr lang="en-US" sz="1400" b="1" dirty="0"/>
              <a:t>Book Chapter Contribution</a:t>
            </a:r>
          </a:p>
          <a:p>
            <a:r>
              <a:rPr lang="en-US" dirty="0"/>
              <a:t>[1] V </a:t>
            </a:r>
            <a:r>
              <a:rPr lang="en-US" dirty="0" err="1"/>
              <a:t>Pinel</a:t>
            </a:r>
            <a:r>
              <a:rPr lang="en-US" dirty="0"/>
              <a:t>, F Albino, </a:t>
            </a:r>
            <a:r>
              <a:rPr lang="en-US" b="1" dirty="0"/>
              <a:t>MG Bato</a:t>
            </a:r>
            <a:r>
              <a:rPr lang="en-US" dirty="0"/>
              <a:t>, JL </a:t>
            </a:r>
            <a:r>
              <a:rPr lang="en-US" dirty="0" err="1"/>
              <a:t>Froger</a:t>
            </a:r>
            <a:r>
              <a:rPr lang="en-US" dirty="0"/>
              <a:t>, P Lundgren. </a:t>
            </a:r>
            <a:r>
              <a:rPr lang="fr-FR" dirty="0"/>
              <a:t>“Mesures spatiales du déplacement de surface à la compréhension et à la surveillance des volcans.” Book </a:t>
            </a:r>
            <a:r>
              <a:rPr lang="fr-FR" dirty="0" err="1"/>
              <a:t>chapter</a:t>
            </a:r>
            <a:r>
              <a:rPr lang="fr-FR" dirty="0"/>
              <a:t> contribution : </a:t>
            </a:r>
            <a:r>
              <a:rPr lang="fr-FR" i="1" dirty="0"/>
              <a:t>Mesure du déplacement de surface à partir d'images de télédétection</a:t>
            </a:r>
            <a:r>
              <a:rPr lang="fr-FR" dirty="0"/>
              <a:t>, </a:t>
            </a:r>
            <a:r>
              <a:rPr lang="fr-FR" dirty="0" err="1"/>
              <a:t>Wiley</a:t>
            </a:r>
            <a:r>
              <a:rPr lang="fr-FR" dirty="0"/>
              <a:t>-ISTE Editions, </a:t>
            </a:r>
            <a:r>
              <a:rPr lang="fr-FR" dirty="0" err="1"/>
              <a:t>October</a:t>
            </a:r>
            <a:r>
              <a:rPr lang="fr-FR" dirty="0"/>
              <a:t> 2020</a:t>
            </a:r>
          </a:p>
          <a:p>
            <a:r>
              <a:rPr lang="fr-FR" sz="1400" b="1" dirty="0" err="1"/>
              <a:t>Conference</a:t>
            </a:r>
            <a:r>
              <a:rPr lang="fr-FR" sz="1400" b="1" dirty="0"/>
              <a:t> Abstracts</a:t>
            </a:r>
          </a:p>
          <a:p>
            <a:r>
              <a:rPr lang="en-GB" dirty="0"/>
              <a:t>[1] </a:t>
            </a:r>
            <a:r>
              <a:rPr lang="en-GB" b="1" dirty="0"/>
              <a:t>MG Bato, </a:t>
            </a:r>
            <a:r>
              <a:rPr lang="en-GB" dirty="0"/>
              <a:t>P Lundgren, V </a:t>
            </a:r>
            <a:r>
              <a:rPr lang="en-GB" dirty="0" err="1"/>
              <a:t>Pinel</a:t>
            </a:r>
            <a:r>
              <a:rPr lang="en-GB" dirty="0"/>
              <a:t>, R Solidum, A </a:t>
            </a:r>
            <a:r>
              <a:rPr lang="en-GB" dirty="0" err="1"/>
              <a:t>Daag</a:t>
            </a:r>
            <a:r>
              <a:rPr lang="en-GB" dirty="0"/>
              <a:t>, M </a:t>
            </a:r>
            <a:r>
              <a:rPr lang="en-GB" dirty="0" err="1"/>
              <a:t>Cahulogan</a:t>
            </a:r>
            <a:r>
              <a:rPr lang="en-GB" dirty="0"/>
              <a:t>. “The 2020 Taal volcanic eruption in the Philippines: The role of satellite synthetic aperture radar data and source </a:t>
            </a:r>
            <a:r>
              <a:rPr lang="en-GB" dirty="0" err="1"/>
              <a:t>modeling</a:t>
            </a:r>
            <a:r>
              <a:rPr lang="en-GB" dirty="0"/>
              <a:t> during the crisis”, Cities on Volcanoes</a:t>
            </a:r>
            <a:r>
              <a:rPr lang="en-US" dirty="0"/>
              <a:t>, Crete, Greece, 14-18 June 2021</a:t>
            </a:r>
            <a:r>
              <a:rPr lang="en-GB" dirty="0"/>
              <a:t>. </a:t>
            </a:r>
          </a:p>
          <a:p>
            <a:r>
              <a:rPr lang="en-GB" dirty="0"/>
              <a:t>[2]</a:t>
            </a:r>
            <a:r>
              <a:rPr lang="en-GB" b="1" dirty="0"/>
              <a:t> MG Bato, </a:t>
            </a:r>
            <a:r>
              <a:rPr lang="en-GB" dirty="0"/>
              <a:t>P Lundgren, V </a:t>
            </a:r>
            <a:r>
              <a:rPr lang="en-GB" dirty="0" err="1"/>
              <a:t>Pinel</a:t>
            </a:r>
            <a:r>
              <a:rPr lang="en-GB" dirty="0"/>
              <a:t>, R Solidum, A </a:t>
            </a:r>
            <a:r>
              <a:rPr lang="en-GB" dirty="0" err="1"/>
              <a:t>Daag</a:t>
            </a:r>
            <a:r>
              <a:rPr lang="en-GB" dirty="0"/>
              <a:t>, M </a:t>
            </a:r>
            <a:r>
              <a:rPr lang="en-GB" dirty="0" err="1"/>
              <a:t>Cahulogan</a:t>
            </a:r>
            <a:r>
              <a:rPr lang="en-GB" dirty="0"/>
              <a:t>. “The 2020 Taal volcanic eruption in the Philippines: The role of satellite synthetic aperture radar data and source </a:t>
            </a:r>
            <a:r>
              <a:rPr lang="en-GB" dirty="0" err="1"/>
              <a:t>modeling</a:t>
            </a:r>
            <a:r>
              <a:rPr lang="en-GB" dirty="0"/>
              <a:t> during the crisis”, AGU Fall Meeting, </a:t>
            </a:r>
            <a:r>
              <a:rPr lang="en-US" dirty="0"/>
              <a:t>San Francisco, California, USA, 07-11 December 2020</a:t>
            </a:r>
            <a:r>
              <a:rPr lang="en-GB" dirty="0"/>
              <a:t>.</a:t>
            </a:r>
          </a:p>
          <a:p>
            <a:r>
              <a:rPr lang="en-GB" sz="1400" b="1" dirty="0"/>
              <a:t>Press Mention</a:t>
            </a:r>
            <a:endParaRPr lang="en-US" sz="1400" b="1" dirty="0"/>
          </a:p>
          <a:p>
            <a:r>
              <a:rPr lang="en-GB" dirty="0"/>
              <a:t>[1] </a:t>
            </a:r>
            <a:r>
              <a:rPr lang="en-GB" dirty="0" err="1"/>
              <a:t>InSAR</a:t>
            </a:r>
            <a:r>
              <a:rPr lang="en-GB" dirty="0"/>
              <a:t> shows massive ground deformation around the erupting Taal Volcano, Temblor, January 2020</a:t>
            </a:r>
            <a:endParaRPr lang="en-US" dirty="0"/>
          </a:p>
          <a:p>
            <a:endParaRPr lang="en-US" dirty="0"/>
          </a:p>
          <a:p>
            <a:endParaRPr lang="en-US" dirty="0"/>
          </a:p>
          <a:p>
            <a:pPr lvl="0"/>
            <a:endParaRPr lang="en-US" i="1" dirty="0"/>
          </a:p>
          <a:p>
            <a:pPr lvl="0"/>
            <a:endParaRPr lang="en-US" i="1" dirty="0"/>
          </a:p>
          <a:p>
            <a:pPr lvl="0"/>
            <a:endParaRPr lang="en-US" dirty="0"/>
          </a:p>
        </p:txBody>
      </p:sp>
      <p:sp>
        <p:nvSpPr>
          <p:cNvPr id="3" name="Text Placeholder 2">
            <a:extLst>
              <a:ext uri="{FF2B5EF4-FFF2-40B4-BE49-F238E27FC236}">
                <a16:creationId xmlns:a16="http://schemas.microsoft.com/office/drawing/2014/main" id="{A0ECCF47-63E8-6A4F-BBC4-53DE36AF8198}"/>
              </a:ext>
            </a:extLst>
          </p:cNvPr>
          <p:cNvSpPr>
            <a:spLocks noGrp="1"/>
          </p:cNvSpPr>
          <p:nvPr>
            <p:ph type="body" sz="quarter" idx="3"/>
          </p:nvPr>
        </p:nvSpPr>
        <p:spPr/>
        <p:txBody>
          <a:bodyPr/>
          <a:lstStyle/>
          <a:p>
            <a:r>
              <a:rPr lang="en-US" dirty="0"/>
              <a:t>Publications and Acknowledgements</a:t>
            </a:r>
          </a:p>
          <a:p>
            <a:endParaRPr lang="en-US" dirty="0"/>
          </a:p>
        </p:txBody>
      </p:sp>
    </p:spTree>
    <p:extLst>
      <p:ext uri="{BB962C8B-B14F-4D97-AF65-F5344CB8AC3E}">
        <p14:creationId xmlns:p14="http://schemas.microsoft.com/office/powerpoint/2010/main" val="2068578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30298A-0F1C-6147-ABD6-8E8B623D0F7F}"/>
              </a:ext>
            </a:extLst>
          </p:cNvPr>
          <p:cNvSpPr>
            <a:spLocks noGrp="1"/>
          </p:cNvSpPr>
          <p:nvPr>
            <p:ph type="body" sz="quarter" idx="17"/>
          </p:nvPr>
        </p:nvSpPr>
        <p:spPr>
          <a:xfrm>
            <a:off x="350731" y="1253259"/>
            <a:ext cx="8454602" cy="3758012"/>
          </a:xfrm>
        </p:spPr>
        <p:txBody>
          <a:bodyPr/>
          <a:lstStyle/>
          <a:p>
            <a:pPr lvl="0" algn="just"/>
            <a:r>
              <a:rPr lang="en-GB" sz="1400" dirty="0"/>
              <a:t>We thank Hook Hua, Lan Dang, and David Bekaert for activating and managing the ARIA Project Sentinel-1A/B SAR interferogram generation based on European Commission Copernicus Sentinel-1 satellite SAR data products courtesy of the European Space Agency. All the ARIA-produced interferograms used in this study are accessible via https://aria-</a:t>
            </a:r>
            <a:r>
              <a:rPr lang="en-GB" sz="1400" dirty="0" err="1"/>
              <a:t>products.jpl.nasa.gov</a:t>
            </a:r>
            <a:r>
              <a:rPr lang="en-GB" sz="1400" dirty="0"/>
              <a:t>/. We thank the Japan Aerospace Exploration Agency (JAXA) for providing ALOS-2 PALSAR-2 SAR L1.1 (SLC) data through RA6 Proposal P3024002 (PI Lundgren) used in the analyses; original L1.1 products © JAXA 2019-2020. We are also grateful to Chris Newhall and Eric Fielding for the helpful discussions during the peak of the eruption, as well as to </a:t>
            </a:r>
            <a:r>
              <a:rPr lang="en-GB" sz="1400" dirty="0" err="1"/>
              <a:t>Társilo</a:t>
            </a:r>
            <a:r>
              <a:rPr lang="en-GB" sz="1400" dirty="0"/>
              <a:t> Girona for the thermal warming time-series. Part of this research was carried out at the Jet Propulsion Laboratory, California Institute of Technology, under a contract with the National Aeronautics and Space Administration (grant 281945.02.47.04.51). </a:t>
            </a:r>
            <a:r>
              <a:rPr lang="en-GB" sz="1400" dirty="0" err="1"/>
              <a:t>AlTar</a:t>
            </a:r>
            <a:r>
              <a:rPr lang="en-GB" sz="1400" dirty="0"/>
              <a:t> software development and </a:t>
            </a:r>
            <a:r>
              <a:rPr lang="en-GB" sz="1400" dirty="0" err="1"/>
              <a:t>modeling</a:t>
            </a:r>
            <a:r>
              <a:rPr lang="en-GB" sz="1400" dirty="0"/>
              <a:t> supported through the JPL R&amp;TD program (project number 01STCR- R.18.245.034). </a:t>
            </a:r>
          </a:p>
        </p:txBody>
      </p:sp>
      <p:sp>
        <p:nvSpPr>
          <p:cNvPr id="3" name="Text Placeholder 2">
            <a:extLst>
              <a:ext uri="{FF2B5EF4-FFF2-40B4-BE49-F238E27FC236}">
                <a16:creationId xmlns:a16="http://schemas.microsoft.com/office/drawing/2014/main" id="{A0ECCF47-63E8-6A4F-BBC4-53DE36AF8198}"/>
              </a:ext>
            </a:extLst>
          </p:cNvPr>
          <p:cNvSpPr>
            <a:spLocks noGrp="1"/>
          </p:cNvSpPr>
          <p:nvPr>
            <p:ph type="body" sz="quarter" idx="3"/>
          </p:nvPr>
        </p:nvSpPr>
        <p:spPr/>
        <p:txBody>
          <a:bodyPr/>
          <a:lstStyle/>
          <a:p>
            <a:r>
              <a:rPr lang="en-US" dirty="0"/>
              <a:t>Publications and Acknowledgements</a:t>
            </a:r>
          </a:p>
          <a:p>
            <a:endParaRPr lang="en-US" dirty="0"/>
          </a:p>
        </p:txBody>
      </p:sp>
    </p:spTree>
    <p:extLst>
      <p:ext uri="{BB962C8B-B14F-4D97-AF65-F5344CB8AC3E}">
        <p14:creationId xmlns:p14="http://schemas.microsoft.com/office/powerpoint/2010/main" val="2630510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7DFBD7-EFEC-074B-9447-865F193C8EC0}"/>
              </a:ext>
            </a:extLst>
          </p:cNvPr>
          <p:cNvSpPr/>
          <p:nvPr/>
        </p:nvSpPr>
        <p:spPr>
          <a:xfrm>
            <a:off x="1479042" y="4947293"/>
            <a:ext cx="6185916" cy="219291"/>
          </a:xfrm>
          <a:prstGeom prst="rect">
            <a:avLst/>
          </a:prstGeom>
        </p:spPr>
        <p:txBody>
          <a:bodyPr wrap="square">
            <a:spAutoFit/>
          </a:bodyPr>
          <a:lstStyle/>
          <a:p>
            <a:pPr algn="ctr"/>
            <a:r>
              <a:rPr lang="en-US" sz="825">
                <a:solidFill>
                  <a:schemeClr val="bg1"/>
                </a:solidFill>
              </a:rPr>
              <a:t>© 2020 </a:t>
            </a:r>
            <a:r>
              <a:rPr lang="en-US" sz="825" dirty="0">
                <a:solidFill>
                  <a:schemeClr val="bg1"/>
                </a:solidFill>
              </a:rPr>
              <a:t>California Institute of Technology. All rights reserved</a:t>
            </a:r>
          </a:p>
        </p:txBody>
      </p:sp>
      <p:pic>
        <p:nvPicPr>
          <p:cNvPr id="3" name="Audio Recording Nov 16, 2020 at 12:29:13 AM" descr="Audio Recording Nov 16, 2020 at 12:29:13 AM">
            <a:hlinkClick r:id="" action="ppaction://media"/>
            <a:extLst>
              <a:ext uri="{FF2B5EF4-FFF2-40B4-BE49-F238E27FC236}">
                <a16:creationId xmlns:a16="http://schemas.microsoft.com/office/drawing/2014/main" id="{AC900EBC-01D4-854B-B62B-8DFFB5B3AD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57154" y="4137972"/>
            <a:ext cx="812800" cy="812800"/>
          </a:xfrm>
          <a:prstGeom prst="rect">
            <a:avLst/>
          </a:prstGeom>
        </p:spPr>
      </p:pic>
    </p:spTree>
    <p:extLst>
      <p:ext uri="{BB962C8B-B14F-4D97-AF65-F5344CB8AC3E}">
        <p14:creationId xmlns:p14="http://schemas.microsoft.com/office/powerpoint/2010/main" val="385268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25C0CB-854E-CC49-A097-575C871E23EE}"/>
              </a:ext>
            </a:extLst>
          </p:cNvPr>
          <p:cNvSpPr>
            <a:spLocks noGrp="1"/>
          </p:cNvSpPr>
          <p:nvPr>
            <p:ph type="body" sz="quarter" idx="17"/>
          </p:nvPr>
        </p:nvSpPr>
        <p:spPr>
          <a:xfrm>
            <a:off x="338668" y="1253259"/>
            <a:ext cx="3643610" cy="3292621"/>
          </a:xfrm>
        </p:spPr>
        <p:txBody>
          <a:bodyPr/>
          <a:lstStyle/>
          <a:p>
            <a:r>
              <a:rPr lang="en-US" sz="1400" b="1" dirty="0">
                <a:solidFill>
                  <a:schemeClr val="tx1">
                    <a:lumMod val="75000"/>
                    <a:lumOff val="25000"/>
                  </a:schemeClr>
                </a:solidFill>
              </a:rPr>
              <a:t>Abstract</a:t>
            </a:r>
            <a:endParaRPr lang="en-US" sz="1400" dirty="0">
              <a:solidFill>
                <a:schemeClr val="tx1">
                  <a:lumMod val="75000"/>
                  <a:lumOff val="25000"/>
                </a:schemeClr>
              </a:solidFill>
            </a:endParaRPr>
          </a:p>
          <a:p>
            <a:pPr algn="just"/>
            <a:r>
              <a:rPr lang="en-US" sz="1400" dirty="0">
                <a:solidFill>
                  <a:schemeClr val="tx1">
                    <a:lumMod val="75000"/>
                    <a:lumOff val="25000"/>
                  </a:schemeClr>
                </a:solidFill>
              </a:rPr>
              <a:t>On 12 January 2020, Taal volcano, Philippines, erupted after 43 years of repose, affecting more than 500,000 people. Using interferometric synthetic aperture radar (</a:t>
            </a:r>
            <a:r>
              <a:rPr lang="en-US" sz="1400" dirty="0" err="1">
                <a:solidFill>
                  <a:schemeClr val="tx1">
                    <a:lumMod val="75000"/>
                    <a:lumOff val="25000"/>
                  </a:schemeClr>
                </a:solidFill>
              </a:rPr>
              <a:t>InSAR</a:t>
            </a:r>
            <a:r>
              <a:rPr lang="en-US" sz="1400" dirty="0">
                <a:solidFill>
                  <a:schemeClr val="tx1">
                    <a:lumMod val="75000"/>
                    <a:lumOff val="25000"/>
                  </a:schemeClr>
                </a:solidFill>
              </a:rPr>
              <a:t>) data, we present the complete pre- to post-eruption analyses of the deformation of Taal. We propose a conceptual analysis explaining the eruptive crisis and address </a:t>
            </a:r>
            <a:r>
              <a:rPr lang="en-US" sz="1400" i="1" dirty="0"/>
              <a:t>why, despite the large volume of magma emplaced, the dike remained at depth</a:t>
            </a:r>
            <a:r>
              <a:rPr lang="en-US" sz="1400" dirty="0"/>
              <a:t>. </a:t>
            </a:r>
            <a:r>
              <a:rPr lang="en-US" sz="1400" dirty="0">
                <a:solidFill>
                  <a:schemeClr val="tx1">
                    <a:lumMod val="75000"/>
                    <a:lumOff val="25000"/>
                  </a:schemeClr>
                </a:solidFill>
              </a:rPr>
              <a:t>We also report the unique and significant contribution of low-latency </a:t>
            </a:r>
            <a:r>
              <a:rPr lang="en-US" sz="1400" dirty="0" err="1">
                <a:solidFill>
                  <a:schemeClr val="tx1">
                    <a:lumMod val="75000"/>
                    <a:lumOff val="25000"/>
                  </a:schemeClr>
                </a:solidFill>
              </a:rPr>
              <a:t>InSAR</a:t>
            </a:r>
            <a:r>
              <a:rPr lang="en-US" sz="1400" dirty="0">
                <a:solidFill>
                  <a:schemeClr val="tx1">
                    <a:lumMod val="75000"/>
                    <a:lumOff val="25000"/>
                  </a:schemeClr>
                </a:solidFill>
              </a:rPr>
              <a:t> data while the eruption is on-going.</a:t>
            </a:r>
          </a:p>
        </p:txBody>
      </p:sp>
      <p:sp>
        <p:nvSpPr>
          <p:cNvPr id="3" name="Text Placeholder 2">
            <a:extLst>
              <a:ext uri="{FF2B5EF4-FFF2-40B4-BE49-F238E27FC236}">
                <a16:creationId xmlns:a16="http://schemas.microsoft.com/office/drawing/2014/main" id="{344D33C2-CE7F-5C4D-9F49-77092C449ABE}"/>
              </a:ext>
            </a:extLst>
          </p:cNvPr>
          <p:cNvSpPr>
            <a:spLocks noGrp="1"/>
          </p:cNvSpPr>
          <p:nvPr>
            <p:ph type="body" sz="quarter" idx="3"/>
          </p:nvPr>
        </p:nvSpPr>
        <p:spPr/>
        <p:txBody>
          <a:bodyPr/>
          <a:lstStyle/>
          <a:p>
            <a:r>
              <a:rPr lang="en-US" dirty="0"/>
              <a:t>Introduction</a:t>
            </a:r>
          </a:p>
        </p:txBody>
      </p:sp>
      <p:pic>
        <p:nvPicPr>
          <p:cNvPr id="5" name="Picture 4">
            <a:extLst>
              <a:ext uri="{FF2B5EF4-FFF2-40B4-BE49-F238E27FC236}">
                <a16:creationId xmlns:a16="http://schemas.microsoft.com/office/drawing/2014/main" id="{587F22D5-572C-D849-8F29-5E959B91B02F}"/>
              </a:ext>
            </a:extLst>
          </p:cNvPr>
          <p:cNvPicPr>
            <a:picLocks noChangeAspect="1"/>
          </p:cNvPicPr>
          <p:nvPr/>
        </p:nvPicPr>
        <p:blipFill>
          <a:blip r:embed="rId5"/>
          <a:stretch>
            <a:fillRect/>
          </a:stretch>
        </p:blipFill>
        <p:spPr>
          <a:xfrm>
            <a:off x="4043569" y="332684"/>
            <a:ext cx="4953000" cy="4597400"/>
          </a:xfrm>
          <a:prstGeom prst="rect">
            <a:avLst/>
          </a:prstGeom>
        </p:spPr>
      </p:pic>
      <p:sp>
        <p:nvSpPr>
          <p:cNvPr id="6" name="Rectangle 5">
            <a:extLst>
              <a:ext uri="{FF2B5EF4-FFF2-40B4-BE49-F238E27FC236}">
                <a16:creationId xmlns:a16="http://schemas.microsoft.com/office/drawing/2014/main" id="{6508B6A3-79F3-164F-AAFD-09AD194AE632}"/>
              </a:ext>
            </a:extLst>
          </p:cNvPr>
          <p:cNvSpPr/>
          <p:nvPr/>
        </p:nvSpPr>
        <p:spPr>
          <a:xfrm>
            <a:off x="1025462" y="4697081"/>
            <a:ext cx="7039285" cy="553998"/>
          </a:xfrm>
          <a:prstGeom prst="rect">
            <a:avLst/>
          </a:prstGeom>
        </p:spPr>
        <p:txBody>
          <a:bodyPr wrap="square">
            <a:spAutoFit/>
          </a:bodyPr>
          <a:lstStyle/>
          <a:p>
            <a:pPr algn="ctr"/>
            <a:r>
              <a:rPr lang="en-US" sz="1000" dirty="0">
                <a:latin typeface="Arial" panose="020B0604020202020204" pitchFamily="34" charset="0"/>
                <a:cs typeface="Arial" panose="020B0604020202020204" pitchFamily="34" charset="0"/>
              </a:rPr>
              <a:t>This is in collaboration with Dr Virginie </a:t>
            </a:r>
            <a:r>
              <a:rPr lang="en-US" sz="1000" dirty="0" err="1">
                <a:latin typeface="Arial" panose="020B0604020202020204" pitchFamily="34" charset="0"/>
                <a:cs typeface="Arial" panose="020B0604020202020204" pitchFamily="34" charset="0"/>
              </a:rPr>
              <a:t>Pinel</a:t>
            </a:r>
            <a:r>
              <a:rPr lang="en-US" sz="1000" dirty="0">
                <a:latin typeface="Arial" panose="020B0604020202020204" pitchFamily="34" charset="0"/>
                <a:cs typeface="Arial" panose="020B0604020202020204" pitchFamily="34" charset="0"/>
              </a:rPr>
              <a:t> and the Philippine Institute of Volcanology and Seismology (PHIVOLCS).</a:t>
            </a:r>
          </a:p>
          <a:p>
            <a:pPr algn="ctr"/>
            <a:r>
              <a:rPr lang="en-US" sz="1000" dirty="0">
                <a:latin typeface="Arial" panose="020B0604020202020204" pitchFamily="34" charset="0"/>
                <a:cs typeface="Arial" panose="020B0604020202020204" pitchFamily="34" charset="0"/>
              </a:rPr>
              <a:t>© 2020 California Institute of Technology. All rights reserved</a:t>
            </a:r>
          </a:p>
          <a:p>
            <a:endParaRPr lang="en-US" sz="1000" dirty="0">
              <a:latin typeface="Arial" panose="020B0604020202020204" pitchFamily="34" charset="0"/>
              <a:cs typeface="Arial" panose="020B0604020202020204" pitchFamily="34" charset="0"/>
            </a:endParaRPr>
          </a:p>
        </p:txBody>
      </p:sp>
      <p:pic>
        <p:nvPicPr>
          <p:cNvPr id="9" name="Audio Recording Nov 16, 2020 at 12:20:08 AM" descr="Audio Recording Nov 16, 2020 at 12:20:08 AM">
            <a:hlinkClick r:id="" action="ppaction://media"/>
            <a:extLst>
              <a:ext uri="{FF2B5EF4-FFF2-40B4-BE49-F238E27FC236}">
                <a16:creationId xmlns:a16="http://schemas.microsoft.com/office/drawing/2014/main" id="{F502B0B4-7975-3844-8075-0903927853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6453" y="4286353"/>
            <a:ext cx="812800" cy="812800"/>
          </a:xfrm>
          <a:prstGeom prst="rect">
            <a:avLst/>
          </a:prstGeom>
        </p:spPr>
      </p:pic>
    </p:spTree>
    <p:extLst>
      <p:ext uri="{BB962C8B-B14F-4D97-AF65-F5344CB8AC3E}">
        <p14:creationId xmlns:p14="http://schemas.microsoft.com/office/powerpoint/2010/main" val="307273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6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25C0CB-854E-CC49-A097-575C871E23EE}"/>
              </a:ext>
            </a:extLst>
          </p:cNvPr>
          <p:cNvSpPr>
            <a:spLocks noGrp="1"/>
          </p:cNvSpPr>
          <p:nvPr>
            <p:ph type="body" sz="quarter" idx="17"/>
          </p:nvPr>
        </p:nvSpPr>
        <p:spPr>
          <a:xfrm>
            <a:off x="243200" y="1253259"/>
            <a:ext cx="4319399" cy="3657985"/>
          </a:xfrm>
        </p:spPr>
        <p:txBody>
          <a:bodyPr/>
          <a:lstStyle/>
          <a:p>
            <a:pPr marL="228600" indent="-228600">
              <a:buAutoNum type="alphaLcParenR"/>
            </a:pPr>
            <a:r>
              <a:rPr lang="en-US" dirty="0">
                <a:solidFill>
                  <a:schemeClr val="tx1">
                    <a:lumMod val="75000"/>
                    <a:lumOff val="25000"/>
                  </a:schemeClr>
                </a:solidFill>
              </a:rPr>
              <a:t>Context (Problem statement and relevance to the field)</a:t>
            </a:r>
          </a:p>
          <a:p>
            <a:pPr algn="just"/>
            <a:r>
              <a:rPr lang="en-US" dirty="0">
                <a:solidFill>
                  <a:schemeClr val="tx1">
                    <a:lumMod val="75000"/>
                    <a:lumOff val="25000"/>
                  </a:schemeClr>
                </a:solidFill>
              </a:rPr>
              <a:t>When a volcanic eruption occurs, we ask the obvious however difficult fundamental questions. </a:t>
            </a:r>
            <a:r>
              <a:rPr lang="en-US" i="1" dirty="0">
                <a:solidFill>
                  <a:schemeClr val="tx1">
                    <a:lumMod val="75000"/>
                    <a:lumOff val="25000"/>
                  </a:schemeClr>
                </a:solidFill>
              </a:rPr>
              <a:t>What drives the eruption? </a:t>
            </a:r>
            <a:r>
              <a:rPr lang="en-US" i="1" dirty="0"/>
              <a:t>Why and when did the shallow magmatic storage became unstable and failed? </a:t>
            </a:r>
            <a:r>
              <a:rPr lang="en-US" dirty="0">
                <a:solidFill>
                  <a:schemeClr val="tx1">
                    <a:lumMod val="75000"/>
                    <a:lumOff val="25000"/>
                  </a:schemeClr>
                </a:solidFill>
              </a:rPr>
              <a:t>And for Taal’s specific case,</a:t>
            </a:r>
            <a:r>
              <a:rPr lang="en-US" i="1" dirty="0">
                <a:solidFill>
                  <a:schemeClr val="tx1">
                    <a:lumMod val="75000"/>
                    <a:lumOff val="25000"/>
                  </a:schemeClr>
                </a:solidFill>
              </a:rPr>
              <a:t> </a:t>
            </a:r>
            <a:r>
              <a:rPr lang="en-US" i="1" dirty="0"/>
              <a:t>why did the magma </a:t>
            </a:r>
            <a:r>
              <a:rPr lang="en-US" i="1" dirty="0" err="1"/>
              <a:t>favour</a:t>
            </a:r>
            <a:r>
              <a:rPr lang="en-US" i="1" dirty="0"/>
              <a:t> lateral propagation and remain stalled at depth?</a:t>
            </a:r>
            <a:endParaRPr lang="en-US" dirty="0"/>
          </a:p>
          <a:p>
            <a:pPr marL="228600" indent="-228600" algn="just">
              <a:buAutoNum type="alphaLcParenR" startAt="2"/>
            </a:pPr>
            <a:r>
              <a:rPr lang="en-US" dirty="0">
                <a:solidFill>
                  <a:schemeClr val="tx1">
                    <a:lumMod val="75000"/>
                    <a:lumOff val="25000"/>
                  </a:schemeClr>
                </a:solidFill>
              </a:rPr>
              <a:t>Why does it interest you? What are your own contributions as distinct from those of your advisor or research group?</a:t>
            </a:r>
          </a:p>
          <a:p>
            <a:pPr algn="just"/>
            <a:r>
              <a:rPr lang="en-US" dirty="0"/>
              <a:t>One of the best gifts in life is to be able to help when you can. </a:t>
            </a:r>
            <a:r>
              <a:rPr lang="en-US" dirty="0">
                <a:solidFill>
                  <a:schemeClr val="tx1">
                    <a:lumMod val="75000"/>
                    <a:lumOff val="25000"/>
                  </a:schemeClr>
                </a:solidFill>
              </a:rPr>
              <a:t>When Taal erupted in January 2020, most of the in-situ instruments have stopped operating. I took the initiative (with the help of Dr. Paul Lundgren) to provide low-latency </a:t>
            </a:r>
            <a:r>
              <a:rPr lang="en-US" dirty="0" err="1">
                <a:solidFill>
                  <a:schemeClr val="tx1">
                    <a:lumMod val="75000"/>
                    <a:lumOff val="25000"/>
                  </a:schemeClr>
                </a:solidFill>
              </a:rPr>
              <a:t>InSAR</a:t>
            </a:r>
            <a:r>
              <a:rPr lang="en-US" dirty="0">
                <a:solidFill>
                  <a:schemeClr val="tx1">
                    <a:lumMod val="75000"/>
                    <a:lumOff val="25000"/>
                  </a:schemeClr>
                </a:solidFill>
              </a:rPr>
              <a:t> data, analyses, and models to the local scientists in the Philippines while the eruption is happening to support their monitoring of the crisis and help them come up with data-driven decisions. Indeed, the role of low-latency Sentinel-1 radar data during the eruption was unprecedented! </a:t>
            </a:r>
          </a:p>
        </p:txBody>
      </p:sp>
      <p:sp>
        <p:nvSpPr>
          <p:cNvPr id="3" name="Text Placeholder 2">
            <a:extLst>
              <a:ext uri="{FF2B5EF4-FFF2-40B4-BE49-F238E27FC236}">
                <a16:creationId xmlns:a16="http://schemas.microsoft.com/office/drawing/2014/main" id="{344D33C2-CE7F-5C4D-9F49-77092C449ABE}"/>
              </a:ext>
            </a:extLst>
          </p:cNvPr>
          <p:cNvSpPr>
            <a:spLocks noGrp="1"/>
          </p:cNvSpPr>
          <p:nvPr>
            <p:ph type="body" sz="quarter" idx="3"/>
          </p:nvPr>
        </p:nvSpPr>
        <p:spPr/>
        <p:txBody>
          <a:bodyPr/>
          <a:lstStyle/>
          <a:p>
            <a:r>
              <a:rPr lang="en-US" dirty="0"/>
              <a:t>Problem Description</a:t>
            </a:r>
          </a:p>
        </p:txBody>
      </p:sp>
      <p:pic>
        <p:nvPicPr>
          <p:cNvPr id="5" name="Picture 4">
            <a:extLst>
              <a:ext uri="{FF2B5EF4-FFF2-40B4-BE49-F238E27FC236}">
                <a16:creationId xmlns:a16="http://schemas.microsoft.com/office/drawing/2014/main" id="{94ADE31E-2FEE-D84B-BF21-B5F8F33777C9}"/>
              </a:ext>
            </a:extLst>
          </p:cNvPr>
          <p:cNvPicPr>
            <a:picLocks noChangeAspect="1"/>
          </p:cNvPicPr>
          <p:nvPr/>
        </p:nvPicPr>
        <p:blipFill>
          <a:blip r:embed="rId5"/>
          <a:stretch>
            <a:fillRect/>
          </a:stretch>
        </p:blipFill>
        <p:spPr>
          <a:xfrm>
            <a:off x="4690584" y="398462"/>
            <a:ext cx="4319400" cy="4392199"/>
          </a:xfrm>
          <a:prstGeom prst="rect">
            <a:avLst/>
          </a:prstGeom>
        </p:spPr>
      </p:pic>
      <p:pic>
        <p:nvPicPr>
          <p:cNvPr id="4" name="Audio Recording Nov 15, 2020 at 11:01:13 PM" descr="Audio Recording Nov 15, 2020 at 11:01:13 PM">
            <a:hlinkClick r:id="" action="ppaction://media"/>
            <a:extLst>
              <a:ext uri="{FF2B5EF4-FFF2-40B4-BE49-F238E27FC236}">
                <a16:creationId xmlns:a16="http://schemas.microsoft.com/office/drawing/2014/main" id="{DC0C23FB-C430-7E47-8392-3A8CA752FB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25169" y="4320424"/>
            <a:ext cx="812800" cy="812800"/>
          </a:xfrm>
          <a:prstGeom prst="rect">
            <a:avLst/>
          </a:prstGeom>
        </p:spPr>
      </p:pic>
    </p:spTree>
    <p:extLst>
      <p:ext uri="{BB962C8B-B14F-4D97-AF65-F5344CB8AC3E}">
        <p14:creationId xmlns:p14="http://schemas.microsoft.com/office/powerpoint/2010/main" val="224909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6747376-E036-204E-B034-E278DE4094CA}"/>
              </a:ext>
            </a:extLst>
          </p:cNvPr>
          <p:cNvPicPr>
            <a:picLocks noChangeAspect="1"/>
          </p:cNvPicPr>
          <p:nvPr/>
        </p:nvPicPr>
        <p:blipFill>
          <a:blip r:embed="rId4"/>
          <a:stretch>
            <a:fillRect/>
          </a:stretch>
        </p:blipFill>
        <p:spPr>
          <a:xfrm>
            <a:off x="5693147" y="2326116"/>
            <a:ext cx="493898" cy="219510"/>
          </a:xfrm>
          <a:prstGeom prst="rect">
            <a:avLst/>
          </a:prstGeom>
        </p:spPr>
      </p:pic>
      <p:sp>
        <p:nvSpPr>
          <p:cNvPr id="3" name="Text Placeholder 2">
            <a:extLst>
              <a:ext uri="{FF2B5EF4-FFF2-40B4-BE49-F238E27FC236}">
                <a16:creationId xmlns:a16="http://schemas.microsoft.com/office/drawing/2014/main" id="{984A7146-5543-9B4D-9341-971B7D71334D}"/>
              </a:ext>
            </a:extLst>
          </p:cNvPr>
          <p:cNvSpPr>
            <a:spLocks noGrp="1"/>
          </p:cNvSpPr>
          <p:nvPr>
            <p:ph type="body" sz="quarter" idx="3"/>
          </p:nvPr>
        </p:nvSpPr>
        <p:spPr/>
        <p:txBody>
          <a:bodyPr/>
          <a:lstStyle/>
          <a:p>
            <a:r>
              <a:rPr lang="en-US" dirty="0"/>
              <a:t>Methodology</a:t>
            </a:r>
          </a:p>
        </p:txBody>
      </p:sp>
      <p:sp>
        <p:nvSpPr>
          <p:cNvPr id="7" name="Text Placeholder 1">
            <a:extLst>
              <a:ext uri="{FF2B5EF4-FFF2-40B4-BE49-F238E27FC236}">
                <a16:creationId xmlns:a16="http://schemas.microsoft.com/office/drawing/2014/main" id="{B1BBCA2A-D5F1-2846-9968-E8E6806A8E8C}"/>
              </a:ext>
            </a:extLst>
          </p:cNvPr>
          <p:cNvSpPr>
            <a:spLocks noGrp="1"/>
          </p:cNvSpPr>
          <p:nvPr>
            <p:ph type="body" sz="quarter" idx="17"/>
          </p:nvPr>
        </p:nvSpPr>
        <p:spPr>
          <a:xfrm>
            <a:off x="350732" y="1571687"/>
            <a:ext cx="8454602" cy="3292621"/>
          </a:xfrm>
        </p:spPr>
        <p:txBody>
          <a:bodyPr/>
          <a:lstStyle/>
          <a:p>
            <a:pPr marL="342900" indent="-342900">
              <a:buFont typeface="+mj-lt"/>
              <a:buAutoNum type="alphaLcParenR"/>
            </a:pPr>
            <a:r>
              <a:rPr lang="en-US" dirty="0">
                <a:solidFill>
                  <a:schemeClr val="tx1">
                    <a:lumMod val="75000"/>
                    <a:lumOff val="25000"/>
                  </a:schemeClr>
                </a:solidFill>
              </a:rPr>
              <a:t>Formulation, theory or experiment description</a:t>
            </a:r>
          </a:p>
          <a:p>
            <a:r>
              <a:rPr lang="en-US" u="sng" dirty="0" err="1">
                <a:solidFill>
                  <a:schemeClr val="tx1">
                    <a:lumMod val="75000"/>
                    <a:lumOff val="25000"/>
                  </a:schemeClr>
                </a:solidFill>
              </a:rPr>
              <a:t>InSAR</a:t>
            </a:r>
            <a:r>
              <a:rPr lang="en-US" u="sng" dirty="0">
                <a:solidFill>
                  <a:schemeClr val="tx1">
                    <a:lumMod val="75000"/>
                    <a:lumOff val="25000"/>
                  </a:schemeClr>
                </a:solidFill>
              </a:rPr>
              <a:t> time-series and processing</a:t>
            </a:r>
          </a:p>
          <a:p>
            <a:r>
              <a:rPr lang="en-US" dirty="0">
                <a:solidFill>
                  <a:schemeClr val="tx1">
                    <a:lumMod val="75000"/>
                    <a:lumOff val="25000"/>
                  </a:schemeClr>
                </a:solidFill>
              </a:rPr>
              <a:t>We explore pre- to post-eruptive surface deformation using SAR data from ALOS-2 and/or Sentinel-1A/B satellites between October 2014 and June 2020. </a:t>
            </a:r>
            <a:r>
              <a:rPr lang="en-US" dirty="0"/>
              <a:t>We produced the interferograms using ISCE or             's processing system. The time-series were all produced using </a:t>
            </a:r>
            <a:r>
              <a:rPr lang="en-US" dirty="0" err="1"/>
              <a:t>MintPy</a:t>
            </a:r>
            <a:r>
              <a:rPr lang="en-US" dirty="0"/>
              <a:t> (</a:t>
            </a:r>
            <a:r>
              <a:rPr lang="en-US" dirty="0" err="1"/>
              <a:t>Yunjun</a:t>
            </a:r>
            <a:r>
              <a:rPr lang="en-US" dirty="0"/>
              <a:t> et al [2019]).</a:t>
            </a:r>
          </a:p>
          <a:p>
            <a:r>
              <a:rPr lang="en-US" u="sng" dirty="0">
                <a:solidFill>
                  <a:schemeClr val="tx1">
                    <a:lumMod val="75000"/>
                    <a:lumOff val="25000"/>
                  </a:schemeClr>
                </a:solidFill>
              </a:rPr>
              <a:t>Geodetic modeling</a:t>
            </a:r>
          </a:p>
          <a:p>
            <a:r>
              <a:rPr lang="en-US" i="1" dirty="0">
                <a:solidFill>
                  <a:schemeClr val="tx1">
                    <a:lumMod val="75000"/>
                    <a:lumOff val="25000"/>
                  </a:schemeClr>
                </a:solidFill>
              </a:rPr>
              <a:t>Pre-eruptive state: </a:t>
            </a:r>
            <a:r>
              <a:rPr lang="en-US" dirty="0"/>
              <a:t>We used the Compound Dislocation Model (CDM) implemented in the Caltech-JPL-developed </a:t>
            </a:r>
            <a:r>
              <a:rPr lang="en-US" dirty="0" err="1"/>
              <a:t>AlTar</a:t>
            </a:r>
            <a:r>
              <a:rPr lang="en-US" dirty="0"/>
              <a:t> </a:t>
            </a:r>
            <a:r>
              <a:rPr lang="en-US" dirty="0">
                <a:solidFill>
                  <a:schemeClr val="tx1">
                    <a:lumMod val="75000"/>
                    <a:lumOff val="25000"/>
                  </a:schemeClr>
                </a:solidFill>
              </a:rPr>
              <a:t>v2.0 Bayesian inversion software. </a:t>
            </a:r>
            <a:r>
              <a:rPr lang="en-US" dirty="0" err="1">
                <a:solidFill>
                  <a:schemeClr val="tx1">
                    <a:lumMod val="75000"/>
                    <a:lumOff val="25000"/>
                  </a:schemeClr>
                </a:solidFill>
              </a:rPr>
              <a:t>AlTar</a:t>
            </a:r>
            <a:r>
              <a:rPr lang="en-US" dirty="0">
                <a:solidFill>
                  <a:schemeClr val="tx1">
                    <a:lumMod val="75000"/>
                    <a:lumOff val="25000"/>
                  </a:schemeClr>
                </a:solidFill>
              </a:rPr>
              <a:t> is based on the Cascading Adaptive Transitional Metropolis in Parallel method of </a:t>
            </a:r>
            <a:r>
              <a:rPr lang="en-US" dirty="0" err="1">
                <a:solidFill>
                  <a:schemeClr val="tx1">
                    <a:lumMod val="75000"/>
                    <a:lumOff val="25000"/>
                  </a:schemeClr>
                </a:solidFill>
              </a:rPr>
              <a:t>Minson</a:t>
            </a:r>
            <a:r>
              <a:rPr lang="en-US" dirty="0">
                <a:solidFill>
                  <a:schemeClr val="tx1">
                    <a:lumMod val="75000"/>
                    <a:lumOff val="25000"/>
                  </a:schemeClr>
                </a:solidFill>
              </a:rPr>
              <a:t> et al [2013]. The </a:t>
            </a:r>
            <a:r>
              <a:rPr lang="en-US" dirty="0" err="1">
                <a:solidFill>
                  <a:schemeClr val="tx1">
                    <a:lumMod val="75000"/>
                    <a:lumOff val="25000"/>
                  </a:schemeClr>
                </a:solidFill>
              </a:rPr>
              <a:t>AlTar</a:t>
            </a:r>
            <a:r>
              <a:rPr lang="en-US" dirty="0">
                <a:solidFill>
                  <a:schemeClr val="tx1">
                    <a:lumMod val="75000"/>
                    <a:lumOff val="25000"/>
                  </a:schemeClr>
                </a:solidFill>
              </a:rPr>
              <a:t> development at JPL for volcanic applications was supported thru SRTD.</a:t>
            </a:r>
          </a:p>
          <a:p>
            <a:r>
              <a:rPr lang="en-US" i="1" dirty="0">
                <a:solidFill>
                  <a:schemeClr val="tx1">
                    <a:lumMod val="75000"/>
                    <a:lumOff val="25000"/>
                  </a:schemeClr>
                </a:solidFill>
              </a:rPr>
              <a:t>Co-eruptive and Post-eruptive state: </a:t>
            </a:r>
            <a:r>
              <a:rPr lang="en-US" dirty="0">
                <a:solidFill>
                  <a:schemeClr val="tx1">
                    <a:lumMod val="75000"/>
                    <a:lumOff val="25000"/>
                  </a:schemeClr>
                </a:solidFill>
              </a:rPr>
              <a:t>We performed a two-step process following Lundgren et al [2013]. (</a:t>
            </a:r>
            <a:r>
              <a:rPr lang="en-US" dirty="0"/>
              <a:t>Step-1) We solve for multiple deformation source</a:t>
            </a:r>
            <a:r>
              <a:rPr lang="en-US" dirty="0">
                <a:solidFill>
                  <a:schemeClr val="tx1">
                    <a:lumMod val="75000"/>
                    <a:lumOff val="25000"/>
                  </a:schemeClr>
                </a:solidFill>
              </a:rPr>
              <a:t>—a deflating magma reservoir beneath Taal using a CDM and a simple planar tensile dislocation (dike) model with uniform opening. </a:t>
            </a:r>
            <a:r>
              <a:rPr lang="en-US" dirty="0"/>
              <a:t>(Step-2) </a:t>
            </a:r>
            <a:r>
              <a:rPr lang="en-US" dirty="0">
                <a:solidFill>
                  <a:schemeClr val="tx1">
                    <a:lumMod val="75000"/>
                    <a:lumOff val="25000"/>
                  </a:schemeClr>
                </a:solidFill>
              </a:rPr>
              <a:t>After we fixed the parameters of the CDM and the dike, </a:t>
            </a:r>
            <a:r>
              <a:rPr lang="en-US" dirty="0"/>
              <a:t>we developed a distributed opening model to further constrain the dike dimensions and opening.</a:t>
            </a:r>
            <a:endParaRPr lang="en-US" i="1" dirty="0"/>
          </a:p>
        </p:txBody>
      </p:sp>
      <p:pic>
        <p:nvPicPr>
          <p:cNvPr id="2" name="Audio Recording Nov 15, 2020 at 11:20:37 PM" descr="Audio Recording Nov 15, 2020 at 11:20:37 PM">
            <a:hlinkClick r:id="" action="ppaction://media"/>
            <a:extLst>
              <a:ext uri="{FF2B5EF4-FFF2-40B4-BE49-F238E27FC236}">
                <a16:creationId xmlns:a16="http://schemas.microsoft.com/office/drawing/2014/main" id="{1E2462F9-E850-124F-ABD8-51601AF5D3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88959" y="4177030"/>
            <a:ext cx="812800" cy="812800"/>
          </a:xfrm>
          <a:prstGeom prst="rect">
            <a:avLst/>
          </a:prstGeom>
        </p:spPr>
      </p:pic>
    </p:spTree>
    <p:extLst>
      <p:ext uri="{BB962C8B-B14F-4D97-AF65-F5344CB8AC3E}">
        <p14:creationId xmlns:p14="http://schemas.microsoft.com/office/powerpoint/2010/main" val="375296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8FCF91-A215-4642-BD08-0CEB73896E9D}"/>
              </a:ext>
            </a:extLst>
          </p:cNvPr>
          <p:cNvSpPr/>
          <p:nvPr/>
        </p:nvSpPr>
        <p:spPr>
          <a:xfrm>
            <a:off x="380172" y="0"/>
            <a:ext cx="8118332"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21" name="Group 20">
            <a:extLst>
              <a:ext uri="{FF2B5EF4-FFF2-40B4-BE49-F238E27FC236}">
                <a16:creationId xmlns:a16="http://schemas.microsoft.com/office/drawing/2014/main" id="{EDEDDBE6-344F-214F-B280-102E2CF9E80E}"/>
              </a:ext>
            </a:extLst>
          </p:cNvPr>
          <p:cNvGrpSpPr/>
          <p:nvPr/>
        </p:nvGrpSpPr>
        <p:grpSpPr>
          <a:xfrm>
            <a:off x="380172" y="4595166"/>
            <a:ext cx="2653111" cy="390327"/>
            <a:chOff x="1941328" y="5890956"/>
            <a:chExt cx="3537481" cy="520436"/>
          </a:xfrm>
        </p:grpSpPr>
        <p:pic>
          <p:nvPicPr>
            <p:cNvPr id="22" name="Picture 21">
              <a:extLst>
                <a:ext uri="{FF2B5EF4-FFF2-40B4-BE49-F238E27FC236}">
                  <a16:creationId xmlns:a16="http://schemas.microsoft.com/office/drawing/2014/main" id="{03080FB2-FF38-564B-8AF6-C35CDC709F42}"/>
                </a:ext>
              </a:extLst>
            </p:cNvPr>
            <p:cNvPicPr>
              <a:picLocks noChangeAspect="1"/>
            </p:cNvPicPr>
            <p:nvPr/>
          </p:nvPicPr>
          <p:blipFill>
            <a:blip r:embed="rId5"/>
            <a:stretch>
              <a:fillRect/>
            </a:stretch>
          </p:blipFill>
          <p:spPr>
            <a:xfrm rot="10800000">
              <a:off x="2097835" y="6075683"/>
              <a:ext cx="2963202" cy="335709"/>
            </a:xfrm>
            <a:prstGeom prst="rect">
              <a:avLst/>
            </a:prstGeom>
          </p:spPr>
        </p:pic>
        <p:sp>
          <p:nvSpPr>
            <p:cNvPr id="23" name="TextBox 22">
              <a:extLst>
                <a:ext uri="{FF2B5EF4-FFF2-40B4-BE49-F238E27FC236}">
                  <a16:creationId xmlns:a16="http://schemas.microsoft.com/office/drawing/2014/main" id="{7E86582A-B3AA-394C-85DF-ED9E52C2F074}"/>
                </a:ext>
              </a:extLst>
            </p:cNvPr>
            <p:cNvSpPr txBox="1"/>
            <p:nvPr/>
          </p:nvSpPr>
          <p:spPr>
            <a:xfrm>
              <a:off x="1941328" y="5890956"/>
              <a:ext cx="3537481" cy="307776"/>
            </a:xfrm>
            <a:prstGeom prst="rect">
              <a:avLst/>
            </a:prstGeom>
            <a:noFill/>
          </p:spPr>
          <p:txBody>
            <a:bodyPr wrap="square" rtlCol="0">
              <a:spAutoFit/>
            </a:bodyPr>
            <a:lstStyle/>
            <a:p>
              <a:r>
                <a:rPr lang="en-US" sz="900" dirty="0">
                  <a:solidFill>
                    <a:schemeClr val="bg1"/>
                  </a:solidFill>
                  <a:latin typeface="American Typewriter" panose="02090604020004020304" pitchFamily="18" charset="77"/>
                </a:rPr>
                <a:t> 0.0            LOS Displacement (cm)       11.45</a:t>
              </a:r>
            </a:p>
          </p:txBody>
        </p:sp>
      </p:grpSp>
      <p:sp>
        <p:nvSpPr>
          <p:cNvPr id="24" name="TextBox 23">
            <a:extLst>
              <a:ext uri="{FF2B5EF4-FFF2-40B4-BE49-F238E27FC236}">
                <a16:creationId xmlns:a16="http://schemas.microsoft.com/office/drawing/2014/main" id="{1EDEA55A-1A17-C44D-8A86-32142FE7E8FB}"/>
              </a:ext>
            </a:extLst>
          </p:cNvPr>
          <p:cNvSpPr txBox="1"/>
          <p:nvPr/>
        </p:nvSpPr>
        <p:spPr>
          <a:xfrm>
            <a:off x="738023" y="4240419"/>
            <a:ext cx="1859805" cy="415498"/>
          </a:xfrm>
          <a:prstGeom prst="rect">
            <a:avLst/>
          </a:prstGeom>
          <a:noFill/>
        </p:spPr>
        <p:txBody>
          <a:bodyPr wrap="none" rtlCol="0">
            <a:spAutoFit/>
          </a:bodyPr>
          <a:lstStyle/>
          <a:p>
            <a:r>
              <a:rPr lang="en-US" sz="1050" dirty="0">
                <a:solidFill>
                  <a:schemeClr val="bg1"/>
                </a:solidFill>
                <a:latin typeface="American Typewriter" panose="02090604020004020304" pitchFamily="18" charset="77"/>
              </a:rPr>
              <a:t>22Jan2019 – 12Nov2019</a:t>
            </a:r>
          </a:p>
          <a:p>
            <a:r>
              <a:rPr lang="en-US" sz="1050" dirty="0">
                <a:solidFill>
                  <a:schemeClr val="bg1"/>
                </a:solidFill>
                <a:latin typeface="American Typewriter" panose="02090604020004020304" pitchFamily="18" charset="77"/>
              </a:rPr>
              <a:t>ALOS 2  Ascending T138</a:t>
            </a:r>
          </a:p>
        </p:txBody>
      </p:sp>
      <p:sp>
        <p:nvSpPr>
          <p:cNvPr id="14" name="Text Placeholder 2">
            <a:extLst>
              <a:ext uri="{FF2B5EF4-FFF2-40B4-BE49-F238E27FC236}">
                <a16:creationId xmlns:a16="http://schemas.microsoft.com/office/drawing/2014/main" id="{49BA2E7D-37BD-6F48-84A7-3F43EDF4E439}"/>
              </a:ext>
            </a:extLst>
          </p:cNvPr>
          <p:cNvSpPr txBox="1">
            <a:spLocks/>
          </p:cNvSpPr>
          <p:nvPr/>
        </p:nvSpPr>
        <p:spPr>
          <a:xfrm>
            <a:off x="212037" y="254567"/>
            <a:ext cx="8454602" cy="430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2600" b="1" dirty="0">
                <a:solidFill>
                  <a:srgbClr val="990000"/>
                </a:solidFill>
                <a:latin typeface="Arial"/>
                <a:cs typeface="Arial"/>
              </a:rPr>
              <a:t>Results: </a:t>
            </a:r>
          </a:p>
          <a:p>
            <a:pPr marL="0" lvl="0" indent="0">
              <a:buNone/>
            </a:pPr>
            <a:r>
              <a:rPr lang="en-US" sz="2000" dirty="0">
                <a:solidFill>
                  <a:schemeClr val="bg1"/>
                </a:solidFill>
                <a:latin typeface="Arial"/>
                <a:cs typeface="Arial"/>
              </a:rPr>
              <a:t>Pre-eruptive state</a:t>
            </a:r>
          </a:p>
          <a:p>
            <a:pPr marL="0" lvl="0" indent="0">
              <a:buNone/>
            </a:pPr>
            <a:endParaRPr lang="en-US" sz="2000" dirty="0">
              <a:solidFill>
                <a:schemeClr val="bg1"/>
              </a:solidFill>
              <a:latin typeface="Arial"/>
              <a:cs typeface="Arial"/>
            </a:endParaRPr>
          </a:p>
          <a:p>
            <a:pPr marL="0" lvl="0" indent="0">
              <a:buNone/>
            </a:pPr>
            <a:endParaRPr lang="en-US" sz="2000" dirty="0">
              <a:solidFill>
                <a:schemeClr val="bg1"/>
              </a:solidFill>
              <a:latin typeface="Arial"/>
              <a:cs typeface="Arial"/>
            </a:endParaRPr>
          </a:p>
        </p:txBody>
      </p:sp>
      <p:sp>
        <p:nvSpPr>
          <p:cNvPr id="4" name="Rectangle 3">
            <a:extLst>
              <a:ext uri="{FF2B5EF4-FFF2-40B4-BE49-F238E27FC236}">
                <a16:creationId xmlns:a16="http://schemas.microsoft.com/office/drawing/2014/main" id="{9889EB82-5926-8046-BD91-D0CC9BBDF164}"/>
              </a:ext>
            </a:extLst>
          </p:cNvPr>
          <p:cNvSpPr/>
          <p:nvPr/>
        </p:nvSpPr>
        <p:spPr>
          <a:xfrm>
            <a:off x="212037" y="1218602"/>
            <a:ext cx="3114259" cy="2862322"/>
          </a:xfrm>
          <a:prstGeom prst="rect">
            <a:avLst/>
          </a:prstGeom>
        </p:spPr>
        <p:txBody>
          <a:bodyPr wrap="square">
            <a:spAutoFit/>
          </a:bodyPr>
          <a:lstStyle/>
          <a:p>
            <a:r>
              <a:rPr lang="en-US" dirty="0">
                <a:solidFill>
                  <a:schemeClr val="bg1"/>
                </a:solidFill>
                <a:latin typeface="Arial" panose="020B0604020202020204" pitchFamily="34" charset="0"/>
                <a:cs typeface="Arial" panose="020B0604020202020204" pitchFamily="34" charset="0"/>
              </a:rPr>
              <a:t>One of the pre-eruption ALOS-2 </a:t>
            </a:r>
            <a:r>
              <a:rPr lang="en-US" dirty="0" err="1">
                <a:solidFill>
                  <a:schemeClr val="bg1"/>
                </a:solidFill>
                <a:latin typeface="Arial" panose="020B0604020202020204" pitchFamily="34" charset="0"/>
                <a:cs typeface="Arial" panose="020B0604020202020204" pitchFamily="34" charset="0"/>
              </a:rPr>
              <a:t>InSAR</a:t>
            </a:r>
            <a:r>
              <a:rPr lang="en-US" dirty="0">
                <a:solidFill>
                  <a:schemeClr val="bg1"/>
                </a:solidFill>
                <a:latin typeface="Arial" panose="020B0604020202020204" pitchFamily="34" charset="0"/>
                <a:cs typeface="Arial" panose="020B0604020202020204" pitchFamily="34" charset="0"/>
              </a:rPr>
              <a:t> images of Taal that we communicated to the local observatory in the Philippines.</a:t>
            </a:r>
          </a:p>
          <a:p>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You can see ~1 distinct fringe pattern within the Volcano Island from 22 Jan 2019-12 Nov 2019. </a:t>
            </a:r>
          </a:p>
        </p:txBody>
      </p:sp>
      <p:grpSp>
        <p:nvGrpSpPr>
          <p:cNvPr id="25" name="Group 24">
            <a:extLst>
              <a:ext uri="{FF2B5EF4-FFF2-40B4-BE49-F238E27FC236}">
                <a16:creationId xmlns:a16="http://schemas.microsoft.com/office/drawing/2014/main" id="{98DB0E5F-ED86-9846-B378-AAFA2F86760C}"/>
              </a:ext>
            </a:extLst>
          </p:cNvPr>
          <p:cNvGrpSpPr/>
          <p:nvPr/>
        </p:nvGrpSpPr>
        <p:grpSpPr>
          <a:xfrm>
            <a:off x="2137121" y="-137160"/>
            <a:ext cx="6858001" cy="5143500"/>
            <a:chOff x="2148551" y="0"/>
            <a:chExt cx="6858001" cy="5143500"/>
          </a:xfrm>
        </p:grpSpPr>
        <p:pic>
          <p:nvPicPr>
            <p:cNvPr id="7" name="Picture 6">
              <a:extLst>
                <a:ext uri="{FF2B5EF4-FFF2-40B4-BE49-F238E27FC236}">
                  <a16:creationId xmlns:a16="http://schemas.microsoft.com/office/drawing/2014/main" id="{A703F0AD-6F0E-084B-A4DC-E260CA26175D}"/>
                </a:ext>
              </a:extLst>
            </p:cNvPr>
            <p:cNvPicPr>
              <a:picLocks noChangeAspect="1"/>
            </p:cNvPicPr>
            <p:nvPr/>
          </p:nvPicPr>
          <p:blipFill>
            <a:blip r:embed="rId6"/>
            <a:stretch>
              <a:fillRect/>
            </a:stretch>
          </p:blipFill>
          <p:spPr>
            <a:xfrm>
              <a:off x="2148551" y="0"/>
              <a:ext cx="6858001" cy="5143500"/>
            </a:xfrm>
            <a:prstGeom prst="rect">
              <a:avLst/>
            </a:prstGeom>
          </p:spPr>
        </p:pic>
        <p:sp>
          <p:nvSpPr>
            <p:cNvPr id="3" name="TextBox 2">
              <a:extLst>
                <a:ext uri="{FF2B5EF4-FFF2-40B4-BE49-F238E27FC236}">
                  <a16:creationId xmlns:a16="http://schemas.microsoft.com/office/drawing/2014/main" id="{E20C33BE-C43A-9C41-BD0D-0B604B12C540}"/>
                </a:ext>
              </a:extLst>
            </p:cNvPr>
            <p:cNvSpPr txBox="1"/>
            <p:nvPr/>
          </p:nvSpPr>
          <p:spPr>
            <a:xfrm>
              <a:off x="4883163" y="1600200"/>
              <a:ext cx="1200329" cy="300082"/>
            </a:xfrm>
            <a:prstGeom prst="rect">
              <a:avLst/>
            </a:prstGeom>
            <a:noFill/>
          </p:spPr>
          <p:txBody>
            <a:bodyPr wrap="none" rtlCol="0">
              <a:spAutoFit/>
            </a:bodyPr>
            <a:lstStyle/>
            <a:p>
              <a:r>
                <a:rPr lang="en-US" sz="1350" dirty="0">
                  <a:solidFill>
                    <a:schemeClr val="bg2"/>
                  </a:solidFill>
                </a:rPr>
                <a:t>Volcano Island</a:t>
              </a:r>
            </a:p>
          </p:txBody>
        </p:sp>
        <p:sp>
          <p:nvSpPr>
            <p:cNvPr id="5" name="5-Point Star 4">
              <a:extLst>
                <a:ext uri="{FF2B5EF4-FFF2-40B4-BE49-F238E27FC236}">
                  <a16:creationId xmlns:a16="http://schemas.microsoft.com/office/drawing/2014/main" id="{DC380C20-C4EA-CA4B-A9AE-4C73CE1FB8FC}"/>
                </a:ext>
              </a:extLst>
            </p:cNvPr>
            <p:cNvSpPr/>
            <p:nvPr/>
          </p:nvSpPr>
          <p:spPr>
            <a:xfrm>
              <a:off x="5434848" y="2145592"/>
              <a:ext cx="225287" cy="225287"/>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Audio Recording Nov 15, 2020 at 11:35:59 PM" descr="Audio Recording Nov 15, 2020 at 11:35:59 PM">
            <a:hlinkClick r:id="" action="ppaction://media"/>
            <a:extLst>
              <a:ext uri="{FF2B5EF4-FFF2-40B4-BE49-F238E27FC236}">
                <a16:creationId xmlns:a16="http://schemas.microsoft.com/office/drawing/2014/main" id="{F6AD3526-2737-0F4B-B3BA-8FA8D8F4BE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9832" y="4261253"/>
            <a:ext cx="812800" cy="812800"/>
          </a:xfrm>
          <a:prstGeom prst="rect">
            <a:avLst/>
          </a:prstGeom>
        </p:spPr>
      </p:pic>
    </p:spTree>
    <p:extLst>
      <p:ext uri="{BB962C8B-B14F-4D97-AF65-F5344CB8AC3E}">
        <p14:creationId xmlns:p14="http://schemas.microsoft.com/office/powerpoint/2010/main" val="188415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8FCF91-A215-4642-BD08-0CEB73896E9D}"/>
              </a:ext>
            </a:extLst>
          </p:cNvPr>
          <p:cNvSpPr/>
          <p:nvPr/>
        </p:nvSpPr>
        <p:spPr>
          <a:xfrm>
            <a:off x="380172" y="0"/>
            <a:ext cx="8118332"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21" name="Group 20">
            <a:extLst>
              <a:ext uri="{FF2B5EF4-FFF2-40B4-BE49-F238E27FC236}">
                <a16:creationId xmlns:a16="http://schemas.microsoft.com/office/drawing/2014/main" id="{EDEDDBE6-344F-214F-B280-102E2CF9E80E}"/>
              </a:ext>
            </a:extLst>
          </p:cNvPr>
          <p:cNvGrpSpPr/>
          <p:nvPr/>
        </p:nvGrpSpPr>
        <p:grpSpPr>
          <a:xfrm>
            <a:off x="380172" y="4595166"/>
            <a:ext cx="2653111" cy="390327"/>
            <a:chOff x="1941328" y="5890956"/>
            <a:chExt cx="3537481" cy="520436"/>
          </a:xfrm>
        </p:grpSpPr>
        <p:pic>
          <p:nvPicPr>
            <p:cNvPr id="22" name="Picture 21">
              <a:extLst>
                <a:ext uri="{FF2B5EF4-FFF2-40B4-BE49-F238E27FC236}">
                  <a16:creationId xmlns:a16="http://schemas.microsoft.com/office/drawing/2014/main" id="{03080FB2-FF38-564B-8AF6-C35CDC709F42}"/>
                </a:ext>
              </a:extLst>
            </p:cNvPr>
            <p:cNvPicPr>
              <a:picLocks noChangeAspect="1"/>
            </p:cNvPicPr>
            <p:nvPr/>
          </p:nvPicPr>
          <p:blipFill>
            <a:blip r:embed="rId5"/>
            <a:stretch>
              <a:fillRect/>
            </a:stretch>
          </p:blipFill>
          <p:spPr>
            <a:xfrm rot="10800000">
              <a:off x="2097835" y="6075683"/>
              <a:ext cx="2963202" cy="335709"/>
            </a:xfrm>
            <a:prstGeom prst="rect">
              <a:avLst/>
            </a:prstGeom>
          </p:spPr>
        </p:pic>
        <p:sp>
          <p:nvSpPr>
            <p:cNvPr id="23" name="TextBox 22">
              <a:extLst>
                <a:ext uri="{FF2B5EF4-FFF2-40B4-BE49-F238E27FC236}">
                  <a16:creationId xmlns:a16="http://schemas.microsoft.com/office/drawing/2014/main" id="{7E86582A-B3AA-394C-85DF-ED9E52C2F074}"/>
                </a:ext>
              </a:extLst>
            </p:cNvPr>
            <p:cNvSpPr txBox="1"/>
            <p:nvPr/>
          </p:nvSpPr>
          <p:spPr>
            <a:xfrm>
              <a:off x="1941328" y="5890956"/>
              <a:ext cx="3537481" cy="307776"/>
            </a:xfrm>
            <a:prstGeom prst="rect">
              <a:avLst/>
            </a:prstGeom>
            <a:noFill/>
          </p:spPr>
          <p:txBody>
            <a:bodyPr wrap="square" rtlCol="0">
              <a:spAutoFit/>
            </a:bodyPr>
            <a:lstStyle/>
            <a:p>
              <a:r>
                <a:rPr lang="en-US" sz="900" dirty="0">
                  <a:solidFill>
                    <a:schemeClr val="bg1"/>
                  </a:solidFill>
                  <a:latin typeface="American Typewriter" panose="02090604020004020304" pitchFamily="18" charset="77"/>
                </a:rPr>
                <a:t> 0.0            LOS Displacement (cm)       11.45</a:t>
              </a:r>
            </a:p>
          </p:txBody>
        </p:sp>
      </p:grpSp>
      <p:sp>
        <p:nvSpPr>
          <p:cNvPr id="24" name="TextBox 23">
            <a:extLst>
              <a:ext uri="{FF2B5EF4-FFF2-40B4-BE49-F238E27FC236}">
                <a16:creationId xmlns:a16="http://schemas.microsoft.com/office/drawing/2014/main" id="{1EDEA55A-1A17-C44D-8A86-32142FE7E8FB}"/>
              </a:ext>
            </a:extLst>
          </p:cNvPr>
          <p:cNvSpPr txBox="1"/>
          <p:nvPr/>
        </p:nvSpPr>
        <p:spPr>
          <a:xfrm>
            <a:off x="738023" y="4240419"/>
            <a:ext cx="1859805" cy="415498"/>
          </a:xfrm>
          <a:prstGeom prst="rect">
            <a:avLst/>
          </a:prstGeom>
          <a:noFill/>
        </p:spPr>
        <p:txBody>
          <a:bodyPr wrap="none" rtlCol="0">
            <a:spAutoFit/>
          </a:bodyPr>
          <a:lstStyle/>
          <a:p>
            <a:r>
              <a:rPr lang="en-US" sz="1050" dirty="0">
                <a:solidFill>
                  <a:schemeClr val="bg1"/>
                </a:solidFill>
                <a:latin typeface="American Typewriter" panose="02090604020004020304" pitchFamily="18" charset="77"/>
              </a:rPr>
              <a:t>22Jan2019 – 12Nov2019</a:t>
            </a:r>
          </a:p>
          <a:p>
            <a:r>
              <a:rPr lang="en-US" sz="1050" dirty="0">
                <a:solidFill>
                  <a:schemeClr val="bg1"/>
                </a:solidFill>
                <a:latin typeface="American Typewriter" panose="02090604020004020304" pitchFamily="18" charset="77"/>
              </a:rPr>
              <a:t>ALOS 2  Ascending T138</a:t>
            </a:r>
          </a:p>
        </p:txBody>
      </p:sp>
      <p:sp>
        <p:nvSpPr>
          <p:cNvPr id="14" name="Text Placeholder 2">
            <a:extLst>
              <a:ext uri="{FF2B5EF4-FFF2-40B4-BE49-F238E27FC236}">
                <a16:creationId xmlns:a16="http://schemas.microsoft.com/office/drawing/2014/main" id="{49BA2E7D-37BD-6F48-84A7-3F43EDF4E439}"/>
              </a:ext>
            </a:extLst>
          </p:cNvPr>
          <p:cNvSpPr txBox="1">
            <a:spLocks/>
          </p:cNvSpPr>
          <p:nvPr/>
        </p:nvSpPr>
        <p:spPr>
          <a:xfrm>
            <a:off x="212037" y="254567"/>
            <a:ext cx="8454602" cy="430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2600" b="1" dirty="0">
                <a:solidFill>
                  <a:srgbClr val="990000"/>
                </a:solidFill>
                <a:latin typeface="Arial"/>
                <a:cs typeface="Arial"/>
              </a:rPr>
              <a:t>Results: </a:t>
            </a:r>
          </a:p>
          <a:p>
            <a:pPr marL="0" lvl="0" indent="0">
              <a:buNone/>
            </a:pPr>
            <a:r>
              <a:rPr lang="en-US" sz="2000" dirty="0">
                <a:solidFill>
                  <a:schemeClr val="bg1"/>
                </a:solidFill>
                <a:latin typeface="Arial"/>
                <a:cs typeface="Arial"/>
              </a:rPr>
              <a:t>Pre-eruptive state</a:t>
            </a:r>
          </a:p>
          <a:p>
            <a:pPr marL="0" lvl="0" indent="0">
              <a:buNone/>
            </a:pPr>
            <a:endParaRPr lang="en-US" sz="2000" dirty="0">
              <a:solidFill>
                <a:schemeClr val="bg1"/>
              </a:solidFill>
              <a:latin typeface="Arial"/>
              <a:cs typeface="Arial"/>
            </a:endParaRPr>
          </a:p>
          <a:p>
            <a:pPr marL="0" lvl="0" indent="0">
              <a:buNone/>
            </a:pPr>
            <a:endParaRPr lang="en-US" sz="2000" dirty="0">
              <a:solidFill>
                <a:schemeClr val="bg1"/>
              </a:solidFill>
              <a:latin typeface="Arial"/>
              <a:cs typeface="Arial"/>
            </a:endParaRPr>
          </a:p>
        </p:txBody>
      </p:sp>
      <p:sp>
        <p:nvSpPr>
          <p:cNvPr id="4" name="Rectangle 3">
            <a:extLst>
              <a:ext uri="{FF2B5EF4-FFF2-40B4-BE49-F238E27FC236}">
                <a16:creationId xmlns:a16="http://schemas.microsoft.com/office/drawing/2014/main" id="{9889EB82-5926-8046-BD91-D0CC9BBDF164}"/>
              </a:ext>
            </a:extLst>
          </p:cNvPr>
          <p:cNvSpPr/>
          <p:nvPr/>
        </p:nvSpPr>
        <p:spPr>
          <a:xfrm>
            <a:off x="212037" y="1218602"/>
            <a:ext cx="3114259" cy="2862322"/>
          </a:xfrm>
          <a:prstGeom prst="rect">
            <a:avLst/>
          </a:prstGeom>
        </p:spPr>
        <p:txBody>
          <a:bodyPr wrap="square">
            <a:spAutoFit/>
          </a:bodyPr>
          <a:lstStyle/>
          <a:p>
            <a:r>
              <a:rPr lang="en-US" dirty="0">
                <a:solidFill>
                  <a:schemeClr val="bg1"/>
                </a:solidFill>
                <a:latin typeface="Arial" panose="020B0604020202020204" pitchFamily="34" charset="0"/>
                <a:cs typeface="Arial" panose="020B0604020202020204" pitchFamily="34" charset="0"/>
              </a:rPr>
              <a:t>One of the pre-eruption ALOS-2 </a:t>
            </a:r>
            <a:r>
              <a:rPr lang="en-US" dirty="0" err="1">
                <a:solidFill>
                  <a:schemeClr val="bg1"/>
                </a:solidFill>
                <a:latin typeface="Arial" panose="020B0604020202020204" pitchFamily="34" charset="0"/>
                <a:cs typeface="Arial" panose="020B0604020202020204" pitchFamily="34" charset="0"/>
              </a:rPr>
              <a:t>InSAR</a:t>
            </a:r>
            <a:r>
              <a:rPr lang="en-US" dirty="0">
                <a:solidFill>
                  <a:schemeClr val="bg1"/>
                </a:solidFill>
                <a:latin typeface="Arial" panose="020B0604020202020204" pitchFamily="34" charset="0"/>
                <a:cs typeface="Arial" panose="020B0604020202020204" pitchFamily="34" charset="0"/>
              </a:rPr>
              <a:t> images of Taal that we communicated to the local observatory in the Philippines.</a:t>
            </a:r>
          </a:p>
          <a:p>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You can see ~1 distinct fringe pattern within the Volcano Island from 22 Jan 2019-12 Nov 2019. </a:t>
            </a:r>
          </a:p>
        </p:txBody>
      </p:sp>
      <p:grpSp>
        <p:nvGrpSpPr>
          <p:cNvPr id="25" name="Group 24">
            <a:extLst>
              <a:ext uri="{FF2B5EF4-FFF2-40B4-BE49-F238E27FC236}">
                <a16:creationId xmlns:a16="http://schemas.microsoft.com/office/drawing/2014/main" id="{98DB0E5F-ED86-9846-B378-AAFA2F86760C}"/>
              </a:ext>
            </a:extLst>
          </p:cNvPr>
          <p:cNvGrpSpPr/>
          <p:nvPr/>
        </p:nvGrpSpPr>
        <p:grpSpPr>
          <a:xfrm>
            <a:off x="2137121" y="-137160"/>
            <a:ext cx="6858001" cy="5143500"/>
            <a:chOff x="2148551" y="0"/>
            <a:chExt cx="6858001" cy="5143500"/>
          </a:xfrm>
        </p:grpSpPr>
        <p:pic>
          <p:nvPicPr>
            <p:cNvPr id="7" name="Picture 6">
              <a:extLst>
                <a:ext uri="{FF2B5EF4-FFF2-40B4-BE49-F238E27FC236}">
                  <a16:creationId xmlns:a16="http://schemas.microsoft.com/office/drawing/2014/main" id="{A703F0AD-6F0E-084B-A4DC-E260CA26175D}"/>
                </a:ext>
              </a:extLst>
            </p:cNvPr>
            <p:cNvPicPr>
              <a:picLocks noChangeAspect="1"/>
            </p:cNvPicPr>
            <p:nvPr/>
          </p:nvPicPr>
          <p:blipFill>
            <a:blip r:embed="rId6"/>
            <a:stretch>
              <a:fillRect/>
            </a:stretch>
          </p:blipFill>
          <p:spPr>
            <a:xfrm>
              <a:off x="2148551" y="0"/>
              <a:ext cx="6858001" cy="5143500"/>
            </a:xfrm>
            <a:prstGeom prst="rect">
              <a:avLst/>
            </a:prstGeom>
          </p:spPr>
        </p:pic>
        <p:sp>
          <p:nvSpPr>
            <p:cNvPr id="3" name="TextBox 2">
              <a:extLst>
                <a:ext uri="{FF2B5EF4-FFF2-40B4-BE49-F238E27FC236}">
                  <a16:creationId xmlns:a16="http://schemas.microsoft.com/office/drawing/2014/main" id="{E20C33BE-C43A-9C41-BD0D-0B604B12C540}"/>
                </a:ext>
              </a:extLst>
            </p:cNvPr>
            <p:cNvSpPr txBox="1"/>
            <p:nvPr/>
          </p:nvSpPr>
          <p:spPr>
            <a:xfrm>
              <a:off x="4883163" y="1600200"/>
              <a:ext cx="1200329" cy="300082"/>
            </a:xfrm>
            <a:prstGeom prst="rect">
              <a:avLst/>
            </a:prstGeom>
            <a:noFill/>
          </p:spPr>
          <p:txBody>
            <a:bodyPr wrap="none" rtlCol="0">
              <a:spAutoFit/>
            </a:bodyPr>
            <a:lstStyle/>
            <a:p>
              <a:r>
                <a:rPr lang="en-US" sz="1350" dirty="0">
                  <a:solidFill>
                    <a:schemeClr val="bg2"/>
                  </a:solidFill>
                </a:rPr>
                <a:t>Volcano Island</a:t>
              </a:r>
            </a:p>
          </p:txBody>
        </p:sp>
        <p:sp>
          <p:nvSpPr>
            <p:cNvPr id="5" name="5-Point Star 4">
              <a:extLst>
                <a:ext uri="{FF2B5EF4-FFF2-40B4-BE49-F238E27FC236}">
                  <a16:creationId xmlns:a16="http://schemas.microsoft.com/office/drawing/2014/main" id="{DC380C20-C4EA-CA4B-A9AE-4C73CE1FB8FC}"/>
                </a:ext>
              </a:extLst>
            </p:cNvPr>
            <p:cNvSpPr/>
            <p:nvPr/>
          </p:nvSpPr>
          <p:spPr>
            <a:xfrm>
              <a:off x="5434848" y="2145592"/>
              <a:ext cx="225287" cy="225287"/>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26F9D4F9-7938-5745-ACC3-EB53B38A9B4C}"/>
              </a:ext>
            </a:extLst>
          </p:cNvPr>
          <p:cNvGrpSpPr/>
          <p:nvPr/>
        </p:nvGrpSpPr>
        <p:grpSpPr>
          <a:xfrm>
            <a:off x="3538436" y="2937511"/>
            <a:ext cx="5474326" cy="2205990"/>
            <a:chOff x="4570577" y="3318942"/>
            <a:chExt cx="4573423" cy="1842953"/>
          </a:xfrm>
        </p:grpSpPr>
        <p:pic>
          <p:nvPicPr>
            <p:cNvPr id="12" name="Picture 11">
              <a:extLst>
                <a:ext uri="{FF2B5EF4-FFF2-40B4-BE49-F238E27FC236}">
                  <a16:creationId xmlns:a16="http://schemas.microsoft.com/office/drawing/2014/main" id="{CC0DE1C3-8B22-7C46-8794-CB75BE221952}"/>
                </a:ext>
              </a:extLst>
            </p:cNvPr>
            <p:cNvPicPr>
              <a:picLocks noChangeAspect="1"/>
            </p:cNvPicPr>
            <p:nvPr/>
          </p:nvPicPr>
          <p:blipFill rotWithShape="1">
            <a:blip r:embed="rId7"/>
            <a:srcRect t="48181"/>
            <a:stretch/>
          </p:blipFill>
          <p:spPr>
            <a:xfrm>
              <a:off x="4570577" y="3318942"/>
              <a:ext cx="4573423" cy="1842953"/>
            </a:xfrm>
            <a:prstGeom prst="rect">
              <a:avLst/>
            </a:prstGeom>
          </p:spPr>
        </p:pic>
        <p:sp>
          <p:nvSpPr>
            <p:cNvPr id="15" name="Rectangle 14">
              <a:extLst>
                <a:ext uri="{FF2B5EF4-FFF2-40B4-BE49-F238E27FC236}">
                  <a16:creationId xmlns:a16="http://schemas.microsoft.com/office/drawing/2014/main" id="{9743877D-5A49-4E48-A054-A8A087100D03}"/>
                </a:ext>
              </a:extLst>
            </p:cNvPr>
            <p:cNvSpPr/>
            <p:nvPr/>
          </p:nvSpPr>
          <p:spPr>
            <a:xfrm>
              <a:off x="4928232" y="3408913"/>
              <a:ext cx="267816" cy="256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69BC4BEA-F14A-1C44-86F6-951AB6C7C0FA}"/>
              </a:ext>
            </a:extLst>
          </p:cNvPr>
          <p:cNvSpPr/>
          <p:nvPr/>
        </p:nvSpPr>
        <p:spPr>
          <a:xfrm>
            <a:off x="5432759" y="4221541"/>
            <a:ext cx="3474985" cy="523220"/>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Surface LOS displacement time-series measured at the location of </a:t>
            </a:r>
          </a:p>
        </p:txBody>
      </p:sp>
      <p:sp>
        <p:nvSpPr>
          <p:cNvPr id="27" name="5-Point Star 26">
            <a:extLst>
              <a:ext uri="{FF2B5EF4-FFF2-40B4-BE49-F238E27FC236}">
                <a16:creationId xmlns:a16="http://schemas.microsoft.com/office/drawing/2014/main" id="{F18D5BF5-A2E0-414F-AA53-9D6E7310029A}"/>
              </a:ext>
            </a:extLst>
          </p:cNvPr>
          <p:cNvSpPr/>
          <p:nvPr/>
        </p:nvSpPr>
        <p:spPr>
          <a:xfrm>
            <a:off x="7731415" y="4512367"/>
            <a:ext cx="155286" cy="155286"/>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5D60AF6-B4F4-564E-8162-07E1B629282E}"/>
              </a:ext>
            </a:extLst>
          </p:cNvPr>
          <p:cNvSpPr/>
          <p:nvPr/>
        </p:nvSpPr>
        <p:spPr>
          <a:xfrm>
            <a:off x="5423418" y="4221541"/>
            <a:ext cx="3243221" cy="512170"/>
          </a:xfrm>
          <a:prstGeom prst="rect">
            <a:avLst/>
          </a:prstGeom>
          <a:no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6" name="Audio Recording Nov 15, 2020 at 11:38:36 PM" descr="Audio Recording Nov 15, 2020 at 11:38:36 PM">
            <a:hlinkClick r:id="" action="ppaction://media"/>
            <a:extLst>
              <a:ext uri="{FF2B5EF4-FFF2-40B4-BE49-F238E27FC236}">
                <a16:creationId xmlns:a16="http://schemas.microsoft.com/office/drawing/2014/main" id="{1ACB7EAD-76C4-4744-A7DB-87F63B882D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63005" y="-128050"/>
            <a:ext cx="812800" cy="812800"/>
          </a:xfrm>
          <a:prstGeom prst="rect">
            <a:avLst/>
          </a:prstGeom>
        </p:spPr>
      </p:pic>
    </p:spTree>
    <p:extLst>
      <p:ext uri="{BB962C8B-B14F-4D97-AF65-F5344CB8AC3E}">
        <p14:creationId xmlns:p14="http://schemas.microsoft.com/office/powerpoint/2010/main" val="409064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8FCF91-A215-4642-BD08-0CEB73896E9D}"/>
              </a:ext>
            </a:extLst>
          </p:cNvPr>
          <p:cNvSpPr/>
          <p:nvPr/>
        </p:nvSpPr>
        <p:spPr>
          <a:xfrm>
            <a:off x="380172" y="0"/>
            <a:ext cx="8118332"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21" name="Group 20">
            <a:extLst>
              <a:ext uri="{FF2B5EF4-FFF2-40B4-BE49-F238E27FC236}">
                <a16:creationId xmlns:a16="http://schemas.microsoft.com/office/drawing/2014/main" id="{EDEDDBE6-344F-214F-B280-102E2CF9E80E}"/>
              </a:ext>
            </a:extLst>
          </p:cNvPr>
          <p:cNvGrpSpPr/>
          <p:nvPr/>
        </p:nvGrpSpPr>
        <p:grpSpPr>
          <a:xfrm>
            <a:off x="380172" y="4595166"/>
            <a:ext cx="2653111" cy="390327"/>
            <a:chOff x="1941328" y="5890956"/>
            <a:chExt cx="3537481" cy="520436"/>
          </a:xfrm>
        </p:grpSpPr>
        <p:pic>
          <p:nvPicPr>
            <p:cNvPr id="22" name="Picture 21">
              <a:extLst>
                <a:ext uri="{FF2B5EF4-FFF2-40B4-BE49-F238E27FC236}">
                  <a16:creationId xmlns:a16="http://schemas.microsoft.com/office/drawing/2014/main" id="{03080FB2-FF38-564B-8AF6-C35CDC709F42}"/>
                </a:ext>
              </a:extLst>
            </p:cNvPr>
            <p:cNvPicPr>
              <a:picLocks noChangeAspect="1"/>
            </p:cNvPicPr>
            <p:nvPr/>
          </p:nvPicPr>
          <p:blipFill>
            <a:blip r:embed="rId5"/>
            <a:stretch>
              <a:fillRect/>
            </a:stretch>
          </p:blipFill>
          <p:spPr>
            <a:xfrm rot="10800000">
              <a:off x="2097835" y="6075683"/>
              <a:ext cx="2963202" cy="335709"/>
            </a:xfrm>
            <a:prstGeom prst="rect">
              <a:avLst/>
            </a:prstGeom>
          </p:spPr>
        </p:pic>
        <p:sp>
          <p:nvSpPr>
            <p:cNvPr id="23" name="TextBox 22">
              <a:extLst>
                <a:ext uri="{FF2B5EF4-FFF2-40B4-BE49-F238E27FC236}">
                  <a16:creationId xmlns:a16="http://schemas.microsoft.com/office/drawing/2014/main" id="{7E86582A-B3AA-394C-85DF-ED9E52C2F074}"/>
                </a:ext>
              </a:extLst>
            </p:cNvPr>
            <p:cNvSpPr txBox="1"/>
            <p:nvPr/>
          </p:nvSpPr>
          <p:spPr>
            <a:xfrm>
              <a:off x="1941328" y="5890956"/>
              <a:ext cx="3537481" cy="307776"/>
            </a:xfrm>
            <a:prstGeom prst="rect">
              <a:avLst/>
            </a:prstGeom>
            <a:noFill/>
          </p:spPr>
          <p:txBody>
            <a:bodyPr wrap="square" rtlCol="0">
              <a:spAutoFit/>
            </a:bodyPr>
            <a:lstStyle/>
            <a:p>
              <a:r>
                <a:rPr lang="en-US" sz="900" dirty="0">
                  <a:solidFill>
                    <a:schemeClr val="bg1"/>
                  </a:solidFill>
                  <a:latin typeface="American Typewriter" panose="02090604020004020304" pitchFamily="18" charset="77"/>
                </a:rPr>
                <a:t> 0.0            LOS Displacement (cm)       11.45</a:t>
              </a:r>
            </a:p>
          </p:txBody>
        </p:sp>
      </p:grpSp>
      <p:sp>
        <p:nvSpPr>
          <p:cNvPr id="24" name="TextBox 23">
            <a:extLst>
              <a:ext uri="{FF2B5EF4-FFF2-40B4-BE49-F238E27FC236}">
                <a16:creationId xmlns:a16="http://schemas.microsoft.com/office/drawing/2014/main" id="{1EDEA55A-1A17-C44D-8A86-32142FE7E8FB}"/>
              </a:ext>
            </a:extLst>
          </p:cNvPr>
          <p:cNvSpPr txBox="1"/>
          <p:nvPr/>
        </p:nvSpPr>
        <p:spPr>
          <a:xfrm>
            <a:off x="738023" y="4240419"/>
            <a:ext cx="1859805" cy="415498"/>
          </a:xfrm>
          <a:prstGeom prst="rect">
            <a:avLst/>
          </a:prstGeom>
          <a:noFill/>
        </p:spPr>
        <p:txBody>
          <a:bodyPr wrap="none" rtlCol="0">
            <a:spAutoFit/>
          </a:bodyPr>
          <a:lstStyle/>
          <a:p>
            <a:r>
              <a:rPr lang="en-US" sz="1050" dirty="0">
                <a:solidFill>
                  <a:schemeClr val="bg1"/>
                </a:solidFill>
                <a:latin typeface="American Typewriter" panose="02090604020004020304" pitchFamily="18" charset="77"/>
              </a:rPr>
              <a:t>22Jan2019 – 12Nov2019</a:t>
            </a:r>
          </a:p>
          <a:p>
            <a:r>
              <a:rPr lang="en-US" sz="1050" dirty="0">
                <a:solidFill>
                  <a:schemeClr val="bg1"/>
                </a:solidFill>
                <a:latin typeface="American Typewriter" panose="02090604020004020304" pitchFamily="18" charset="77"/>
              </a:rPr>
              <a:t>ALOS 2  Ascending T138</a:t>
            </a:r>
          </a:p>
        </p:txBody>
      </p:sp>
      <p:sp>
        <p:nvSpPr>
          <p:cNvPr id="14" name="Text Placeholder 2">
            <a:extLst>
              <a:ext uri="{FF2B5EF4-FFF2-40B4-BE49-F238E27FC236}">
                <a16:creationId xmlns:a16="http://schemas.microsoft.com/office/drawing/2014/main" id="{49BA2E7D-37BD-6F48-84A7-3F43EDF4E439}"/>
              </a:ext>
            </a:extLst>
          </p:cNvPr>
          <p:cNvSpPr txBox="1">
            <a:spLocks/>
          </p:cNvSpPr>
          <p:nvPr/>
        </p:nvSpPr>
        <p:spPr>
          <a:xfrm>
            <a:off x="212037" y="254567"/>
            <a:ext cx="8454602" cy="430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2600" b="1" dirty="0">
                <a:solidFill>
                  <a:srgbClr val="990000"/>
                </a:solidFill>
                <a:latin typeface="Arial"/>
                <a:cs typeface="Arial"/>
              </a:rPr>
              <a:t>Results: </a:t>
            </a:r>
          </a:p>
          <a:p>
            <a:pPr marL="0" lvl="0" indent="0">
              <a:buNone/>
            </a:pPr>
            <a:r>
              <a:rPr lang="en-US" sz="2000" dirty="0">
                <a:solidFill>
                  <a:schemeClr val="bg1"/>
                </a:solidFill>
                <a:latin typeface="Arial"/>
                <a:cs typeface="Arial"/>
              </a:rPr>
              <a:t>Pre-eruptive state</a:t>
            </a:r>
          </a:p>
          <a:p>
            <a:pPr marL="0" lvl="0" indent="0">
              <a:buNone/>
            </a:pPr>
            <a:endParaRPr lang="en-US" sz="2000" dirty="0">
              <a:solidFill>
                <a:schemeClr val="bg1"/>
              </a:solidFill>
              <a:latin typeface="Arial"/>
              <a:cs typeface="Arial"/>
            </a:endParaRPr>
          </a:p>
          <a:p>
            <a:pPr marL="0" lvl="0" indent="0">
              <a:buNone/>
            </a:pPr>
            <a:endParaRPr lang="en-US" sz="2000" dirty="0">
              <a:solidFill>
                <a:schemeClr val="bg1"/>
              </a:solidFill>
              <a:latin typeface="Arial"/>
              <a:cs typeface="Arial"/>
            </a:endParaRPr>
          </a:p>
        </p:txBody>
      </p:sp>
      <p:grpSp>
        <p:nvGrpSpPr>
          <p:cNvPr id="25" name="Group 24">
            <a:extLst>
              <a:ext uri="{FF2B5EF4-FFF2-40B4-BE49-F238E27FC236}">
                <a16:creationId xmlns:a16="http://schemas.microsoft.com/office/drawing/2014/main" id="{98DB0E5F-ED86-9846-B378-AAFA2F86760C}"/>
              </a:ext>
            </a:extLst>
          </p:cNvPr>
          <p:cNvGrpSpPr/>
          <p:nvPr/>
        </p:nvGrpSpPr>
        <p:grpSpPr>
          <a:xfrm>
            <a:off x="2145656" y="-137160"/>
            <a:ext cx="6858001" cy="5143500"/>
            <a:chOff x="2148551" y="0"/>
            <a:chExt cx="6858001" cy="5143500"/>
          </a:xfrm>
        </p:grpSpPr>
        <p:pic>
          <p:nvPicPr>
            <p:cNvPr id="7" name="Picture 6">
              <a:extLst>
                <a:ext uri="{FF2B5EF4-FFF2-40B4-BE49-F238E27FC236}">
                  <a16:creationId xmlns:a16="http://schemas.microsoft.com/office/drawing/2014/main" id="{A703F0AD-6F0E-084B-A4DC-E260CA26175D}"/>
                </a:ext>
              </a:extLst>
            </p:cNvPr>
            <p:cNvPicPr>
              <a:picLocks noChangeAspect="1"/>
            </p:cNvPicPr>
            <p:nvPr/>
          </p:nvPicPr>
          <p:blipFill>
            <a:blip r:embed="rId6"/>
            <a:stretch>
              <a:fillRect/>
            </a:stretch>
          </p:blipFill>
          <p:spPr>
            <a:xfrm>
              <a:off x="2148551" y="0"/>
              <a:ext cx="6858001" cy="5143500"/>
            </a:xfrm>
            <a:prstGeom prst="rect">
              <a:avLst/>
            </a:prstGeom>
          </p:spPr>
        </p:pic>
        <p:sp>
          <p:nvSpPr>
            <p:cNvPr id="3" name="TextBox 2">
              <a:extLst>
                <a:ext uri="{FF2B5EF4-FFF2-40B4-BE49-F238E27FC236}">
                  <a16:creationId xmlns:a16="http://schemas.microsoft.com/office/drawing/2014/main" id="{E20C33BE-C43A-9C41-BD0D-0B604B12C540}"/>
                </a:ext>
              </a:extLst>
            </p:cNvPr>
            <p:cNvSpPr txBox="1"/>
            <p:nvPr/>
          </p:nvSpPr>
          <p:spPr>
            <a:xfrm>
              <a:off x="4883163" y="1600200"/>
              <a:ext cx="1200329" cy="300082"/>
            </a:xfrm>
            <a:prstGeom prst="rect">
              <a:avLst/>
            </a:prstGeom>
            <a:noFill/>
          </p:spPr>
          <p:txBody>
            <a:bodyPr wrap="none" rtlCol="0">
              <a:spAutoFit/>
            </a:bodyPr>
            <a:lstStyle/>
            <a:p>
              <a:r>
                <a:rPr lang="en-US" sz="1350" dirty="0">
                  <a:solidFill>
                    <a:schemeClr val="bg2"/>
                  </a:solidFill>
                </a:rPr>
                <a:t>Volcano Island</a:t>
              </a:r>
            </a:p>
          </p:txBody>
        </p:sp>
        <p:sp>
          <p:nvSpPr>
            <p:cNvPr id="5" name="5-Point Star 4">
              <a:extLst>
                <a:ext uri="{FF2B5EF4-FFF2-40B4-BE49-F238E27FC236}">
                  <a16:creationId xmlns:a16="http://schemas.microsoft.com/office/drawing/2014/main" id="{DC380C20-C4EA-CA4B-A9AE-4C73CE1FB8FC}"/>
                </a:ext>
              </a:extLst>
            </p:cNvPr>
            <p:cNvSpPr/>
            <p:nvPr/>
          </p:nvSpPr>
          <p:spPr>
            <a:xfrm>
              <a:off x="5434848" y="2145592"/>
              <a:ext cx="225287" cy="225287"/>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26F9D4F9-7938-5745-ACC3-EB53B38A9B4C}"/>
              </a:ext>
            </a:extLst>
          </p:cNvPr>
          <p:cNvGrpSpPr/>
          <p:nvPr/>
        </p:nvGrpSpPr>
        <p:grpSpPr>
          <a:xfrm>
            <a:off x="3538436" y="2937511"/>
            <a:ext cx="5474326" cy="2205990"/>
            <a:chOff x="4570577" y="3318942"/>
            <a:chExt cx="4573423" cy="1842953"/>
          </a:xfrm>
        </p:grpSpPr>
        <p:pic>
          <p:nvPicPr>
            <p:cNvPr id="12" name="Picture 11">
              <a:extLst>
                <a:ext uri="{FF2B5EF4-FFF2-40B4-BE49-F238E27FC236}">
                  <a16:creationId xmlns:a16="http://schemas.microsoft.com/office/drawing/2014/main" id="{CC0DE1C3-8B22-7C46-8794-CB75BE221952}"/>
                </a:ext>
              </a:extLst>
            </p:cNvPr>
            <p:cNvPicPr>
              <a:picLocks noChangeAspect="1"/>
            </p:cNvPicPr>
            <p:nvPr/>
          </p:nvPicPr>
          <p:blipFill rotWithShape="1">
            <a:blip r:embed="rId7"/>
            <a:srcRect t="48181"/>
            <a:stretch/>
          </p:blipFill>
          <p:spPr>
            <a:xfrm>
              <a:off x="4570577" y="3318942"/>
              <a:ext cx="4573423" cy="1842953"/>
            </a:xfrm>
            <a:prstGeom prst="rect">
              <a:avLst/>
            </a:prstGeom>
          </p:spPr>
        </p:pic>
        <p:sp>
          <p:nvSpPr>
            <p:cNvPr id="15" name="Rectangle 14">
              <a:extLst>
                <a:ext uri="{FF2B5EF4-FFF2-40B4-BE49-F238E27FC236}">
                  <a16:creationId xmlns:a16="http://schemas.microsoft.com/office/drawing/2014/main" id="{9743877D-5A49-4E48-A054-A8A087100D03}"/>
                </a:ext>
              </a:extLst>
            </p:cNvPr>
            <p:cNvSpPr/>
            <p:nvPr/>
          </p:nvSpPr>
          <p:spPr>
            <a:xfrm>
              <a:off x="4928232" y="3408913"/>
              <a:ext cx="267816" cy="256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Rectangle 29">
            <a:extLst>
              <a:ext uri="{FF2B5EF4-FFF2-40B4-BE49-F238E27FC236}">
                <a16:creationId xmlns:a16="http://schemas.microsoft.com/office/drawing/2014/main" id="{FACE8DFC-D000-584D-A590-BAAE21369772}"/>
              </a:ext>
            </a:extLst>
          </p:cNvPr>
          <p:cNvSpPr/>
          <p:nvPr/>
        </p:nvSpPr>
        <p:spPr>
          <a:xfrm>
            <a:off x="3966544" y="3089298"/>
            <a:ext cx="3845218" cy="1718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9F3BA90C-8C3D-D648-9B2A-E2BC7E7F74E2}"/>
              </a:ext>
            </a:extLst>
          </p:cNvPr>
          <p:cNvGrpSpPr/>
          <p:nvPr/>
        </p:nvGrpSpPr>
        <p:grpSpPr>
          <a:xfrm>
            <a:off x="5363142" y="3109162"/>
            <a:ext cx="2532687" cy="1668729"/>
            <a:chOff x="6480074" y="1306302"/>
            <a:chExt cx="2532687" cy="1668729"/>
          </a:xfrm>
        </p:grpSpPr>
        <p:pic>
          <p:nvPicPr>
            <p:cNvPr id="8" name="Picture 7">
              <a:extLst>
                <a:ext uri="{FF2B5EF4-FFF2-40B4-BE49-F238E27FC236}">
                  <a16:creationId xmlns:a16="http://schemas.microsoft.com/office/drawing/2014/main" id="{C3685845-7BF1-A24F-9C70-1C8B5133722F}"/>
                </a:ext>
              </a:extLst>
            </p:cNvPr>
            <p:cNvPicPr>
              <a:picLocks noChangeAspect="1"/>
            </p:cNvPicPr>
            <p:nvPr/>
          </p:nvPicPr>
          <p:blipFill rotWithShape="1">
            <a:blip r:embed="rId8"/>
            <a:srcRect l="3469" t="-1" r="47227" b="65066"/>
            <a:stretch/>
          </p:blipFill>
          <p:spPr>
            <a:xfrm>
              <a:off x="6480074" y="1306302"/>
              <a:ext cx="2532687" cy="1668729"/>
            </a:xfrm>
            <a:prstGeom prst="rect">
              <a:avLst/>
            </a:prstGeom>
          </p:spPr>
        </p:pic>
        <p:sp>
          <p:nvSpPr>
            <p:cNvPr id="29" name="Rectangle 28">
              <a:extLst>
                <a:ext uri="{FF2B5EF4-FFF2-40B4-BE49-F238E27FC236}">
                  <a16:creationId xmlns:a16="http://schemas.microsoft.com/office/drawing/2014/main" id="{321CDB89-C347-324C-B39E-20C41755475A}"/>
                </a:ext>
              </a:extLst>
            </p:cNvPr>
            <p:cNvSpPr/>
            <p:nvPr/>
          </p:nvSpPr>
          <p:spPr>
            <a:xfrm>
              <a:off x="6944118" y="1551398"/>
              <a:ext cx="291707" cy="279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Rectangle 9">
            <a:extLst>
              <a:ext uri="{FF2B5EF4-FFF2-40B4-BE49-F238E27FC236}">
                <a16:creationId xmlns:a16="http://schemas.microsoft.com/office/drawing/2014/main" id="{105C0E18-F743-974A-895D-21ABC4546505}"/>
              </a:ext>
            </a:extLst>
          </p:cNvPr>
          <p:cNvSpPr/>
          <p:nvPr/>
        </p:nvSpPr>
        <p:spPr>
          <a:xfrm>
            <a:off x="4005461" y="3241042"/>
            <a:ext cx="1523918" cy="1384995"/>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Volume change of the magma</a:t>
            </a:r>
          </a:p>
          <a:p>
            <a:r>
              <a:rPr lang="en-US" sz="1400" dirty="0">
                <a:latin typeface="Arial" panose="020B0604020202020204" pitchFamily="34" charset="0"/>
                <a:cs typeface="Arial" panose="020B0604020202020204" pitchFamily="34" charset="0"/>
              </a:rPr>
              <a:t>chamber during the inflation period</a:t>
            </a:r>
          </a:p>
          <a:p>
            <a:r>
              <a:rPr lang="en-US" sz="1400" dirty="0">
                <a:latin typeface="Arial" panose="020B0604020202020204" pitchFamily="34" charset="0"/>
                <a:cs typeface="Arial" panose="020B0604020202020204" pitchFamily="34" charset="0"/>
              </a:rPr>
              <a:t>(2019-2020)</a:t>
            </a:r>
          </a:p>
        </p:txBody>
      </p:sp>
      <p:sp>
        <p:nvSpPr>
          <p:cNvPr id="31" name="Rectangle 30">
            <a:extLst>
              <a:ext uri="{FF2B5EF4-FFF2-40B4-BE49-F238E27FC236}">
                <a16:creationId xmlns:a16="http://schemas.microsoft.com/office/drawing/2014/main" id="{495187F2-D061-B945-87AD-9E3BE26FB4AE}"/>
              </a:ext>
            </a:extLst>
          </p:cNvPr>
          <p:cNvSpPr/>
          <p:nvPr/>
        </p:nvSpPr>
        <p:spPr>
          <a:xfrm>
            <a:off x="202964" y="1570033"/>
            <a:ext cx="3002651" cy="2308324"/>
          </a:xfrm>
          <a:prstGeom prst="rect">
            <a:avLst/>
          </a:prstGeom>
        </p:spPr>
        <p:txBody>
          <a:bodyPr wrap="square">
            <a:spAutoFit/>
          </a:bodyPr>
          <a:lstStyle/>
          <a:p>
            <a:r>
              <a:rPr lang="en-US" dirty="0">
                <a:solidFill>
                  <a:schemeClr val="bg1"/>
                </a:solidFill>
                <a:latin typeface="Arial" panose="020B0604020202020204" pitchFamily="34" charset="0"/>
                <a:cs typeface="Arial" panose="020B0604020202020204" pitchFamily="34" charset="0"/>
              </a:rPr>
              <a:t>We modeled the inflation period of the time-series (2019-2020). </a:t>
            </a:r>
          </a:p>
          <a:p>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We find </a:t>
            </a:r>
            <a:r>
              <a:rPr lang="en-US" dirty="0">
                <a:solidFill>
                  <a:schemeClr val="accent4"/>
                </a:solidFill>
                <a:latin typeface="Arial" panose="020B0604020202020204" pitchFamily="34" charset="0"/>
                <a:cs typeface="Arial" panose="020B0604020202020204" pitchFamily="34" charset="0"/>
              </a:rPr>
              <a:t>a NE-SW striking ellipsoidal body</a:t>
            </a:r>
            <a:r>
              <a:rPr lang="en-US" dirty="0">
                <a:solidFill>
                  <a:schemeClr val="bg1"/>
                </a:solidFill>
                <a:latin typeface="Arial" panose="020B0604020202020204" pitchFamily="34" charset="0"/>
                <a:cs typeface="Arial" panose="020B0604020202020204" pitchFamily="34" charset="0"/>
              </a:rPr>
              <a:t> </a:t>
            </a:r>
            <a:r>
              <a:rPr lang="en-US" dirty="0">
                <a:solidFill>
                  <a:schemeClr val="accent4"/>
                </a:solidFill>
                <a:latin typeface="Arial" panose="020B0604020202020204" pitchFamily="34" charset="0"/>
                <a:cs typeface="Arial" panose="020B0604020202020204" pitchFamily="34" charset="0"/>
              </a:rPr>
              <a:t>located at ~5 km depth beneath the Volcano Island!</a:t>
            </a:r>
          </a:p>
        </p:txBody>
      </p:sp>
      <p:sp>
        <p:nvSpPr>
          <p:cNvPr id="4" name="Rectangle 3">
            <a:extLst>
              <a:ext uri="{FF2B5EF4-FFF2-40B4-BE49-F238E27FC236}">
                <a16:creationId xmlns:a16="http://schemas.microsoft.com/office/drawing/2014/main" id="{EF19C36C-0814-244F-A5E5-A6B854904119}"/>
              </a:ext>
            </a:extLst>
          </p:cNvPr>
          <p:cNvSpPr/>
          <p:nvPr/>
        </p:nvSpPr>
        <p:spPr>
          <a:xfrm>
            <a:off x="7872777" y="3037520"/>
            <a:ext cx="867999" cy="1810512"/>
          </a:xfrm>
          <a:prstGeom prst="rect">
            <a:avLst/>
          </a:prstGeom>
          <a:solidFill>
            <a:schemeClr val="accent1">
              <a:alpha val="2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36B2485-0975-734E-A96F-BB7DA6DDB5A7}"/>
              </a:ext>
            </a:extLst>
          </p:cNvPr>
          <p:cNvSpPr txBox="1"/>
          <p:nvPr/>
        </p:nvSpPr>
        <p:spPr>
          <a:xfrm>
            <a:off x="7796394" y="3029837"/>
            <a:ext cx="1067921" cy="261610"/>
          </a:xfrm>
          <a:prstGeom prst="rect">
            <a:avLst/>
          </a:prstGeom>
          <a:noFill/>
        </p:spPr>
        <p:txBody>
          <a:bodyPr wrap="none" rtlCol="0">
            <a:spAutoFit/>
          </a:bodyPr>
          <a:lstStyle/>
          <a:p>
            <a:r>
              <a:rPr lang="en-US" sz="1050" dirty="0">
                <a:solidFill>
                  <a:schemeClr val="accent5">
                    <a:lumMod val="50000"/>
                  </a:schemeClr>
                </a:solidFill>
              </a:rPr>
              <a:t>Inflation period</a:t>
            </a:r>
          </a:p>
        </p:txBody>
      </p:sp>
      <p:pic>
        <p:nvPicPr>
          <p:cNvPr id="11" name="Audio Recording Nov 15, 2020 at 11:43:52 PM" descr="Audio Recording Nov 15, 2020 at 11:43:52 PM">
            <a:hlinkClick r:id="" action="ppaction://media"/>
            <a:extLst>
              <a:ext uri="{FF2B5EF4-FFF2-40B4-BE49-F238E27FC236}">
                <a16:creationId xmlns:a16="http://schemas.microsoft.com/office/drawing/2014/main" id="{8BAABC14-75D1-DA4A-A13E-DECBC813BE4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1375" y="-110932"/>
            <a:ext cx="812800" cy="812800"/>
          </a:xfrm>
          <a:prstGeom prst="rect">
            <a:avLst/>
          </a:prstGeom>
        </p:spPr>
      </p:pic>
    </p:spTree>
    <p:extLst>
      <p:ext uri="{BB962C8B-B14F-4D97-AF65-F5344CB8AC3E}">
        <p14:creationId xmlns:p14="http://schemas.microsoft.com/office/powerpoint/2010/main" val="291152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4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8FCF91-A215-4642-BD08-0CEB73896E9D}"/>
              </a:ext>
            </a:extLst>
          </p:cNvPr>
          <p:cNvSpPr/>
          <p:nvPr/>
        </p:nvSpPr>
        <p:spPr>
          <a:xfrm>
            <a:off x="380172" y="0"/>
            <a:ext cx="8118332"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Text Placeholder 2">
            <a:extLst>
              <a:ext uri="{FF2B5EF4-FFF2-40B4-BE49-F238E27FC236}">
                <a16:creationId xmlns:a16="http://schemas.microsoft.com/office/drawing/2014/main" id="{49BA2E7D-37BD-6F48-84A7-3F43EDF4E439}"/>
              </a:ext>
            </a:extLst>
          </p:cNvPr>
          <p:cNvSpPr txBox="1">
            <a:spLocks/>
          </p:cNvSpPr>
          <p:nvPr/>
        </p:nvSpPr>
        <p:spPr>
          <a:xfrm>
            <a:off x="212037" y="254567"/>
            <a:ext cx="8454602" cy="430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2600" b="1" dirty="0">
                <a:solidFill>
                  <a:srgbClr val="990000"/>
                </a:solidFill>
                <a:latin typeface="Arial"/>
                <a:cs typeface="Arial"/>
              </a:rPr>
              <a:t>Results: </a:t>
            </a:r>
          </a:p>
          <a:p>
            <a:pPr marL="0" lvl="0" indent="0">
              <a:buNone/>
            </a:pPr>
            <a:r>
              <a:rPr lang="en-US" sz="2000" dirty="0">
                <a:solidFill>
                  <a:schemeClr val="bg1"/>
                </a:solidFill>
                <a:latin typeface="Arial"/>
                <a:cs typeface="Arial"/>
              </a:rPr>
              <a:t>Co-eruptive state</a:t>
            </a:r>
          </a:p>
          <a:p>
            <a:pPr marL="0" lvl="0" indent="0">
              <a:buNone/>
            </a:pPr>
            <a:endParaRPr lang="en-US" sz="2000" dirty="0">
              <a:solidFill>
                <a:schemeClr val="bg1"/>
              </a:solidFill>
              <a:latin typeface="Arial"/>
              <a:cs typeface="Arial"/>
            </a:endParaRPr>
          </a:p>
          <a:p>
            <a:pPr marL="0" lvl="0" indent="0">
              <a:buNone/>
            </a:pPr>
            <a:endParaRPr lang="en-US" sz="2000" dirty="0">
              <a:solidFill>
                <a:schemeClr val="bg1"/>
              </a:solidFill>
              <a:latin typeface="Arial"/>
              <a:cs typeface="Arial"/>
            </a:endParaRPr>
          </a:p>
        </p:txBody>
      </p:sp>
      <p:pic>
        <p:nvPicPr>
          <p:cNvPr id="8" name="Picture 7">
            <a:extLst>
              <a:ext uri="{FF2B5EF4-FFF2-40B4-BE49-F238E27FC236}">
                <a16:creationId xmlns:a16="http://schemas.microsoft.com/office/drawing/2014/main" id="{41DAA253-FD54-9E40-B81A-D0806AA75589}"/>
              </a:ext>
            </a:extLst>
          </p:cNvPr>
          <p:cNvPicPr>
            <a:picLocks noChangeAspect="1"/>
          </p:cNvPicPr>
          <p:nvPr/>
        </p:nvPicPr>
        <p:blipFill>
          <a:blip r:embed="rId5"/>
          <a:stretch>
            <a:fillRect/>
          </a:stretch>
        </p:blipFill>
        <p:spPr>
          <a:xfrm>
            <a:off x="3647590" y="295509"/>
            <a:ext cx="5496410" cy="4847991"/>
          </a:xfrm>
          <a:prstGeom prst="rect">
            <a:avLst/>
          </a:prstGeom>
        </p:spPr>
      </p:pic>
      <p:sp>
        <p:nvSpPr>
          <p:cNvPr id="10" name="Rectangle 9">
            <a:extLst>
              <a:ext uri="{FF2B5EF4-FFF2-40B4-BE49-F238E27FC236}">
                <a16:creationId xmlns:a16="http://schemas.microsoft.com/office/drawing/2014/main" id="{00371AB7-8693-1249-A07E-03B291B56744}"/>
              </a:ext>
            </a:extLst>
          </p:cNvPr>
          <p:cNvSpPr/>
          <p:nvPr/>
        </p:nvSpPr>
        <p:spPr>
          <a:xfrm>
            <a:off x="3776152" y="-7276"/>
            <a:ext cx="1608133" cy="369332"/>
          </a:xfrm>
          <a:prstGeom prst="rect">
            <a:avLst/>
          </a:prstGeom>
        </p:spPr>
        <p:txBody>
          <a:bodyPr wrap="none">
            <a:spAutoFit/>
          </a:bodyPr>
          <a:lstStyle/>
          <a:p>
            <a:r>
              <a:rPr lang="en-US" dirty="0" err="1">
                <a:solidFill>
                  <a:schemeClr val="bg1"/>
                </a:solidFill>
                <a:latin typeface="Arial" panose="020B0604020202020204" pitchFamily="34" charset="0"/>
                <a:cs typeface="Arial" panose="020B0604020202020204" pitchFamily="34" charset="0"/>
              </a:rPr>
              <a:t>InSAR</a:t>
            </a:r>
            <a:r>
              <a:rPr lang="en-US" dirty="0">
                <a:solidFill>
                  <a:schemeClr val="bg1"/>
                </a:solidFill>
                <a:latin typeface="Arial" panose="020B0604020202020204" pitchFamily="34" charset="0"/>
                <a:cs typeface="Arial" panose="020B0604020202020204" pitchFamily="34" charset="0"/>
              </a:rPr>
              <a:t> phase </a:t>
            </a:r>
            <a:endParaRPr lang="en-US" dirty="0">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597B274C-8AFC-694F-B297-62BECBFD631F}"/>
              </a:ext>
            </a:extLst>
          </p:cNvPr>
          <p:cNvSpPr/>
          <p:nvPr/>
        </p:nvSpPr>
        <p:spPr>
          <a:xfrm>
            <a:off x="5721593" y="-7276"/>
            <a:ext cx="1565493" cy="369332"/>
          </a:xfrm>
          <a:prstGeom prst="rect">
            <a:avLst/>
          </a:prstGeom>
        </p:spPr>
        <p:txBody>
          <a:bodyPr wrap="none">
            <a:spAutoFit/>
          </a:bodyPr>
          <a:lstStyle/>
          <a:p>
            <a:r>
              <a:rPr lang="en-US" dirty="0">
                <a:solidFill>
                  <a:schemeClr val="bg1"/>
                </a:solidFill>
                <a:latin typeface="Arial" panose="020B0604020202020204" pitchFamily="34" charset="0"/>
                <a:cs typeface="Arial" panose="020B0604020202020204" pitchFamily="34" charset="0"/>
              </a:rPr>
              <a:t>Range-offset </a:t>
            </a:r>
            <a:endParaRPr lang="en-US" dirty="0">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754A64A1-EAEE-9840-A41B-C67DA139F0F6}"/>
              </a:ext>
            </a:extLst>
          </p:cNvPr>
          <p:cNvSpPr/>
          <p:nvPr/>
        </p:nvSpPr>
        <p:spPr>
          <a:xfrm>
            <a:off x="7351335" y="-7276"/>
            <a:ext cx="1835631" cy="338554"/>
          </a:xfrm>
          <a:prstGeom prst="rect">
            <a:avLst/>
          </a:prstGeom>
        </p:spPr>
        <p:txBody>
          <a:bodyPr wrap="none">
            <a:spAutoFit/>
          </a:bodyPr>
          <a:lstStyle/>
          <a:p>
            <a:r>
              <a:rPr lang="en-US" sz="1600" dirty="0">
                <a:solidFill>
                  <a:schemeClr val="bg1"/>
                </a:solidFill>
                <a:latin typeface="Arial" panose="020B0604020202020204" pitchFamily="34" charset="0"/>
                <a:cs typeface="Arial" panose="020B0604020202020204" pitchFamily="34" charset="0"/>
              </a:rPr>
              <a:t>Horizontal/Vertical</a:t>
            </a:r>
            <a:endParaRPr lang="en-US" sz="16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CEF1621-D5BC-D849-945F-3B7EECC3A07D}"/>
              </a:ext>
            </a:extLst>
          </p:cNvPr>
          <p:cNvSpPr/>
          <p:nvPr/>
        </p:nvSpPr>
        <p:spPr>
          <a:xfrm>
            <a:off x="162909" y="1067465"/>
            <a:ext cx="3400613" cy="3693319"/>
          </a:xfrm>
          <a:prstGeom prst="rect">
            <a:avLst/>
          </a:prstGeom>
        </p:spPr>
        <p:txBody>
          <a:bodyPr wrap="square">
            <a:spAutoFit/>
          </a:bodyPr>
          <a:lstStyle/>
          <a:p>
            <a:r>
              <a:rPr lang="en-US" dirty="0">
                <a:solidFill>
                  <a:schemeClr val="bg1"/>
                </a:solidFill>
                <a:latin typeface="Arial" panose="020B0604020202020204" pitchFamily="34" charset="0"/>
                <a:cs typeface="Arial" panose="020B0604020202020204" pitchFamily="34" charset="0"/>
              </a:rPr>
              <a:t>Two distinct signals emerged: 1) The Volcano Island and the north and east portions of the Taal caldera experienced deflation of ~4m</a:t>
            </a:r>
          </a:p>
          <a:p>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2) The SW region from the Volcano Island towards </a:t>
            </a:r>
            <a:r>
              <a:rPr lang="en-US" dirty="0" err="1">
                <a:solidFill>
                  <a:schemeClr val="bg1"/>
                </a:solidFill>
                <a:latin typeface="Arial" panose="020B0604020202020204" pitchFamily="34" charset="0"/>
                <a:cs typeface="Arial" panose="020B0604020202020204" pitchFamily="34" charset="0"/>
              </a:rPr>
              <a:t>Balayan</a:t>
            </a:r>
            <a:r>
              <a:rPr lang="en-US" dirty="0">
                <a:solidFill>
                  <a:schemeClr val="bg1"/>
                </a:solidFill>
                <a:latin typeface="Arial" panose="020B0604020202020204" pitchFamily="34" charset="0"/>
                <a:cs typeface="Arial" panose="020B0604020202020204" pitchFamily="34" charset="0"/>
              </a:rPr>
              <a:t> Bay inflated (~1m) and pulled apart (~2m), with the center of the NE-SW trending rift located near the </a:t>
            </a:r>
            <a:r>
              <a:rPr lang="en-US" dirty="0" err="1">
                <a:solidFill>
                  <a:schemeClr val="bg1"/>
                </a:solidFill>
                <a:latin typeface="Arial" panose="020B0604020202020204" pitchFamily="34" charset="0"/>
                <a:cs typeface="Arial" panose="020B0604020202020204" pitchFamily="34" charset="0"/>
              </a:rPr>
              <a:t>Pansipit</a:t>
            </a:r>
            <a:r>
              <a:rPr lang="en-US" dirty="0">
                <a:solidFill>
                  <a:schemeClr val="bg1"/>
                </a:solidFill>
                <a:latin typeface="Arial" panose="020B0604020202020204" pitchFamily="34" charset="0"/>
                <a:cs typeface="Arial" panose="020B0604020202020204" pitchFamily="34" charset="0"/>
              </a:rPr>
              <a:t> river.</a:t>
            </a:r>
          </a:p>
        </p:txBody>
      </p:sp>
      <p:pic>
        <p:nvPicPr>
          <p:cNvPr id="3" name="Audio Recording Nov 15, 2020 at 11:57:36 PM" descr="Audio Recording Nov 15, 2020 at 11:57:36 PM">
            <a:hlinkClick r:id="" action="ppaction://media"/>
            <a:extLst>
              <a:ext uri="{FF2B5EF4-FFF2-40B4-BE49-F238E27FC236}">
                <a16:creationId xmlns:a16="http://schemas.microsoft.com/office/drawing/2014/main" id="{61B79ED5-9440-194C-AE92-495B52C68C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50722" y="4389163"/>
            <a:ext cx="812800" cy="812800"/>
          </a:xfrm>
          <a:prstGeom prst="rect">
            <a:avLst/>
          </a:prstGeom>
        </p:spPr>
      </p:pic>
    </p:spTree>
    <p:extLst>
      <p:ext uri="{BB962C8B-B14F-4D97-AF65-F5344CB8AC3E}">
        <p14:creationId xmlns:p14="http://schemas.microsoft.com/office/powerpoint/2010/main" val="60072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9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49BA2E7D-37BD-6F48-84A7-3F43EDF4E439}"/>
              </a:ext>
            </a:extLst>
          </p:cNvPr>
          <p:cNvSpPr txBox="1">
            <a:spLocks/>
          </p:cNvSpPr>
          <p:nvPr/>
        </p:nvSpPr>
        <p:spPr>
          <a:xfrm>
            <a:off x="212037" y="254567"/>
            <a:ext cx="8454602" cy="430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2600" b="1" dirty="0">
                <a:solidFill>
                  <a:srgbClr val="990000"/>
                </a:solidFill>
                <a:latin typeface="Arial"/>
                <a:cs typeface="Arial"/>
              </a:rPr>
              <a:t>Results: </a:t>
            </a:r>
          </a:p>
          <a:p>
            <a:pPr marL="0" lvl="0" indent="0">
              <a:buNone/>
            </a:pPr>
            <a:r>
              <a:rPr lang="en-US" sz="2000" dirty="0">
                <a:solidFill>
                  <a:schemeClr val="tx1">
                    <a:lumMod val="75000"/>
                    <a:lumOff val="25000"/>
                  </a:schemeClr>
                </a:solidFill>
                <a:latin typeface="Arial"/>
                <a:cs typeface="Arial"/>
              </a:rPr>
              <a:t>Co-eruptive state</a:t>
            </a:r>
          </a:p>
          <a:p>
            <a:pPr marL="0" lvl="0" indent="0">
              <a:buNone/>
            </a:pPr>
            <a:endParaRPr lang="en-US" sz="2000" dirty="0">
              <a:solidFill>
                <a:schemeClr val="bg1"/>
              </a:solidFill>
              <a:latin typeface="Arial"/>
              <a:cs typeface="Arial"/>
            </a:endParaRPr>
          </a:p>
          <a:p>
            <a:pPr marL="0" lvl="0" indent="0">
              <a:buNone/>
            </a:pPr>
            <a:endParaRPr lang="en-US" sz="2000" dirty="0">
              <a:solidFill>
                <a:schemeClr val="bg1"/>
              </a:solidFill>
              <a:latin typeface="Arial"/>
              <a:cs typeface="Arial"/>
            </a:endParaRPr>
          </a:p>
        </p:txBody>
      </p:sp>
      <p:pic>
        <p:nvPicPr>
          <p:cNvPr id="6" name="Picture 5">
            <a:extLst>
              <a:ext uri="{FF2B5EF4-FFF2-40B4-BE49-F238E27FC236}">
                <a16:creationId xmlns:a16="http://schemas.microsoft.com/office/drawing/2014/main" id="{27852434-1357-744B-B770-B46E3853D26B}"/>
              </a:ext>
            </a:extLst>
          </p:cNvPr>
          <p:cNvPicPr>
            <a:picLocks noChangeAspect="1"/>
          </p:cNvPicPr>
          <p:nvPr/>
        </p:nvPicPr>
        <p:blipFill rotWithShape="1">
          <a:blip r:embed="rId5"/>
          <a:srcRect t="62333"/>
          <a:stretch/>
        </p:blipFill>
        <p:spPr>
          <a:xfrm>
            <a:off x="285967" y="1114933"/>
            <a:ext cx="6810497" cy="3666048"/>
          </a:xfrm>
          <a:prstGeom prst="rect">
            <a:avLst/>
          </a:prstGeom>
        </p:spPr>
      </p:pic>
      <p:sp>
        <p:nvSpPr>
          <p:cNvPr id="7" name="Rectangle 6">
            <a:extLst>
              <a:ext uri="{FF2B5EF4-FFF2-40B4-BE49-F238E27FC236}">
                <a16:creationId xmlns:a16="http://schemas.microsoft.com/office/drawing/2014/main" id="{F9B4C0C9-AD74-3B48-8E91-CF3A4529045D}"/>
              </a:ext>
            </a:extLst>
          </p:cNvPr>
          <p:cNvSpPr/>
          <p:nvPr/>
        </p:nvSpPr>
        <p:spPr>
          <a:xfrm>
            <a:off x="2825539" y="578129"/>
            <a:ext cx="3950120" cy="461665"/>
          </a:xfrm>
          <a:prstGeom prst="rect">
            <a:avLst/>
          </a:prstGeom>
        </p:spPr>
        <p:txBody>
          <a:bodyPr wrap="none">
            <a:spAutoFit/>
          </a:bodyPr>
          <a:lstStyle/>
          <a:p>
            <a:pPr algn="ctr"/>
            <a:r>
              <a:rPr lang="en-US" sz="2400" dirty="0">
                <a:solidFill>
                  <a:schemeClr val="accent4"/>
                </a:solidFill>
                <a:latin typeface="Arial" panose="020B0604020202020204" pitchFamily="34" charset="0"/>
                <a:cs typeface="Arial" panose="020B0604020202020204" pitchFamily="34" charset="0"/>
              </a:rPr>
              <a:t>= Deflating reservoir + dike</a:t>
            </a:r>
          </a:p>
        </p:txBody>
      </p:sp>
      <p:sp>
        <p:nvSpPr>
          <p:cNvPr id="9" name="TextBox 8">
            <a:extLst>
              <a:ext uri="{FF2B5EF4-FFF2-40B4-BE49-F238E27FC236}">
                <a16:creationId xmlns:a16="http://schemas.microsoft.com/office/drawing/2014/main" id="{1F87B351-D43C-9946-BD03-AEF38AF50DBF}"/>
              </a:ext>
            </a:extLst>
          </p:cNvPr>
          <p:cNvSpPr txBox="1"/>
          <p:nvPr/>
        </p:nvSpPr>
        <p:spPr>
          <a:xfrm>
            <a:off x="5527868" y="1578075"/>
            <a:ext cx="1522096" cy="646331"/>
          </a:xfrm>
          <a:prstGeom prst="rect">
            <a:avLst/>
          </a:prstGeom>
          <a:noFill/>
        </p:spPr>
        <p:txBody>
          <a:bodyPr wrap="square" rtlCol="0">
            <a:spAutoFit/>
          </a:bodyPr>
          <a:lstStyle/>
          <a:p>
            <a:r>
              <a:rPr lang="en-US" sz="1200" i="1" dirty="0">
                <a:latin typeface="Arial" panose="020B0604020202020204" pitchFamily="34" charset="0"/>
                <a:cs typeface="Arial" panose="020B0604020202020204" pitchFamily="34" charset="0"/>
              </a:rPr>
              <a:t>*PRV: </a:t>
            </a:r>
            <a:r>
              <a:rPr lang="en-US" sz="1200" i="1" dirty="0" err="1">
                <a:latin typeface="Arial" panose="020B0604020202020204" pitchFamily="34" charset="0"/>
                <a:cs typeface="Arial" panose="020B0604020202020204" pitchFamily="34" charset="0"/>
              </a:rPr>
              <a:t>Pansipit</a:t>
            </a:r>
            <a:r>
              <a:rPr lang="en-US" sz="1200" i="1" dirty="0">
                <a:latin typeface="Arial" panose="020B0604020202020204" pitchFamily="34" charset="0"/>
                <a:cs typeface="Arial" panose="020B0604020202020204" pitchFamily="34" charset="0"/>
              </a:rPr>
              <a:t> River Valley</a:t>
            </a:r>
          </a:p>
          <a:p>
            <a:r>
              <a:rPr lang="en-US" sz="1200" i="1" dirty="0">
                <a:latin typeface="Arial" panose="020B0604020202020204" pitchFamily="34" charset="0"/>
                <a:cs typeface="Arial" panose="020B0604020202020204" pitchFamily="34" charset="0"/>
              </a:rPr>
              <a:t>VI: Volcano Island</a:t>
            </a:r>
          </a:p>
        </p:txBody>
      </p:sp>
      <p:grpSp>
        <p:nvGrpSpPr>
          <p:cNvPr id="13" name="Group 12">
            <a:extLst>
              <a:ext uri="{FF2B5EF4-FFF2-40B4-BE49-F238E27FC236}">
                <a16:creationId xmlns:a16="http://schemas.microsoft.com/office/drawing/2014/main" id="{256857EF-2536-7342-B231-B5F4889153DA}"/>
              </a:ext>
            </a:extLst>
          </p:cNvPr>
          <p:cNvGrpSpPr/>
          <p:nvPr/>
        </p:nvGrpSpPr>
        <p:grpSpPr>
          <a:xfrm>
            <a:off x="4000730" y="3175698"/>
            <a:ext cx="5031688" cy="1605283"/>
            <a:chOff x="4000730" y="3175698"/>
            <a:chExt cx="5031688" cy="1605283"/>
          </a:xfrm>
        </p:grpSpPr>
        <p:pic>
          <p:nvPicPr>
            <p:cNvPr id="16" name="Picture 15">
              <a:extLst>
                <a:ext uri="{FF2B5EF4-FFF2-40B4-BE49-F238E27FC236}">
                  <a16:creationId xmlns:a16="http://schemas.microsoft.com/office/drawing/2014/main" id="{5637B84A-7F7C-5F47-B7E7-9018523BACA4}"/>
                </a:ext>
              </a:extLst>
            </p:cNvPr>
            <p:cNvPicPr>
              <a:picLocks noChangeAspect="1"/>
            </p:cNvPicPr>
            <p:nvPr/>
          </p:nvPicPr>
          <p:blipFill rotWithShape="1">
            <a:blip r:embed="rId6"/>
            <a:srcRect l="4944" t="34827" r="496" b="32731"/>
            <a:stretch/>
          </p:blipFill>
          <p:spPr>
            <a:xfrm>
              <a:off x="4000730" y="3175698"/>
              <a:ext cx="5031688" cy="1605283"/>
            </a:xfrm>
            <a:prstGeom prst="rect">
              <a:avLst/>
            </a:prstGeom>
          </p:spPr>
        </p:pic>
        <p:sp>
          <p:nvSpPr>
            <p:cNvPr id="17" name="Rectangle 16">
              <a:extLst>
                <a:ext uri="{FF2B5EF4-FFF2-40B4-BE49-F238E27FC236}">
                  <a16:creationId xmlns:a16="http://schemas.microsoft.com/office/drawing/2014/main" id="{99B17973-A2B7-1248-83C8-2E8ED0501C4E}"/>
                </a:ext>
              </a:extLst>
            </p:cNvPr>
            <p:cNvSpPr/>
            <p:nvPr/>
          </p:nvSpPr>
          <p:spPr>
            <a:xfrm>
              <a:off x="6170044" y="3260502"/>
              <a:ext cx="208825" cy="199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32BB41F-7101-7449-B128-FC463AC953AF}"/>
                </a:ext>
              </a:extLst>
            </p:cNvPr>
            <p:cNvSpPr/>
            <p:nvPr/>
          </p:nvSpPr>
          <p:spPr>
            <a:xfrm>
              <a:off x="7029708" y="3306649"/>
              <a:ext cx="208825" cy="199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Rectangle 14">
            <a:extLst>
              <a:ext uri="{FF2B5EF4-FFF2-40B4-BE49-F238E27FC236}">
                <a16:creationId xmlns:a16="http://schemas.microsoft.com/office/drawing/2014/main" id="{EFCC8AE3-6236-F941-8BC6-625C7ACD1CBA}"/>
              </a:ext>
            </a:extLst>
          </p:cNvPr>
          <p:cNvSpPr/>
          <p:nvPr/>
        </p:nvSpPr>
        <p:spPr>
          <a:xfrm>
            <a:off x="4543344" y="4780981"/>
            <a:ext cx="1915909"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Magma reservoir</a:t>
            </a:r>
            <a:endParaRPr lang="en-US" dirty="0"/>
          </a:p>
        </p:txBody>
      </p:sp>
      <p:sp>
        <p:nvSpPr>
          <p:cNvPr id="21" name="Rectangle 20">
            <a:extLst>
              <a:ext uri="{FF2B5EF4-FFF2-40B4-BE49-F238E27FC236}">
                <a16:creationId xmlns:a16="http://schemas.microsoft.com/office/drawing/2014/main" id="{BC121EBE-D13A-D143-9EC4-77678EF8818E}"/>
              </a:ext>
            </a:extLst>
          </p:cNvPr>
          <p:cNvSpPr/>
          <p:nvPr/>
        </p:nvSpPr>
        <p:spPr>
          <a:xfrm>
            <a:off x="7639078" y="4783774"/>
            <a:ext cx="646331"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Dike</a:t>
            </a:r>
            <a:endParaRPr lang="en-US" dirty="0"/>
          </a:p>
        </p:txBody>
      </p:sp>
      <p:sp>
        <p:nvSpPr>
          <p:cNvPr id="22" name="Rectangle 21">
            <a:extLst>
              <a:ext uri="{FF2B5EF4-FFF2-40B4-BE49-F238E27FC236}">
                <a16:creationId xmlns:a16="http://schemas.microsoft.com/office/drawing/2014/main" id="{8E567B45-BAAF-3845-88F8-982FD6453914}"/>
              </a:ext>
            </a:extLst>
          </p:cNvPr>
          <p:cNvSpPr/>
          <p:nvPr/>
        </p:nvSpPr>
        <p:spPr>
          <a:xfrm>
            <a:off x="3896317" y="1129892"/>
            <a:ext cx="208825" cy="199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045F11C-AECE-9346-BDB1-78844BAF331B}"/>
              </a:ext>
            </a:extLst>
          </p:cNvPr>
          <p:cNvSpPr/>
          <p:nvPr/>
        </p:nvSpPr>
        <p:spPr>
          <a:xfrm>
            <a:off x="7159869" y="1696974"/>
            <a:ext cx="2047536" cy="1477328"/>
          </a:xfrm>
          <a:prstGeom prst="rect">
            <a:avLst/>
          </a:prstGeom>
        </p:spPr>
        <p:txBody>
          <a:bodyPr wrap="square">
            <a:spAutoFit/>
          </a:bodyPr>
          <a:lstStyle/>
          <a:p>
            <a:r>
              <a:rPr lang="en-US" dirty="0">
                <a:latin typeface="Arial" panose="020B0604020202020204" pitchFamily="34" charset="0"/>
                <a:cs typeface="Arial" panose="020B0604020202020204" pitchFamily="34" charset="0"/>
              </a:rPr>
              <a:t>If 50% of the dike erupted explosively, that would be a VEI 4 eruption!</a:t>
            </a:r>
          </a:p>
        </p:txBody>
      </p:sp>
      <p:pic>
        <p:nvPicPr>
          <p:cNvPr id="2" name="Audio Recording Nov 16, 2020 at 12:04:34 AM" descr="Audio Recording Nov 16, 2020 at 12:04:34 AM">
            <a:hlinkClick r:id="" action="ppaction://media"/>
            <a:extLst>
              <a:ext uri="{FF2B5EF4-FFF2-40B4-BE49-F238E27FC236}">
                <a16:creationId xmlns:a16="http://schemas.microsoft.com/office/drawing/2014/main" id="{14B79775-AA2B-4245-97B5-89B8D84F0F2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19618" y="871"/>
            <a:ext cx="812800" cy="812800"/>
          </a:xfrm>
          <a:prstGeom prst="rect">
            <a:avLst/>
          </a:prstGeom>
        </p:spPr>
      </p:pic>
    </p:spTree>
    <p:extLst>
      <p:ext uri="{BB962C8B-B14F-4D97-AF65-F5344CB8AC3E}">
        <p14:creationId xmlns:p14="http://schemas.microsoft.com/office/powerpoint/2010/main" val="108265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522&quot;&gt;&lt;object type=&quot;3&quot; unique_id=&quot;10523&quot;&gt;&lt;property id=&quot;20148&quot; value=&quot;5&quot;/&gt;&lt;property id=&quot;20300&quot; value=&quot;Slide 1&quot;/&gt;&lt;property id=&quot;20307&quot; value=&quot;277&quot;/&gt;&lt;/object&gt;&lt;object type=&quot;3&quot; unique_id=&quot;10524&quot;&gt;&lt;property id=&quot;20148&quot; value=&quot;5&quot;/&gt;&lt;property id=&quot;20300&quot; value=&quot;Slide 2&quot;/&gt;&lt;property id=&quot;20307&quot; value=&quot;281&quot;/&gt;&lt;/object&gt;&lt;object type=&quot;3&quot; unique_id=&quot;10525&quot;&gt;&lt;property id=&quot;20148&quot; value=&quot;5&quot;/&gt;&lt;property id=&quot;20300&quot; value=&quot;Slide 3&quot;/&gt;&lt;property id=&quot;20307&quot; value=&quot;280&quot;/&gt;&lt;/object&gt;&lt;object type=&quot;3&quot; unique_id=&quot;10526&quot;&gt;&lt;property id=&quot;20148&quot; value=&quot;5&quot;/&gt;&lt;property id=&quot;20300&quot; value=&quot;Slide 4&quot;/&gt;&lt;property id=&quot;20307&quot; value=&quot;278&quot;/&gt;&lt;/object&gt;&lt;/object&gt;&lt;object type=&quot;8&quot; unique_id=&quot;10532&quot;&gt;&lt;/object&gt;&lt;/object&gt;&lt;/database&gt;"/>
  <p:tag name="MMPROD_NEXTUNIQUEID" val="10010"/>
  <p:tag name="SECTOMILLISECCONVERTED" val="1"/>
</p:tagLst>
</file>

<file path=ppt/theme/theme1.xml><?xml version="1.0" encoding="utf-8"?>
<a:theme xmlns:a="http://schemas.openxmlformats.org/drawingml/2006/main" name="NASAjpl-WhiteTheme-16x9-vA6">
  <a:themeElements>
    <a:clrScheme name="NASA-JPL - Jan 2017">
      <a:dk1>
        <a:sysClr val="windowText" lastClr="000000"/>
      </a:dk1>
      <a:lt1>
        <a:sysClr val="window" lastClr="FFFFFF"/>
      </a:lt1>
      <a:dk2>
        <a:srgbClr val="5D5D60"/>
      </a:dk2>
      <a:lt2>
        <a:srgbClr val="E4E9EF"/>
      </a:lt2>
      <a:accent1>
        <a:srgbClr val="6083AA"/>
      </a:accent1>
      <a:accent2>
        <a:srgbClr val="94A8C2"/>
      </a:accent2>
      <a:accent3>
        <a:srgbClr val="0B3D91"/>
      </a:accent3>
      <a:accent4>
        <a:srgbClr val="E31937"/>
      </a:accent4>
      <a:accent5>
        <a:srgbClr val="F2A900"/>
      </a:accent5>
      <a:accent6>
        <a:srgbClr val="A4B34C"/>
      </a:accent6>
      <a:hlink>
        <a:srgbClr val="0E7EE0"/>
      </a:hlink>
      <a:folHlink>
        <a:srgbClr val="0E7E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bg1">
              <a:lumMod val="65000"/>
            </a:schemeClr>
          </a:solidFill>
          <a:tailEnd type="arrow"/>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16469</TotalTime>
  <Words>1660</Words>
  <Application>Microsoft Macintosh PowerPoint</Application>
  <PresentationFormat>On-screen Show (16:9)</PresentationFormat>
  <Paragraphs>102</Paragraphs>
  <Slides>14</Slides>
  <Notes>8</Notes>
  <HiddenSlides>0</HiddenSlides>
  <MMClips>12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American Typewriter</vt:lpstr>
      <vt:lpstr>Arial</vt:lpstr>
      <vt:lpstr>Calibri</vt:lpstr>
      <vt:lpstr>Calibri Light</vt:lpstr>
      <vt:lpstr>Tahoma</vt:lpstr>
      <vt:lpstr>NASAjpl-WhiteTheme-16x9-vA6</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M Stolze</dc:creator>
  <cp:lastModifiedBy>Grace Bato (329A)</cp:lastModifiedBy>
  <cp:revision>240</cp:revision>
  <dcterms:created xsi:type="dcterms:W3CDTF">2016-09-08T21:41:17Z</dcterms:created>
  <dcterms:modified xsi:type="dcterms:W3CDTF">2020-11-16T08:29:30Z</dcterms:modified>
</cp:coreProperties>
</file>