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94" r:id="rId2"/>
  </p:sldMasterIdLst>
  <p:notesMasterIdLst>
    <p:notesMasterId r:id="rId14"/>
  </p:notesMasterIdLst>
  <p:handoutMasterIdLst>
    <p:handoutMasterId r:id="rId15"/>
  </p:handoutMasterIdLst>
  <p:sldIdLst>
    <p:sldId id="282" r:id="rId3"/>
    <p:sldId id="297" r:id="rId4"/>
    <p:sldId id="325" r:id="rId5"/>
    <p:sldId id="328" r:id="rId6"/>
    <p:sldId id="323" r:id="rId7"/>
    <p:sldId id="321" r:id="rId8"/>
    <p:sldId id="327" r:id="rId9"/>
    <p:sldId id="281" r:id="rId10"/>
    <p:sldId id="322" r:id="rId11"/>
    <p:sldId id="324" r:id="rId12"/>
    <p:sldId id="326" r:id="rId13"/>
  </p:sldIdLst>
  <p:sldSz cx="9144000" cy="5143500" type="screen16x9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6"/>
    <p:restoredTop sz="96619" autoAdjust="0"/>
  </p:normalViewPr>
  <p:slideViewPr>
    <p:cSldViewPr snapToGrid="0" snapToObjects="1">
      <p:cViewPr varScale="1">
        <p:scale>
          <a:sx n="153" d="100"/>
          <a:sy n="153" d="100"/>
        </p:scale>
        <p:origin x="200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90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67AB6-DDEA-CF4E-A74B-19A554508643}" type="datetimeFigureOut">
              <a:rPr lang="en-US" smtClean="0">
                <a:latin typeface="Arial"/>
              </a:rPr>
              <a:t>10/12/20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00F83-E232-AF4B-BEC0-F9D716239A3F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30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72DD8AEC-B96B-2C4C-86B3-8483D80B216B}" type="datetimeFigureOut">
              <a:rPr lang="en-US" smtClean="0"/>
              <a:pPr/>
              <a:t>10/12/20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4180AB40-CF9C-CB44-AF47-E5E5B00AC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17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873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>
            <a:extLst>
              <a:ext uri="{FF2B5EF4-FFF2-40B4-BE49-F238E27FC236}">
                <a16:creationId xmlns:a16="http://schemas.microsoft.com/office/drawing/2014/main" id="{1BC37F69-04AF-DE47-BD4E-BB83D21E7C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7381713C-3EC3-3D4F-BB41-814338EB29F1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41904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>
            <a:extLst>
              <a:ext uri="{FF2B5EF4-FFF2-40B4-BE49-F238E27FC236}">
                <a16:creationId xmlns:a16="http://schemas.microsoft.com/office/drawing/2014/main" id="{1BC37F69-04AF-DE47-BD4E-BB83D21E7C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7381713C-3EC3-3D4F-BB41-814338EB29F1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1512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>
            <a:extLst>
              <a:ext uri="{FF2B5EF4-FFF2-40B4-BE49-F238E27FC236}">
                <a16:creationId xmlns:a16="http://schemas.microsoft.com/office/drawing/2014/main" id="{5B685028-FEA9-0543-9EAB-2F71EA8143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32995A73-3788-8F4F-BD78-58B80F3B785C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439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>
            <a:extLst>
              <a:ext uri="{FF2B5EF4-FFF2-40B4-BE49-F238E27FC236}">
                <a16:creationId xmlns:a16="http://schemas.microsoft.com/office/drawing/2014/main" id="{1BC37F69-04AF-DE47-BD4E-BB83D21E7C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7381713C-3EC3-3D4F-BB41-814338EB29F1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35294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>
            <a:extLst>
              <a:ext uri="{FF2B5EF4-FFF2-40B4-BE49-F238E27FC236}">
                <a16:creationId xmlns:a16="http://schemas.microsoft.com/office/drawing/2014/main" id="{8AF2E398-4D52-BD45-9E2B-DC3639BE8C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D8891227-8315-9D4F-9A6A-6A269912698A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29973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>
            <a:extLst>
              <a:ext uri="{FF2B5EF4-FFF2-40B4-BE49-F238E27FC236}">
                <a16:creationId xmlns:a16="http://schemas.microsoft.com/office/drawing/2014/main" id="{1BC37F69-04AF-DE47-BD4E-BB83D21E7C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7381713C-3EC3-3D4F-BB41-814338EB29F1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9049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>
            <a:extLst>
              <a:ext uri="{FF2B5EF4-FFF2-40B4-BE49-F238E27FC236}">
                <a16:creationId xmlns:a16="http://schemas.microsoft.com/office/drawing/2014/main" id="{1BC37F69-04AF-DE47-BD4E-BB83D21E7C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7381713C-3EC3-3D4F-BB41-814338EB29F1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81236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>
            <a:extLst>
              <a:ext uri="{FF2B5EF4-FFF2-40B4-BE49-F238E27FC236}">
                <a16:creationId xmlns:a16="http://schemas.microsoft.com/office/drawing/2014/main" id="{1BC37F69-04AF-DE47-BD4E-BB83D21E7C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7381713C-3EC3-3D4F-BB41-814338EB29F1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0968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925513" y="1956377"/>
            <a:ext cx="7483464" cy="294801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915352" y="2251179"/>
            <a:ext cx="7493625" cy="419202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5512" y="2668678"/>
            <a:ext cx="7483465" cy="826362"/>
          </a:xfrm>
        </p:spPr>
        <p:txBody>
          <a:bodyPr>
            <a:no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15352" y="4246880"/>
            <a:ext cx="7493625" cy="497840"/>
          </a:xfrm>
        </p:spPr>
        <p:txBody>
          <a:bodyPr anchor="b">
            <a:no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5" y="1184383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915353" y="4802823"/>
            <a:ext cx="7493624" cy="274637"/>
          </a:xfrm>
        </p:spPr>
        <p:txBody>
          <a:bodyPr/>
          <a:lstStyle/>
          <a:p>
            <a:pPr algn="l"/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5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D4C51F1-096E-4A7D-AF59-49489967A51A}" type="datetime1">
              <a:rPr lang="en-US" smtClean="0"/>
              <a:t>10/12/20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0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D18AFA9-C13B-4E9A-A7F0-C8B20BE5ADB5}" type="datetime1">
              <a:rPr lang="en-US" smtClean="0"/>
              <a:t>10/12/20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6AFA6CE4-1B8F-4F53-8FC9-315CD27786F8}" type="datetime1">
              <a:rPr lang="en-US" smtClean="0"/>
              <a:t>10/12/20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CDEFE66-01B5-A147-B059-451E84A547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732" y="1571687"/>
            <a:ext cx="8454602" cy="32926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Click to Insert Content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0B06CD5-79FB-D64E-854C-192AEA1DF18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0731" y="823076"/>
            <a:ext cx="8454602" cy="4301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00" b="1" baseline="0">
                <a:solidFill>
                  <a:srgbClr val="99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26962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181"/>
            <a:ext cx="6858000" cy="1790682"/>
          </a:xfrm>
        </p:spPr>
        <p:txBody>
          <a:bodyPr/>
          <a:lstStyle>
            <a:lvl1pPr algn="ctr">
              <a:defRPr sz="316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10"/>
            <a:ext cx="6858000" cy="1241505"/>
          </a:xfrm>
        </p:spPr>
        <p:txBody>
          <a:bodyPr/>
          <a:lstStyle>
            <a:lvl1pPr marL="0" indent="0" algn="ctr">
              <a:buNone/>
              <a:defRPr sz="1266"/>
            </a:lvl1pPr>
            <a:lvl2pPr marL="241082" indent="0" algn="ctr">
              <a:buNone/>
              <a:defRPr sz="1055"/>
            </a:lvl2pPr>
            <a:lvl3pPr marL="482163" indent="0" algn="ctr">
              <a:buNone/>
              <a:defRPr sz="949"/>
            </a:lvl3pPr>
            <a:lvl4pPr marL="723245" indent="0" algn="ctr">
              <a:buNone/>
              <a:defRPr sz="844"/>
            </a:lvl4pPr>
            <a:lvl5pPr marL="964326" indent="0" algn="ctr">
              <a:buNone/>
              <a:defRPr sz="844"/>
            </a:lvl5pPr>
            <a:lvl6pPr marL="1205408" indent="0" algn="ctr">
              <a:buNone/>
              <a:defRPr sz="844"/>
            </a:lvl6pPr>
            <a:lvl7pPr marL="1446489" indent="0" algn="ctr">
              <a:buNone/>
              <a:defRPr sz="844"/>
            </a:lvl7pPr>
            <a:lvl8pPr marL="1687571" indent="0" algn="ctr">
              <a:buNone/>
              <a:defRPr sz="844"/>
            </a:lvl8pPr>
            <a:lvl9pPr marL="1928652" indent="0" algn="ctr">
              <a:buNone/>
              <a:defRPr sz="844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7D6EC1-65D3-504B-8666-97C723357E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33179-F07A-954E-A29D-EDD1E59ED2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6198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39" y="3918225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5687785" y="4802823"/>
            <a:ext cx="3347357" cy="274637"/>
          </a:xfrm>
        </p:spPr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417503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9198" y="3773210"/>
            <a:ext cx="8530529" cy="43018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200" b="1">
                <a:latin typeface="+mj-lt"/>
              </a:defRPr>
            </a:lvl2pPr>
            <a:lvl3pPr marL="914400" indent="0">
              <a:buNone/>
              <a:defRPr sz="2200" b="1">
                <a:latin typeface="+mj-lt"/>
              </a:defRPr>
            </a:lvl3pPr>
            <a:lvl4pPr marL="1371600" indent="0">
              <a:buNone/>
              <a:defRPr sz="2200" b="1">
                <a:latin typeface="+mj-lt"/>
              </a:defRPr>
            </a:lvl4pPr>
            <a:lvl5pPr marL="1828800" indent="0">
              <a:buNone/>
              <a:defRPr sz="2200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479716"/>
            <a:ext cx="5605047" cy="355600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7" y="3488175"/>
            <a:ext cx="8530530" cy="28503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400">
                <a:solidFill>
                  <a:schemeClr val="accent1"/>
                </a:solidFill>
              </a:defRPr>
            </a:lvl2pPr>
            <a:lvl3pPr marL="914400" indent="0">
              <a:buNone/>
              <a:defRPr sz="1400">
                <a:solidFill>
                  <a:schemeClr val="accent1"/>
                </a:solidFill>
              </a:defRPr>
            </a:lvl3pPr>
            <a:lvl4pPr marL="1371600" indent="0"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44" y="4219782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369199" y="4802823"/>
            <a:ext cx="5605046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41DE1EE-7D9E-4356-A17B-AC39B24D4A0F}" type="datetime1">
              <a:rPr lang="en-US" smtClean="0"/>
              <a:t>10/12/20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24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0EE1217-8810-43A4-A260-F7B93C1E2460}" type="datetime1">
              <a:rPr lang="en-US" smtClean="0"/>
              <a:t>10/12/20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1BC07D9-38D2-4D21-BB9F-4FB482252065}" type="datetime1">
              <a:rPr lang="en-US" smtClean="0"/>
              <a:t>10/12/20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7A7201D-60A7-477E-96B4-3973BB7451F7}" type="datetime1">
              <a:rPr lang="en-US" smtClean="0"/>
              <a:t>10/12/20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6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F441585-8FA9-4EA2-85A4-83043578477A}" type="datetime1">
              <a:rPr lang="en-US" smtClean="0"/>
              <a:t>10/12/20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9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3F1A4B9-1F13-48F5-BF93-72CC0A0DFA2C}" type="datetime1">
              <a:rPr lang="en-US" smtClean="0"/>
              <a:t>10/12/20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5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200150"/>
            <a:ext cx="8432800" cy="339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999" y="4802823"/>
            <a:ext cx="1422401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FB8DC75-F238-4FEA-A196-95F443A65C8E}" type="datetime1">
              <a:rPr lang="en-US" smtClean="0"/>
              <a:t>10/12/20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1" y="4802823"/>
            <a:ext cx="5791199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7600" y="4802823"/>
            <a:ext cx="586130" cy="272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1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1" r:id="rId5"/>
    <p:sldLayoutId id="2147483662" r:id="rId6"/>
    <p:sldLayoutId id="2147483664" r:id="rId7"/>
    <p:sldLayoutId id="2147483663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77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81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9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673CAB81-4E43-F140-AF13-B466D9094E76}"/>
              </a:ext>
            </a:extLst>
          </p:cNvPr>
          <p:cNvSpPr txBox="1">
            <a:spLocks/>
          </p:cNvSpPr>
          <p:nvPr/>
        </p:nvSpPr>
        <p:spPr>
          <a:xfrm>
            <a:off x="369197" y="3213664"/>
            <a:ext cx="8436135" cy="363898"/>
          </a:xfrm>
          <a:prstGeom prst="rect">
            <a:avLst/>
          </a:prstGeom>
        </p:spPr>
        <p:txBody>
          <a:bodyPr/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+mj-lt"/>
              </a:rPr>
              <a:t>2020 Postdoc Research Day Presentation Conference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1EEC75B-CC61-E044-8ABA-811DA016D64D}"/>
              </a:ext>
            </a:extLst>
          </p:cNvPr>
          <p:cNvSpPr txBox="1">
            <a:spLocks/>
          </p:cNvSpPr>
          <p:nvPr/>
        </p:nvSpPr>
        <p:spPr>
          <a:xfrm>
            <a:off x="353932" y="3602286"/>
            <a:ext cx="8436135" cy="623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b="0" i="0" u="none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Standing on Apollo’s Shoulders: a Microseismometer for the Moon</a:t>
            </a:r>
            <a:endParaRPr lang="en-US" sz="2000" b="1" dirty="0">
              <a:solidFill>
                <a:srgbClr val="A50021"/>
              </a:solidFill>
              <a:latin typeface="Arial" charset="0"/>
            </a:endParaRPr>
          </a:p>
          <a:p>
            <a:r>
              <a:rPr lang="en-US" sz="1600" dirty="0" err="1">
                <a:solidFill>
                  <a:srgbClr val="A50021"/>
                </a:solidFill>
                <a:latin typeface="Arial" charset="0"/>
              </a:rPr>
              <a:t>Ceri</a:t>
            </a:r>
            <a:r>
              <a:rPr lang="en-US" sz="1600" dirty="0">
                <a:solidFill>
                  <a:srgbClr val="A50021"/>
                </a:solidFill>
                <a:latin typeface="Arial" charset="0"/>
              </a:rPr>
              <a:t> Nunn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F809F-D295-CF4A-B583-F28EED4303E1}"/>
              </a:ext>
            </a:extLst>
          </p:cNvPr>
          <p:cNvSpPr txBox="1"/>
          <p:nvPr/>
        </p:nvSpPr>
        <p:spPr>
          <a:xfrm>
            <a:off x="369197" y="4234054"/>
            <a:ext cx="5619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Organization: Org# 3226</a:t>
            </a:r>
          </a:p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Advisor:  Name (Org #) Mark Panning (3226)</a:t>
            </a:r>
          </a:p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Postdoc Program: JPL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F0381B4-582D-DF48-817C-F207A7987F2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4148" b="4148"/>
          <a:stretch>
            <a:fillRect/>
          </a:stretch>
        </p:blipFill>
        <p:spPr>
          <a:xfrm>
            <a:off x="-1" y="0"/>
            <a:ext cx="9144000" cy="332193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30AA8E-D2A7-7346-A316-0E178896091A}"/>
              </a:ext>
            </a:extLst>
          </p:cNvPr>
          <p:cNvSpPr txBox="1"/>
          <p:nvPr/>
        </p:nvSpPr>
        <p:spPr>
          <a:xfrm>
            <a:off x="-1263535" y="3241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EF4136A-DD51-B94E-B3C3-B896E16A5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8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12"/>
    </mc:Choice>
    <mc:Fallback xmlns="">
      <p:transition spd="slow" advTm="15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759C5AF3-49DF-5A4A-9795-8FC5EB757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559" y="-812804"/>
            <a:ext cx="2082850" cy="208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10D9A0ED-13DB-CE47-A170-FC78D597F4B1}"/>
              </a:ext>
            </a:extLst>
          </p:cNvPr>
          <p:cNvSpPr txBox="1">
            <a:spLocks/>
          </p:cNvSpPr>
          <p:nvPr/>
        </p:nvSpPr>
        <p:spPr bwMode="auto">
          <a:xfrm>
            <a:off x="286682" y="152440"/>
            <a:ext cx="3081473" cy="68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0092" tIns="20092" rIns="20092" bIns="20092" anchor="ctr">
            <a:spAutoFit/>
          </a:bodyPr>
          <a:lstStyle>
            <a:lvl1pPr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l" eaLnBrk="1"/>
            <a:r>
              <a:rPr lang="en-US" altLang="en-US" sz="4218" dirty="0"/>
              <a:t>Apollo Noise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C995A7A-3F54-7E4A-AFE8-61F36F5E5D05}"/>
              </a:ext>
            </a:extLst>
          </p:cNvPr>
          <p:cNvGrpSpPr/>
          <p:nvPr/>
        </p:nvGrpSpPr>
        <p:grpSpPr>
          <a:xfrm>
            <a:off x="0" y="1276743"/>
            <a:ext cx="9144000" cy="3201303"/>
            <a:chOff x="0" y="897298"/>
            <a:chExt cx="9144000" cy="320130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DC5A8A8-B34E-2E4E-AE1C-45A3BC4A8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044898"/>
              <a:ext cx="9144000" cy="305370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701FA49-55CC-164E-B670-346150D46FE6}"/>
                </a:ext>
              </a:extLst>
            </p:cNvPr>
            <p:cNvSpPr/>
            <p:nvPr/>
          </p:nvSpPr>
          <p:spPr>
            <a:xfrm>
              <a:off x="4479718" y="897298"/>
              <a:ext cx="462987" cy="3819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132D95E-D460-EE47-9BD7-0C5828E933E8}"/>
                </a:ext>
              </a:extLst>
            </p:cNvPr>
            <p:cNvSpPr/>
            <p:nvPr/>
          </p:nvSpPr>
          <p:spPr>
            <a:xfrm>
              <a:off x="4510864" y="2380766"/>
              <a:ext cx="462987" cy="3819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 Box 1">
            <a:extLst>
              <a:ext uri="{FF2B5EF4-FFF2-40B4-BE49-F238E27FC236}">
                <a16:creationId xmlns:a16="http://schemas.microsoft.com/office/drawing/2014/main" id="{095F5104-B001-6147-B734-C91D822CEA8B}"/>
              </a:ext>
            </a:extLst>
          </p:cNvPr>
          <p:cNvSpPr txBox="1">
            <a:spLocks/>
          </p:cNvSpPr>
          <p:nvPr/>
        </p:nvSpPr>
        <p:spPr bwMode="auto">
          <a:xfrm>
            <a:off x="1519721" y="4779215"/>
            <a:ext cx="6104558" cy="28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0092" tIns="20092" rIns="20092" bIns="20092" anchor="ctr">
            <a:spAutoFit/>
          </a:bodyPr>
          <a:lstStyle>
            <a:lvl1pPr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/>
            <a:r>
              <a:rPr lang="en-US" altLang="en-US" sz="1582"/>
              <a:t>From: Nunn </a:t>
            </a:r>
            <a:r>
              <a:rPr lang="en-US" altLang="en-US" sz="1582" i="1"/>
              <a:t>et al., </a:t>
            </a:r>
            <a:r>
              <a:rPr lang="en-US" altLang="en-US" sz="1582"/>
              <a:t>submitted to Planetary Science Journal, 2020</a:t>
            </a:r>
          </a:p>
        </p:txBody>
      </p:sp>
    </p:spTree>
    <p:extLst>
      <p:ext uri="{BB962C8B-B14F-4D97-AF65-F5344CB8AC3E}">
        <p14:creationId xmlns:p14="http://schemas.microsoft.com/office/powerpoint/2010/main" val="4236534742"/>
      </p:ext>
    </p:extLst>
  </p:cSld>
  <p:clrMapOvr>
    <a:masterClrMapping/>
  </p:clrMapOvr>
  <p:transition spd="med" advTm="18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8BF47CEE-032A-0A4C-A1CD-3E1A8BF7E79E}"/>
              </a:ext>
            </a:extLst>
          </p:cNvPr>
          <p:cNvSpPr txBox="1">
            <a:spLocks/>
          </p:cNvSpPr>
          <p:nvPr/>
        </p:nvSpPr>
        <p:spPr bwMode="auto">
          <a:xfrm>
            <a:off x="87537" y="306264"/>
            <a:ext cx="7801241" cy="96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0092" tIns="20092" rIns="20092" bIns="20092" anchor="ctr">
            <a:spAutoFit/>
          </a:bodyPr>
          <a:lstStyle>
            <a:lvl1pPr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l"/>
            <a:r>
              <a:rPr lang="en-US" sz="3000" dirty="0"/>
              <a:t>At each of the Apollo sites, how low was the noise environment of the Moon?</a:t>
            </a:r>
          </a:p>
        </p:txBody>
      </p:sp>
      <p:sp>
        <p:nvSpPr>
          <p:cNvPr id="82949" name="Text Box 5">
            <a:extLst>
              <a:ext uri="{FF2B5EF4-FFF2-40B4-BE49-F238E27FC236}">
                <a16:creationId xmlns:a16="http://schemas.microsoft.com/office/drawing/2014/main" id="{96256847-DC35-024C-984D-1F59B85C9E49}"/>
              </a:ext>
            </a:extLst>
          </p:cNvPr>
          <p:cNvSpPr txBox="1">
            <a:spLocks/>
          </p:cNvSpPr>
          <p:nvPr/>
        </p:nvSpPr>
        <p:spPr bwMode="auto">
          <a:xfrm>
            <a:off x="833654" y="1709945"/>
            <a:ext cx="6909905" cy="308756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20092" tIns="20092" rIns="20092" bIns="20092" anchor="ctr">
            <a:spAutoFit/>
          </a:bodyPr>
          <a:lstStyle>
            <a:lvl1pPr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just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just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just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just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l" eaLnBrk="1"/>
            <a:r>
              <a:rPr lang="en-US" altLang="en-US" sz="2200" dirty="0"/>
              <a:t>1) Wide range at each site</a:t>
            </a:r>
          </a:p>
          <a:p>
            <a:pPr algn="l" eaLnBrk="1"/>
            <a:r>
              <a:rPr lang="en-US" altLang="en-US" sz="2200" dirty="0"/>
              <a:t>2) Wide range between sites</a:t>
            </a:r>
          </a:p>
          <a:p>
            <a:pPr algn="l" eaLnBrk="1"/>
            <a:r>
              <a:rPr lang="en-US" altLang="en-US" sz="2200" dirty="0"/>
              <a:t>3) Different seismicity rates for different stations.</a:t>
            </a:r>
          </a:p>
          <a:p>
            <a:pPr algn="l" eaLnBrk="1"/>
            <a:r>
              <a:rPr lang="en-US" altLang="en-US" sz="2200" dirty="0"/>
              <a:t>4) 2-5 digitization levels</a:t>
            </a:r>
          </a:p>
          <a:p>
            <a:pPr algn="l" eaLnBrk="1"/>
            <a:endParaRPr lang="en-US" altLang="en-US" sz="2200" dirty="0"/>
          </a:p>
          <a:p>
            <a:pPr marL="457200" indent="-457200" algn="l" eaLnBrk="1">
              <a:buFont typeface="Symbol" pitchFamily="2" charset="2"/>
              <a:buChar char="Þ"/>
            </a:pPr>
            <a:r>
              <a:rPr lang="en-US" altLang="en-US" sz="2200" dirty="0"/>
              <a:t>Apollo seismometers recorded </a:t>
            </a:r>
            <a:r>
              <a:rPr lang="en-US" altLang="en-US" sz="2200" i="1" dirty="0"/>
              <a:t>close</a:t>
            </a:r>
            <a:r>
              <a:rPr lang="en-US" altLang="en-US" sz="2200" dirty="0"/>
              <a:t> to the noise of the Moon (we can’t say exactly how close).</a:t>
            </a:r>
          </a:p>
          <a:p>
            <a:pPr marL="457200" indent="-457200" algn="l" eaLnBrk="1">
              <a:buFont typeface="Symbol" pitchFamily="2" charset="2"/>
              <a:buChar char="Þ"/>
            </a:pPr>
            <a:r>
              <a:rPr lang="en-US" altLang="en-US" sz="2200" dirty="0"/>
              <a:t>We can stack signals from different seismometers to achieve a better signal-to-noise ratio.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EB971BB4-5BE6-8648-9E12-0820A964F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559" y="-812804"/>
            <a:ext cx="2082850" cy="208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785221"/>
      </p:ext>
    </p:extLst>
  </p:cSld>
  <p:clrMapOvr>
    <a:masterClrMapping/>
  </p:clrMapOvr>
  <p:transition spd="med" advTm="199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>
            <a:extLst>
              <a:ext uri="{FF2B5EF4-FFF2-40B4-BE49-F238E27FC236}">
                <a16:creationId xmlns:a16="http://schemas.microsoft.com/office/drawing/2014/main" id="{012CD0E7-7F6F-5641-A7FA-6BFE1284E6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261" y="1736266"/>
            <a:ext cx="2287953" cy="2287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947" name="Line 3">
            <a:extLst>
              <a:ext uri="{FF2B5EF4-FFF2-40B4-BE49-F238E27FC236}">
                <a16:creationId xmlns:a16="http://schemas.microsoft.com/office/drawing/2014/main" id="{D3B3BD1C-F110-AB4B-AACB-D14D9ECBC714}"/>
              </a:ext>
            </a:extLst>
          </p:cNvPr>
          <p:cNvSpPr>
            <a:spLocks noChangeShapeType="1"/>
          </p:cNvSpPr>
          <p:nvPr/>
        </p:nvSpPr>
        <p:spPr bwMode="auto">
          <a:xfrm>
            <a:off x="1455406" y="4128743"/>
            <a:ext cx="2082850" cy="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25400" dist="12700" dir="5400000" algn="ctr" rotWithShape="0">
              <a:srgbClr val="000000">
                <a:alpha val="50000"/>
              </a:srgbClr>
            </a:outerShdw>
          </a:effectLst>
        </p:spPr>
        <p:txBody>
          <a:bodyPr lIns="24110" tIns="24110" rIns="24110" bIns="24110"/>
          <a:lstStyle/>
          <a:p>
            <a:pPr algn="just" eaLnBrk="1">
              <a:defRPr/>
            </a:pPr>
            <a:endParaRPr lang="en-US" altLang="en-US" sz="1266">
              <a:latin typeface="Helvetica Light" panose="020B0403020202020204" pitchFamily="34" charset="0"/>
              <a:sym typeface="Helvetica Light" panose="020B0403020202020204" pitchFamily="34" charset="0"/>
            </a:endParaRPr>
          </a:p>
        </p:txBody>
      </p:sp>
      <p:sp>
        <p:nvSpPr>
          <p:cNvPr id="46083" name="Text Box 4">
            <a:extLst>
              <a:ext uri="{FF2B5EF4-FFF2-40B4-BE49-F238E27FC236}">
                <a16:creationId xmlns:a16="http://schemas.microsoft.com/office/drawing/2014/main" id="{31534507-6D04-EB4B-A15A-E28A0A6EA5DD}"/>
              </a:ext>
            </a:extLst>
          </p:cNvPr>
          <p:cNvSpPr txBox="1">
            <a:spLocks/>
          </p:cNvSpPr>
          <p:nvPr/>
        </p:nvSpPr>
        <p:spPr bwMode="auto">
          <a:xfrm>
            <a:off x="2270371" y="4128743"/>
            <a:ext cx="657733" cy="28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0092" tIns="20092" rIns="20092" bIns="20092" anchor="ctr">
            <a:spAutoFit/>
          </a:bodyPr>
          <a:lstStyle>
            <a:lvl1pPr algn="just">
              <a:defRPr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algn="just">
              <a:defRPr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algn="just">
              <a:defRPr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algn="just">
              <a:defRPr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algn="just">
              <a:defRPr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r>
              <a:rPr lang="en-US" altLang="en-US" sz="1582" dirty="0"/>
              <a:t>25 mm</a:t>
            </a:r>
          </a:p>
        </p:txBody>
      </p:sp>
      <p:sp>
        <p:nvSpPr>
          <p:cNvPr id="82949" name="Text Box 5">
            <a:extLst>
              <a:ext uri="{FF2B5EF4-FFF2-40B4-BE49-F238E27FC236}">
                <a16:creationId xmlns:a16="http://schemas.microsoft.com/office/drawing/2014/main" id="{96256847-DC35-024C-984D-1F59B85C9E49}"/>
              </a:ext>
            </a:extLst>
          </p:cNvPr>
          <p:cNvSpPr txBox="1">
            <a:spLocks/>
          </p:cNvSpPr>
          <p:nvPr/>
        </p:nvSpPr>
        <p:spPr bwMode="auto">
          <a:xfrm>
            <a:off x="3945738" y="1622939"/>
            <a:ext cx="4435731" cy="296176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20092" tIns="20092" rIns="20092" bIns="20092" anchor="ctr">
            <a:spAutoFit/>
          </a:bodyPr>
          <a:lstStyle>
            <a:lvl1pPr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just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just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just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just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l" eaLnBrk="1"/>
            <a:r>
              <a:rPr lang="en-US" altLang="en-US" sz="2109" dirty="0"/>
              <a:t>The microseismometer has Micro-Electro-Mechanical Systems (MEMS) sensors, that are: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sz="2109" dirty="0"/>
              <a:t>etched on a silicon wafer </a:t>
            </a:r>
          </a:p>
          <a:p>
            <a:pPr marL="342900" indent="-342900" algn="l" eaLnBrk="1">
              <a:buFont typeface="Arial" panose="020B0604020202020204" pitchFamily="34" charset="0"/>
              <a:buChar char="•"/>
            </a:pPr>
            <a:r>
              <a:rPr lang="en-US" altLang="en-US" sz="2109" dirty="0"/>
              <a:t>small</a:t>
            </a:r>
          </a:p>
          <a:p>
            <a:pPr marL="342900" indent="-342900" algn="l" eaLnBrk="1">
              <a:buFont typeface="Arial" panose="020B0604020202020204" pitchFamily="34" charset="0"/>
              <a:buChar char="•"/>
            </a:pPr>
            <a:r>
              <a:rPr lang="en-US" altLang="en-US" sz="2109" dirty="0"/>
              <a:t>lightweight</a:t>
            </a:r>
          </a:p>
          <a:p>
            <a:pPr algn="l" eaLnBrk="1"/>
            <a:endParaRPr lang="en-US" altLang="en-US" sz="2109" dirty="0"/>
          </a:p>
          <a:p>
            <a:pPr algn="l" eaLnBrk="1"/>
            <a:r>
              <a:rPr lang="en-US" altLang="en-US" sz="2109" dirty="0"/>
              <a:t>SEIS-SP is deployed on Mars</a:t>
            </a:r>
          </a:p>
          <a:p>
            <a:pPr eaLnBrk="1"/>
            <a:endParaRPr lang="en-US" altLang="en-US" sz="2109" dirty="0"/>
          </a:p>
        </p:txBody>
      </p:sp>
      <p:sp>
        <p:nvSpPr>
          <p:cNvPr id="46086" name="Text Box 4">
            <a:extLst>
              <a:ext uri="{FF2B5EF4-FFF2-40B4-BE49-F238E27FC236}">
                <a16:creationId xmlns:a16="http://schemas.microsoft.com/office/drawing/2014/main" id="{6463AFDB-323F-8245-85F0-2CA339EBF370}"/>
              </a:ext>
            </a:extLst>
          </p:cNvPr>
          <p:cNvSpPr txBox="1">
            <a:spLocks/>
          </p:cNvSpPr>
          <p:nvPr/>
        </p:nvSpPr>
        <p:spPr bwMode="auto">
          <a:xfrm>
            <a:off x="221495" y="0"/>
            <a:ext cx="5684622" cy="1014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0092" tIns="20092" rIns="20092" bIns="20092" anchor="ctr">
            <a:spAutoFit/>
          </a:bodyPr>
          <a:lstStyle>
            <a:lvl1pPr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l" eaLnBrk="1"/>
            <a:r>
              <a:rPr lang="en-US" altLang="en-US" sz="4218" dirty="0"/>
              <a:t>SSP Microseismometer</a:t>
            </a:r>
          </a:p>
          <a:p>
            <a:pPr algn="l" eaLnBrk="1"/>
            <a:r>
              <a:rPr lang="en-US" altLang="en-US" sz="2109" dirty="0"/>
              <a:t>Silicon Seismic Package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A8C3532D-DEDE-A345-A971-15B34631D5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559" y="-812804"/>
            <a:ext cx="2082850" cy="208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FF00264-F2F3-8648-9707-5A1640CFF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07945"/>
      </p:ext>
    </p:extLst>
  </p:cSld>
  <p:clrMapOvr>
    <a:masterClrMapping/>
  </p:clrMapOvr>
  <p:transition spd="med" advTm="402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1B3E662F-77B9-A44C-B68A-92EE780F0F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148" b="4148"/>
          <a:stretch>
            <a:fillRect/>
          </a:stretch>
        </p:blipFill>
        <p:spPr>
          <a:xfrm>
            <a:off x="3997841" y="1"/>
            <a:ext cx="5146157" cy="1869554"/>
          </a:xfrm>
          <a:prstGeom prst="rect">
            <a:avLst/>
          </a:prstGeo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FD82FAE0-2F0C-CD46-8226-848B7B089D1E}"/>
              </a:ext>
            </a:extLst>
          </p:cNvPr>
          <p:cNvSpPr txBox="1">
            <a:spLocks/>
          </p:cNvSpPr>
          <p:nvPr/>
        </p:nvSpPr>
        <p:spPr bwMode="auto">
          <a:xfrm>
            <a:off x="286682" y="152440"/>
            <a:ext cx="2207836" cy="68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0092" tIns="20092" rIns="20092" bIns="20092" anchor="ctr">
            <a:spAutoFit/>
          </a:bodyPr>
          <a:lstStyle>
            <a:lvl1pPr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l" eaLnBrk="1"/>
            <a:r>
              <a:rPr lang="en-US" altLang="en-US" sz="4218" dirty="0"/>
              <a:t>Question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9B5056-0137-C049-BDE1-891CD78E70B3}"/>
              </a:ext>
            </a:extLst>
          </p:cNvPr>
          <p:cNvSpPr txBox="1"/>
          <p:nvPr/>
        </p:nvSpPr>
        <p:spPr>
          <a:xfrm>
            <a:off x="827987" y="2054431"/>
            <a:ext cx="81636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13,000 seismic arrivals (moonquakes, meteoroid impacts and artificial events) were recorded by the Apollo seismometers in 8 years of operation.</a:t>
            </a:r>
          </a:p>
          <a:p>
            <a:endParaRPr lang="en-US" sz="3000" dirty="0"/>
          </a:p>
          <a:p>
            <a:r>
              <a:rPr lang="en-US" sz="3000" dirty="0"/>
              <a:t>Can the microseismometer be better than Apollo?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82A1B47-6A74-9F4F-8657-CC222FCCF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7786"/>
      </p:ext>
    </p:extLst>
  </p:cSld>
  <p:clrMapOvr>
    <a:masterClrMapping/>
  </p:clrMapOvr>
  <p:transition spd="med" advTm="299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2">
            <a:extLst>
              <a:ext uri="{FF2B5EF4-FFF2-40B4-BE49-F238E27FC236}">
                <a16:creationId xmlns:a16="http://schemas.microsoft.com/office/drawing/2014/main" id="{562DC564-2683-2D46-A65E-0E836DAFC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113" y="657930"/>
            <a:ext cx="4145607" cy="414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29" name="Text Box 4">
            <a:extLst>
              <a:ext uri="{FF2B5EF4-FFF2-40B4-BE49-F238E27FC236}">
                <a16:creationId xmlns:a16="http://schemas.microsoft.com/office/drawing/2014/main" id="{CF930145-3991-0F4A-B151-1DC6721F7083}"/>
              </a:ext>
            </a:extLst>
          </p:cNvPr>
          <p:cNvSpPr txBox="1">
            <a:spLocks/>
          </p:cNvSpPr>
          <p:nvPr/>
        </p:nvSpPr>
        <p:spPr bwMode="auto">
          <a:xfrm>
            <a:off x="117986" y="-10470"/>
            <a:ext cx="5428270" cy="68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0092" tIns="20092" rIns="20092" bIns="20092" anchor="ctr">
            <a:spAutoFit/>
          </a:bodyPr>
          <a:lstStyle>
            <a:lvl1pPr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l" eaLnBrk="1"/>
            <a:r>
              <a:rPr lang="en-US" altLang="en-US" sz="4218" dirty="0"/>
              <a:t>Apollo versus the SSP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688924D4-60CB-6346-9F47-7B42A8D177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559" y="-812804"/>
            <a:ext cx="2082850" cy="208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F31CEA5-04C9-9540-8EC9-333950A0345D}"/>
              </a:ext>
            </a:extLst>
          </p:cNvPr>
          <p:cNvGrpSpPr/>
          <p:nvPr/>
        </p:nvGrpSpPr>
        <p:grpSpPr>
          <a:xfrm>
            <a:off x="3569908" y="3201533"/>
            <a:ext cx="2705930" cy="1274216"/>
            <a:chOff x="3692418" y="3214282"/>
            <a:chExt cx="2705930" cy="127421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EEAF35D-4A68-FD43-9D17-E3425CAD6AF2}"/>
                </a:ext>
              </a:extLst>
            </p:cNvPr>
            <p:cNvCxnSpPr/>
            <p:nvPr/>
          </p:nvCxnSpPr>
          <p:spPr>
            <a:xfrm>
              <a:off x="4414058" y="4178300"/>
              <a:ext cx="498764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C2F48D0-1151-0D41-9C94-B7065C100522}"/>
                </a:ext>
              </a:extLst>
            </p:cNvPr>
            <p:cNvCxnSpPr>
              <a:cxnSpLocks/>
            </p:cNvCxnSpPr>
            <p:nvPr/>
          </p:nvCxnSpPr>
          <p:spPr>
            <a:xfrm>
              <a:off x="4838391" y="3214282"/>
              <a:ext cx="552313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 Box 1">
              <a:extLst>
                <a:ext uri="{FF2B5EF4-FFF2-40B4-BE49-F238E27FC236}">
                  <a16:creationId xmlns:a16="http://schemas.microsoft.com/office/drawing/2014/main" id="{0E3A88F2-AC30-AD41-AFA2-1C2AC3DBD04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92418" y="4204457"/>
              <a:ext cx="2250584" cy="2840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20092" tIns="20092" rIns="20092" bIns="20092" anchor="ctr">
              <a:spAutoFit/>
            </a:bodyPr>
            <a:lstStyle>
              <a:lvl1pPr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algn="just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algn="just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algn="just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algn="just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/>
              <a:r>
                <a:rPr lang="en-US" altLang="en-US" sz="1582" dirty="0">
                  <a:solidFill>
                    <a:srgbClr val="FF0000"/>
                  </a:solidFill>
                </a:rPr>
                <a:t>Mid-period instrument</a:t>
              </a:r>
            </a:p>
          </p:txBody>
        </p:sp>
        <p:sp>
          <p:nvSpPr>
            <p:cNvPr id="16" name="Text Box 1">
              <a:extLst>
                <a:ext uri="{FF2B5EF4-FFF2-40B4-BE49-F238E27FC236}">
                  <a16:creationId xmlns:a16="http://schemas.microsoft.com/office/drawing/2014/main" id="{35541B11-C5AA-FA4E-83BA-92F90395BD7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164486" y="3302594"/>
              <a:ext cx="2233862" cy="2840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20092" tIns="20092" rIns="20092" bIns="20092" anchor="ctr">
              <a:spAutoFit/>
            </a:bodyPr>
            <a:lstStyle>
              <a:lvl1pPr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algn="just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algn="just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algn="just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algn="just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/>
              <a:r>
                <a:rPr lang="en-US" altLang="en-US" sz="1582" dirty="0">
                  <a:solidFill>
                    <a:srgbClr val="FF0000"/>
                  </a:solidFill>
                </a:rPr>
                <a:t>Short-period instrument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6A4D47B-F8F3-9D45-9BC7-590F89B2CDCD}"/>
              </a:ext>
            </a:extLst>
          </p:cNvPr>
          <p:cNvGrpSpPr/>
          <p:nvPr/>
        </p:nvGrpSpPr>
        <p:grpSpPr>
          <a:xfrm>
            <a:off x="4432643" y="2271430"/>
            <a:ext cx="2280056" cy="1614776"/>
            <a:chOff x="4729104" y="2186656"/>
            <a:chExt cx="2280056" cy="161477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DAF5527-6215-EB41-8C84-1210892F6BB3}"/>
                </a:ext>
              </a:extLst>
            </p:cNvPr>
            <p:cNvCxnSpPr>
              <a:cxnSpLocks/>
            </p:cNvCxnSpPr>
            <p:nvPr/>
          </p:nvCxnSpPr>
          <p:spPr>
            <a:xfrm>
              <a:off x="4729104" y="3646672"/>
              <a:ext cx="552313" cy="0"/>
            </a:xfrm>
            <a:prstGeom prst="line">
              <a:avLst/>
            </a:prstGeom>
            <a:ln w="50800">
              <a:solidFill>
                <a:srgbClr val="FF0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F7A471E-A106-994E-A609-5D02AD074957}"/>
                </a:ext>
              </a:extLst>
            </p:cNvPr>
            <p:cNvCxnSpPr>
              <a:cxnSpLocks/>
            </p:cNvCxnSpPr>
            <p:nvPr/>
          </p:nvCxnSpPr>
          <p:spPr>
            <a:xfrm>
              <a:off x="4831305" y="2345956"/>
              <a:ext cx="552313" cy="0"/>
            </a:xfrm>
            <a:prstGeom prst="line">
              <a:avLst/>
            </a:prstGeom>
            <a:ln w="50800">
              <a:solidFill>
                <a:srgbClr val="FF0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 Box 1">
              <a:extLst>
                <a:ext uri="{FF2B5EF4-FFF2-40B4-BE49-F238E27FC236}">
                  <a16:creationId xmlns:a16="http://schemas.microsoft.com/office/drawing/2014/main" id="{268F1095-AC20-6044-B213-3A0BE26EA55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83618" y="2186656"/>
              <a:ext cx="1504247" cy="2840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20092" tIns="20092" rIns="20092" bIns="20092" anchor="ctr">
              <a:spAutoFit/>
            </a:bodyPr>
            <a:lstStyle>
              <a:lvl1pPr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algn="just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algn="just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algn="just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algn="just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/>
              <a:r>
                <a:rPr lang="en-US" altLang="en-US" sz="1582" dirty="0">
                  <a:solidFill>
                    <a:srgbClr val="FF0000"/>
                  </a:solidFill>
                </a:rPr>
                <a:t>Largest event</a:t>
              </a:r>
            </a:p>
          </p:txBody>
        </p:sp>
        <p:sp>
          <p:nvSpPr>
            <p:cNvPr id="21" name="Text Box 1">
              <a:extLst>
                <a:ext uri="{FF2B5EF4-FFF2-40B4-BE49-F238E27FC236}">
                  <a16:creationId xmlns:a16="http://schemas.microsoft.com/office/drawing/2014/main" id="{87610DF3-9B74-3D4F-B118-56C9797053F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188978" y="3517391"/>
              <a:ext cx="1820182" cy="2840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20092" tIns="20092" rIns="20092" bIns="20092" anchor="ctr">
              <a:spAutoFit/>
            </a:bodyPr>
            <a:lstStyle>
              <a:lvl1pPr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algn="just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algn="just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algn="just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algn="just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/>
              <a:r>
                <a:rPr lang="en-US" altLang="en-US" sz="1582" dirty="0">
                  <a:solidFill>
                    <a:srgbClr val="FF0000"/>
                  </a:solidFill>
                </a:rPr>
                <a:t>Smallest events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E422AD-F11C-304A-9D07-618325EB5C12}"/>
              </a:ext>
            </a:extLst>
          </p:cNvPr>
          <p:cNvGrpSpPr/>
          <p:nvPr/>
        </p:nvGrpSpPr>
        <p:grpSpPr>
          <a:xfrm>
            <a:off x="5583843" y="2549684"/>
            <a:ext cx="2842491" cy="527505"/>
            <a:chOff x="5743338" y="2549684"/>
            <a:chExt cx="2842491" cy="527505"/>
          </a:xfrm>
        </p:grpSpPr>
        <p:sp>
          <p:nvSpPr>
            <p:cNvPr id="22" name="Text Box 1">
              <a:extLst>
                <a:ext uri="{FF2B5EF4-FFF2-40B4-BE49-F238E27FC236}">
                  <a16:creationId xmlns:a16="http://schemas.microsoft.com/office/drawing/2014/main" id="{3099E345-7CA9-114A-8691-B30212704AE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71702" y="2549684"/>
              <a:ext cx="2114127" cy="5275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20092" tIns="20092" rIns="20092" bIns="20092" anchor="ctr">
              <a:spAutoFit/>
            </a:bodyPr>
            <a:lstStyle>
              <a:lvl1pPr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algn="just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algn="just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algn="just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algn="just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/>
              <a:r>
                <a:rPr lang="en-US" altLang="en-US" sz="1582" dirty="0">
                  <a:solidFill>
                    <a:srgbClr val="FF0000"/>
                  </a:solidFill>
                </a:rPr>
                <a:t>Predicted noise floor for SSP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54EB067-BDAB-2044-B883-7D2C91BA5CD1}"/>
                </a:ext>
              </a:extLst>
            </p:cNvPr>
            <p:cNvCxnSpPr>
              <a:cxnSpLocks/>
            </p:cNvCxnSpPr>
            <p:nvPr/>
          </p:nvCxnSpPr>
          <p:spPr>
            <a:xfrm>
              <a:off x="5743338" y="2813437"/>
              <a:ext cx="552313" cy="0"/>
            </a:xfrm>
            <a:prstGeom prst="line">
              <a:avLst/>
            </a:prstGeom>
            <a:ln w="50800">
              <a:solidFill>
                <a:srgbClr val="FF0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73B8A09-06B9-DE4A-8DFA-A04C67157A8A}"/>
              </a:ext>
            </a:extLst>
          </p:cNvPr>
          <p:cNvGrpSpPr/>
          <p:nvPr/>
        </p:nvGrpSpPr>
        <p:grpSpPr>
          <a:xfrm>
            <a:off x="4126221" y="2833725"/>
            <a:ext cx="2283946" cy="1282633"/>
            <a:chOff x="4315559" y="2789637"/>
            <a:chExt cx="2283946" cy="1282633"/>
          </a:xfrm>
        </p:grpSpPr>
        <p:sp>
          <p:nvSpPr>
            <p:cNvPr id="34" name="Text Box 1">
              <a:extLst>
                <a:ext uri="{FF2B5EF4-FFF2-40B4-BE49-F238E27FC236}">
                  <a16:creationId xmlns:a16="http://schemas.microsoft.com/office/drawing/2014/main" id="{C599CDFE-ADD4-4F43-8F46-7B96A56D538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779323" y="2875804"/>
              <a:ext cx="1820182" cy="2840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20092" tIns="20092" rIns="20092" bIns="20092" anchor="ctr">
              <a:spAutoFit/>
            </a:bodyPr>
            <a:lstStyle>
              <a:lvl1pPr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algn="just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algn="just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algn="just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algn="just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/>
              <a:r>
                <a:rPr lang="en-US" altLang="en-US" sz="1582" dirty="0">
                  <a:solidFill>
                    <a:srgbClr val="FF0000"/>
                  </a:solidFill>
                </a:rPr>
                <a:t>Noise range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F22D6D5-8EBC-F34A-93DB-70564289AD12}"/>
                </a:ext>
              </a:extLst>
            </p:cNvPr>
            <p:cNvCxnSpPr>
              <a:cxnSpLocks/>
            </p:cNvCxnSpPr>
            <p:nvPr/>
          </p:nvCxnSpPr>
          <p:spPr>
            <a:xfrm>
              <a:off x="5075589" y="2789637"/>
              <a:ext cx="0" cy="303125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FD8711C-4FDE-324C-AB06-7BFEB9C2BD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1999" y="3359919"/>
              <a:ext cx="3124" cy="712351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 Box 1">
              <a:extLst>
                <a:ext uri="{FF2B5EF4-FFF2-40B4-BE49-F238E27FC236}">
                  <a16:creationId xmlns:a16="http://schemas.microsoft.com/office/drawing/2014/main" id="{0944DDDA-469D-054C-9FB6-B29C3CA94EE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315559" y="3680090"/>
              <a:ext cx="1820182" cy="2840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20092" tIns="20092" rIns="20092" bIns="20092" anchor="ctr">
              <a:spAutoFit/>
            </a:bodyPr>
            <a:lstStyle>
              <a:lvl1pPr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algn="just"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algn="just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algn="just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algn="just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algn="just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/>
              <a:r>
                <a:rPr lang="en-US" altLang="en-US" sz="1582" dirty="0">
                  <a:solidFill>
                    <a:srgbClr val="FF0000"/>
                  </a:solidFill>
                </a:rPr>
                <a:t>Noise range</a:t>
              </a:r>
            </a:p>
          </p:txBody>
        </p:sp>
      </p:grpSp>
      <p:sp>
        <p:nvSpPr>
          <p:cNvPr id="48130" name="Text Box 1">
            <a:extLst>
              <a:ext uri="{FF2B5EF4-FFF2-40B4-BE49-F238E27FC236}">
                <a16:creationId xmlns:a16="http://schemas.microsoft.com/office/drawing/2014/main" id="{52A270A7-7042-6D4E-B5E4-F483D1BCEF17}"/>
              </a:ext>
            </a:extLst>
          </p:cNvPr>
          <p:cNvSpPr txBox="1">
            <a:spLocks/>
          </p:cNvSpPr>
          <p:nvPr/>
        </p:nvSpPr>
        <p:spPr bwMode="auto">
          <a:xfrm>
            <a:off x="1519721" y="4779215"/>
            <a:ext cx="6104558" cy="28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0092" tIns="20092" rIns="20092" bIns="20092" anchor="ctr">
            <a:spAutoFit/>
          </a:bodyPr>
          <a:lstStyle>
            <a:lvl1pPr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/>
            <a:r>
              <a:rPr lang="en-US" altLang="en-US" sz="1582" dirty="0"/>
              <a:t>From: Nunn </a:t>
            </a:r>
            <a:r>
              <a:rPr lang="en-US" altLang="en-US" sz="1582" i="1" dirty="0"/>
              <a:t>et al., </a:t>
            </a:r>
            <a:r>
              <a:rPr lang="en-US" altLang="en-US" sz="1582" dirty="0"/>
              <a:t>submitted to Planetary Science Journal, 2020</a:t>
            </a:r>
          </a:p>
        </p:txBody>
      </p:sp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4E693640-9208-FF49-9E79-A0E5A36129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1411135"/>
      </p:ext>
    </p:extLst>
  </p:cSld>
  <p:clrMapOvr>
    <a:masterClrMapping/>
  </p:clrMapOvr>
  <p:transition spd="med" advTm="931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9" name="Text Box 5">
            <a:extLst>
              <a:ext uri="{FF2B5EF4-FFF2-40B4-BE49-F238E27FC236}">
                <a16:creationId xmlns:a16="http://schemas.microsoft.com/office/drawing/2014/main" id="{96256847-DC35-024C-984D-1F59B85C9E49}"/>
              </a:ext>
            </a:extLst>
          </p:cNvPr>
          <p:cNvSpPr txBox="1">
            <a:spLocks/>
          </p:cNvSpPr>
          <p:nvPr/>
        </p:nvSpPr>
        <p:spPr bwMode="auto">
          <a:xfrm>
            <a:off x="1278132" y="1889252"/>
            <a:ext cx="6909905" cy="196418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20092" tIns="20092" rIns="20092" bIns="20092" anchor="ctr">
            <a:spAutoFit/>
          </a:bodyPr>
          <a:lstStyle>
            <a:lvl1pPr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just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just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just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just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l"/>
            <a:r>
              <a:rPr lang="en-US" altLang="en-US" sz="2500" dirty="0"/>
              <a:t>The SSP is predicted to have a: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sz="2500" dirty="0"/>
              <a:t>similar noise floor to the Apollo instruments between 0.3 and 0.5 Hz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sz="2500" dirty="0"/>
              <a:t>lower noise floor (better than) Apollo above 0.5 Hz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EB971BB4-5BE6-8648-9E12-0820A964F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559" y="-812804"/>
            <a:ext cx="2082850" cy="208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FD82FAE0-2F0C-CD46-8226-848B7B089D1E}"/>
              </a:ext>
            </a:extLst>
          </p:cNvPr>
          <p:cNvSpPr txBox="1">
            <a:spLocks/>
          </p:cNvSpPr>
          <p:nvPr/>
        </p:nvSpPr>
        <p:spPr bwMode="auto">
          <a:xfrm>
            <a:off x="129120" y="13606"/>
            <a:ext cx="7515690" cy="142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0092" tIns="20092" rIns="20092" bIns="20092" anchor="ctr">
            <a:spAutoFit/>
          </a:bodyPr>
          <a:lstStyle>
            <a:lvl1pPr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sz="3000" dirty="0"/>
              <a:t>Can the microseismometer be better than Apollo?</a:t>
            </a:r>
          </a:p>
          <a:p>
            <a:endParaRPr lang="en-US" sz="3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57C386-1302-0140-A437-91A57F65A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23972"/>
      </p:ext>
    </p:extLst>
  </p:cSld>
  <p:clrMapOvr>
    <a:masterClrMapping/>
  </p:clrMapOvr>
  <p:transition spd="med" advTm="248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>
            <a:extLst>
              <a:ext uri="{FF2B5EF4-FFF2-40B4-BE49-F238E27FC236}">
                <a16:creationId xmlns:a16="http://schemas.microsoft.com/office/drawing/2014/main" id="{2C968D7F-6CCA-8045-9EC2-FE0D46676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937" y="101297"/>
            <a:ext cx="2232701" cy="222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2">
            <a:extLst>
              <a:ext uri="{FF2B5EF4-FFF2-40B4-BE49-F238E27FC236}">
                <a16:creationId xmlns:a16="http://schemas.microsoft.com/office/drawing/2014/main" id="{01AE5420-00B2-2D40-9126-50073FA30F3A}"/>
              </a:ext>
            </a:extLst>
          </p:cNvPr>
          <p:cNvSpPr txBox="1">
            <a:spLocks/>
          </p:cNvSpPr>
          <p:nvPr/>
        </p:nvSpPr>
        <p:spPr bwMode="auto">
          <a:xfrm>
            <a:off x="1348941" y="2290566"/>
            <a:ext cx="2499754" cy="267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0092" tIns="20092" rIns="20092" bIns="20092" anchor="ctr">
            <a:spAutoFit/>
          </a:bodyPr>
          <a:lstStyle>
            <a:lvl1pPr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just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just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just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just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/>
            <a:r>
              <a:rPr lang="en-US" altLang="en-US" sz="1476">
                <a:latin typeface="Helvetica" pitchFamily="2" charset="0"/>
                <a:sym typeface="Helvetica" pitchFamily="2" charset="0"/>
              </a:rPr>
              <a:t>Lunar Geophysical Network? </a:t>
            </a:r>
          </a:p>
        </p:txBody>
      </p:sp>
      <p:pic>
        <p:nvPicPr>
          <p:cNvPr id="41988" name="Google Shape;101;p13">
            <a:extLst>
              <a:ext uri="{FF2B5EF4-FFF2-40B4-BE49-F238E27FC236}">
                <a16:creationId xmlns:a16="http://schemas.microsoft.com/office/drawing/2014/main" id="{ABD3E87A-F843-5C4F-9E6C-A71BF055D75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937" y="3069295"/>
            <a:ext cx="1467538" cy="1202997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9" name="Text Box 2">
            <a:extLst>
              <a:ext uri="{FF2B5EF4-FFF2-40B4-BE49-F238E27FC236}">
                <a16:creationId xmlns:a16="http://schemas.microsoft.com/office/drawing/2014/main" id="{40AA856A-D603-E342-9E71-D87147513236}"/>
              </a:ext>
            </a:extLst>
          </p:cNvPr>
          <p:cNvSpPr txBox="1">
            <a:spLocks/>
          </p:cNvSpPr>
          <p:nvPr/>
        </p:nvSpPr>
        <p:spPr bwMode="auto">
          <a:xfrm>
            <a:off x="947942" y="4320286"/>
            <a:ext cx="2413527" cy="72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0092" tIns="20092" rIns="20092" bIns="20092" anchor="ctr">
            <a:spAutoFit/>
          </a:bodyPr>
          <a:lstStyle>
            <a:lvl1pPr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just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just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just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just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/>
            <a:r>
              <a:rPr lang="en-US" altLang="en-US" sz="1476">
                <a:latin typeface="Helvetica" pitchFamily="2" charset="0"/>
                <a:sym typeface="Helvetica" pitchFamily="2" charset="0"/>
              </a:rPr>
              <a:t>MoonShake: </a:t>
            </a:r>
          </a:p>
          <a:p>
            <a:pPr algn="ctr" eaLnBrk="1"/>
            <a:r>
              <a:rPr lang="en-US" altLang="en-US" sz="1476">
                <a:latin typeface="Helvetica" pitchFamily="2" charset="0"/>
                <a:sym typeface="Helvetica" pitchFamily="2" charset="0"/>
              </a:rPr>
              <a:t>Seismic network delivered by penetrators?</a:t>
            </a:r>
          </a:p>
        </p:txBody>
      </p:sp>
      <p:sp>
        <p:nvSpPr>
          <p:cNvPr id="41991" name="Text Box 2">
            <a:extLst>
              <a:ext uri="{FF2B5EF4-FFF2-40B4-BE49-F238E27FC236}">
                <a16:creationId xmlns:a16="http://schemas.microsoft.com/office/drawing/2014/main" id="{05B56574-49D4-BB40-B56D-B1C823D1F36A}"/>
              </a:ext>
            </a:extLst>
          </p:cNvPr>
          <p:cNvSpPr txBox="1">
            <a:spLocks/>
          </p:cNvSpPr>
          <p:nvPr/>
        </p:nvSpPr>
        <p:spPr bwMode="auto">
          <a:xfrm>
            <a:off x="6022653" y="3289174"/>
            <a:ext cx="2548310" cy="494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0092" tIns="20092" rIns="20092" bIns="20092" anchor="ctr">
            <a:spAutoFit/>
          </a:bodyPr>
          <a:lstStyle>
            <a:lvl1pPr marL="342900" indent="-342900"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just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just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just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just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lvl="1" algn="ctr"/>
            <a:r>
              <a:rPr lang="en-US" altLang="en-US" sz="1476" dirty="0">
                <a:latin typeface="Helvetica" pitchFamily="2" charset="0"/>
                <a:sym typeface="Helvetica" pitchFamily="2" charset="0"/>
              </a:rPr>
              <a:t>Lunar Geophysical Package?</a:t>
            </a:r>
          </a:p>
          <a:p>
            <a:pPr marL="0" lvl="1" algn="ctr"/>
            <a:r>
              <a:rPr lang="en-US" altLang="en-US" sz="1476" dirty="0">
                <a:latin typeface="Helvetica" pitchFamily="2" charset="0"/>
                <a:sym typeface="Helvetica" pitchFamily="2" charset="0"/>
              </a:rPr>
              <a:t>(for Artemis)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0DCDD27-AA32-5949-AECA-4A7CC2D04BD7}"/>
              </a:ext>
            </a:extLst>
          </p:cNvPr>
          <p:cNvSpPr/>
          <p:nvPr/>
        </p:nvSpPr>
        <p:spPr bwMode="auto">
          <a:xfrm>
            <a:off x="2884289" y="2531419"/>
            <a:ext cx="3254871" cy="513474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12700" dir="5400000" algn="ctr" rotWithShape="0">
              <a:srgbClr val="000000">
                <a:alpha val="50000"/>
              </a:srgbClr>
            </a:outerShdw>
          </a:effectLst>
        </p:spPr>
        <p:txBody>
          <a:bodyPr lIns="20092" tIns="20092" rIns="20092" bIns="20092" anchor="ctr">
            <a:spAutoFit/>
          </a:bodyPr>
          <a:lstStyle/>
          <a:p>
            <a:pPr algn="ctr" eaLnBrk="1">
              <a:defRPr/>
            </a:pPr>
            <a:r>
              <a:rPr lang="en-US" sz="2109" dirty="0"/>
              <a:t>Future Missions?</a:t>
            </a:r>
          </a:p>
        </p:txBody>
      </p:sp>
      <p:pic>
        <p:nvPicPr>
          <p:cNvPr id="41993" name="Picture 2" descr="NASA Artemis">
            <a:extLst>
              <a:ext uri="{FF2B5EF4-FFF2-40B4-BE49-F238E27FC236}">
                <a16:creationId xmlns:a16="http://schemas.microsoft.com/office/drawing/2014/main" id="{DE71B7CE-B57E-3C47-A2A0-ADBC769B8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659" y="1955601"/>
            <a:ext cx="1232297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73B268CC-319C-6640-AAA0-482DDE73C8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559" y="-812804"/>
            <a:ext cx="2082850" cy="208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9DE053A-D82C-C146-927E-D153592169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75968"/>
      </p:ext>
    </p:extLst>
  </p:cSld>
  <p:clrMapOvr>
    <a:masterClrMapping/>
  </p:clrMapOvr>
  <p:transition spd="med" advTm="929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1ACC63D6-7118-5346-8A64-C3A23E946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686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877324D2-3C18-224A-8CC2-CF7EF2CBE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559" y="-812804"/>
            <a:ext cx="2082850" cy="208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B2BEC828-CF8B-8E4A-BFC5-690B5E26B1DE}"/>
              </a:ext>
            </a:extLst>
          </p:cNvPr>
          <p:cNvSpPr txBox="1">
            <a:spLocks/>
          </p:cNvSpPr>
          <p:nvPr/>
        </p:nvSpPr>
        <p:spPr bwMode="auto">
          <a:xfrm>
            <a:off x="286682" y="152440"/>
            <a:ext cx="3472606" cy="68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0092" tIns="20092" rIns="20092" bIns="20092" anchor="ctr">
            <a:spAutoFit/>
          </a:bodyPr>
          <a:lstStyle>
            <a:lvl1pPr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l" eaLnBrk="1"/>
            <a:r>
              <a:rPr lang="en-US" altLang="en-US" sz="4218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04308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0"/>
    </mc:Choice>
    <mc:Fallback xmlns="">
      <p:transition spd="slow" advTm="289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CFCA6FB-5B3C-8440-A857-C61EF5B042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543337"/>
              </p:ext>
            </p:extLst>
          </p:nvPr>
        </p:nvGraphicFramePr>
        <p:xfrm>
          <a:off x="346777" y="974324"/>
          <a:ext cx="8450446" cy="2981960"/>
        </p:xfrm>
        <a:graphic>
          <a:graphicData uri="http://schemas.openxmlformats.org/drawingml/2006/table">
            <a:tbl>
              <a:tblPr/>
              <a:tblGrid>
                <a:gridCol w="1638628">
                  <a:extLst>
                    <a:ext uri="{9D8B030D-6E8A-4147-A177-3AD203B41FA5}">
                      <a16:colId xmlns:a16="http://schemas.microsoft.com/office/drawing/2014/main" val="274679888"/>
                    </a:ext>
                  </a:extLst>
                </a:gridCol>
                <a:gridCol w="6811818">
                  <a:extLst>
                    <a:ext uri="{9D8B030D-6E8A-4147-A177-3AD203B41FA5}">
                      <a16:colId xmlns:a16="http://schemas.microsoft.com/office/drawing/2014/main" val="28531217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 review</a:t>
                      </a:r>
                      <a:endParaRPr lang="en-US" sz="1400">
                        <a:effectLst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Nunn, C.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Pike, W.T.,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Standley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I.M.,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Calcutt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S.,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Kedar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S., Panning, M.P., submitted to Planetary Science Journal. Standing on Apollo’s Shoulders: a Microseismometer for the Moon.</a:t>
                      </a:r>
                      <a:endParaRPr lang="en-US" sz="1400" dirty="0">
                        <a:effectLst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49327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10094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endParaRPr lang="en-US" sz="1400" dirty="0">
                        <a:effectLst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Standing on Apollo’s Shoulders: MEMS seismometers for the Lunar Geophysical Network, AGU Fall Meeting 2019, </a:t>
                      </a:r>
                      <a:r>
                        <a:rPr lang="en-US" sz="14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eLightning</a:t>
                      </a:r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talk</a:t>
                      </a:r>
                      <a:endParaRPr lang="en-US" sz="1400" dirty="0">
                        <a:effectLst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21307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endParaRPr lang="en-US" sz="1400" dirty="0">
                        <a:effectLst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Scoping MEMS seismometers for the Moon, EGU, Vienna, 2019, talk</a:t>
                      </a:r>
                      <a:endParaRPr lang="en-US" sz="1400" dirty="0">
                        <a:effectLst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5849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endParaRPr lang="en-US" sz="1400" dirty="0">
                        <a:effectLst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Scoping MEMS seismometers for the Moon, LPSC 50, The Woodlands, TX, poster</a:t>
                      </a:r>
                    </a:p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</a:txBody>
                  <a:tcPr marL="63500" marR="63500" marT="63500" marB="635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6015022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1ACC63D6-7118-5346-8A64-C3A23E946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686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877324D2-3C18-224A-8CC2-CF7EF2CBE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559" y="-812804"/>
            <a:ext cx="2082850" cy="208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B2BEC828-CF8B-8E4A-BFC5-690B5E26B1DE}"/>
              </a:ext>
            </a:extLst>
          </p:cNvPr>
          <p:cNvSpPr txBox="1">
            <a:spLocks/>
          </p:cNvSpPr>
          <p:nvPr/>
        </p:nvSpPr>
        <p:spPr bwMode="auto">
          <a:xfrm>
            <a:off x="286682" y="152440"/>
            <a:ext cx="8833689" cy="68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0092" tIns="20092" rIns="20092" bIns="20092" anchor="ctr">
            <a:spAutoFit/>
          </a:bodyPr>
          <a:lstStyle>
            <a:lvl1pPr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l" eaLnBrk="1"/>
            <a:r>
              <a:rPr lang="en-US" altLang="en-US" sz="4218" dirty="0"/>
              <a:t>Publications and Acknowledgements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EB9D6647-4300-B040-BD42-99C8BEC349F7}"/>
              </a:ext>
            </a:extLst>
          </p:cNvPr>
          <p:cNvSpPr txBox="1">
            <a:spLocks/>
          </p:cNvSpPr>
          <p:nvPr/>
        </p:nvSpPr>
        <p:spPr bwMode="auto">
          <a:xfrm>
            <a:off x="1600200" y="4236249"/>
            <a:ext cx="6587837" cy="47146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20092" tIns="20092" rIns="20092" bIns="20092" anchor="ctr">
            <a:spAutoFit/>
          </a:bodyPr>
          <a:lstStyle>
            <a:lvl1pPr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algn="just" defTabSz="457200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just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just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just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just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l"/>
            <a:r>
              <a:rPr lang="en-US" altLang="en-US" sz="1400" dirty="0"/>
              <a:t>With thanks to Mark Panning, Steve Vance, and my co-authors Tom Pike, Ian </a:t>
            </a:r>
            <a:r>
              <a:rPr lang="en-US" altLang="en-US" sz="1400" dirty="0" err="1"/>
              <a:t>Standley</a:t>
            </a:r>
            <a:r>
              <a:rPr lang="en-US" altLang="en-US" sz="1400" dirty="0"/>
              <a:t>, Simon </a:t>
            </a:r>
            <a:r>
              <a:rPr lang="en-US" altLang="en-US" sz="1400" dirty="0" err="1"/>
              <a:t>Calcutt</a:t>
            </a:r>
            <a:r>
              <a:rPr lang="en-US" altLang="en-US" sz="1400" dirty="0"/>
              <a:t> and Sharon </a:t>
            </a:r>
            <a:r>
              <a:rPr lang="en-US" altLang="en-US" sz="1400" dirty="0" err="1"/>
              <a:t>Kedar</a:t>
            </a:r>
            <a:r>
              <a:rPr lang="en-US" alt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857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0"/>
    </mc:Choice>
    <mc:Fallback xmlns="">
      <p:transition spd="slow" advTm="289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6" name="Text Box 4">
            <a:extLst>
              <a:ext uri="{FF2B5EF4-FFF2-40B4-BE49-F238E27FC236}">
                <a16:creationId xmlns:a16="http://schemas.microsoft.com/office/drawing/2014/main" id="{6463AFDB-323F-8245-85F0-2CA339EBF370}"/>
              </a:ext>
            </a:extLst>
          </p:cNvPr>
          <p:cNvSpPr txBox="1">
            <a:spLocks/>
          </p:cNvSpPr>
          <p:nvPr/>
        </p:nvSpPr>
        <p:spPr bwMode="auto">
          <a:xfrm>
            <a:off x="286682" y="152440"/>
            <a:ext cx="3081473" cy="68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0092" tIns="20092" rIns="20092" bIns="20092" anchor="ctr">
            <a:spAutoFit/>
          </a:bodyPr>
          <a:lstStyle>
            <a:lvl1pPr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l" eaLnBrk="1"/>
            <a:r>
              <a:rPr lang="en-US" altLang="en-US" sz="4218" dirty="0"/>
              <a:t>Apollo Noise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CD4E49-F6D8-6E43-8D1A-C5C3E089E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52" y="842105"/>
            <a:ext cx="8405632" cy="39482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748712-B4F2-AE42-A418-01ED482EEED8}"/>
              </a:ext>
            </a:extLst>
          </p:cNvPr>
          <p:cNvSpPr/>
          <p:nvPr/>
        </p:nvSpPr>
        <p:spPr>
          <a:xfrm>
            <a:off x="4421529" y="729205"/>
            <a:ext cx="462987" cy="381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C21A76-26FE-E14C-878D-E826A2531085}"/>
              </a:ext>
            </a:extLst>
          </p:cNvPr>
          <p:cNvSpPr/>
          <p:nvPr/>
        </p:nvSpPr>
        <p:spPr>
          <a:xfrm>
            <a:off x="4496068" y="4624803"/>
            <a:ext cx="462987" cy="381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FDEE3638-3498-9749-94AC-88439ED9A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559" y="-812804"/>
            <a:ext cx="2082850" cy="208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1">
            <a:extLst>
              <a:ext uri="{FF2B5EF4-FFF2-40B4-BE49-F238E27FC236}">
                <a16:creationId xmlns:a16="http://schemas.microsoft.com/office/drawing/2014/main" id="{DC96A8B2-4CD4-0746-9493-095874EAFBC4}"/>
              </a:ext>
            </a:extLst>
          </p:cNvPr>
          <p:cNvSpPr txBox="1">
            <a:spLocks/>
          </p:cNvSpPr>
          <p:nvPr/>
        </p:nvSpPr>
        <p:spPr bwMode="auto">
          <a:xfrm>
            <a:off x="1639001" y="4724972"/>
            <a:ext cx="6104558" cy="28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0092" tIns="20092" rIns="20092" bIns="20092" anchor="ctr">
            <a:spAutoFit/>
          </a:bodyPr>
          <a:lstStyle>
            <a:lvl1pPr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algn="just"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just" defTabSz="584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/>
            <a:r>
              <a:rPr lang="en-US" altLang="en-US" sz="1582" dirty="0"/>
              <a:t>From: Nunn </a:t>
            </a:r>
            <a:r>
              <a:rPr lang="en-US" altLang="en-US" sz="1582" i="1" dirty="0"/>
              <a:t>et al., </a:t>
            </a:r>
            <a:r>
              <a:rPr lang="en-US" altLang="en-US" sz="1582" dirty="0"/>
              <a:t>submitted to Planetary Science Journal, 2020</a:t>
            </a:r>
          </a:p>
        </p:txBody>
      </p:sp>
    </p:spTree>
    <p:extLst>
      <p:ext uri="{BB962C8B-B14F-4D97-AF65-F5344CB8AC3E}">
        <p14:creationId xmlns:p14="http://schemas.microsoft.com/office/powerpoint/2010/main" val="3093385420"/>
      </p:ext>
    </p:extLst>
  </p:cSld>
  <p:clrMapOvr>
    <a:masterClrMapping/>
  </p:clrMapOvr>
  <p:transition spd="med" advTm="342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522&quot;&gt;&lt;object type=&quot;3&quot; unique_id=&quot;10523&quot;&gt;&lt;property id=&quot;20148&quot; value=&quot;5&quot;/&gt;&lt;property id=&quot;20300&quot; value=&quot;Slide 1&quot;/&gt;&lt;property id=&quot;20307&quot; value=&quot;277&quot;/&gt;&lt;/object&gt;&lt;object type=&quot;3&quot; unique_id=&quot;10524&quot;&gt;&lt;property id=&quot;20148&quot; value=&quot;5&quot;/&gt;&lt;property id=&quot;20300&quot; value=&quot;Slide 2&quot;/&gt;&lt;property id=&quot;20307&quot; value=&quot;281&quot;/&gt;&lt;/object&gt;&lt;object type=&quot;3&quot; unique_id=&quot;10525&quot;&gt;&lt;property id=&quot;20148&quot; value=&quot;5&quot;/&gt;&lt;property id=&quot;20300&quot; value=&quot;Slide 3&quot;/&gt;&lt;property id=&quot;20307&quot; value=&quot;280&quot;/&gt;&lt;/object&gt;&lt;object type=&quot;3&quot; unique_id=&quot;10526&quot;&gt;&lt;property id=&quot;20148&quot; value=&quot;5&quot;/&gt;&lt;property id=&quot;20300&quot; value=&quot;Slide 4&quot;/&gt;&lt;property id=&quot;20307&quot; value=&quot;278&quot;/&gt;&lt;/object&gt;&lt;/object&gt;&lt;object type=&quot;8&quot; unique_id=&quot;10532&quot;&gt;&lt;/object&gt;&lt;/object&gt;&lt;/database&gt;"/>
  <p:tag name="MMPROD_NEXTUNIQUEID" val="10010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11.5|19.6|15.7"/>
</p:tagLst>
</file>

<file path=ppt/theme/theme1.xml><?xml version="1.0" encoding="utf-8"?>
<a:theme xmlns:a="http://schemas.openxmlformats.org/drawingml/2006/main" name="NASAjpl-WhiteTheme-16x9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1">
              <a:lumMod val="65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14098</TotalTime>
  <Words>439</Words>
  <Application>Microsoft Macintosh PowerPoint</Application>
  <PresentationFormat>On-screen Show (16:9)</PresentationFormat>
  <Paragraphs>65</Paragraphs>
  <Slides>11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Helvetica</vt:lpstr>
      <vt:lpstr>Helvetica Light</vt:lpstr>
      <vt:lpstr>Symbol</vt:lpstr>
      <vt:lpstr>Tahoma</vt:lpstr>
      <vt:lpstr>NASAjpl-WhiteTheme-16x9-vA6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M Stolze</dc:creator>
  <cp:lastModifiedBy>Microsoft Office User</cp:lastModifiedBy>
  <cp:revision>176</cp:revision>
  <dcterms:created xsi:type="dcterms:W3CDTF">2016-09-08T21:41:17Z</dcterms:created>
  <dcterms:modified xsi:type="dcterms:W3CDTF">2020-10-13T04:45:56Z</dcterms:modified>
</cp:coreProperties>
</file>