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94" r:id="rId2"/>
  </p:sldMasterIdLst>
  <p:notesMasterIdLst>
    <p:notesMasterId r:id="rId10"/>
  </p:notesMasterIdLst>
  <p:handoutMasterIdLst>
    <p:handoutMasterId r:id="rId11"/>
  </p:handoutMasterIdLst>
  <p:sldIdLst>
    <p:sldId id="282" r:id="rId3"/>
    <p:sldId id="283" r:id="rId4"/>
    <p:sldId id="284" r:id="rId5"/>
    <p:sldId id="279" r:id="rId6"/>
    <p:sldId id="285" r:id="rId7"/>
    <p:sldId id="280" r:id="rId8"/>
    <p:sldId id="281" r:id="rId9"/>
  </p:sldIdLst>
  <p:sldSz cx="9144000" cy="5143500" type="screen16x9"/>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7D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3"/>
    <p:restoredTop sz="96619" autoAdjust="0"/>
  </p:normalViewPr>
  <p:slideViewPr>
    <p:cSldViewPr snapToGrid="0" snapToObjects="1">
      <p:cViewPr varScale="1">
        <p:scale>
          <a:sx n="175" d="100"/>
          <a:sy n="175" d="100"/>
        </p:scale>
        <p:origin x="528"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5T13:51:06.429" idx="1">
    <p:pos x="10" y="10"/>
    <p:text>Image available for use under a Creative Commons license</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10/22/20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10/22/20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dirty="0"/>
              <a:t>For required markings, please visit https://mh.jpl.nasa.gov</a:t>
            </a:r>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1D4C51F1-096E-4A7D-AF59-49489967A51A}" type="datetime1">
              <a:rPr lang="en-US" smtClean="0"/>
              <a:t>10/22/20</a:t>
            </a:fld>
            <a:endParaRPr lang="en-US" dirty="0"/>
          </a:p>
        </p:txBody>
      </p:sp>
      <p:sp>
        <p:nvSpPr>
          <p:cNvPr id="5" name="Footer Placeholder 4"/>
          <p:cNvSpPr>
            <a:spLocks noGrp="1"/>
          </p:cNvSpPr>
          <p:nvPr>
            <p:ph type="ftr" sz="quarter" idx="22"/>
          </p:nvPr>
        </p:nvSpPr>
        <p:spPr/>
        <p:txBody>
          <a:bodyPr/>
          <a:lstStyle/>
          <a:p>
            <a:r>
              <a:rPr lang="en-US" dirty="0"/>
              <a:t>For required markings, please visit https://mh.jpl.nasa.gov</a:t>
            </a:r>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8D18AFA9-C13B-4E9A-A7F0-C8B20BE5ADB5}" type="datetime1">
              <a:rPr lang="en-US" smtClean="0"/>
              <a:t>10/22/20</a:t>
            </a:fld>
            <a:endParaRPr lang="en-US" dirty="0"/>
          </a:p>
        </p:txBody>
      </p:sp>
      <p:sp>
        <p:nvSpPr>
          <p:cNvPr id="5" name="Footer Placeholder 4"/>
          <p:cNvSpPr>
            <a:spLocks noGrp="1"/>
          </p:cNvSpPr>
          <p:nvPr>
            <p:ph type="ftr" sz="quarter" idx="26"/>
          </p:nvPr>
        </p:nvSpPr>
        <p:spPr/>
        <p:txBody>
          <a:bodyPr/>
          <a:lstStyle/>
          <a:p>
            <a:r>
              <a:rPr lang="en-US" dirty="0"/>
              <a:t>For required markings, please visit https://mh.jpl.nasa.gov</a:t>
            </a:r>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6AFA6CE4-1B8F-4F53-8FC9-315CD27786F8}" type="datetime1">
              <a:rPr lang="en-US" smtClean="0"/>
              <a:t>10/22/20</a:t>
            </a:fld>
            <a:endParaRPr lang="en-US" dirty="0"/>
          </a:p>
        </p:txBody>
      </p:sp>
      <p:sp>
        <p:nvSpPr>
          <p:cNvPr id="5" name="Footer Placeholder 4"/>
          <p:cNvSpPr>
            <a:spLocks noGrp="1"/>
          </p:cNvSpPr>
          <p:nvPr>
            <p:ph type="ftr" sz="quarter" idx="26"/>
          </p:nvPr>
        </p:nvSpPr>
        <p:spPr/>
        <p:txBody>
          <a:bodyPr/>
          <a:lstStyle/>
          <a:p>
            <a:r>
              <a:rPr lang="en-US" dirty="0"/>
              <a:t>For required markings, please visit https://mh.jpl.nasa.gov</a:t>
            </a:r>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CDEFE66-01B5-A147-B059-451E84A54769}"/>
              </a:ext>
            </a:extLst>
          </p:cNvPr>
          <p:cNvSpPr>
            <a:spLocks noGrp="1"/>
          </p:cNvSpPr>
          <p:nvPr>
            <p:ph type="body" sz="quarter" idx="17" hasCustomPrompt="1"/>
          </p:nvPr>
        </p:nvSpPr>
        <p:spPr>
          <a:xfrm>
            <a:off x="350732" y="1571687"/>
            <a:ext cx="8454602" cy="3292621"/>
          </a:xfrm>
          <a:prstGeom prst="rect">
            <a:avLst/>
          </a:prstGeom>
        </p:spPr>
        <p:txBody>
          <a:bodyPr anchor="t">
            <a:noAutofit/>
          </a:bodyPr>
          <a:lstStyle>
            <a:lvl1pPr marL="0" indent="0" algn="l">
              <a:buNone/>
              <a:tabLst/>
              <a:defRPr sz="1200" baseline="0">
                <a:solidFill>
                  <a:schemeClr val="tx1"/>
                </a:solidFill>
                <a:latin typeface="Arial" panose="020B0604020202020204" pitchFamily="34" charset="0"/>
                <a:cs typeface="Arial" panose="020B0604020202020204" pitchFamily="34" charset="0"/>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Insert Content</a:t>
            </a:r>
          </a:p>
        </p:txBody>
      </p:sp>
      <p:sp>
        <p:nvSpPr>
          <p:cNvPr id="4" name="Text Placeholder 4">
            <a:extLst>
              <a:ext uri="{FF2B5EF4-FFF2-40B4-BE49-F238E27FC236}">
                <a16:creationId xmlns:a16="http://schemas.microsoft.com/office/drawing/2014/main" id="{A0B06CD5-79FB-D64E-854C-192AEA1DF18C}"/>
              </a:ext>
            </a:extLst>
          </p:cNvPr>
          <p:cNvSpPr>
            <a:spLocks noGrp="1"/>
          </p:cNvSpPr>
          <p:nvPr>
            <p:ph type="body" sz="quarter" idx="3" hasCustomPrompt="1"/>
          </p:nvPr>
        </p:nvSpPr>
        <p:spPr>
          <a:xfrm>
            <a:off x="350731" y="823076"/>
            <a:ext cx="8454602" cy="430183"/>
          </a:xfrm>
          <a:prstGeom prst="rect">
            <a:avLst/>
          </a:prstGeom>
        </p:spPr>
        <p:txBody>
          <a:bodyPr anchor="t"/>
          <a:lstStyle>
            <a:lvl1pPr marL="0" indent="0">
              <a:buNone/>
              <a:defRPr sz="2600" b="1" baseline="0">
                <a:solidFill>
                  <a:srgbClr val="99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Tree>
    <p:extLst>
      <p:ext uri="{BB962C8B-B14F-4D97-AF65-F5344CB8AC3E}">
        <p14:creationId xmlns:p14="http://schemas.microsoft.com/office/powerpoint/2010/main" val="152696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dirty="0"/>
              <a:t>For required markings, please visit https://mh.jpl.nasa.gov</a:t>
            </a:r>
          </a:p>
        </p:txBody>
      </p:sp>
    </p:spTree>
    <p:extLst>
      <p:ext uri="{BB962C8B-B14F-4D97-AF65-F5344CB8AC3E}">
        <p14:creationId xmlns:p14="http://schemas.microsoft.com/office/powerpoint/2010/main" val="320791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dirty="0"/>
              <a:t>For required markings, please visit https://mh.jpl.nasa.gov</a:t>
            </a:r>
          </a:p>
        </p:txBody>
      </p:sp>
    </p:spTree>
    <p:extLst>
      <p:ext uri="{BB962C8B-B14F-4D97-AF65-F5344CB8AC3E}">
        <p14:creationId xmlns:p14="http://schemas.microsoft.com/office/powerpoint/2010/main" val="320791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341DE1EE-7D9E-4356-A17B-AC39B24D4A0F}" type="datetime1">
              <a:rPr lang="en-US" smtClean="0"/>
              <a:t>10/22/20</a:t>
            </a:fld>
            <a:endParaRPr lang="en-US" dirty="0"/>
          </a:p>
        </p:txBody>
      </p:sp>
      <p:sp>
        <p:nvSpPr>
          <p:cNvPr id="5" name="Footer Placeholder 4"/>
          <p:cNvSpPr>
            <a:spLocks noGrp="1"/>
          </p:cNvSpPr>
          <p:nvPr>
            <p:ph type="ftr" sz="quarter" idx="21"/>
          </p:nvPr>
        </p:nvSpPr>
        <p:spPr/>
        <p:txBody>
          <a:bodyPr/>
          <a:lstStyle/>
          <a:p>
            <a:r>
              <a:rPr lang="en-US" dirty="0"/>
              <a:t>For required markings, please visit https://mh.jpl.nasa.gov</a:t>
            </a:r>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E0EE1217-8810-43A4-A260-F7B93C1E2460}" type="datetime1">
              <a:rPr lang="en-US" smtClean="0"/>
              <a:t>10/22/20</a:t>
            </a:fld>
            <a:endParaRPr lang="en-US" dirty="0"/>
          </a:p>
        </p:txBody>
      </p:sp>
      <p:sp>
        <p:nvSpPr>
          <p:cNvPr id="3" name="Footer Placeholder 2"/>
          <p:cNvSpPr>
            <a:spLocks noGrp="1"/>
          </p:cNvSpPr>
          <p:nvPr>
            <p:ph type="ftr" sz="quarter" idx="19"/>
          </p:nvPr>
        </p:nvSpPr>
        <p:spPr/>
        <p:txBody>
          <a:bodyPr/>
          <a:lstStyle/>
          <a:p>
            <a:r>
              <a:rPr lang="en-US" dirty="0"/>
              <a:t>For required markings, please visit https://mh.jpl.nasa.gov</a:t>
            </a:r>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81BC07D9-38D2-4D21-BB9F-4FB482252065}" type="datetime1">
              <a:rPr lang="en-US" smtClean="0"/>
              <a:t>10/22/20</a:t>
            </a:fld>
            <a:endParaRPr lang="en-US" dirty="0"/>
          </a:p>
        </p:txBody>
      </p:sp>
      <p:sp>
        <p:nvSpPr>
          <p:cNvPr id="5" name="Footer Placeholder 4"/>
          <p:cNvSpPr>
            <a:spLocks noGrp="1"/>
          </p:cNvSpPr>
          <p:nvPr>
            <p:ph type="ftr" sz="quarter" idx="21"/>
          </p:nvPr>
        </p:nvSpPr>
        <p:spPr/>
        <p:txBody>
          <a:bodyPr/>
          <a:lstStyle/>
          <a:p>
            <a:r>
              <a:rPr lang="en-US" dirty="0"/>
              <a:t>For required markings, please visit https://mh.jpl.nasa.gov</a:t>
            </a:r>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37A7201D-60A7-477E-96B4-3973BB7451F7}" type="datetime1">
              <a:rPr lang="en-US" smtClean="0"/>
              <a:t>10/22/20</a:t>
            </a:fld>
            <a:endParaRPr lang="en-US" dirty="0"/>
          </a:p>
        </p:txBody>
      </p:sp>
      <p:sp>
        <p:nvSpPr>
          <p:cNvPr id="5" name="Footer Placeholder 4"/>
          <p:cNvSpPr>
            <a:spLocks noGrp="1"/>
          </p:cNvSpPr>
          <p:nvPr>
            <p:ph type="ftr" sz="quarter" idx="19"/>
          </p:nvPr>
        </p:nvSpPr>
        <p:spPr/>
        <p:txBody>
          <a:bodyPr/>
          <a:lstStyle/>
          <a:p>
            <a:r>
              <a:rPr lang="en-US" dirty="0"/>
              <a:t>For required markings, please visit https://mh.jpl.nasa.gov</a:t>
            </a:r>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DF441585-8FA9-4EA2-85A4-83043578477A}" type="datetime1">
              <a:rPr lang="en-US" smtClean="0"/>
              <a:t>10/22/20</a:t>
            </a:fld>
            <a:endParaRPr lang="en-US" dirty="0"/>
          </a:p>
        </p:txBody>
      </p:sp>
      <p:sp>
        <p:nvSpPr>
          <p:cNvPr id="5" name="Footer Placeholder 4"/>
          <p:cNvSpPr>
            <a:spLocks noGrp="1"/>
          </p:cNvSpPr>
          <p:nvPr>
            <p:ph type="ftr" sz="quarter" idx="21"/>
          </p:nvPr>
        </p:nvSpPr>
        <p:spPr/>
        <p:txBody>
          <a:bodyPr/>
          <a:lstStyle/>
          <a:p>
            <a:r>
              <a:rPr lang="en-US" dirty="0"/>
              <a:t>For required markings, please visit https://mh.jpl.nasa.gov</a:t>
            </a:r>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83F1A4B9-1F13-48F5-BF93-72CC0A0DFA2C}" type="datetime1">
              <a:rPr lang="en-US" smtClean="0"/>
              <a:t>10/22/20</a:t>
            </a:fld>
            <a:endParaRPr lang="en-US" dirty="0"/>
          </a:p>
        </p:txBody>
      </p:sp>
      <p:sp>
        <p:nvSpPr>
          <p:cNvPr id="5" name="Footer Placeholder 4"/>
          <p:cNvSpPr>
            <a:spLocks noGrp="1"/>
          </p:cNvSpPr>
          <p:nvPr>
            <p:ph type="ftr" sz="quarter" idx="22"/>
          </p:nvPr>
        </p:nvSpPr>
        <p:spPr/>
        <p:txBody>
          <a:bodyPr/>
          <a:lstStyle/>
          <a:p>
            <a:r>
              <a:rPr lang="en-US" dirty="0"/>
              <a:t>For required markings, please visit https://mh.jpl.nasa.gov</a:t>
            </a:r>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0FB8DC75-F238-4FEA-A196-95F443A65C8E}" type="datetime1">
              <a:rPr lang="en-US" smtClean="0"/>
              <a:t>10/22/20</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dirty="0"/>
              <a:t>For required markings, please visit https://mh.jpl.nasa.gov</a:t>
            </a:r>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817439"/>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673CAB81-4E43-F140-AF13-B466D9094E76}"/>
              </a:ext>
            </a:extLst>
          </p:cNvPr>
          <p:cNvSpPr txBox="1">
            <a:spLocks/>
          </p:cNvSpPr>
          <p:nvPr/>
        </p:nvSpPr>
        <p:spPr>
          <a:xfrm>
            <a:off x="174171" y="3483788"/>
            <a:ext cx="8810171" cy="363898"/>
          </a:xfrm>
          <a:prstGeom prst="rect">
            <a:avLst/>
          </a:prstGeom>
        </p:spPr>
        <p:txBody>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latin typeface="+mj-lt"/>
              </a:rPr>
              <a:t>The Emergence of Heat and Humidity Too Severe for Human Tolerance</a:t>
            </a:r>
          </a:p>
        </p:txBody>
      </p:sp>
      <p:sp>
        <p:nvSpPr>
          <p:cNvPr id="18" name="Text Placeholder 6">
            <a:extLst>
              <a:ext uri="{FF2B5EF4-FFF2-40B4-BE49-F238E27FC236}">
                <a16:creationId xmlns:a16="http://schemas.microsoft.com/office/drawing/2014/main" id="{D1EEC75B-CC61-E044-8ABA-811DA016D64D}"/>
              </a:ext>
            </a:extLst>
          </p:cNvPr>
          <p:cNvSpPr txBox="1">
            <a:spLocks/>
          </p:cNvSpPr>
          <p:nvPr/>
        </p:nvSpPr>
        <p:spPr>
          <a:xfrm>
            <a:off x="369198" y="3913971"/>
            <a:ext cx="8436134" cy="403898"/>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1">
                  <a:lumMod val="50000"/>
                </a:schemeClr>
              </a:buClr>
              <a:buFont typeface="Arial"/>
              <a:buNone/>
              <a:tabLst/>
              <a:defRPr sz="1400" kern="1200">
                <a:solidFill>
                  <a:schemeClr val="accent1"/>
                </a:solidFill>
                <a:latin typeface="+mn-lt"/>
                <a:ea typeface="+mn-ea"/>
                <a:cs typeface="+mn-cs"/>
              </a:defRPr>
            </a:lvl1pPr>
            <a:lvl2pPr marL="457200" indent="0" algn="l" defTabSz="457200" rtl="0" eaLnBrk="1" latinLnBrk="0" hangingPunct="1">
              <a:spcBef>
                <a:spcPct val="20000"/>
              </a:spcBef>
              <a:buClr>
                <a:schemeClr val="bg1">
                  <a:lumMod val="50000"/>
                </a:schemeClr>
              </a:buClr>
              <a:buFont typeface="Arial"/>
              <a:buNone/>
              <a:defRPr sz="1400" b="0" i="0" u="none" kern="1200">
                <a:solidFill>
                  <a:schemeClr val="accent1"/>
                </a:solidFill>
                <a:latin typeface="+mn-lt"/>
                <a:ea typeface="+mn-ea"/>
                <a:cs typeface="+mn-cs"/>
              </a:defRPr>
            </a:lvl2pPr>
            <a:lvl3pPr marL="9144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3pPr>
            <a:lvl4pPr marL="13716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4pPr>
            <a:lvl5pPr marL="18288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rgbClr val="A50021"/>
                </a:solidFill>
                <a:latin typeface="Arial" charset="0"/>
              </a:rPr>
              <a:t>Colin Raymond</a:t>
            </a:r>
            <a:endParaRPr lang="en-US" sz="1600" dirty="0"/>
          </a:p>
        </p:txBody>
      </p:sp>
      <p:sp>
        <p:nvSpPr>
          <p:cNvPr id="20" name="TextBox 19">
            <a:extLst>
              <a:ext uri="{FF2B5EF4-FFF2-40B4-BE49-F238E27FC236}">
                <a16:creationId xmlns:a16="http://schemas.microsoft.com/office/drawing/2014/main" id="{425F809F-D295-CF4A-B583-F28EED4303E1}"/>
              </a:ext>
            </a:extLst>
          </p:cNvPr>
          <p:cNvSpPr txBox="1"/>
          <p:nvPr/>
        </p:nvSpPr>
        <p:spPr>
          <a:xfrm>
            <a:off x="369197" y="4234054"/>
            <a:ext cx="5619774" cy="553998"/>
          </a:xfrm>
          <a:prstGeom prst="rect">
            <a:avLst/>
          </a:prstGeom>
          <a:noFill/>
        </p:spPr>
        <p:txBody>
          <a:bodyPr wrap="square" rtlCol="0">
            <a:spAutoFit/>
          </a:bodyPr>
          <a:lstStyle/>
          <a:p>
            <a:pPr>
              <a:spcBef>
                <a:spcPct val="0"/>
              </a:spcBef>
            </a:pPr>
            <a:r>
              <a:rPr lang="en-US" altLang="en-US" sz="1000" dirty="0">
                <a:latin typeface="Tahoma" panose="020B0604030504040204" pitchFamily="34" charset="0"/>
              </a:rPr>
              <a:t>Organization: 329J</a:t>
            </a:r>
          </a:p>
          <a:p>
            <a:pPr>
              <a:spcBef>
                <a:spcPct val="0"/>
              </a:spcBef>
            </a:pPr>
            <a:r>
              <a:rPr lang="en-US" altLang="en-US" sz="1000" dirty="0">
                <a:latin typeface="Tahoma" panose="020B0604030504040204" pitchFamily="34" charset="0"/>
              </a:rPr>
              <a:t>Advisor:  Duane Waliser (8000)</a:t>
            </a:r>
          </a:p>
          <a:p>
            <a:pPr>
              <a:spcBef>
                <a:spcPct val="0"/>
              </a:spcBef>
            </a:pPr>
            <a:r>
              <a:rPr lang="en-US" altLang="en-US" sz="1000" dirty="0">
                <a:latin typeface="Tahoma" panose="020B0604030504040204" pitchFamily="34" charset="0"/>
              </a:rPr>
              <a:t>Postdoc Program: JPL</a:t>
            </a:r>
          </a:p>
        </p:txBody>
      </p:sp>
      <p:sp>
        <p:nvSpPr>
          <p:cNvPr id="15" name="Picture Placeholder 14">
            <a:extLst>
              <a:ext uri="{FF2B5EF4-FFF2-40B4-BE49-F238E27FC236}">
                <a16:creationId xmlns:a16="http://schemas.microsoft.com/office/drawing/2014/main" id="{5A827040-C074-8D4D-A738-C1D0FE78B65F}"/>
              </a:ext>
            </a:extLst>
          </p:cNvPr>
          <p:cNvSpPr>
            <a:spLocks noGrp="1"/>
          </p:cNvSpPr>
          <p:nvPr>
            <p:ph type="pic" sz="quarter" idx="14"/>
          </p:nvPr>
        </p:nvSpPr>
        <p:spPr/>
      </p:sp>
      <p:sp>
        <p:nvSpPr>
          <p:cNvPr id="16" name="TextBox 15">
            <a:extLst>
              <a:ext uri="{FF2B5EF4-FFF2-40B4-BE49-F238E27FC236}">
                <a16:creationId xmlns:a16="http://schemas.microsoft.com/office/drawing/2014/main" id="{29DEF5D4-91C2-394A-AEF6-1CD85CF3D0E2}"/>
              </a:ext>
            </a:extLst>
          </p:cNvPr>
          <p:cNvSpPr txBox="1"/>
          <p:nvPr/>
        </p:nvSpPr>
        <p:spPr>
          <a:xfrm>
            <a:off x="7699829" y="2619649"/>
            <a:ext cx="1378858" cy="707886"/>
          </a:xfrm>
          <a:prstGeom prst="rect">
            <a:avLst/>
          </a:prstGeom>
          <a:noFill/>
        </p:spPr>
        <p:txBody>
          <a:bodyPr wrap="square" rtlCol="0">
            <a:spAutoFit/>
          </a:bodyPr>
          <a:lstStyle/>
          <a:p>
            <a:r>
              <a:rPr lang="en-US" sz="1000" i="1" dirty="0"/>
              <a:t>Image credit: "Dubai Sunset" by the_dead_pixel,</a:t>
            </a:r>
          </a:p>
          <a:p>
            <a:r>
              <a:rPr lang="en-US" sz="1000" i="1" dirty="0"/>
              <a:t>CC BY 2.0</a:t>
            </a:r>
          </a:p>
        </p:txBody>
      </p:sp>
      <p:pic>
        <p:nvPicPr>
          <p:cNvPr id="10" name="Picture 9">
            <a:extLst>
              <a:ext uri="{FF2B5EF4-FFF2-40B4-BE49-F238E27FC236}">
                <a16:creationId xmlns:a16="http://schemas.microsoft.com/office/drawing/2014/main" id="{2FD7481F-4EFA-E049-9C22-AB26ED310B56}"/>
              </a:ext>
            </a:extLst>
          </p:cNvPr>
          <p:cNvPicPr>
            <a:picLocks noChangeAspect="1"/>
          </p:cNvPicPr>
          <p:nvPr/>
        </p:nvPicPr>
        <p:blipFill>
          <a:blip r:embed="rId4"/>
          <a:stretch>
            <a:fillRect/>
          </a:stretch>
        </p:blipFill>
        <p:spPr>
          <a:xfrm>
            <a:off x="1944694" y="0"/>
            <a:ext cx="5126595" cy="3421074"/>
          </a:xfrm>
          <a:prstGeom prst="rect">
            <a:avLst/>
          </a:prstGeom>
        </p:spPr>
      </p:pic>
      <p:pic>
        <p:nvPicPr>
          <p:cNvPr id="3" name="Audio Recording Oct 25, 2020 at 9:41:21 PM" descr="Audio Recording Oct 25, 2020 at 9:41:21 PM">
            <a:hlinkClick r:id="" action="ppaction://media"/>
            <a:extLst>
              <a:ext uri="{FF2B5EF4-FFF2-40B4-BE49-F238E27FC236}">
                <a16:creationId xmlns:a16="http://schemas.microsoft.com/office/drawing/2014/main" id="{DC5D6F20-62CC-984E-AB4F-B7B83B2DF9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9197" y="349318"/>
            <a:ext cx="812800" cy="812800"/>
          </a:xfrm>
          <a:prstGeom prst="rect">
            <a:avLst/>
          </a:prstGeom>
        </p:spPr>
      </p:pic>
    </p:spTree>
    <p:extLst>
      <p:ext uri="{BB962C8B-B14F-4D97-AF65-F5344CB8AC3E}">
        <p14:creationId xmlns:p14="http://schemas.microsoft.com/office/powerpoint/2010/main" val="41639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397115" y="1571687"/>
            <a:ext cx="8454602" cy="3292621"/>
          </a:xfrm>
        </p:spPr>
        <p:txBody>
          <a:bodyPr/>
          <a:lstStyle/>
          <a:p>
            <a:r>
              <a:rPr lang="en-US" b="1" dirty="0"/>
              <a:t>Abstract</a:t>
            </a:r>
            <a:endParaRPr lang="en-US" dirty="0"/>
          </a:p>
          <a:p>
            <a:pPr>
              <a:lnSpc>
                <a:spcPct val="150000"/>
              </a:lnSpc>
            </a:pPr>
            <a:r>
              <a:rPr lang="en-US" dirty="0"/>
              <a:t>Extreme heat has emerged as one of the most certain and high-impact consequences of anthropogenic climate change. Further rapid increases are projected, which, in combination with increasing humidity, will bring us into direct conflict with the immovable human-physiological barrier of a 35ºC “wet-bulb temperature” [</a:t>
            </a:r>
            <a:r>
              <a:rPr lang="en-US" i="1" dirty="0"/>
              <a:t>Tw</a:t>
            </a:r>
            <a:r>
              <a:rPr lang="en-US" dirty="0"/>
              <a:t>]</a:t>
            </a:r>
            <a:r>
              <a:rPr lang="en-US" i="1" dirty="0"/>
              <a:t>.</a:t>
            </a:r>
            <a:r>
              <a:rPr lang="en-US" dirty="0"/>
              <a:t> Current climate-model projections suggest this will begin to happen around 2050. </a:t>
            </a:r>
          </a:p>
          <a:p>
            <a:pPr>
              <a:lnSpc>
                <a:spcPct val="150000"/>
              </a:lnSpc>
            </a:pPr>
            <a:r>
              <a:rPr lang="en-US" dirty="0"/>
              <a:t>Our evaluation of a global weather-station dataset reveals that in fact </a:t>
            </a:r>
            <a:r>
              <a:rPr lang="en-US" b="1" dirty="0"/>
              <a:t>Tw=35ºC has already occurred, and that extreme humid heat overall has more than doubled in frequency since 1979.</a:t>
            </a:r>
            <a:r>
              <a:rPr lang="en-US" dirty="0"/>
              <a:t> Broadly, these trends are closely related to tropical-mean warming -- but the highest values are very localized, helping to explain their underestimation in models and reanalysis products. These findings underscore the serious challenge posed by humid heat that is more intense than previously known and increasingly severe.</a:t>
            </a:r>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p:txBody>
          <a:bodyPr/>
          <a:lstStyle/>
          <a:p>
            <a:r>
              <a:rPr lang="en-US" dirty="0"/>
              <a:t>Introduction</a:t>
            </a:r>
          </a:p>
        </p:txBody>
      </p:sp>
      <p:pic>
        <p:nvPicPr>
          <p:cNvPr id="4" name="Audio Recording Oct 25, 2020 at 9:44:15 PM" descr="Audio Recording Oct 25, 2020 at 9:44:15 PM">
            <a:hlinkClick r:id="" action="ppaction://media"/>
            <a:extLst>
              <a:ext uri="{FF2B5EF4-FFF2-40B4-BE49-F238E27FC236}">
                <a16:creationId xmlns:a16="http://schemas.microsoft.com/office/drawing/2014/main" id="{49A80DE5-DE2C-7D4D-92D0-4E794DBBCE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894584" y="193273"/>
            <a:ext cx="812800" cy="812800"/>
          </a:xfrm>
          <a:prstGeom prst="rect">
            <a:avLst/>
          </a:prstGeom>
        </p:spPr>
      </p:pic>
    </p:spTree>
    <p:extLst>
      <p:ext uri="{BB962C8B-B14F-4D97-AF65-F5344CB8AC3E}">
        <p14:creationId xmlns:p14="http://schemas.microsoft.com/office/powerpoint/2010/main" val="307273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p:txBody>
          <a:bodyPr/>
          <a:lstStyle/>
          <a:p>
            <a:pPr marL="228600" indent="-228600">
              <a:lnSpc>
                <a:spcPct val="150000"/>
              </a:lnSpc>
              <a:buAutoNum type="alphaLcParenR"/>
            </a:pPr>
            <a:r>
              <a:rPr lang="en-US" b="1" dirty="0"/>
              <a:t>Basis: </a:t>
            </a:r>
            <a:r>
              <a:rPr lang="en-US" dirty="0"/>
              <a:t>Physiological studies have shown that there is an upper thermal limit for human survivability with sustained exposure, and model-based climate studies have shown this will be reached in the hottest/most humid places on the planet around 2050. Our investigation was aimed at determining </a:t>
            </a:r>
          </a:p>
          <a:p>
            <a:pPr marL="640080" lvl="1" indent="-228600">
              <a:lnSpc>
                <a:spcPct val="150000"/>
              </a:lnSpc>
              <a:buFont typeface="+mj-lt"/>
              <a:buAutoNum type="arabicPeriod"/>
            </a:pPr>
            <a:r>
              <a:rPr lang="en-US" sz="1200" i="1" dirty="0">
                <a:latin typeface="Arial" panose="020B0604020202020204" pitchFamily="34" charset="0"/>
                <a:cs typeface="Arial" panose="020B0604020202020204" pitchFamily="34" charset="0"/>
              </a:rPr>
              <a:t>whether station observations might bring this date forward, and </a:t>
            </a:r>
          </a:p>
          <a:p>
            <a:pPr marL="640080" lvl="1" indent="-228600">
              <a:lnSpc>
                <a:spcPct val="150000"/>
              </a:lnSpc>
              <a:buFont typeface="+mj-lt"/>
              <a:buAutoNum type="arabicPeriod"/>
            </a:pPr>
            <a:r>
              <a:rPr lang="en-US" sz="1200" i="1" dirty="0">
                <a:latin typeface="Arial" panose="020B0604020202020204" pitchFamily="34" charset="0"/>
                <a:cs typeface="Arial" panose="020B0604020202020204" pitchFamily="34" charset="0"/>
              </a:rPr>
              <a:t>which areas are of the greatest concern.</a:t>
            </a:r>
          </a:p>
          <a:p>
            <a:pPr marL="640080" lvl="1" indent="-228600">
              <a:lnSpc>
                <a:spcPct val="150000"/>
              </a:lnSpc>
              <a:buFont typeface="+mj-lt"/>
              <a:buAutoNum type="arabicPeriod"/>
            </a:pPr>
            <a:endParaRPr lang="en-US" sz="1200" dirty="0">
              <a:latin typeface="Arial" panose="020B0604020202020204" pitchFamily="34" charset="0"/>
              <a:cs typeface="Arial" panose="020B0604020202020204" pitchFamily="34" charset="0"/>
            </a:endParaRPr>
          </a:p>
          <a:p>
            <a:pPr>
              <a:lnSpc>
                <a:spcPct val="150000"/>
              </a:lnSpc>
            </a:pPr>
            <a:r>
              <a:rPr lang="en-US" b="1" dirty="0"/>
              <a:t>b)  Conception: </a:t>
            </a:r>
            <a:r>
              <a:rPr lang="en-US" dirty="0"/>
              <a:t>This project grew from my interest in the interactions between climate extremes and regional geography, within my advisor’s general extremes-oriented group. I conceptualized the project, invited co-authors, and performed the bulk of the analysis.</a:t>
            </a:r>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p:txBody>
          <a:bodyPr/>
          <a:lstStyle/>
          <a:p>
            <a:r>
              <a:rPr lang="en-US" dirty="0"/>
              <a:t>Problem Description</a:t>
            </a:r>
          </a:p>
        </p:txBody>
      </p:sp>
      <p:pic>
        <p:nvPicPr>
          <p:cNvPr id="4" name="Audio Recording Oct 25, 2020 at 9:46:27 PM" descr="Audio Recording Oct 25, 2020 at 9:46:27 PM">
            <a:hlinkClick r:id="" action="ppaction://media"/>
            <a:extLst>
              <a:ext uri="{FF2B5EF4-FFF2-40B4-BE49-F238E27FC236}">
                <a16:creationId xmlns:a16="http://schemas.microsoft.com/office/drawing/2014/main" id="{BF5C83FF-C2A5-6843-AEA0-AAF764C9C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279192"/>
            <a:ext cx="812800" cy="812800"/>
          </a:xfrm>
          <a:prstGeom prst="rect">
            <a:avLst/>
          </a:prstGeom>
        </p:spPr>
      </p:pic>
    </p:spTree>
    <p:extLst>
      <p:ext uri="{BB962C8B-B14F-4D97-AF65-F5344CB8AC3E}">
        <p14:creationId xmlns:p14="http://schemas.microsoft.com/office/powerpoint/2010/main" val="22490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77D454-A50A-8741-AA0B-23CF4A7E8FCA}"/>
              </a:ext>
            </a:extLst>
          </p:cNvPr>
          <p:cNvSpPr>
            <a:spLocks noGrp="1"/>
          </p:cNvSpPr>
          <p:nvPr>
            <p:ph type="body" sz="quarter" idx="17"/>
          </p:nvPr>
        </p:nvSpPr>
        <p:spPr/>
        <p:txBody>
          <a:bodyPr/>
          <a:lstStyle/>
          <a:p>
            <a:pPr marL="342900" indent="-342900">
              <a:lnSpc>
                <a:spcPct val="150000"/>
              </a:lnSpc>
              <a:buFont typeface="+mj-lt"/>
              <a:buAutoNum type="alphaLcParenR"/>
            </a:pPr>
            <a:r>
              <a:rPr lang="en-US" b="1" dirty="0"/>
              <a:t>Data and methods: </a:t>
            </a:r>
            <a:r>
              <a:rPr lang="en-US" dirty="0"/>
              <a:t>Detailed analysis of hourly air temperatures and dewpoint temperatures for ~7,500 global weather stations from HadISD, compared against ERA-Interim reanalysis, and supplemented with sea-surface temperatures and CMIP6 model projections. Analysis subparts comprised extensive quality control, regional and global trend computations, and seasonal breakdowns.</a:t>
            </a:r>
          </a:p>
          <a:p>
            <a:pPr marL="342900" indent="-342900">
              <a:lnSpc>
                <a:spcPct val="150000"/>
              </a:lnSpc>
              <a:buFont typeface="+mj-lt"/>
              <a:buAutoNum type="alphaLcParenR"/>
            </a:pPr>
            <a:endParaRPr lang="en-US" dirty="0"/>
          </a:p>
          <a:p>
            <a:pPr marL="342900" indent="-342900">
              <a:lnSpc>
                <a:spcPct val="150000"/>
              </a:lnSpc>
              <a:buFont typeface="+mj-lt"/>
              <a:buAutoNum type="alphaLcParenR"/>
            </a:pPr>
            <a:r>
              <a:rPr lang="en-US" b="1" dirty="0"/>
              <a:t>Novelty: </a:t>
            </a:r>
            <a:r>
              <a:rPr lang="en-US" dirty="0"/>
              <a:t>Our study was the first to examine humid-heat extremes at a global scale, and to directly compare across regions. We also developed a unique generalized-extreme-value-based statistical method for synthesizing our results with previous ones using gridded datasets. Furthermore, this is the first attempt at characterizing and explaining model projections of future extreme humid heat.</a:t>
            </a:r>
          </a:p>
        </p:txBody>
      </p:sp>
      <p:sp>
        <p:nvSpPr>
          <p:cNvPr id="3" name="Text Placeholder 2">
            <a:extLst>
              <a:ext uri="{FF2B5EF4-FFF2-40B4-BE49-F238E27FC236}">
                <a16:creationId xmlns:a16="http://schemas.microsoft.com/office/drawing/2014/main" id="{984A7146-5543-9B4D-9341-971B7D71334D}"/>
              </a:ext>
            </a:extLst>
          </p:cNvPr>
          <p:cNvSpPr>
            <a:spLocks noGrp="1"/>
          </p:cNvSpPr>
          <p:nvPr>
            <p:ph type="body" sz="quarter" idx="3"/>
          </p:nvPr>
        </p:nvSpPr>
        <p:spPr/>
        <p:txBody>
          <a:bodyPr/>
          <a:lstStyle/>
          <a:p>
            <a:r>
              <a:rPr lang="en-US" dirty="0"/>
              <a:t>Methodology</a:t>
            </a:r>
          </a:p>
        </p:txBody>
      </p:sp>
      <p:pic>
        <p:nvPicPr>
          <p:cNvPr id="4" name="Audio Recording Oct 25, 2020 at 9:48:06 PM" descr="Audio Recording Oct 25, 2020 at 9:48:06 PM">
            <a:hlinkClick r:id="" action="ppaction://media"/>
            <a:extLst>
              <a:ext uri="{FF2B5EF4-FFF2-40B4-BE49-F238E27FC236}">
                <a16:creationId xmlns:a16="http://schemas.microsoft.com/office/drawing/2014/main" id="{72920FD4-14D7-6F45-B028-1F7AB36E68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95752" y="387881"/>
            <a:ext cx="812800" cy="812800"/>
          </a:xfrm>
          <a:prstGeom prst="rect">
            <a:avLst/>
          </a:prstGeom>
        </p:spPr>
      </p:pic>
    </p:spTree>
    <p:extLst>
      <p:ext uri="{BB962C8B-B14F-4D97-AF65-F5344CB8AC3E}">
        <p14:creationId xmlns:p14="http://schemas.microsoft.com/office/powerpoint/2010/main" val="1029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a:xfrm>
            <a:off x="344699" y="372947"/>
            <a:ext cx="8454602" cy="430183"/>
          </a:xfrm>
        </p:spPr>
        <p:txBody>
          <a:bodyPr/>
          <a:lstStyle/>
          <a:p>
            <a:r>
              <a:rPr lang="en-US" dirty="0"/>
              <a:t>Results I</a:t>
            </a:r>
          </a:p>
        </p:txBody>
      </p:sp>
      <p:sp>
        <p:nvSpPr>
          <p:cNvPr id="13" name="Rectangle 12">
            <a:extLst>
              <a:ext uri="{FF2B5EF4-FFF2-40B4-BE49-F238E27FC236}">
                <a16:creationId xmlns:a16="http://schemas.microsoft.com/office/drawing/2014/main" id="{ED9E755E-F6FF-BD40-88A1-FEDC5F362224}"/>
              </a:ext>
            </a:extLst>
          </p:cNvPr>
          <p:cNvSpPr/>
          <p:nvPr/>
        </p:nvSpPr>
        <p:spPr>
          <a:xfrm>
            <a:off x="3544695" y="2455053"/>
            <a:ext cx="438083" cy="306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FACAA74-939C-C144-B842-106354D75114}"/>
              </a:ext>
            </a:extLst>
          </p:cNvPr>
          <p:cNvSpPr/>
          <p:nvPr/>
        </p:nvSpPr>
        <p:spPr>
          <a:xfrm>
            <a:off x="403803" y="1518631"/>
            <a:ext cx="160755" cy="338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27BED56-0849-804A-A0FA-B144B91ED108}"/>
              </a:ext>
            </a:extLst>
          </p:cNvPr>
          <p:cNvSpPr/>
          <p:nvPr/>
        </p:nvSpPr>
        <p:spPr>
          <a:xfrm>
            <a:off x="385594" y="3024272"/>
            <a:ext cx="160755" cy="338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0C982F5-C2A6-D843-9752-FB284746A521}"/>
              </a:ext>
            </a:extLst>
          </p:cNvPr>
          <p:cNvSpPr/>
          <p:nvPr/>
        </p:nvSpPr>
        <p:spPr>
          <a:xfrm>
            <a:off x="3539726" y="1502021"/>
            <a:ext cx="438083" cy="306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D2FF6D2-58E5-5948-9BAA-3795B53C6147}"/>
              </a:ext>
            </a:extLst>
          </p:cNvPr>
          <p:cNvPicPr>
            <a:picLocks noChangeAspect="1"/>
          </p:cNvPicPr>
          <p:nvPr/>
        </p:nvPicPr>
        <p:blipFill rotWithShape="1">
          <a:blip r:embed="rId4"/>
          <a:srcRect l="6261" t="3750" b="1907"/>
          <a:stretch/>
        </p:blipFill>
        <p:spPr>
          <a:xfrm>
            <a:off x="2779487" y="1352170"/>
            <a:ext cx="6364513" cy="3558617"/>
          </a:xfrm>
          <a:prstGeom prst="rect">
            <a:avLst/>
          </a:prstGeom>
        </p:spPr>
      </p:pic>
      <p:sp>
        <p:nvSpPr>
          <p:cNvPr id="16" name="TextBox 15">
            <a:extLst>
              <a:ext uri="{FF2B5EF4-FFF2-40B4-BE49-F238E27FC236}">
                <a16:creationId xmlns:a16="http://schemas.microsoft.com/office/drawing/2014/main" id="{E707877A-10B4-2C4C-ADA0-053428530D32}"/>
              </a:ext>
            </a:extLst>
          </p:cNvPr>
          <p:cNvSpPr txBox="1"/>
          <p:nvPr/>
        </p:nvSpPr>
        <p:spPr>
          <a:xfrm>
            <a:off x="3316514" y="839380"/>
            <a:ext cx="486228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Revealing of global patterns and hotspots</a:t>
            </a:r>
          </a:p>
        </p:txBody>
      </p:sp>
      <p:sp>
        <p:nvSpPr>
          <p:cNvPr id="5" name="TextBox 4">
            <a:extLst>
              <a:ext uri="{FF2B5EF4-FFF2-40B4-BE49-F238E27FC236}">
                <a16:creationId xmlns:a16="http://schemas.microsoft.com/office/drawing/2014/main" id="{77312682-4D35-B140-888D-613BEECD502E}"/>
              </a:ext>
            </a:extLst>
          </p:cNvPr>
          <p:cNvSpPr txBox="1"/>
          <p:nvPr/>
        </p:nvSpPr>
        <p:spPr>
          <a:xfrm>
            <a:off x="53680" y="2046166"/>
            <a:ext cx="2660492" cy="1492716"/>
          </a:xfrm>
          <a:prstGeom prst="rect">
            <a:avLst/>
          </a:prstGeom>
          <a:noFill/>
        </p:spPr>
        <p:txBody>
          <a:bodyPr wrap="square" rtlCol="0">
            <a:spAutoFit/>
          </a:bodyPr>
          <a:lstStyle/>
          <a:p>
            <a:pPr marL="285750" indent="-285750">
              <a:buFont typeface="Arial" panose="020B0604020202020204" pitchFamily="34" charset="0"/>
              <a:buChar char="•"/>
            </a:pPr>
            <a:r>
              <a:rPr lang="en-US" sz="1300" i="1" dirty="0">
                <a:latin typeface="Arial" panose="020B0604020202020204" pitchFamily="34" charset="0"/>
                <a:cs typeface="Arial" panose="020B0604020202020204" pitchFamily="34" charset="0"/>
              </a:rPr>
              <a:t>Tw values higher than previously known</a:t>
            </a:r>
          </a:p>
          <a:p>
            <a:r>
              <a:rPr lang="en-US" sz="1300" i="1" dirty="0">
                <a:latin typeface="Arial" panose="020B0604020202020204" pitchFamily="34" charset="0"/>
                <a:cs typeface="Arial" panose="020B0604020202020204" pitchFamily="34" charset="0"/>
              </a:rPr>
              <a:t>	   -&gt;14 exceedances of 35C in Persian Gulf &amp; Pakistan</a:t>
            </a:r>
          </a:p>
          <a:p>
            <a:endParaRPr lang="en-US" sz="13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i="1" dirty="0">
                <a:latin typeface="Arial" panose="020B0604020202020204" pitchFamily="34" charset="0"/>
                <a:cs typeface="Arial" panose="020B0604020202020204" pitchFamily="34" charset="0"/>
              </a:rPr>
              <a:t>Coastlines of subtropical gulfs emerge as hotspots</a:t>
            </a:r>
          </a:p>
        </p:txBody>
      </p:sp>
      <p:sp>
        <p:nvSpPr>
          <p:cNvPr id="10" name="TextBox 9">
            <a:extLst>
              <a:ext uri="{FF2B5EF4-FFF2-40B4-BE49-F238E27FC236}">
                <a16:creationId xmlns:a16="http://schemas.microsoft.com/office/drawing/2014/main" id="{342CC5E0-D6B9-AC43-8EB7-701FA513A865}"/>
              </a:ext>
            </a:extLst>
          </p:cNvPr>
          <p:cNvSpPr txBox="1"/>
          <p:nvPr/>
        </p:nvSpPr>
        <p:spPr>
          <a:xfrm>
            <a:off x="7184572" y="4787677"/>
            <a:ext cx="14949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Raymond et al., 2020</a:t>
            </a:r>
          </a:p>
        </p:txBody>
      </p:sp>
      <p:sp>
        <p:nvSpPr>
          <p:cNvPr id="2" name="Freeform 1">
            <a:extLst>
              <a:ext uri="{FF2B5EF4-FFF2-40B4-BE49-F238E27FC236}">
                <a16:creationId xmlns:a16="http://schemas.microsoft.com/office/drawing/2014/main" id="{1FE3C4E0-E1D7-C842-94F5-0D92E625380B}"/>
              </a:ext>
            </a:extLst>
          </p:cNvPr>
          <p:cNvSpPr/>
          <p:nvPr/>
        </p:nvSpPr>
        <p:spPr>
          <a:xfrm>
            <a:off x="6379029" y="2404836"/>
            <a:ext cx="515257" cy="333828"/>
          </a:xfrm>
          <a:custGeom>
            <a:avLst/>
            <a:gdLst>
              <a:gd name="connsiteX0" fmla="*/ 297543 w 515257"/>
              <a:gd name="connsiteY0" fmla="*/ 0 h 333828"/>
              <a:gd name="connsiteX1" fmla="*/ 297543 w 515257"/>
              <a:gd name="connsiteY1" fmla="*/ 0 h 333828"/>
              <a:gd name="connsiteX2" fmla="*/ 239486 w 515257"/>
              <a:gd name="connsiteY2" fmla="*/ 21771 h 333828"/>
              <a:gd name="connsiteX3" fmla="*/ 203200 w 515257"/>
              <a:gd name="connsiteY3" fmla="*/ 29028 h 333828"/>
              <a:gd name="connsiteX4" fmla="*/ 181428 w 515257"/>
              <a:gd name="connsiteY4" fmla="*/ 36285 h 333828"/>
              <a:gd name="connsiteX5" fmla="*/ 116114 w 515257"/>
              <a:gd name="connsiteY5" fmla="*/ 65314 h 333828"/>
              <a:gd name="connsiteX6" fmla="*/ 79828 w 515257"/>
              <a:gd name="connsiteY6" fmla="*/ 101600 h 333828"/>
              <a:gd name="connsiteX7" fmla="*/ 43543 w 515257"/>
              <a:gd name="connsiteY7" fmla="*/ 152400 h 333828"/>
              <a:gd name="connsiteX8" fmla="*/ 0 w 515257"/>
              <a:gd name="connsiteY8" fmla="*/ 210457 h 333828"/>
              <a:gd name="connsiteX9" fmla="*/ 7257 w 515257"/>
              <a:gd name="connsiteY9" fmla="*/ 283028 h 333828"/>
              <a:gd name="connsiteX10" fmla="*/ 72571 w 515257"/>
              <a:gd name="connsiteY10" fmla="*/ 319314 h 333828"/>
              <a:gd name="connsiteX11" fmla="*/ 101600 w 515257"/>
              <a:gd name="connsiteY11" fmla="*/ 326571 h 333828"/>
              <a:gd name="connsiteX12" fmla="*/ 123371 w 515257"/>
              <a:gd name="connsiteY12" fmla="*/ 333828 h 333828"/>
              <a:gd name="connsiteX13" fmla="*/ 319314 w 515257"/>
              <a:gd name="connsiteY13" fmla="*/ 326571 h 333828"/>
              <a:gd name="connsiteX14" fmla="*/ 362857 w 515257"/>
              <a:gd name="connsiteY14" fmla="*/ 312057 h 333828"/>
              <a:gd name="connsiteX15" fmla="*/ 399143 w 515257"/>
              <a:gd name="connsiteY15" fmla="*/ 290285 h 333828"/>
              <a:gd name="connsiteX16" fmla="*/ 420914 w 515257"/>
              <a:gd name="connsiteY16" fmla="*/ 275771 h 333828"/>
              <a:gd name="connsiteX17" fmla="*/ 486228 w 515257"/>
              <a:gd name="connsiteY17" fmla="*/ 195942 h 333828"/>
              <a:gd name="connsiteX18" fmla="*/ 508000 w 515257"/>
              <a:gd name="connsiteY18" fmla="*/ 130628 h 333828"/>
              <a:gd name="connsiteX19" fmla="*/ 515257 w 515257"/>
              <a:gd name="connsiteY19" fmla="*/ 108857 h 333828"/>
              <a:gd name="connsiteX20" fmla="*/ 508000 w 515257"/>
              <a:gd name="connsiteY20" fmla="*/ 36285 h 333828"/>
              <a:gd name="connsiteX21" fmla="*/ 486228 w 515257"/>
              <a:gd name="connsiteY21" fmla="*/ 14514 h 333828"/>
              <a:gd name="connsiteX22" fmla="*/ 442686 w 515257"/>
              <a:gd name="connsiteY22" fmla="*/ 0 h 333828"/>
              <a:gd name="connsiteX23" fmla="*/ 355600 w 515257"/>
              <a:gd name="connsiteY23" fmla="*/ 7257 h 333828"/>
              <a:gd name="connsiteX24" fmla="*/ 297543 w 515257"/>
              <a:gd name="connsiteY24" fmla="*/ 0 h 33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257" h="333828">
                <a:moveTo>
                  <a:pt x="297543" y="0"/>
                </a:moveTo>
                <a:lnTo>
                  <a:pt x="297543" y="0"/>
                </a:lnTo>
                <a:cubicBezTo>
                  <a:pt x="278191" y="7257"/>
                  <a:pt x="259240" y="15693"/>
                  <a:pt x="239486" y="21771"/>
                </a:cubicBezTo>
                <a:cubicBezTo>
                  <a:pt x="227697" y="25398"/>
                  <a:pt x="215167" y="26036"/>
                  <a:pt x="203200" y="29028"/>
                </a:cubicBezTo>
                <a:cubicBezTo>
                  <a:pt x="195779" y="30883"/>
                  <a:pt x="188591" y="33599"/>
                  <a:pt x="181428" y="36285"/>
                </a:cubicBezTo>
                <a:cubicBezTo>
                  <a:pt x="144373" y="50181"/>
                  <a:pt x="149093" y="48825"/>
                  <a:pt x="116114" y="65314"/>
                </a:cubicBezTo>
                <a:cubicBezTo>
                  <a:pt x="104019" y="77409"/>
                  <a:pt x="89316" y="87367"/>
                  <a:pt x="79828" y="101600"/>
                </a:cubicBezTo>
                <a:cubicBezTo>
                  <a:pt x="32659" y="172353"/>
                  <a:pt x="106527" y="62423"/>
                  <a:pt x="43543" y="152400"/>
                </a:cubicBezTo>
                <a:cubicBezTo>
                  <a:pt x="5250" y="207104"/>
                  <a:pt x="28993" y="181462"/>
                  <a:pt x="0" y="210457"/>
                </a:cubicBezTo>
                <a:cubicBezTo>
                  <a:pt x="2419" y="234647"/>
                  <a:pt x="-3615" y="261284"/>
                  <a:pt x="7257" y="283028"/>
                </a:cubicBezTo>
                <a:cubicBezTo>
                  <a:pt x="15920" y="300355"/>
                  <a:pt x="52337" y="313533"/>
                  <a:pt x="72571" y="319314"/>
                </a:cubicBezTo>
                <a:cubicBezTo>
                  <a:pt x="82161" y="322054"/>
                  <a:pt x="92010" y="323831"/>
                  <a:pt x="101600" y="326571"/>
                </a:cubicBezTo>
                <a:cubicBezTo>
                  <a:pt x="108955" y="328672"/>
                  <a:pt x="116114" y="331409"/>
                  <a:pt x="123371" y="333828"/>
                </a:cubicBezTo>
                <a:cubicBezTo>
                  <a:pt x="188685" y="331409"/>
                  <a:pt x="254223" y="332488"/>
                  <a:pt x="319314" y="326571"/>
                </a:cubicBezTo>
                <a:cubicBezTo>
                  <a:pt x="334551" y="325186"/>
                  <a:pt x="362857" y="312057"/>
                  <a:pt x="362857" y="312057"/>
                </a:cubicBezTo>
                <a:cubicBezTo>
                  <a:pt x="391205" y="283707"/>
                  <a:pt x="361460" y="309126"/>
                  <a:pt x="399143" y="290285"/>
                </a:cubicBezTo>
                <a:cubicBezTo>
                  <a:pt x="406944" y="286385"/>
                  <a:pt x="414350" y="281514"/>
                  <a:pt x="420914" y="275771"/>
                </a:cubicBezTo>
                <a:cubicBezTo>
                  <a:pt x="440016" y="259057"/>
                  <a:pt x="477815" y="221180"/>
                  <a:pt x="486228" y="195942"/>
                </a:cubicBezTo>
                <a:lnTo>
                  <a:pt x="508000" y="130628"/>
                </a:lnTo>
                <a:lnTo>
                  <a:pt x="515257" y="108857"/>
                </a:lnTo>
                <a:cubicBezTo>
                  <a:pt x="512838" y="84666"/>
                  <a:pt x="515150" y="59521"/>
                  <a:pt x="508000" y="36285"/>
                </a:cubicBezTo>
                <a:cubicBezTo>
                  <a:pt x="504982" y="26476"/>
                  <a:pt x="495200" y="19498"/>
                  <a:pt x="486228" y="14514"/>
                </a:cubicBezTo>
                <a:cubicBezTo>
                  <a:pt x="472854" y="7084"/>
                  <a:pt x="442686" y="0"/>
                  <a:pt x="442686" y="0"/>
                </a:cubicBezTo>
                <a:cubicBezTo>
                  <a:pt x="413657" y="2419"/>
                  <a:pt x="384551" y="4040"/>
                  <a:pt x="355600" y="7257"/>
                </a:cubicBezTo>
                <a:cubicBezTo>
                  <a:pt x="275968" y="16105"/>
                  <a:pt x="307219" y="1209"/>
                  <a:pt x="297543" y="0"/>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udio Recording Oct 25, 2020 at 9:49:17 PM" descr="Audio Recording Oct 25, 2020 at 9:49:17 PM">
            <a:hlinkClick r:id="" action="ppaction://media"/>
            <a:extLst>
              <a:ext uri="{FF2B5EF4-FFF2-40B4-BE49-F238E27FC236}">
                <a16:creationId xmlns:a16="http://schemas.microsoft.com/office/drawing/2014/main" id="{42521CBA-05D1-E049-B2F9-744E2FBEB2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14172" y="81008"/>
            <a:ext cx="812800" cy="812800"/>
          </a:xfrm>
          <a:prstGeom prst="rect">
            <a:avLst/>
          </a:prstGeom>
        </p:spPr>
      </p:pic>
    </p:spTree>
    <p:extLst>
      <p:ext uri="{BB962C8B-B14F-4D97-AF65-F5344CB8AC3E}">
        <p14:creationId xmlns:p14="http://schemas.microsoft.com/office/powerpoint/2010/main" val="340759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2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a:xfrm>
            <a:off x="344699" y="372947"/>
            <a:ext cx="8454602" cy="430183"/>
          </a:xfrm>
        </p:spPr>
        <p:txBody>
          <a:bodyPr/>
          <a:lstStyle/>
          <a:p>
            <a:r>
              <a:rPr lang="en-US" dirty="0"/>
              <a:t>Results II</a:t>
            </a:r>
          </a:p>
        </p:txBody>
      </p:sp>
      <p:pic>
        <p:nvPicPr>
          <p:cNvPr id="7" name="Picture 6">
            <a:extLst>
              <a:ext uri="{FF2B5EF4-FFF2-40B4-BE49-F238E27FC236}">
                <a16:creationId xmlns:a16="http://schemas.microsoft.com/office/drawing/2014/main" id="{27ECE599-91F4-804B-9482-446A9D9DBFE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0417" y="1699391"/>
            <a:ext cx="3330599" cy="979401"/>
          </a:xfrm>
          <a:prstGeom prst="rect">
            <a:avLst/>
          </a:prstGeom>
        </p:spPr>
      </p:pic>
      <p:sp>
        <p:nvSpPr>
          <p:cNvPr id="9" name="TextBox 8">
            <a:extLst>
              <a:ext uri="{FF2B5EF4-FFF2-40B4-BE49-F238E27FC236}">
                <a16:creationId xmlns:a16="http://schemas.microsoft.com/office/drawing/2014/main" id="{0338CEA8-1E8F-B641-946C-4D910E88BE9B}"/>
              </a:ext>
            </a:extLst>
          </p:cNvPr>
          <p:cNvSpPr txBox="1"/>
          <p:nvPr/>
        </p:nvSpPr>
        <p:spPr>
          <a:xfrm>
            <a:off x="-1307437" y="2263973"/>
            <a:ext cx="2999848" cy="307777"/>
          </a:xfrm>
          <a:prstGeom prst="rect">
            <a:avLst/>
          </a:prstGeom>
          <a:noFill/>
          <a:scene3d>
            <a:camera prst="orthographicFront">
              <a:rot lat="0" lon="0" rev="5400000"/>
            </a:camera>
            <a:lightRig rig="threePt" dir="t"/>
          </a:scene3d>
        </p:spPr>
        <p:txBody>
          <a:bodyPr wrap="square" rtlCol="0">
            <a:spAutoFit/>
          </a:bodyPr>
          <a:lstStyle/>
          <a:p>
            <a:r>
              <a:rPr lang="en-US" sz="1400" b="1" dirty="0"/>
              <a:t>Count (</a:t>
            </a:r>
            <a:r>
              <a:rPr lang="en-US" sz="1400" b="1" dirty="0">
                <a:solidFill>
                  <a:schemeClr val="tx1">
                    <a:lumMod val="50000"/>
                    <a:lumOff val="50000"/>
                  </a:schemeClr>
                </a:solidFill>
              </a:rPr>
              <a:t>ERA-Interim/</a:t>
            </a:r>
            <a:r>
              <a:rPr lang="en-US" sz="1400" b="1" dirty="0"/>
              <a:t>HadISD)</a:t>
            </a:r>
            <a:endParaRPr lang="en-US" sz="1400" b="1" dirty="0">
              <a:solidFill>
                <a:schemeClr val="tx1">
                  <a:lumMod val="50000"/>
                  <a:lumOff val="50000"/>
                </a:schemeClr>
              </a:solidFill>
            </a:endParaRPr>
          </a:p>
        </p:txBody>
      </p:sp>
      <p:pic>
        <p:nvPicPr>
          <p:cNvPr id="11" name="Picture 10">
            <a:extLst>
              <a:ext uri="{FF2B5EF4-FFF2-40B4-BE49-F238E27FC236}">
                <a16:creationId xmlns:a16="http://schemas.microsoft.com/office/drawing/2014/main" id="{C08C98B6-7FE6-154A-951E-6122F1FCD64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1172" y="3708691"/>
            <a:ext cx="3009087" cy="357515"/>
          </a:xfrm>
          <a:prstGeom prst="rect">
            <a:avLst/>
          </a:prstGeom>
        </p:spPr>
      </p:pic>
      <p:pic>
        <p:nvPicPr>
          <p:cNvPr id="12" name="Picture 11">
            <a:extLst>
              <a:ext uri="{FF2B5EF4-FFF2-40B4-BE49-F238E27FC236}">
                <a16:creationId xmlns:a16="http://schemas.microsoft.com/office/drawing/2014/main" id="{3CF47213-806D-9240-A04C-F90CB569EFB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2705" y="2703815"/>
            <a:ext cx="3614057" cy="979853"/>
          </a:xfrm>
          <a:prstGeom prst="rect">
            <a:avLst/>
          </a:prstGeom>
        </p:spPr>
      </p:pic>
      <p:sp>
        <p:nvSpPr>
          <p:cNvPr id="13" name="Rectangle 12">
            <a:extLst>
              <a:ext uri="{FF2B5EF4-FFF2-40B4-BE49-F238E27FC236}">
                <a16:creationId xmlns:a16="http://schemas.microsoft.com/office/drawing/2014/main" id="{ED9E755E-F6FF-BD40-88A1-FEDC5F362224}"/>
              </a:ext>
            </a:extLst>
          </p:cNvPr>
          <p:cNvSpPr/>
          <p:nvPr/>
        </p:nvSpPr>
        <p:spPr>
          <a:xfrm>
            <a:off x="3544695" y="2455053"/>
            <a:ext cx="438083" cy="306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FACAA74-939C-C144-B842-106354D75114}"/>
              </a:ext>
            </a:extLst>
          </p:cNvPr>
          <p:cNvSpPr/>
          <p:nvPr/>
        </p:nvSpPr>
        <p:spPr>
          <a:xfrm>
            <a:off x="403803" y="1518631"/>
            <a:ext cx="160755" cy="338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27BED56-0849-804A-A0FA-B144B91ED108}"/>
              </a:ext>
            </a:extLst>
          </p:cNvPr>
          <p:cNvSpPr/>
          <p:nvPr/>
        </p:nvSpPr>
        <p:spPr>
          <a:xfrm>
            <a:off x="385594" y="3024272"/>
            <a:ext cx="160755" cy="338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0C982F5-C2A6-D843-9752-FB284746A521}"/>
              </a:ext>
            </a:extLst>
          </p:cNvPr>
          <p:cNvSpPr/>
          <p:nvPr/>
        </p:nvSpPr>
        <p:spPr>
          <a:xfrm>
            <a:off x="3539726" y="1502021"/>
            <a:ext cx="438083" cy="306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2F227F57-A3BC-8A43-B9C1-1BF58C1F1B09}"/>
              </a:ext>
            </a:extLst>
          </p:cNvPr>
          <p:cNvPicPr>
            <a:picLocks noChangeAspect="1"/>
          </p:cNvPicPr>
          <p:nvPr/>
        </p:nvPicPr>
        <p:blipFill rotWithShape="1">
          <a:blip r:embed="rId7"/>
          <a:srcRect l="2383" r="5921"/>
          <a:stretch/>
        </p:blipFill>
        <p:spPr>
          <a:xfrm>
            <a:off x="4245506" y="941033"/>
            <a:ext cx="4759842" cy="3028039"/>
          </a:xfrm>
          <a:prstGeom prst="rect">
            <a:avLst/>
          </a:prstGeom>
        </p:spPr>
      </p:pic>
      <p:sp>
        <p:nvSpPr>
          <p:cNvPr id="23" name="TextBox 22">
            <a:extLst>
              <a:ext uri="{FF2B5EF4-FFF2-40B4-BE49-F238E27FC236}">
                <a16:creationId xmlns:a16="http://schemas.microsoft.com/office/drawing/2014/main" id="{2A9FF7EC-B3CC-FF47-92C3-C6E5CB88EBAA}"/>
              </a:ext>
            </a:extLst>
          </p:cNvPr>
          <p:cNvSpPr txBox="1"/>
          <p:nvPr/>
        </p:nvSpPr>
        <p:spPr>
          <a:xfrm>
            <a:off x="4397906" y="372947"/>
            <a:ext cx="4187371" cy="646331"/>
          </a:xfrm>
          <a:prstGeom prst="rect">
            <a:avLst/>
          </a:prstGeom>
          <a:noFill/>
        </p:spPr>
        <p:txBody>
          <a:bodyPr wrap="square" rtlCol="0">
            <a:spAutoFit/>
          </a:bodyPr>
          <a:lstStyle/>
          <a:p>
            <a:r>
              <a:rPr lang="en-US" b="1" dirty="0"/>
              <a:t>Tight connection with global tropical SST, </a:t>
            </a:r>
            <a:r>
              <a:rPr lang="en-US" dirty="0"/>
              <a:t>in observations &amp; projections</a:t>
            </a:r>
          </a:p>
        </p:txBody>
      </p:sp>
      <p:sp>
        <p:nvSpPr>
          <p:cNvPr id="24" name="TextBox 23">
            <a:extLst>
              <a:ext uri="{FF2B5EF4-FFF2-40B4-BE49-F238E27FC236}">
                <a16:creationId xmlns:a16="http://schemas.microsoft.com/office/drawing/2014/main" id="{61FB467B-D68E-A94F-9B33-B15DEF879E2C}"/>
              </a:ext>
            </a:extLst>
          </p:cNvPr>
          <p:cNvSpPr txBox="1"/>
          <p:nvPr/>
        </p:nvSpPr>
        <p:spPr>
          <a:xfrm>
            <a:off x="465971" y="1239679"/>
            <a:ext cx="3563173" cy="369332"/>
          </a:xfrm>
          <a:prstGeom prst="rect">
            <a:avLst/>
          </a:prstGeom>
          <a:noFill/>
        </p:spPr>
        <p:txBody>
          <a:bodyPr wrap="square" rtlCol="0">
            <a:spAutoFit/>
          </a:bodyPr>
          <a:lstStyle/>
          <a:p>
            <a:r>
              <a:rPr lang="en-US" b="1" dirty="0"/>
              <a:t>Rapid upward trends </a:t>
            </a:r>
            <a:r>
              <a:rPr lang="en-US" dirty="0"/>
              <a:t>in extreme Tw</a:t>
            </a:r>
          </a:p>
        </p:txBody>
      </p:sp>
      <p:sp>
        <p:nvSpPr>
          <p:cNvPr id="25" name="TextBox 24">
            <a:extLst>
              <a:ext uri="{FF2B5EF4-FFF2-40B4-BE49-F238E27FC236}">
                <a16:creationId xmlns:a16="http://schemas.microsoft.com/office/drawing/2014/main" id="{09DE9D2E-2285-B64E-8D7C-B9FDA5E0131C}"/>
              </a:ext>
            </a:extLst>
          </p:cNvPr>
          <p:cNvSpPr txBox="1"/>
          <p:nvPr/>
        </p:nvSpPr>
        <p:spPr>
          <a:xfrm>
            <a:off x="546349" y="4279879"/>
            <a:ext cx="3137528" cy="692497"/>
          </a:xfrm>
          <a:prstGeom prst="rect">
            <a:avLst/>
          </a:prstGeom>
          <a:noFill/>
        </p:spPr>
        <p:txBody>
          <a:bodyPr wrap="square" rtlCol="0">
            <a:spAutoFit/>
          </a:bodyPr>
          <a:lstStyle/>
          <a:p>
            <a:pPr marL="285750" indent="-285750">
              <a:buFont typeface="Arial" panose="020B0604020202020204" pitchFamily="34" charset="0"/>
              <a:buChar char="•"/>
            </a:pPr>
            <a:r>
              <a:rPr lang="en-US" sz="1300" i="1" dirty="0">
                <a:latin typeface="Arial" panose="020B0604020202020204" pitchFamily="34" charset="0"/>
                <a:cs typeface="Arial" panose="020B0604020202020204" pitchFamily="34" charset="0"/>
              </a:rPr>
              <a:t>More than a doubling in 40 years</a:t>
            </a:r>
          </a:p>
          <a:p>
            <a:pPr marL="285750" indent="-285750">
              <a:buFont typeface="Arial" panose="020B0604020202020204" pitchFamily="34" charset="0"/>
              <a:buChar char="•"/>
            </a:pPr>
            <a:r>
              <a:rPr lang="en-US" sz="1300" i="1" dirty="0">
                <a:latin typeface="Arial" panose="020B0604020202020204" pitchFamily="34" charset="0"/>
                <a:cs typeface="Arial" panose="020B0604020202020204" pitchFamily="34" charset="0"/>
              </a:rPr>
              <a:t>Highest values underestimated by gridded products</a:t>
            </a:r>
          </a:p>
        </p:txBody>
      </p:sp>
      <p:sp>
        <p:nvSpPr>
          <p:cNvPr id="26" name="TextBox 25">
            <a:extLst>
              <a:ext uri="{FF2B5EF4-FFF2-40B4-BE49-F238E27FC236}">
                <a16:creationId xmlns:a16="http://schemas.microsoft.com/office/drawing/2014/main" id="{420D3C6A-0D80-7044-8961-34CE40E12318}"/>
              </a:ext>
            </a:extLst>
          </p:cNvPr>
          <p:cNvSpPr txBox="1"/>
          <p:nvPr/>
        </p:nvSpPr>
        <p:spPr>
          <a:xfrm>
            <a:off x="4263304" y="4279878"/>
            <a:ext cx="4724246" cy="692497"/>
          </a:xfrm>
          <a:prstGeom prst="rect">
            <a:avLst/>
          </a:prstGeom>
          <a:noFill/>
        </p:spPr>
        <p:txBody>
          <a:bodyPr wrap="square" rtlCol="0">
            <a:spAutoFit/>
          </a:bodyPr>
          <a:lstStyle/>
          <a:p>
            <a:pPr marL="285750" indent="-285750">
              <a:buFont typeface="Arial" panose="020B0604020202020204" pitchFamily="34" charset="0"/>
              <a:buChar char="•"/>
            </a:pPr>
            <a:r>
              <a:rPr lang="en-US" sz="1300" i="1" dirty="0">
                <a:latin typeface="Arial" panose="020B0604020202020204" pitchFamily="34" charset="0"/>
                <a:cs typeface="Arial" panose="020B0604020202020204" pitchFamily="34" charset="0"/>
              </a:rPr>
              <a:t>Annual tropical SST explains half of interannual variability in extreme Tw</a:t>
            </a:r>
          </a:p>
          <a:p>
            <a:pPr marL="285750" indent="-285750">
              <a:buFont typeface="Arial" panose="020B0604020202020204" pitchFamily="34" charset="0"/>
              <a:buChar char="•"/>
            </a:pPr>
            <a:r>
              <a:rPr lang="en-US" sz="1300" i="1" dirty="0">
                <a:latin typeface="Arial" panose="020B0604020202020204" pitchFamily="34" charset="0"/>
                <a:cs typeface="Arial" panose="020B0604020202020204" pitchFamily="34" charset="0"/>
              </a:rPr>
              <a:t>Strong relationship also holds across CMIP6 models</a:t>
            </a:r>
          </a:p>
        </p:txBody>
      </p:sp>
      <p:sp>
        <p:nvSpPr>
          <p:cNvPr id="27" name="TextBox 26">
            <a:extLst>
              <a:ext uri="{FF2B5EF4-FFF2-40B4-BE49-F238E27FC236}">
                <a16:creationId xmlns:a16="http://schemas.microsoft.com/office/drawing/2014/main" id="{A096F8A1-FEDA-6E41-BE8E-6AF0719F12BC}"/>
              </a:ext>
            </a:extLst>
          </p:cNvPr>
          <p:cNvSpPr txBox="1"/>
          <p:nvPr/>
        </p:nvSpPr>
        <p:spPr>
          <a:xfrm>
            <a:off x="2636163" y="3903821"/>
            <a:ext cx="14949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Raymond et al., 2020</a:t>
            </a:r>
          </a:p>
        </p:txBody>
      </p:sp>
      <p:sp>
        <p:nvSpPr>
          <p:cNvPr id="28" name="TextBox 27">
            <a:extLst>
              <a:ext uri="{FF2B5EF4-FFF2-40B4-BE49-F238E27FC236}">
                <a16:creationId xmlns:a16="http://schemas.microsoft.com/office/drawing/2014/main" id="{F5C4F2C6-B237-6842-9AB9-7DEA7DEA68A5}"/>
              </a:ext>
            </a:extLst>
          </p:cNvPr>
          <p:cNvSpPr txBox="1"/>
          <p:nvPr/>
        </p:nvSpPr>
        <p:spPr>
          <a:xfrm>
            <a:off x="7396849" y="3903821"/>
            <a:ext cx="157219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Raymond et al., in prep.</a:t>
            </a:r>
          </a:p>
        </p:txBody>
      </p:sp>
      <p:pic>
        <p:nvPicPr>
          <p:cNvPr id="2" name="Audio Recording Oct 25, 2020 at 9:51:44 PM" descr="Audio Recording Oct 25, 2020 at 9:51:44 PM">
            <a:hlinkClick r:id="" action="ppaction://media"/>
            <a:extLst>
              <a:ext uri="{FF2B5EF4-FFF2-40B4-BE49-F238E27FC236}">
                <a16:creationId xmlns:a16="http://schemas.microsoft.com/office/drawing/2014/main" id="{EE73C040-8132-3D4B-9697-491F882F97C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83104" y="217290"/>
            <a:ext cx="812800" cy="812800"/>
          </a:xfrm>
          <a:prstGeom prst="rect">
            <a:avLst/>
          </a:prstGeom>
        </p:spPr>
      </p:pic>
      <p:sp>
        <p:nvSpPr>
          <p:cNvPr id="5" name="Rectangle 4">
            <a:extLst>
              <a:ext uri="{FF2B5EF4-FFF2-40B4-BE49-F238E27FC236}">
                <a16:creationId xmlns:a16="http://schemas.microsoft.com/office/drawing/2014/main" id="{ED04A962-B7A4-AB4F-96B9-DCDC8DEC744E}"/>
              </a:ext>
            </a:extLst>
          </p:cNvPr>
          <p:cNvSpPr/>
          <p:nvPr/>
        </p:nvSpPr>
        <p:spPr>
          <a:xfrm>
            <a:off x="4786431" y="1145336"/>
            <a:ext cx="384629" cy="188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B0567D-709B-CE4F-9AC9-B2F9D1F37927}"/>
              </a:ext>
            </a:extLst>
          </p:cNvPr>
          <p:cNvSpPr/>
          <p:nvPr/>
        </p:nvSpPr>
        <p:spPr>
          <a:xfrm>
            <a:off x="4786431" y="1141478"/>
            <a:ext cx="384629" cy="188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5FE93B-571B-3042-BC8C-CA349229F1B7}"/>
              </a:ext>
            </a:extLst>
          </p:cNvPr>
          <p:cNvSpPr txBox="1"/>
          <p:nvPr/>
        </p:nvSpPr>
        <p:spPr>
          <a:xfrm>
            <a:off x="4786431" y="1168763"/>
            <a:ext cx="682173" cy="261610"/>
          </a:xfrm>
          <a:prstGeom prst="rect">
            <a:avLst/>
          </a:prstGeom>
          <a:noFill/>
        </p:spPr>
        <p:txBody>
          <a:bodyPr wrap="square" rtlCol="0">
            <a:spAutoFit/>
          </a:bodyPr>
          <a:lstStyle/>
          <a:p>
            <a:r>
              <a:rPr lang="en-US" sz="1100" dirty="0">
                <a:solidFill>
                  <a:schemeClr val="accent2"/>
                </a:solidFill>
                <a:latin typeface="Arial" panose="020B0604020202020204" pitchFamily="34" charset="0"/>
                <a:cs typeface="Arial" panose="020B0604020202020204" pitchFamily="34" charset="0"/>
              </a:rPr>
              <a:t>r</a:t>
            </a:r>
            <a:r>
              <a:rPr lang="en-US" sz="1100" baseline="30000" dirty="0">
                <a:solidFill>
                  <a:schemeClr val="accent2"/>
                </a:solidFill>
                <a:latin typeface="Arial" panose="020B0604020202020204" pitchFamily="34" charset="0"/>
                <a:cs typeface="Arial" panose="020B0604020202020204" pitchFamily="34" charset="0"/>
              </a:rPr>
              <a:t>2</a:t>
            </a:r>
            <a:r>
              <a:rPr lang="en-US" sz="1100" dirty="0">
                <a:solidFill>
                  <a:schemeClr val="accent2"/>
                </a:solidFill>
                <a:latin typeface="Arial" panose="020B0604020202020204" pitchFamily="34" charset="0"/>
                <a:cs typeface="Arial" panose="020B0604020202020204" pitchFamily="34" charset="0"/>
              </a:rPr>
              <a:t>=0.65</a:t>
            </a:r>
          </a:p>
        </p:txBody>
      </p:sp>
      <p:sp>
        <p:nvSpPr>
          <p:cNvPr id="29" name="TextBox 28">
            <a:extLst>
              <a:ext uri="{FF2B5EF4-FFF2-40B4-BE49-F238E27FC236}">
                <a16:creationId xmlns:a16="http://schemas.microsoft.com/office/drawing/2014/main" id="{E232EC8F-5116-B94D-A6B0-CED6FEBE0DB2}"/>
              </a:ext>
            </a:extLst>
          </p:cNvPr>
          <p:cNvSpPr txBox="1"/>
          <p:nvPr/>
        </p:nvSpPr>
        <p:spPr>
          <a:xfrm>
            <a:off x="4786431" y="1371216"/>
            <a:ext cx="682173" cy="261610"/>
          </a:xfrm>
          <a:prstGeom prst="rect">
            <a:avLst/>
          </a:prstGeom>
          <a:noFill/>
        </p:spPr>
        <p:txBody>
          <a:bodyPr wrap="square" rtlCol="0">
            <a:spAutoFit/>
          </a:bodyPr>
          <a:lstStyle/>
          <a:p>
            <a:r>
              <a:rPr lang="en-US" sz="1100" dirty="0">
                <a:solidFill>
                  <a:srgbClr val="C07DE5"/>
                </a:solidFill>
                <a:latin typeface="Arial" panose="020B0604020202020204" pitchFamily="34" charset="0"/>
                <a:cs typeface="Arial" panose="020B0604020202020204" pitchFamily="34" charset="0"/>
              </a:rPr>
              <a:t>r</a:t>
            </a:r>
            <a:r>
              <a:rPr lang="en-US" sz="1100" baseline="30000" dirty="0">
                <a:solidFill>
                  <a:srgbClr val="C07DE5"/>
                </a:solidFill>
                <a:latin typeface="Arial" panose="020B0604020202020204" pitchFamily="34" charset="0"/>
                <a:cs typeface="Arial" panose="020B0604020202020204" pitchFamily="34" charset="0"/>
              </a:rPr>
              <a:t>2</a:t>
            </a:r>
            <a:r>
              <a:rPr lang="en-US" sz="1100" dirty="0">
                <a:solidFill>
                  <a:srgbClr val="C07DE5"/>
                </a:solidFill>
                <a:latin typeface="Arial" panose="020B0604020202020204" pitchFamily="34" charset="0"/>
                <a:cs typeface="Arial" panose="020B0604020202020204" pitchFamily="34" charset="0"/>
              </a:rPr>
              <a:t>=0.49</a:t>
            </a:r>
          </a:p>
        </p:txBody>
      </p:sp>
    </p:spTree>
    <p:extLst>
      <p:ext uri="{BB962C8B-B14F-4D97-AF65-F5344CB8AC3E}">
        <p14:creationId xmlns:p14="http://schemas.microsoft.com/office/powerpoint/2010/main" val="18362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0298A-0F1C-6147-ABD6-8E8B623D0F7F}"/>
              </a:ext>
            </a:extLst>
          </p:cNvPr>
          <p:cNvSpPr>
            <a:spLocks noGrp="1"/>
          </p:cNvSpPr>
          <p:nvPr>
            <p:ph type="body" sz="quarter" idx="17"/>
          </p:nvPr>
        </p:nvSpPr>
        <p:spPr/>
        <p:txBody>
          <a:bodyPr/>
          <a:lstStyle/>
          <a:p>
            <a:r>
              <a:rPr lang="en-US" dirty="0"/>
              <a:t>Raymond, C., Matthews, T. K. R., and Horton, R. M. (2020). The emergence of heat and humidity too severe for human tolerance. </a:t>
            </a:r>
            <a:r>
              <a:rPr lang="en-US" i="1" dirty="0"/>
              <a:t>Science Advances. </a:t>
            </a:r>
            <a:r>
              <a:rPr lang="en-US" dirty="0"/>
              <a:t>doi:10.1126/sciadv.aaw1838.</a:t>
            </a:r>
          </a:p>
          <a:p>
            <a:endParaRPr lang="en-US" dirty="0"/>
          </a:p>
          <a:p>
            <a:r>
              <a:rPr lang="en-US" dirty="0"/>
              <a:t>Raymond, C., Fischer, E. M., Fueglistaler, S., Horton, R. M., Ivanovich, C., Matthews, T. K. R., Suarez, L., and Zhang, Y. Controlling factors for global heat-humidity extremes. </a:t>
            </a:r>
            <a:r>
              <a:rPr lang="en-US" i="1" dirty="0"/>
              <a:t>In prep.</a:t>
            </a:r>
          </a:p>
          <a:p>
            <a:endParaRPr lang="en-US" i="1" dirty="0"/>
          </a:p>
          <a:p>
            <a:endParaRPr lang="en-US" i="1" dirty="0"/>
          </a:p>
          <a:p>
            <a:endParaRPr lang="en-US" i="1" dirty="0"/>
          </a:p>
          <a:p>
            <a:endParaRPr lang="en-US" i="1" dirty="0"/>
          </a:p>
          <a:p>
            <a:r>
              <a:rPr lang="en-US" b="1" i="1" dirty="0"/>
              <a:t>Contact Information</a:t>
            </a:r>
          </a:p>
          <a:p>
            <a:r>
              <a:rPr lang="en-US" dirty="0"/>
              <a:t>colin.raymond@jpl.nasa.gov</a:t>
            </a:r>
          </a:p>
          <a:p>
            <a:r>
              <a:rPr lang="en-US" dirty="0"/>
              <a:t>Office: 233-201C</a:t>
            </a:r>
          </a:p>
        </p:txBody>
      </p:sp>
      <p:sp>
        <p:nvSpPr>
          <p:cNvPr id="3" name="Text Placeholder 2">
            <a:extLst>
              <a:ext uri="{FF2B5EF4-FFF2-40B4-BE49-F238E27FC236}">
                <a16:creationId xmlns:a16="http://schemas.microsoft.com/office/drawing/2014/main" id="{A0ECCF47-63E8-6A4F-BBC4-53DE36AF8198}"/>
              </a:ext>
            </a:extLst>
          </p:cNvPr>
          <p:cNvSpPr>
            <a:spLocks noGrp="1"/>
          </p:cNvSpPr>
          <p:nvPr>
            <p:ph type="body" sz="quarter" idx="3"/>
          </p:nvPr>
        </p:nvSpPr>
        <p:spPr/>
        <p:txBody>
          <a:bodyPr/>
          <a:lstStyle/>
          <a:p>
            <a:r>
              <a:rPr lang="en-US" dirty="0"/>
              <a:t>Publications</a:t>
            </a:r>
          </a:p>
          <a:p>
            <a:endParaRPr lang="en-US" dirty="0"/>
          </a:p>
        </p:txBody>
      </p:sp>
      <p:pic>
        <p:nvPicPr>
          <p:cNvPr id="5" name="Audio Recording Oct 25, 2020 at 9:55:23 PM" descr="Audio Recording Oct 25, 2020 at 9:55:23 PM">
            <a:hlinkClick r:id="" action="ppaction://media"/>
            <a:extLst>
              <a:ext uri="{FF2B5EF4-FFF2-40B4-BE49-F238E27FC236}">
                <a16:creationId xmlns:a16="http://schemas.microsoft.com/office/drawing/2014/main" id="{EAB55927-CBDF-5D42-AD36-BDCAD59B41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93852" y="238371"/>
            <a:ext cx="812800" cy="812800"/>
          </a:xfrm>
          <a:prstGeom prst="rect">
            <a:avLst/>
          </a:prstGeom>
        </p:spPr>
      </p:pic>
    </p:spTree>
    <p:extLst>
      <p:ext uri="{BB962C8B-B14F-4D97-AF65-F5344CB8AC3E}">
        <p14:creationId xmlns:p14="http://schemas.microsoft.com/office/powerpoint/2010/main" val="20685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18248</TotalTime>
  <Words>642</Words>
  <Application>Microsoft Macintosh PowerPoint</Application>
  <PresentationFormat>On-screen Show (16:9)</PresentationFormat>
  <Paragraphs>51</Paragraphs>
  <Slides>7</Slides>
  <Notes>0</Notes>
  <HiddenSlides>0</HiddenSlides>
  <MMClips>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Tahoma</vt:lpstr>
      <vt:lpstr>NASAjpl-WhiteTheme-16x9-vA6</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Microsoft Office User</cp:lastModifiedBy>
  <cp:revision>466</cp:revision>
  <dcterms:created xsi:type="dcterms:W3CDTF">2016-09-08T21:41:17Z</dcterms:created>
  <dcterms:modified xsi:type="dcterms:W3CDTF">2020-10-26T05:06:26Z</dcterms:modified>
</cp:coreProperties>
</file>