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94" r:id="rId2"/>
  </p:sldMasterIdLst>
  <p:notesMasterIdLst>
    <p:notesMasterId r:id="rId10"/>
  </p:notesMasterIdLst>
  <p:handoutMasterIdLst>
    <p:handoutMasterId r:id="rId11"/>
  </p:handoutMasterIdLst>
  <p:sldIdLst>
    <p:sldId id="282" r:id="rId3"/>
    <p:sldId id="283" r:id="rId4"/>
    <p:sldId id="284" r:id="rId5"/>
    <p:sldId id="285" r:id="rId6"/>
    <p:sldId id="287" r:id="rId7"/>
    <p:sldId id="286" r:id="rId8"/>
    <p:sldId id="281" r:id="rId9"/>
  </p:sldIdLst>
  <p:sldSz cx="9144000" cy="5143500" type="screen16x9"/>
  <p:notesSz cx="6858000" cy="9144000"/>
  <p:custDataLst>
    <p:tags r:id="rId1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70"/>
    <p:restoredTop sz="96619" autoAdjust="0"/>
  </p:normalViewPr>
  <p:slideViewPr>
    <p:cSldViewPr snapToGrid="0" snapToObjects="1">
      <p:cViewPr>
        <p:scale>
          <a:sx n="160" d="100"/>
          <a:sy n="160" d="100"/>
        </p:scale>
        <p:origin x="888" y="127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767AB6-DDEA-CF4E-A74B-19A554508643}" type="datetimeFigureOut">
              <a:rPr lang="en-US" smtClean="0">
                <a:latin typeface="Arial"/>
              </a:rPr>
              <a:t>10/11/20</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300F83-E232-AF4B-BEC0-F9D716239A3F}"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4205230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72DD8AEC-B96B-2C4C-86B3-8483D80B216B}" type="datetimeFigureOut">
              <a:rPr lang="en-US" smtClean="0"/>
              <a:pPr/>
              <a:t>10/11/20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4180AB40-CF9C-CB44-AF47-E5E5B00AC330}" type="slidenum">
              <a:rPr lang="en-US" smtClean="0"/>
              <a:pPr/>
              <a:t>‹#›</a:t>
            </a:fld>
            <a:endParaRPr lang="en-US" dirty="0"/>
          </a:p>
        </p:txBody>
      </p:sp>
    </p:spTree>
    <p:extLst>
      <p:ext uri="{BB962C8B-B14F-4D97-AF65-F5344CB8AC3E}">
        <p14:creationId xmlns:p14="http://schemas.microsoft.com/office/powerpoint/2010/main" val="33825717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925513" y="1956377"/>
            <a:ext cx="7483464" cy="294801"/>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251179"/>
            <a:ext cx="7493625" cy="419202"/>
          </a:xfrm>
        </p:spPr>
        <p:txBody>
          <a:bodyPr>
            <a:noAutofit/>
          </a:bodyPr>
          <a:lstStyle>
            <a:lvl1pPr marL="0" indent="0">
              <a:buNone/>
              <a:defRPr sz="2400" b="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668678"/>
            <a:ext cx="7483465" cy="826362"/>
          </a:xfrm>
        </p:spPr>
        <p:txBody>
          <a:bodyPr>
            <a:noAutofit/>
          </a:bodyPr>
          <a:lstStyle>
            <a:lvl1pPr marL="0" indent="0">
              <a:buNone/>
              <a:defRPr sz="2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246880"/>
            <a:ext cx="7493625" cy="497840"/>
          </a:xfrm>
        </p:spPr>
        <p:txBody>
          <a:bodyPr anchor="b">
            <a:noAutofit/>
          </a:bodyPr>
          <a:lstStyle>
            <a:lvl1pPr marL="0" indent="0">
              <a:buNone/>
              <a:defRPr sz="1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295" y="1184383"/>
            <a:ext cx="2925483" cy="812634"/>
          </a:xfrm>
          <a:prstGeom prst="rect">
            <a:avLst/>
          </a:prstGeom>
        </p:spPr>
      </p:pic>
      <p:sp>
        <p:nvSpPr>
          <p:cNvPr id="3" name="Footer Placeholder 2"/>
          <p:cNvSpPr>
            <a:spLocks noGrp="1"/>
          </p:cNvSpPr>
          <p:nvPr>
            <p:ph type="ftr" sz="quarter" idx="20"/>
          </p:nvPr>
        </p:nvSpPr>
        <p:spPr>
          <a:xfrm>
            <a:off x="915353" y="4802823"/>
            <a:ext cx="7493624" cy="274637"/>
          </a:xfrm>
        </p:spPr>
        <p:txBody>
          <a:bodyPr/>
          <a:lstStyle/>
          <a:p>
            <a:pPr algn="l"/>
            <a:r>
              <a:rPr lang="en-US"/>
              <a:t>For required markings, please visit https://mh.jpl.nasa.gov</a:t>
            </a:r>
            <a:endParaRPr lang="en-US" dirty="0"/>
          </a:p>
        </p:txBody>
      </p:sp>
    </p:spTree>
    <p:extLst>
      <p:ext uri="{BB962C8B-B14F-4D97-AF65-F5344CB8AC3E}">
        <p14:creationId xmlns:p14="http://schemas.microsoft.com/office/powerpoint/2010/main" val="256555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2"/>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1D4C51F1-096E-4A7D-AF59-49489967A51A}" type="datetime1">
              <a:rPr lang="en-US" smtClean="0"/>
              <a:t>10/11/20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62570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497329"/>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8D18AFA9-C13B-4E9A-A7F0-C8B20BE5ADB5}" type="datetime1">
              <a:rPr lang="en-US" smtClean="0"/>
              <a:t>10/11/20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9165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497330"/>
            <a:ext cx="5129236" cy="30238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sz="quarter" idx="19"/>
          </p:nvPr>
        </p:nvSpPr>
        <p:spPr>
          <a:xfrm>
            <a:off x="5556567"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7"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6AFA6CE4-1B8F-4F53-8FC9-315CD27786F8}" type="datetime1">
              <a:rPr lang="en-US" smtClean="0"/>
              <a:t>10/11/20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7731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CDEFE66-01B5-A147-B059-451E84A54769}"/>
              </a:ext>
            </a:extLst>
          </p:cNvPr>
          <p:cNvSpPr>
            <a:spLocks noGrp="1"/>
          </p:cNvSpPr>
          <p:nvPr>
            <p:ph type="body" sz="quarter" idx="17" hasCustomPrompt="1"/>
          </p:nvPr>
        </p:nvSpPr>
        <p:spPr>
          <a:xfrm>
            <a:off x="350732" y="1571687"/>
            <a:ext cx="8454602" cy="3292621"/>
          </a:xfrm>
          <a:prstGeom prst="rect">
            <a:avLst/>
          </a:prstGeom>
        </p:spPr>
        <p:txBody>
          <a:bodyPr anchor="t">
            <a:noAutofit/>
          </a:bodyPr>
          <a:lstStyle>
            <a:lvl1pPr marL="0" indent="0" algn="l">
              <a:buNone/>
              <a:tabLst/>
              <a:defRPr sz="1200" baseline="0">
                <a:solidFill>
                  <a:schemeClr val="tx1"/>
                </a:solidFill>
                <a:latin typeface="Arial" panose="020B0604020202020204" pitchFamily="34" charset="0"/>
                <a:cs typeface="Arial" panose="020B0604020202020204" pitchFamily="34" charset="0"/>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Click to Insert Content</a:t>
            </a:r>
          </a:p>
        </p:txBody>
      </p:sp>
      <p:sp>
        <p:nvSpPr>
          <p:cNvPr id="4" name="Text Placeholder 4">
            <a:extLst>
              <a:ext uri="{FF2B5EF4-FFF2-40B4-BE49-F238E27FC236}">
                <a16:creationId xmlns:a16="http://schemas.microsoft.com/office/drawing/2014/main" id="{A0B06CD5-79FB-D64E-854C-192AEA1DF18C}"/>
              </a:ext>
            </a:extLst>
          </p:cNvPr>
          <p:cNvSpPr>
            <a:spLocks noGrp="1"/>
          </p:cNvSpPr>
          <p:nvPr>
            <p:ph type="body" sz="quarter" idx="3" hasCustomPrompt="1"/>
          </p:nvPr>
        </p:nvSpPr>
        <p:spPr>
          <a:xfrm>
            <a:off x="350731" y="823076"/>
            <a:ext cx="8454602" cy="430183"/>
          </a:xfrm>
          <a:prstGeom prst="rect">
            <a:avLst/>
          </a:prstGeom>
        </p:spPr>
        <p:txBody>
          <a:bodyPr anchor="t"/>
          <a:lstStyle>
            <a:lvl1pPr marL="0" indent="0">
              <a:buNone/>
              <a:defRPr sz="2600" b="1" baseline="0">
                <a:solidFill>
                  <a:srgbClr val="990000"/>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spTree>
    <p:extLst>
      <p:ext uri="{BB962C8B-B14F-4D97-AF65-F5344CB8AC3E}">
        <p14:creationId xmlns:p14="http://schemas.microsoft.com/office/powerpoint/2010/main" val="152696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5687785" y="508000"/>
            <a:ext cx="3347357" cy="826391"/>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5" y="1354711"/>
            <a:ext cx="3347357" cy="728089"/>
          </a:xfrm>
        </p:spPr>
        <p:txBody>
          <a:bodyPr anchor="t">
            <a:noAutofit/>
          </a:bodyPr>
          <a:lstStyle>
            <a:lvl1pPr marL="0" indent="0" algn="ctr">
              <a:buNone/>
              <a:defRPr sz="2200" b="1"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5687785" y="2164080"/>
            <a:ext cx="3347357" cy="833120"/>
          </a:xfrm>
        </p:spPr>
        <p:txBody>
          <a:bodyPr anchor="t">
            <a:noAutofit/>
          </a:bodyPr>
          <a:lstStyle>
            <a:lvl1pPr marL="0" indent="0" algn="ctr">
              <a:buNone/>
              <a:defRPr sz="1000"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0339" y="3918225"/>
            <a:ext cx="2925483" cy="812634"/>
          </a:xfrm>
          <a:prstGeom prst="rect">
            <a:avLst/>
          </a:prstGeom>
        </p:spPr>
      </p:pic>
      <p:sp>
        <p:nvSpPr>
          <p:cNvPr id="3" name="Footer Placeholder 2"/>
          <p:cNvSpPr>
            <a:spLocks noGrp="1"/>
          </p:cNvSpPr>
          <p:nvPr>
            <p:ph type="ftr" sz="quarter" idx="17"/>
          </p:nvPr>
        </p:nvSpPr>
        <p:spPr>
          <a:xfrm>
            <a:off x="5687785" y="4802823"/>
            <a:ext cx="3347357" cy="274637"/>
          </a:xfrm>
        </p:spPr>
        <p:txBody>
          <a:body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0"/>
            <a:ext cx="9144000" cy="3417503"/>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369198" y="3773210"/>
            <a:ext cx="8530529" cy="430183"/>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479716"/>
            <a:ext cx="5605047" cy="355600"/>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Presented by, Job Title, Date, etc.</a:t>
            </a:r>
          </a:p>
        </p:txBody>
      </p:sp>
      <p:sp>
        <p:nvSpPr>
          <p:cNvPr id="21" name="Text Placeholder 20"/>
          <p:cNvSpPr>
            <a:spLocks noGrp="1"/>
          </p:cNvSpPr>
          <p:nvPr>
            <p:ph type="body" sz="quarter" idx="19" hasCustomPrompt="1"/>
          </p:nvPr>
        </p:nvSpPr>
        <p:spPr>
          <a:xfrm>
            <a:off x="369197" y="3488175"/>
            <a:ext cx="8530530" cy="285035"/>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pic>
        <p:nvPicPr>
          <p:cNvPr id="9" name="Picture 8"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4244" y="4219782"/>
            <a:ext cx="2925483" cy="812634"/>
          </a:xfrm>
          <a:prstGeom prst="rect">
            <a:avLst/>
          </a:prstGeom>
        </p:spPr>
      </p:pic>
      <p:sp>
        <p:nvSpPr>
          <p:cNvPr id="3" name="Footer Placeholder 2"/>
          <p:cNvSpPr>
            <a:spLocks noGrp="1"/>
          </p:cNvSpPr>
          <p:nvPr>
            <p:ph type="ftr" sz="quarter" idx="21"/>
          </p:nvPr>
        </p:nvSpPr>
        <p:spPr>
          <a:xfrm>
            <a:off x="369199" y="4802823"/>
            <a:ext cx="5605046" cy="274637"/>
          </a:xfrm>
        </p:spPr>
        <p:txBody>
          <a:bodyPr/>
          <a:lstStyle>
            <a:lvl1pPr algn="l">
              <a:defRPr/>
            </a:lvl1p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341DE1EE-7D9E-4356-A17B-AC39B24D4A0F}" type="datetime1">
              <a:rPr lang="en-US" smtClean="0"/>
              <a:t>10/11/20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00292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8"/>
          </p:nvPr>
        </p:nvSpPr>
        <p:spPr/>
        <p:txBody>
          <a:bodyPr/>
          <a:lstStyle/>
          <a:p>
            <a:fld id="{E0EE1217-8810-43A4-A260-F7B93C1E2460}" type="datetime1">
              <a:rPr lang="en-US" smtClean="0"/>
              <a:t>10/11/20</a:t>
            </a:fld>
            <a:endParaRPr lang="en-US" dirty="0"/>
          </a:p>
        </p:txBody>
      </p:sp>
      <p:sp>
        <p:nvSpPr>
          <p:cNvPr id="3" name="Footer Placeholder 2"/>
          <p:cNvSpPr>
            <a:spLocks noGrp="1"/>
          </p:cNvSpPr>
          <p:nvPr>
            <p:ph type="ftr" sz="quarter" idx="19"/>
          </p:nvPr>
        </p:nvSpPr>
        <p:spPr/>
        <p:txBody>
          <a:bodyPr/>
          <a:lstStyle/>
          <a:p>
            <a:r>
              <a:rPr lang="en-US"/>
              <a:t>For required markings, please visit https://mh.jpl.nasa.gov</a:t>
            </a:r>
            <a:endParaRPr lang="en-US" dirty="0"/>
          </a:p>
        </p:txBody>
      </p:sp>
      <p:sp>
        <p:nvSpPr>
          <p:cNvPr id="4" name="Slide Number Placeholder 3"/>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81BC07D9-38D2-4D21-BB9F-4FB482252065}" type="datetime1">
              <a:rPr lang="en-US" smtClean="0"/>
              <a:t>10/11/20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lstStyle/>
          <a:p>
            <a:r>
              <a:rPr lang="en-US" dirty="0"/>
              <a:t>Click to edit Master title style</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18"/>
          </p:nvPr>
        </p:nvSpPr>
        <p:spPr/>
        <p:txBody>
          <a:bodyPr/>
          <a:lstStyle/>
          <a:p>
            <a:fld id="{37A7201D-60A7-477E-96B4-3973BB7451F7}" type="datetime1">
              <a:rPr lang="en-US" smtClean="0"/>
              <a:t>10/11/20</a:t>
            </a:fld>
            <a:endParaRPr lang="en-US" dirty="0"/>
          </a:p>
        </p:txBody>
      </p:sp>
      <p:sp>
        <p:nvSpPr>
          <p:cNvPr id="5" name="Footer Placeholder 4"/>
          <p:cNvSpPr>
            <a:spLocks noGrp="1"/>
          </p:cNvSpPr>
          <p:nvPr>
            <p:ph type="ftr" sz="quarter" idx="19"/>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608767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DF441585-8FA9-4EA2-85A4-83043578477A}" type="datetime1">
              <a:rPr lang="en-US" smtClean="0"/>
              <a:t>10/11/20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07939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2"/>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83F1A4B9-1F13-48F5-BF93-72CC0A0DFA2C}" type="datetime1">
              <a:rPr lang="en-US" smtClean="0"/>
              <a:t>10/11/20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3227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899"/>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0"/>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3999" y="4802823"/>
            <a:ext cx="1422401" cy="274637"/>
          </a:xfrm>
          <a:prstGeom prst="rect">
            <a:avLst/>
          </a:prstGeom>
        </p:spPr>
        <p:txBody>
          <a:bodyPr vert="horz" lIns="91440" tIns="45720" rIns="91440" bIns="45720" rtlCol="0" anchor="ctr">
            <a:noAutofit/>
          </a:bodyPr>
          <a:lstStyle>
            <a:lvl1pPr algn="l">
              <a:defRPr sz="800">
                <a:solidFill>
                  <a:schemeClr val="bg1">
                    <a:lumMod val="50000"/>
                  </a:schemeClr>
                </a:solidFill>
              </a:defRPr>
            </a:lvl1pPr>
          </a:lstStyle>
          <a:p>
            <a:fld id="{0FB8DC75-F238-4FEA-A196-95F443A65C8E}" type="datetime1">
              <a:rPr lang="en-US" smtClean="0"/>
              <a:t>10/11/20</a:t>
            </a:fld>
            <a:endParaRPr lang="en-US" dirty="0"/>
          </a:p>
        </p:txBody>
      </p:sp>
      <p:sp>
        <p:nvSpPr>
          <p:cNvPr id="5" name="Footer Placeholder 4"/>
          <p:cNvSpPr>
            <a:spLocks noGrp="1"/>
          </p:cNvSpPr>
          <p:nvPr>
            <p:ph type="ftr" sz="quarter" idx="3"/>
          </p:nvPr>
        </p:nvSpPr>
        <p:spPr>
          <a:xfrm>
            <a:off x="1676401" y="4802823"/>
            <a:ext cx="5791199" cy="274637"/>
          </a:xfrm>
          <a:prstGeom prst="rect">
            <a:avLst/>
          </a:prstGeom>
        </p:spPr>
        <p:txBody>
          <a:bodyPr vert="horz" lIns="91440" tIns="45720" rIns="91440" bIns="45720" rtlCol="0" anchor="ctr">
            <a:noAutofit/>
          </a:bodyPr>
          <a:lstStyle>
            <a:lvl1pPr algn="ctr">
              <a:defRPr sz="800">
                <a:solidFill>
                  <a:schemeClr val="accent4"/>
                </a:solidFill>
              </a:defRPr>
            </a:lvl1pPr>
          </a:lstStyle>
          <a:p>
            <a:r>
              <a:rPr lang="en-US"/>
              <a:t>For required markings, please visit https://mh.jpl.nasa.gov</a:t>
            </a:r>
            <a:endParaRPr lang="en-US" dirty="0"/>
          </a:p>
        </p:txBody>
      </p:sp>
      <p:sp>
        <p:nvSpPr>
          <p:cNvPr id="6" name="Slide Number Placeholder 5"/>
          <p:cNvSpPr>
            <a:spLocks noGrp="1"/>
          </p:cNvSpPr>
          <p:nvPr>
            <p:ph type="sldNum" sz="quarter" idx="4"/>
          </p:nvPr>
        </p:nvSpPr>
        <p:spPr>
          <a:xfrm>
            <a:off x="7467600" y="4802823"/>
            <a:ext cx="586130" cy="272097"/>
          </a:xfrm>
          <a:prstGeom prst="rect">
            <a:avLst/>
          </a:prstGeom>
        </p:spPr>
        <p:txBody>
          <a:bodyPr vert="horz" lIns="91440" tIns="45720" rIns="91440" bIns="45720" rtlCol="0" anchor="ctr">
            <a:noAutofit/>
          </a:bodyPr>
          <a:lstStyle>
            <a:lvl1pPr algn="r">
              <a:defRPr sz="800">
                <a:solidFill>
                  <a:schemeClr val="bg1">
                    <a:lumMod val="50000"/>
                  </a:schemeClr>
                </a:solidFill>
              </a:defRPr>
            </a:lvl1p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58691117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1" r:id="rId5"/>
    <p:sldLayoutId id="2147483662" r:id="rId6"/>
    <p:sldLayoutId id="2147483664" r:id="rId7"/>
    <p:sldLayoutId id="2147483663" r:id="rId8"/>
    <p:sldLayoutId id="2147483669" r:id="rId9"/>
    <p:sldLayoutId id="2147483670" r:id="rId10"/>
    <p:sldLayoutId id="2147483671" r:id="rId11"/>
    <p:sldLayoutId id="2147483672" r:id="rId12"/>
  </p:sldLayoutIdLst>
  <p:hf hdr="0"/>
  <p:txStyles>
    <p:titleStyle>
      <a:lvl1pPr algn="l" defTabSz="457200" rtl="0" eaLnBrk="1" latinLnBrk="0" hangingPunct="1">
        <a:spcBef>
          <a:spcPct val="0"/>
        </a:spcBef>
        <a:buNone/>
        <a:defRPr sz="2400" b="1" i="0" u="none" kern="1200">
          <a:solidFill>
            <a:schemeClr val="tx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817439"/>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3.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3.xml"/><Relationship Id="rId7" Type="http://schemas.openxmlformats.org/officeDocument/2006/relationships/image" Target="../media/image1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673CAB81-4E43-F140-AF13-B466D9094E76}"/>
              </a:ext>
            </a:extLst>
          </p:cNvPr>
          <p:cNvSpPr txBox="1">
            <a:spLocks/>
          </p:cNvSpPr>
          <p:nvPr/>
        </p:nvSpPr>
        <p:spPr>
          <a:xfrm>
            <a:off x="369198" y="3422702"/>
            <a:ext cx="8774802" cy="732973"/>
          </a:xfrm>
          <a:prstGeom prst="rect">
            <a:avLst/>
          </a:prstGeom>
        </p:spPr>
        <p:txBody>
          <a:bodyPr/>
          <a:lst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700" b="1" dirty="0"/>
              <a:t>Detecting and characterizing enhanced methane emissions from coastal wetland vegetation with airborne imaging spectroscopy in Louisiana’s Terrebonne Basin</a:t>
            </a:r>
            <a:endParaRPr lang="en-US" sz="1700" dirty="0"/>
          </a:p>
        </p:txBody>
      </p:sp>
      <p:sp>
        <p:nvSpPr>
          <p:cNvPr id="18" name="Text Placeholder 6">
            <a:extLst>
              <a:ext uri="{FF2B5EF4-FFF2-40B4-BE49-F238E27FC236}">
                <a16:creationId xmlns:a16="http://schemas.microsoft.com/office/drawing/2014/main" id="{D1EEC75B-CC61-E044-8ABA-811DA016D64D}"/>
              </a:ext>
            </a:extLst>
          </p:cNvPr>
          <p:cNvSpPr txBox="1">
            <a:spLocks/>
          </p:cNvSpPr>
          <p:nvPr/>
        </p:nvSpPr>
        <p:spPr>
          <a:xfrm>
            <a:off x="369198" y="3985530"/>
            <a:ext cx="8436134" cy="403898"/>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bg1">
                  <a:lumMod val="50000"/>
                </a:schemeClr>
              </a:buClr>
              <a:buFont typeface="Arial"/>
              <a:buNone/>
              <a:tabLst/>
              <a:defRPr sz="1400" kern="1200">
                <a:solidFill>
                  <a:schemeClr val="accent1"/>
                </a:solidFill>
                <a:latin typeface="+mn-lt"/>
                <a:ea typeface="+mn-ea"/>
                <a:cs typeface="+mn-cs"/>
              </a:defRPr>
            </a:lvl1pPr>
            <a:lvl2pPr marL="457200" indent="0" algn="l" defTabSz="457200" rtl="0" eaLnBrk="1" latinLnBrk="0" hangingPunct="1">
              <a:spcBef>
                <a:spcPct val="20000"/>
              </a:spcBef>
              <a:buClr>
                <a:schemeClr val="bg1">
                  <a:lumMod val="50000"/>
                </a:schemeClr>
              </a:buClr>
              <a:buFont typeface="Arial"/>
              <a:buNone/>
              <a:defRPr sz="1400" b="0" i="0" u="none" kern="1200">
                <a:solidFill>
                  <a:schemeClr val="accent1"/>
                </a:solidFill>
                <a:latin typeface="+mn-lt"/>
                <a:ea typeface="+mn-ea"/>
                <a:cs typeface="+mn-cs"/>
              </a:defRPr>
            </a:lvl2pPr>
            <a:lvl3pPr marL="9144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3pPr>
            <a:lvl4pPr marL="13716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4pPr>
            <a:lvl5pPr marL="18288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rgbClr val="A50021"/>
                </a:solidFill>
                <a:latin typeface="Arial" charset="0"/>
              </a:rPr>
              <a:t>Daniel Jensen</a:t>
            </a:r>
            <a:endParaRPr lang="en-US" sz="1600" dirty="0"/>
          </a:p>
        </p:txBody>
      </p:sp>
      <p:sp>
        <p:nvSpPr>
          <p:cNvPr id="20" name="TextBox 19">
            <a:extLst>
              <a:ext uri="{FF2B5EF4-FFF2-40B4-BE49-F238E27FC236}">
                <a16:creationId xmlns:a16="http://schemas.microsoft.com/office/drawing/2014/main" id="{425F809F-D295-CF4A-B583-F28EED4303E1}"/>
              </a:ext>
            </a:extLst>
          </p:cNvPr>
          <p:cNvSpPr txBox="1"/>
          <p:nvPr/>
        </p:nvSpPr>
        <p:spPr>
          <a:xfrm>
            <a:off x="369197" y="4305613"/>
            <a:ext cx="5619774" cy="553998"/>
          </a:xfrm>
          <a:prstGeom prst="rect">
            <a:avLst/>
          </a:prstGeom>
          <a:noFill/>
        </p:spPr>
        <p:txBody>
          <a:bodyPr wrap="square" rtlCol="0">
            <a:spAutoFit/>
          </a:bodyPr>
          <a:lstStyle/>
          <a:p>
            <a:pPr>
              <a:spcBef>
                <a:spcPct val="0"/>
              </a:spcBef>
            </a:pPr>
            <a:r>
              <a:rPr lang="en-US" altLang="en-US" sz="1000" dirty="0">
                <a:latin typeface="Tahoma" panose="020B0604030504040204" pitchFamily="34" charset="0"/>
              </a:rPr>
              <a:t>Organization: 334F</a:t>
            </a:r>
          </a:p>
          <a:p>
            <a:pPr>
              <a:spcBef>
                <a:spcPct val="0"/>
              </a:spcBef>
            </a:pPr>
            <a:r>
              <a:rPr lang="en-US" altLang="en-US" sz="1000" dirty="0">
                <a:latin typeface="Tahoma" panose="020B0604030504040204" pitchFamily="34" charset="0"/>
              </a:rPr>
              <a:t>Advisors:  Marc Simard (334F), David Thompson (382B)</a:t>
            </a:r>
          </a:p>
          <a:p>
            <a:pPr>
              <a:spcBef>
                <a:spcPct val="0"/>
              </a:spcBef>
            </a:pPr>
            <a:r>
              <a:rPr lang="en-US" altLang="en-US" sz="1000" dirty="0">
                <a:latin typeface="Tahoma" panose="020B0604030504040204" pitchFamily="34" charset="0"/>
              </a:rPr>
              <a:t>Postdoc Program: NASA Postdoctoral Program</a:t>
            </a:r>
          </a:p>
        </p:txBody>
      </p:sp>
      <p:pic>
        <p:nvPicPr>
          <p:cNvPr id="4" name="Picture Placeholder 3">
            <a:extLst>
              <a:ext uri="{FF2B5EF4-FFF2-40B4-BE49-F238E27FC236}">
                <a16:creationId xmlns:a16="http://schemas.microsoft.com/office/drawing/2014/main" id="{F2DA8199-75AF-1044-AFFC-56F9D0C19F58}"/>
              </a:ext>
            </a:extLst>
          </p:cNvPr>
          <p:cNvPicPr>
            <a:picLocks noGrp="1" noChangeAspect="1"/>
          </p:cNvPicPr>
          <p:nvPr>
            <p:ph type="pic" sz="quarter" idx="14"/>
          </p:nvPr>
        </p:nvPicPr>
        <p:blipFill>
          <a:blip r:embed="rId4"/>
          <a:srcRect t="16775" b="16775"/>
          <a:stretch>
            <a:fillRect/>
          </a:stretch>
        </p:blipFill>
        <p:spPr/>
      </p:pic>
      <p:pic>
        <p:nvPicPr>
          <p:cNvPr id="7" name="Slide 1 Audio" descr="Slide 1 Audio">
            <a:hlinkClick r:id="" action="ppaction://media"/>
            <a:extLst>
              <a:ext uri="{FF2B5EF4-FFF2-40B4-BE49-F238E27FC236}">
                <a16:creationId xmlns:a16="http://schemas.microsoft.com/office/drawing/2014/main" id="{CCF09C05-BD9C-D34B-AAF4-99CA42AB35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50199" y="4046811"/>
            <a:ext cx="812800" cy="812800"/>
          </a:xfrm>
          <a:prstGeom prst="rect">
            <a:avLst/>
          </a:prstGeom>
        </p:spPr>
      </p:pic>
    </p:spTree>
    <p:extLst>
      <p:ext uri="{BB962C8B-B14F-4D97-AF65-F5344CB8AC3E}">
        <p14:creationId xmlns:p14="http://schemas.microsoft.com/office/powerpoint/2010/main" val="416398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344699" y="612250"/>
            <a:ext cx="5536611" cy="1959500"/>
          </a:xfrm>
        </p:spPr>
        <p:txBody>
          <a:bodyPr/>
          <a:lstStyle/>
          <a:p>
            <a:pPr marL="171450" indent="-171450">
              <a:buFont typeface="Arial" panose="020B0604020202020204" pitchFamily="34" charset="0"/>
              <a:buChar char="•"/>
            </a:pPr>
            <a:r>
              <a:rPr lang="en-US" dirty="0"/>
              <a:t>Methane is naturally emitted in wetland ecosystems as organic matter within the soil’s aerobic zone decays</a:t>
            </a:r>
          </a:p>
          <a:p>
            <a:pPr marL="582930" lvl="1" indent="-171450">
              <a:buFont typeface="Arial" panose="020B0604020202020204" pitchFamily="34" charset="0"/>
              <a:buChar char="•"/>
            </a:pPr>
            <a:r>
              <a:rPr lang="en-US" dirty="0"/>
              <a:t>Wetlands may emit increased methane as they are degraded by relative sea level rise and anthropogenic forces</a:t>
            </a:r>
          </a:p>
          <a:p>
            <a:pPr marL="171450" indent="-171450">
              <a:buFont typeface="Arial" panose="020B0604020202020204" pitchFamily="34" charset="0"/>
              <a:buChar char="•"/>
            </a:pPr>
            <a:r>
              <a:rPr lang="en-US" dirty="0"/>
              <a:t>Recent airborne remote sensing campaigns have demonstrated imaging spectroscopy’s utility for detecting both point-source methane plumes and more diffuse emissions in natural environments</a:t>
            </a:r>
          </a:p>
          <a:p>
            <a:pPr marL="582930" lvl="1" indent="-171450">
              <a:buFont typeface="Arial" panose="020B0604020202020204" pitchFamily="34" charset="0"/>
              <a:buChar char="•"/>
            </a:pPr>
            <a:r>
              <a:rPr lang="en-US" dirty="0"/>
              <a:t>NASA’s Airborne Visible/Infrared Imaging Spectrometer—Next Generation (AVIRIS-NG) can investigate the distribution and spectral characteristics of methane enhancements in coastal wetlands throughout Louisiana’s degrading Terrebonne Basin</a:t>
            </a:r>
          </a:p>
        </p:txBody>
      </p:sp>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a:xfrm>
            <a:off x="344699" y="107523"/>
            <a:ext cx="8454602" cy="430183"/>
          </a:xfrm>
        </p:spPr>
        <p:txBody>
          <a:bodyPr/>
          <a:lstStyle/>
          <a:p>
            <a:r>
              <a:rPr lang="en-US" dirty="0"/>
              <a:t>Introduction</a:t>
            </a:r>
          </a:p>
        </p:txBody>
      </p:sp>
      <p:pic>
        <p:nvPicPr>
          <p:cNvPr id="4" name="Picture 2" descr="https://aviris-ng.jpl.nasa.gov/img/rmotc_large.png">
            <a:extLst>
              <a:ext uri="{FF2B5EF4-FFF2-40B4-BE49-F238E27FC236}">
                <a16:creationId xmlns:a16="http://schemas.microsoft.com/office/drawing/2014/main" id="{219375DE-5269-154C-AFB6-81173D0601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2556" y="2332257"/>
            <a:ext cx="2945112" cy="28112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9E4443E-C70E-D34E-884B-FD5677BE0C95}"/>
              </a:ext>
            </a:extLst>
          </p:cNvPr>
          <p:cNvPicPr>
            <a:picLocks noChangeAspect="1"/>
          </p:cNvPicPr>
          <p:nvPr/>
        </p:nvPicPr>
        <p:blipFill>
          <a:blip r:embed="rId5"/>
          <a:stretch>
            <a:fillRect/>
          </a:stretch>
        </p:blipFill>
        <p:spPr>
          <a:xfrm>
            <a:off x="6212555" y="381560"/>
            <a:ext cx="2929045" cy="2196784"/>
          </a:xfrm>
          <a:prstGeom prst="rect">
            <a:avLst/>
          </a:prstGeom>
          <a:ln>
            <a:solidFill>
              <a:schemeClr val="tx1"/>
            </a:solidFill>
          </a:ln>
        </p:spPr>
      </p:pic>
      <p:sp>
        <p:nvSpPr>
          <p:cNvPr id="6" name="Rectangle 5">
            <a:extLst>
              <a:ext uri="{FF2B5EF4-FFF2-40B4-BE49-F238E27FC236}">
                <a16:creationId xmlns:a16="http://schemas.microsoft.com/office/drawing/2014/main" id="{8B002B3D-BFEA-2B4A-B027-BDCB1E431856}"/>
              </a:ext>
            </a:extLst>
          </p:cNvPr>
          <p:cNvSpPr/>
          <p:nvPr/>
        </p:nvSpPr>
        <p:spPr>
          <a:xfrm>
            <a:off x="8192580" y="4610392"/>
            <a:ext cx="951420" cy="507831"/>
          </a:xfrm>
          <a:prstGeom prst="rect">
            <a:avLst/>
          </a:prstGeom>
        </p:spPr>
        <p:txBody>
          <a:bodyPr wrap="square">
            <a:spAutoFit/>
          </a:bodyPr>
          <a:lstStyle/>
          <a:p>
            <a:pPr algn="r"/>
            <a:r>
              <a:rPr lang="en-US" sz="900" dirty="0">
                <a:solidFill>
                  <a:schemeClr val="bg1"/>
                </a:solidFill>
              </a:rPr>
              <a:t>(https://aviris-ng.jpl.nasa.gov/science.html)</a:t>
            </a:r>
          </a:p>
        </p:txBody>
      </p:sp>
      <p:pic>
        <p:nvPicPr>
          <p:cNvPr id="9" name="Picture 8">
            <a:extLst>
              <a:ext uri="{FF2B5EF4-FFF2-40B4-BE49-F238E27FC236}">
                <a16:creationId xmlns:a16="http://schemas.microsoft.com/office/drawing/2014/main" id="{2415F1BF-732C-B54F-93E2-91B622509C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003" t="4833" r="8983" b="49860"/>
          <a:stretch/>
        </p:blipFill>
        <p:spPr>
          <a:xfrm>
            <a:off x="1091513" y="2571750"/>
            <a:ext cx="5121043" cy="2571750"/>
          </a:xfrm>
          <a:prstGeom prst="rect">
            <a:avLst/>
          </a:prstGeom>
          <a:ln w="19050">
            <a:solidFill>
              <a:schemeClr val="tx1"/>
            </a:solidFill>
          </a:ln>
          <a:effectLst>
            <a:glow rad="12700">
              <a:schemeClr val="tx1"/>
            </a:glow>
          </a:effectLst>
        </p:spPr>
      </p:pic>
      <p:sp>
        <p:nvSpPr>
          <p:cNvPr id="10" name="Rectangle 9">
            <a:extLst>
              <a:ext uri="{FF2B5EF4-FFF2-40B4-BE49-F238E27FC236}">
                <a16:creationId xmlns:a16="http://schemas.microsoft.com/office/drawing/2014/main" id="{62E8211E-036E-6544-8713-6107DD35E46C}"/>
              </a:ext>
            </a:extLst>
          </p:cNvPr>
          <p:cNvSpPr/>
          <p:nvPr/>
        </p:nvSpPr>
        <p:spPr>
          <a:xfrm>
            <a:off x="3830277" y="3606583"/>
            <a:ext cx="235468" cy="270787"/>
          </a:xfrm>
          <a:prstGeom prst="rect">
            <a:avLst/>
          </a:prstGeom>
          <a:noFill/>
          <a:ln w="19050">
            <a:solidFill>
              <a:schemeClr val="bg1"/>
            </a:solidFill>
            <a:prstDash val="sysDash"/>
          </a:ln>
          <a:effectLst>
            <a:glow rad="254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11" name="Slide 2 Audio" descr="Slide 2 Audio">
            <a:hlinkClick r:id="" action="ppaction://media"/>
            <a:extLst>
              <a:ext uri="{FF2B5EF4-FFF2-40B4-BE49-F238E27FC236}">
                <a16:creationId xmlns:a16="http://schemas.microsoft.com/office/drawing/2014/main" id="{2F25532C-6C45-614E-A8A0-C8A3054A40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4289" y="4203992"/>
            <a:ext cx="812800" cy="812800"/>
          </a:xfrm>
          <a:prstGeom prst="rect">
            <a:avLst/>
          </a:prstGeom>
        </p:spPr>
      </p:pic>
    </p:spTree>
    <p:extLst>
      <p:ext uri="{BB962C8B-B14F-4D97-AF65-F5344CB8AC3E}">
        <p14:creationId xmlns:p14="http://schemas.microsoft.com/office/powerpoint/2010/main" val="307273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1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EC9BD22-0C6C-7D48-B0AD-32E7DB68CE18}"/>
              </a:ext>
            </a:extLst>
          </p:cNvPr>
          <p:cNvSpPr/>
          <p:nvPr/>
        </p:nvSpPr>
        <p:spPr>
          <a:xfrm>
            <a:off x="0" y="4274457"/>
            <a:ext cx="3828822" cy="8690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07943E4-6BC8-3848-9541-8C308D908948}"/>
              </a:ext>
            </a:extLst>
          </p:cNvPr>
          <p:cNvPicPr>
            <a:picLocks noChangeAspect="1"/>
          </p:cNvPicPr>
          <p:nvPr/>
        </p:nvPicPr>
        <p:blipFill>
          <a:blip r:embed="rId4"/>
          <a:stretch>
            <a:fillRect/>
          </a:stretch>
        </p:blipFill>
        <p:spPr>
          <a:xfrm>
            <a:off x="0" y="0"/>
            <a:ext cx="3828822" cy="4274457"/>
          </a:xfrm>
          <a:prstGeom prst="rect">
            <a:avLst/>
          </a:prstGeom>
        </p:spPr>
      </p:pic>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3828823" y="657675"/>
            <a:ext cx="5052784" cy="1607126"/>
          </a:xfrm>
        </p:spPr>
        <p:txBody>
          <a:bodyPr/>
          <a:lstStyle/>
          <a:p>
            <a:pPr marL="171450" indent="-171450">
              <a:buFont typeface="Arial" panose="020B0604020202020204" pitchFamily="34" charset="0"/>
              <a:buChar char="•"/>
            </a:pPr>
            <a:r>
              <a:rPr lang="en-US" sz="1400" dirty="0"/>
              <a:t>How does enhanced methane output vary across Louisiana’s Terrebonne Basin?</a:t>
            </a:r>
          </a:p>
          <a:p>
            <a:pPr marL="582930" lvl="1" indent="-171450">
              <a:buFont typeface="Arial" panose="020B0604020202020204" pitchFamily="34" charset="0"/>
              <a:buChar char="•"/>
            </a:pPr>
            <a:r>
              <a:rPr lang="en-US" sz="1050" dirty="0"/>
              <a:t>What plant types are associated with higher methane output?</a:t>
            </a:r>
          </a:p>
          <a:p>
            <a:pPr marL="582930" lvl="1" indent="-171450">
              <a:buFont typeface="Arial" panose="020B0604020202020204" pitchFamily="34" charset="0"/>
              <a:buChar char="•"/>
            </a:pPr>
            <a:r>
              <a:rPr lang="en-US" sz="1050" dirty="0"/>
              <a:t>What conditions are associated with enhanced methane output high-emitting plant types?</a:t>
            </a:r>
          </a:p>
          <a:p>
            <a:pPr marL="171450" indent="-171450">
              <a:buFont typeface="Arial" panose="020B0604020202020204" pitchFamily="34" charset="0"/>
              <a:buChar char="•"/>
            </a:pPr>
            <a:r>
              <a:rPr lang="en-US" sz="1400" dirty="0"/>
              <a:t>What spectral features are associated with enhanced methane output in high-emitting plants and soils?</a:t>
            </a:r>
          </a:p>
        </p:txBody>
      </p:sp>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a:xfrm>
            <a:off x="4673599" y="165256"/>
            <a:ext cx="4131733" cy="430183"/>
          </a:xfrm>
        </p:spPr>
        <p:txBody>
          <a:bodyPr/>
          <a:lstStyle/>
          <a:p>
            <a:r>
              <a:rPr lang="en-US" dirty="0"/>
              <a:t>Problem Description</a:t>
            </a:r>
          </a:p>
        </p:txBody>
      </p:sp>
      <p:pic>
        <p:nvPicPr>
          <p:cNvPr id="6" name="Content Placeholder 4">
            <a:extLst>
              <a:ext uri="{FF2B5EF4-FFF2-40B4-BE49-F238E27FC236}">
                <a16:creationId xmlns:a16="http://schemas.microsoft.com/office/drawing/2014/main" id="{78F941D1-24EF-204B-B2B9-91EAD24353EB}"/>
              </a:ext>
            </a:extLst>
          </p:cNvPr>
          <p:cNvPicPr>
            <a:picLocks noChangeAspect="1"/>
          </p:cNvPicPr>
          <p:nvPr/>
        </p:nvPicPr>
        <p:blipFill>
          <a:blip r:embed="rId5"/>
          <a:stretch>
            <a:fillRect/>
          </a:stretch>
        </p:blipFill>
        <p:spPr>
          <a:xfrm>
            <a:off x="3088137" y="3539494"/>
            <a:ext cx="2041321" cy="1607126"/>
          </a:xfrm>
          <a:prstGeom prst="rect">
            <a:avLst/>
          </a:prstGeom>
        </p:spPr>
      </p:pic>
      <p:pic>
        <p:nvPicPr>
          <p:cNvPr id="7" name="Picture 6">
            <a:extLst>
              <a:ext uri="{FF2B5EF4-FFF2-40B4-BE49-F238E27FC236}">
                <a16:creationId xmlns:a16="http://schemas.microsoft.com/office/drawing/2014/main" id="{0344AC12-C678-3D44-B00F-FD5553B5711B}"/>
              </a:ext>
            </a:extLst>
          </p:cNvPr>
          <p:cNvPicPr>
            <a:picLocks noChangeAspect="1"/>
          </p:cNvPicPr>
          <p:nvPr/>
        </p:nvPicPr>
        <p:blipFill>
          <a:blip r:embed="rId6"/>
          <a:srcRect/>
          <a:stretch/>
        </p:blipFill>
        <p:spPr>
          <a:xfrm>
            <a:off x="5129458" y="3536373"/>
            <a:ext cx="1950285" cy="1607127"/>
          </a:xfrm>
          <a:prstGeom prst="rect">
            <a:avLst/>
          </a:prstGeom>
        </p:spPr>
      </p:pic>
      <p:pic>
        <p:nvPicPr>
          <p:cNvPr id="9" name="Picture 8">
            <a:extLst>
              <a:ext uri="{FF2B5EF4-FFF2-40B4-BE49-F238E27FC236}">
                <a16:creationId xmlns:a16="http://schemas.microsoft.com/office/drawing/2014/main" id="{BEDBACE7-CB97-1745-8E09-E53DD4402A80}"/>
              </a:ext>
            </a:extLst>
          </p:cNvPr>
          <p:cNvPicPr>
            <a:picLocks noChangeAspect="1"/>
          </p:cNvPicPr>
          <p:nvPr/>
        </p:nvPicPr>
        <p:blipFill>
          <a:blip r:embed="rId7"/>
          <a:stretch>
            <a:fillRect/>
          </a:stretch>
        </p:blipFill>
        <p:spPr>
          <a:xfrm>
            <a:off x="7075024" y="3536372"/>
            <a:ext cx="2068976" cy="1607127"/>
          </a:xfrm>
          <a:prstGeom prst="rect">
            <a:avLst/>
          </a:prstGeom>
        </p:spPr>
      </p:pic>
      <p:sp>
        <p:nvSpPr>
          <p:cNvPr id="13" name="Rectangle 12">
            <a:extLst>
              <a:ext uri="{FF2B5EF4-FFF2-40B4-BE49-F238E27FC236}">
                <a16:creationId xmlns:a16="http://schemas.microsoft.com/office/drawing/2014/main" id="{D620B1A1-53E4-F44F-B24D-94316EC63779}"/>
              </a:ext>
            </a:extLst>
          </p:cNvPr>
          <p:cNvSpPr/>
          <p:nvPr/>
        </p:nvSpPr>
        <p:spPr>
          <a:xfrm>
            <a:off x="170743" y="2023485"/>
            <a:ext cx="297543" cy="2467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1034F01-1704-5B48-B775-2AE39D728F3A}"/>
              </a:ext>
            </a:extLst>
          </p:cNvPr>
          <p:cNvSpPr txBox="1"/>
          <p:nvPr/>
        </p:nvSpPr>
        <p:spPr>
          <a:xfrm>
            <a:off x="3768916" y="3266915"/>
            <a:ext cx="5446643" cy="292388"/>
          </a:xfrm>
          <a:prstGeom prst="rect">
            <a:avLst/>
          </a:prstGeom>
          <a:noFill/>
        </p:spPr>
        <p:txBody>
          <a:bodyPr wrap="square" rtlCol="0">
            <a:spAutoFit/>
          </a:bodyPr>
          <a:lstStyle/>
          <a:p>
            <a:r>
              <a:rPr lang="en-US" sz="1300" dirty="0"/>
              <a:t>AVIRIS-NG Data </a:t>
            </a:r>
            <a:r>
              <a:rPr lang="en-US" sz="1300" dirty="0">
                <a:sym typeface="Wingdings" pitchFamily="2" charset="2"/>
              </a:rPr>
              <a:t> Estimated CH</a:t>
            </a:r>
            <a:r>
              <a:rPr lang="en-US" sz="1300" baseline="-25000" dirty="0">
                <a:sym typeface="Wingdings" pitchFamily="2" charset="2"/>
              </a:rPr>
              <a:t>4</a:t>
            </a:r>
            <a:r>
              <a:rPr lang="en-US" sz="1300" dirty="0">
                <a:sym typeface="Wingdings" pitchFamily="2" charset="2"/>
              </a:rPr>
              <a:t> Concentration  CH</a:t>
            </a:r>
            <a:r>
              <a:rPr lang="en-US" sz="1300" baseline="-25000" dirty="0">
                <a:sym typeface="Wingdings" pitchFamily="2" charset="2"/>
              </a:rPr>
              <a:t>4</a:t>
            </a:r>
            <a:r>
              <a:rPr lang="en-US" sz="1300" dirty="0">
                <a:sym typeface="Wingdings" pitchFamily="2" charset="2"/>
              </a:rPr>
              <a:t> Enhancement Pixels </a:t>
            </a:r>
            <a:endParaRPr lang="en-US" sz="1300" dirty="0"/>
          </a:p>
        </p:txBody>
      </p:sp>
      <p:pic>
        <p:nvPicPr>
          <p:cNvPr id="17" name="Picture 16">
            <a:extLst>
              <a:ext uri="{FF2B5EF4-FFF2-40B4-BE49-F238E27FC236}">
                <a16:creationId xmlns:a16="http://schemas.microsoft.com/office/drawing/2014/main" id="{23ABB155-85B1-8C4F-B4D9-FCB27F45EB1C}"/>
              </a:ext>
            </a:extLst>
          </p:cNvPr>
          <p:cNvPicPr>
            <a:picLocks noChangeAspect="1"/>
          </p:cNvPicPr>
          <p:nvPr/>
        </p:nvPicPr>
        <p:blipFill>
          <a:blip r:embed="rId8"/>
          <a:stretch>
            <a:fillRect/>
          </a:stretch>
        </p:blipFill>
        <p:spPr>
          <a:xfrm>
            <a:off x="5129458" y="4868060"/>
            <a:ext cx="488393" cy="276999"/>
          </a:xfrm>
          <a:prstGeom prst="rect">
            <a:avLst/>
          </a:prstGeom>
        </p:spPr>
      </p:pic>
      <p:sp>
        <p:nvSpPr>
          <p:cNvPr id="18" name="TextBox 17">
            <a:extLst>
              <a:ext uri="{FF2B5EF4-FFF2-40B4-BE49-F238E27FC236}">
                <a16:creationId xmlns:a16="http://schemas.microsoft.com/office/drawing/2014/main" id="{6AE263E3-4A1E-F64A-AEF6-0B0A3857DA9E}"/>
              </a:ext>
            </a:extLst>
          </p:cNvPr>
          <p:cNvSpPr txBox="1"/>
          <p:nvPr/>
        </p:nvSpPr>
        <p:spPr>
          <a:xfrm>
            <a:off x="5055165" y="4547105"/>
            <a:ext cx="719223" cy="369332"/>
          </a:xfrm>
          <a:prstGeom prst="rect">
            <a:avLst/>
          </a:prstGeom>
          <a:noFill/>
        </p:spPr>
        <p:txBody>
          <a:bodyPr wrap="square" rtlCol="0">
            <a:spAutoFit/>
          </a:bodyPr>
          <a:lstStyle/>
          <a:p>
            <a:r>
              <a:rPr lang="en-US" sz="600" dirty="0">
                <a:solidFill>
                  <a:schemeClr val="bg1"/>
                </a:solidFill>
              </a:rPr>
              <a:t>CH</a:t>
            </a:r>
            <a:r>
              <a:rPr lang="en-US" sz="600" baseline="-25000" dirty="0">
                <a:solidFill>
                  <a:schemeClr val="bg1"/>
                </a:solidFill>
              </a:rPr>
              <a:t>4 </a:t>
            </a:r>
            <a:r>
              <a:rPr lang="en-US" sz="600" dirty="0">
                <a:solidFill>
                  <a:schemeClr val="bg1"/>
                </a:solidFill>
              </a:rPr>
              <a:t>Concentration</a:t>
            </a:r>
          </a:p>
          <a:p>
            <a:r>
              <a:rPr lang="en-US" sz="600" dirty="0">
                <a:solidFill>
                  <a:schemeClr val="bg1"/>
                </a:solidFill>
              </a:rPr>
              <a:t>(ppm m)</a:t>
            </a:r>
          </a:p>
        </p:txBody>
      </p:sp>
      <p:sp>
        <p:nvSpPr>
          <p:cNvPr id="19" name="Text Placeholder 1">
            <a:extLst>
              <a:ext uri="{FF2B5EF4-FFF2-40B4-BE49-F238E27FC236}">
                <a16:creationId xmlns:a16="http://schemas.microsoft.com/office/drawing/2014/main" id="{E8DC6B95-2C3A-A44F-A8AC-49C39ED9A21C}"/>
              </a:ext>
            </a:extLst>
          </p:cNvPr>
          <p:cNvSpPr txBox="1">
            <a:spLocks/>
          </p:cNvSpPr>
          <p:nvPr/>
        </p:nvSpPr>
        <p:spPr>
          <a:xfrm>
            <a:off x="3828823" y="2585756"/>
            <a:ext cx="5052784" cy="679599"/>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1200" kern="1200" baseline="0">
                <a:solidFill>
                  <a:schemeClr val="tx1"/>
                </a:solidFill>
                <a:latin typeface="Arial" panose="020B0604020202020204" pitchFamily="34" charset="0"/>
                <a:ea typeface="+mn-ea"/>
                <a:cs typeface="Arial" panose="020B0604020202020204" pitchFamily="34" charset="0"/>
              </a:defRPr>
            </a:lvl1pPr>
            <a:lvl2pPr marL="41148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77724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05156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32588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400" dirty="0"/>
              <a:t>AVIRIS-NG Methane enhancement detection</a:t>
            </a:r>
          </a:p>
          <a:p>
            <a:pPr marL="582930" lvl="1" indent="-171450">
              <a:buFont typeface="Arial" panose="020B0604020202020204" pitchFamily="34" charset="0"/>
              <a:buChar char="•"/>
            </a:pPr>
            <a:r>
              <a:rPr lang="en-US" sz="1200" dirty="0"/>
              <a:t>Pixels with CH</a:t>
            </a:r>
            <a:r>
              <a:rPr lang="en-US" sz="1200" baseline="-25000" dirty="0"/>
              <a:t>4</a:t>
            </a:r>
            <a:r>
              <a:rPr lang="en-US" sz="1200" dirty="0"/>
              <a:t> concentrations (ppm m) 3.5 standard deviations higher than mean</a:t>
            </a:r>
          </a:p>
        </p:txBody>
      </p:sp>
      <p:pic>
        <p:nvPicPr>
          <p:cNvPr id="20" name="Slide 3 Audio" descr="Slide 3 Audio">
            <a:hlinkClick r:id="" action="ppaction://media"/>
            <a:extLst>
              <a:ext uri="{FF2B5EF4-FFF2-40B4-BE49-F238E27FC236}">
                <a16:creationId xmlns:a16="http://schemas.microsoft.com/office/drawing/2014/main" id="{B058940A-8186-0945-AD32-6028C725231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3855" y="4140705"/>
            <a:ext cx="812800" cy="812800"/>
          </a:xfrm>
          <a:prstGeom prst="rect">
            <a:avLst/>
          </a:prstGeom>
        </p:spPr>
      </p:pic>
    </p:spTree>
    <p:extLst>
      <p:ext uri="{BB962C8B-B14F-4D97-AF65-F5344CB8AC3E}">
        <p14:creationId xmlns:p14="http://schemas.microsoft.com/office/powerpoint/2010/main" val="224909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0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1259282-943E-0A49-9D1D-9F8FD4804217}"/>
              </a:ext>
            </a:extLst>
          </p:cNvPr>
          <p:cNvPicPr>
            <a:picLocks noChangeAspect="1"/>
          </p:cNvPicPr>
          <p:nvPr/>
        </p:nvPicPr>
        <p:blipFill rotWithShape="1">
          <a:blip r:embed="rId4"/>
          <a:srcRect t="32045" b="31906"/>
          <a:stretch/>
        </p:blipFill>
        <p:spPr>
          <a:xfrm>
            <a:off x="7951" y="3922537"/>
            <a:ext cx="4533052" cy="1225325"/>
          </a:xfrm>
          <a:prstGeom prst="rect">
            <a:avLst/>
          </a:prstGeom>
        </p:spPr>
      </p:pic>
      <p:sp>
        <p:nvSpPr>
          <p:cNvPr id="3" name="Text Placeholder 2">
            <a:extLst>
              <a:ext uri="{FF2B5EF4-FFF2-40B4-BE49-F238E27FC236}">
                <a16:creationId xmlns:a16="http://schemas.microsoft.com/office/drawing/2014/main" id="{984A7146-5543-9B4D-9341-971B7D71334D}"/>
              </a:ext>
            </a:extLst>
          </p:cNvPr>
          <p:cNvSpPr>
            <a:spLocks noGrp="1"/>
          </p:cNvSpPr>
          <p:nvPr>
            <p:ph type="body" sz="quarter" idx="3"/>
          </p:nvPr>
        </p:nvSpPr>
        <p:spPr>
          <a:xfrm>
            <a:off x="305750" y="492"/>
            <a:ext cx="8454602" cy="717057"/>
          </a:xfrm>
        </p:spPr>
        <p:txBody>
          <a:bodyPr/>
          <a:lstStyle/>
          <a:p>
            <a:pPr>
              <a:spcBef>
                <a:spcPts val="0"/>
              </a:spcBef>
            </a:pPr>
            <a:r>
              <a:rPr lang="en-US" sz="2400" dirty="0"/>
              <a:t>Methodology: </a:t>
            </a:r>
          </a:p>
          <a:p>
            <a:pPr>
              <a:spcBef>
                <a:spcPts val="0"/>
              </a:spcBef>
            </a:pPr>
            <a:r>
              <a:rPr lang="en-US" sz="2400" dirty="0"/>
              <a:t>Vegetation Mapping</a:t>
            </a:r>
          </a:p>
        </p:txBody>
      </p:sp>
      <p:pic>
        <p:nvPicPr>
          <p:cNvPr id="6" name="Picture 5">
            <a:extLst>
              <a:ext uri="{FF2B5EF4-FFF2-40B4-BE49-F238E27FC236}">
                <a16:creationId xmlns:a16="http://schemas.microsoft.com/office/drawing/2014/main" id="{1A8C3B6A-A31F-F04A-AD3F-697B5DE2607B}"/>
              </a:ext>
            </a:extLst>
          </p:cNvPr>
          <p:cNvPicPr>
            <a:picLocks noChangeAspect="1"/>
          </p:cNvPicPr>
          <p:nvPr/>
        </p:nvPicPr>
        <p:blipFill>
          <a:blip r:embed="rId5"/>
          <a:stretch>
            <a:fillRect/>
          </a:stretch>
        </p:blipFill>
        <p:spPr>
          <a:xfrm>
            <a:off x="4525794" y="0"/>
            <a:ext cx="4618206" cy="5143500"/>
          </a:xfrm>
          <a:prstGeom prst="rect">
            <a:avLst/>
          </a:prstGeom>
          <a:ln>
            <a:solidFill>
              <a:schemeClr val="tx1"/>
            </a:solidFill>
          </a:ln>
        </p:spPr>
      </p:pic>
      <p:pic>
        <p:nvPicPr>
          <p:cNvPr id="8" name="Picture 7">
            <a:extLst>
              <a:ext uri="{FF2B5EF4-FFF2-40B4-BE49-F238E27FC236}">
                <a16:creationId xmlns:a16="http://schemas.microsoft.com/office/drawing/2014/main" id="{F718605D-87B8-6D4E-94CB-1894FDDA8E4C}"/>
              </a:ext>
            </a:extLst>
          </p:cNvPr>
          <p:cNvPicPr>
            <a:picLocks noChangeAspect="1"/>
          </p:cNvPicPr>
          <p:nvPr/>
        </p:nvPicPr>
        <p:blipFill>
          <a:blip r:embed="rId6"/>
          <a:stretch>
            <a:fillRect/>
          </a:stretch>
        </p:blipFill>
        <p:spPr>
          <a:xfrm>
            <a:off x="4533051" y="3584643"/>
            <a:ext cx="1153886" cy="1279665"/>
          </a:xfrm>
          <a:prstGeom prst="rect">
            <a:avLst/>
          </a:prstGeom>
          <a:ln>
            <a:solidFill>
              <a:schemeClr val="bg1"/>
            </a:solidFill>
          </a:ln>
        </p:spPr>
      </p:pic>
      <p:pic>
        <p:nvPicPr>
          <p:cNvPr id="4" name="Picture 3">
            <a:extLst>
              <a:ext uri="{FF2B5EF4-FFF2-40B4-BE49-F238E27FC236}">
                <a16:creationId xmlns:a16="http://schemas.microsoft.com/office/drawing/2014/main" id="{C3C5FA6C-2916-2C43-8389-DAD137631F60}"/>
              </a:ext>
            </a:extLst>
          </p:cNvPr>
          <p:cNvPicPr>
            <a:picLocks noChangeAspect="1"/>
          </p:cNvPicPr>
          <p:nvPr/>
        </p:nvPicPr>
        <p:blipFill>
          <a:blip r:embed="rId7"/>
          <a:srcRect/>
          <a:stretch/>
        </p:blipFill>
        <p:spPr>
          <a:xfrm>
            <a:off x="1943586" y="1995926"/>
            <a:ext cx="2563100" cy="1922325"/>
          </a:xfrm>
          <a:prstGeom prst="rect">
            <a:avLst/>
          </a:prstGeom>
        </p:spPr>
      </p:pic>
      <p:sp>
        <p:nvSpPr>
          <p:cNvPr id="12" name="TextBox 11">
            <a:extLst>
              <a:ext uri="{FF2B5EF4-FFF2-40B4-BE49-F238E27FC236}">
                <a16:creationId xmlns:a16="http://schemas.microsoft.com/office/drawing/2014/main" id="{DCDE2098-E624-1941-8D7F-8A5804565761}"/>
              </a:ext>
            </a:extLst>
          </p:cNvPr>
          <p:cNvSpPr txBox="1"/>
          <p:nvPr/>
        </p:nvSpPr>
        <p:spPr>
          <a:xfrm>
            <a:off x="1366981" y="4602698"/>
            <a:ext cx="2130711" cy="261610"/>
          </a:xfrm>
          <a:prstGeom prst="rect">
            <a:avLst/>
          </a:prstGeom>
          <a:noFill/>
        </p:spPr>
        <p:txBody>
          <a:bodyPr wrap="none" rtlCol="0">
            <a:spAutoFit/>
          </a:bodyPr>
          <a:lstStyle/>
          <a:p>
            <a:r>
              <a:rPr lang="en-US" sz="1100" dirty="0">
                <a:solidFill>
                  <a:srgbClr val="C00000"/>
                </a:solidFill>
                <a:effectLst>
                  <a:glow rad="101600">
                    <a:schemeClr val="bg1">
                      <a:alpha val="78000"/>
                    </a:schemeClr>
                  </a:glow>
                </a:effectLst>
              </a:rPr>
              <a:t>Phragmites australis (Tall Grasses)</a:t>
            </a:r>
          </a:p>
        </p:txBody>
      </p:sp>
      <p:sp>
        <p:nvSpPr>
          <p:cNvPr id="13" name="TextBox 12">
            <a:extLst>
              <a:ext uri="{FF2B5EF4-FFF2-40B4-BE49-F238E27FC236}">
                <a16:creationId xmlns:a16="http://schemas.microsoft.com/office/drawing/2014/main" id="{957E87B4-80F9-F842-BA40-208AA4089454}"/>
              </a:ext>
            </a:extLst>
          </p:cNvPr>
          <p:cNvSpPr txBox="1"/>
          <p:nvPr/>
        </p:nvSpPr>
        <p:spPr>
          <a:xfrm>
            <a:off x="0" y="4854448"/>
            <a:ext cx="1452642" cy="261610"/>
          </a:xfrm>
          <a:prstGeom prst="rect">
            <a:avLst/>
          </a:prstGeom>
          <a:noFill/>
        </p:spPr>
        <p:txBody>
          <a:bodyPr wrap="none" rtlCol="0">
            <a:spAutoFit/>
          </a:bodyPr>
          <a:lstStyle/>
          <a:p>
            <a:r>
              <a:rPr lang="en-US" sz="1100" dirty="0">
                <a:solidFill>
                  <a:srgbClr val="92D050"/>
                </a:solidFill>
                <a:effectLst>
                  <a:glow rad="101600">
                    <a:schemeClr val="tx1">
                      <a:alpha val="78000"/>
                    </a:schemeClr>
                  </a:glow>
                </a:effectLst>
              </a:rPr>
              <a:t>Broadleaf Herbaceous</a:t>
            </a:r>
          </a:p>
        </p:txBody>
      </p:sp>
      <p:sp>
        <p:nvSpPr>
          <p:cNvPr id="17" name="Text Placeholder 1">
            <a:extLst>
              <a:ext uri="{FF2B5EF4-FFF2-40B4-BE49-F238E27FC236}">
                <a16:creationId xmlns:a16="http://schemas.microsoft.com/office/drawing/2014/main" id="{457D4CC7-FF5E-2D4F-944E-9BC7275E0037}"/>
              </a:ext>
            </a:extLst>
          </p:cNvPr>
          <p:cNvSpPr txBox="1">
            <a:spLocks/>
          </p:cNvSpPr>
          <p:nvPr/>
        </p:nvSpPr>
        <p:spPr>
          <a:xfrm>
            <a:off x="338882" y="2086194"/>
            <a:ext cx="1604704" cy="1433906"/>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1200" kern="1200" baseline="0">
                <a:solidFill>
                  <a:schemeClr val="tx1"/>
                </a:solidFill>
                <a:latin typeface="Arial" panose="020B0604020202020204" pitchFamily="34" charset="0"/>
                <a:ea typeface="+mn-ea"/>
                <a:cs typeface="Arial" panose="020B0604020202020204" pitchFamily="34" charset="0"/>
              </a:defRPr>
            </a:lvl1pPr>
            <a:lvl2pPr marL="41148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77724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05156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32588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Poisson rates for CH</a:t>
            </a:r>
            <a:r>
              <a:rPr lang="en-US" baseline="-25000" dirty="0"/>
              <a:t>4</a:t>
            </a:r>
            <a:r>
              <a:rPr lang="en-US" dirty="0"/>
              <a:t> enhancement pixels show the prevalence of increased methane output by class</a:t>
            </a:r>
          </a:p>
          <a:p>
            <a:pPr marL="342900" indent="-342900">
              <a:buFont typeface="Arial" panose="020B0604020202020204" pitchFamily="34" charset="0"/>
              <a:buChar char="•"/>
            </a:pPr>
            <a:endParaRPr lang="en-US" dirty="0"/>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8274D7DC-E7C3-3144-988E-4E41CB7BF2CE}"/>
                  </a:ext>
                </a:extLst>
              </p:cNvPr>
              <p:cNvSpPr txBox="1"/>
              <p:nvPr/>
            </p:nvSpPr>
            <p:spPr>
              <a:xfrm>
                <a:off x="65683" y="3573897"/>
                <a:ext cx="2186047" cy="254493"/>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US" sz="800" b="0" i="1" smtClean="0">
                          <a:latin typeface="Cambria Math" panose="02040503050406030204" pitchFamily="18" charset="0"/>
                        </a:rPr>
                        <m:t>𝑃𝑜𝑖𝑠𝑠𝑜𝑛</m:t>
                      </m:r>
                      <m:r>
                        <a:rPr lang="en-US" sz="800" b="0" i="1" smtClean="0">
                          <a:latin typeface="Cambria Math" panose="02040503050406030204" pitchFamily="18" charset="0"/>
                        </a:rPr>
                        <m:t> </m:t>
                      </m:r>
                      <m:r>
                        <a:rPr lang="en-US" sz="800" b="0" i="1" smtClean="0">
                          <a:latin typeface="Cambria Math" panose="02040503050406030204" pitchFamily="18" charset="0"/>
                        </a:rPr>
                        <m:t>𝑅𝑎𝑡𝑒</m:t>
                      </m:r>
                      <m:r>
                        <a:rPr lang="en-US" sz="800" b="0" i="1" smtClean="0">
                          <a:latin typeface="Cambria Math" panose="02040503050406030204" pitchFamily="18" charset="0"/>
                        </a:rPr>
                        <m:t>= </m:t>
                      </m:r>
                      <m:f>
                        <m:fPr>
                          <m:ctrlPr>
                            <a:rPr lang="en-US" sz="800" b="0" i="1" smtClean="0">
                              <a:latin typeface="Cambria Math" panose="02040503050406030204" pitchFamily="18" charset="0"/>
                            </a:rPr>
                          </m:ctrlPr>
                        </m:fPr>
                        <m:num>
                          <m:r>
                            <a:rPr lang="en-US" sz="800" b="0" i="1" smtClean="0">
                              <a:latin typeface="Cambria Math" panose="02040503050406030204" pitchFamily="18" charset="0"/>
                            </a:rPr>
                            <m:t>𝑛</m:t>
                          </m:r>
                          <m:r>
                            <a:rPr lang="en-US" sz="800" b="0" i="1" smtClean="0">
                              <a:latin typeface="Cambria Math" panose="02040503050406030204" pitchFamily="18" charset="0"/>
                            </a:rPr>
                            <m:t> </m:t>
                          </m:r>
                          <m:r>
                            <m:rPr>
                              <m:sty m:val="p"/>
                            </m:rPr>
                            <a:rPr lang="en-US" sz="800" b="0" i="0" smtClean="0">
                              <a:latin typeface="Cambria Math" panose="02040503050406030204" pitchFamily="18" charset="0"/>
                            </a:rPr>
                            <m:t>enhanced</m:t>
                          </m:r>
                          <m:r>
                            <a:rPr lang="en-US" sz="800" b="0" i="0" smtClean="0">
                              <a:latin typeface="Cambria Math" panose="02040503050406030204" pitchFamily="18" charset="0"/>
                            </a:rPr>
                            <m:t> </m:t>
                          </m:r>
                          <m:r>
                            <m:rPr>
                              <m:sty m:val="p"/>
                            </m:rPr>
                            <a:rPr lang="en-US" sz="800" b="0" i="0" smtClean="0">
                              <a:latin typeface="Cambria Math" panose="02040503050406030204" pitchFamily="18" charset="0"/>
                            </a:rPr>
                            <m:t>pixels</m:t>
                          </m:r>
                        </m:num>
                        <m:den>
                          <m:r>
                            <a:rPr lang="en-US" sz="800" b="0" i="1" smtClean="0">
                              <a:latin typeface="Cambria Math" panose="02040503050406030204" pitchFamily="18" charset="0"/>
                            </a:rPr>
                            <m:t>𝑛</m:t>
                          </m:r>
                          <m:r>
                            <a:rPr lang="en-US" sz="800" b="0" i="1" smtClean="0">
                              <a:latin typeface="Cambria Math" panose="02040503050406030204" pitchFamily="18" charset="0"/>
                            </a:rPr>
                            <m:t> </m:t>
                          </m:r>
                          <m:r>
                            <m:rPr>
                              <m:sty m:val="p"/>
                            </m:rPr>
                            <a:rPr lang="en-US" sz="800" b="0" i="0" smtClean="0">
                              <a:latin typeface="Cambria Math" panose="02040503050406030204" pitchFamily="18" charset="0"/>
                            </a:rPr>
                            <m:t>all</m:t>
                          </m:r>
                          <m:r>
                            <a:rPr lang="en-US" sz="800" b="0" i="0" smtClean="0">
                              <a:latin typeface="Cambria Math" panose="02040503050406030204" pitchFamily="18" charset="0"/>
                            </a:rPr>
                            <m:t> </m:t>
                          </m:r>
                          <m:r>
                            <m:rPr>
                              <m:sty m:val="p"/>
                            </m:rPr>
                            <a:rPr lang="en-US" sz="800" b="0" i="0" smtClean="0">
                              <a:latin typeface="Cambria Math" panose="02040503050406030204" pitchFamily="18" charset="0"/>
                            </a:rPr>
                            <m:t>pixels</m:t>
                          </m:r>
                          <m:r>
                            <a:rPr lang="en-US" sz="800" b="0" i="0" smtClean="0">
                              <a:latin typeface="Cambria Math" panose="02040503050406030204" pitchFamily="18" charset="0"/>
                            </a:rPr>
                            <m:t> </m:t>
                          </m:r>
                          <m:r>
                            <m:rPr>
                              <m:sty m:val="p"/>
                            </m:rPr>
                            <a:rPr lang="en-US" sz="800" b="0" i="0" smtClean="0">
                              <a:latin typeface="Cambria Math" panose="02040503050406030204" pitchFamily="18" charset="0"/>
                            </a:rPr>
                            <m:t>in</m:t>
                          </m:r>
                          <m:r>
                            <a:rPr lang="en-US" sz="800" b="0" i="0" smtClean="0">
                              <a:latin typeface="Cambria Math" panose="02040503050406030204" pitchFamily="18" charset="0"/>
                            </a:rPr>
                            <m:t> </m:t>
                          </m:r>
                          <m:r>
                            <m:rPr>
                              <m:sty m:val="p"/>
                            </m:rPr>
                            <a:rPr lang="en-US" sz="800" b="0" i="0" smtClean="0">
                              <a:latin typeface="Cambria Math" panose="02040503050406030204" pitchFamily="18" charset="0"/>
                            </a:rPr>
                            <m:t>class</m:t>
                          </m:r>
                          <m:r>
                            <a:rPr lang="en-US" sz="800" b="0" i="0" smtClean="0">
                              <a:latin typeface="Cambria Math" panose="02040503050406030204" pitchFamily="18" charset="0"/>
                            </a:rPr>
                            <m:t> </m:t>
                          </m:r>
                          <m:r>
                            <m:rPr>
                              <m:sty m:val="p"/>
                            </m:rPr>
                            <a:rPr lang="en-US" sz="800" b="0" i="0" smtClean="0">
                              <a:latin typeface="Cambria Math" panose="02040503050406030204" pitchFamily="18" charset="0"/>
                            </a:rPr>
                            <m:t>or</m:t>
                          </m:r>
                          <m:r>
                            <a:rPr lang="en-US" sz="800" b="0" i="0" smtClean="0">
                              <a:latin typeface="Cambria Math" panose="02040503050406030204" pitchFamily="18" charset="0"/>
                            </a:rPr>
                            <m:t> </m:t>
                          </m:r>
                          <m:r>
                            <m:rPr>
                              <m:sty m:val="p"/>
                            </m:rPr>
                            <a:rPr lang="en-US" sz="800" b="0" i="0" smtClean="0">
                              <a:latin typeface="Cambria Math" panose="02040503050406030204" pitchFamily="18" charset="0"/>
                            </a:rPr>
                            <m:t>bin</m:t>
                          </m:r>
                        </m:den>
                      </m:f>
                    </m:oMath>
                  </m:oMathPara>
                </a14:m>
                <a:endParaRPr lang="en-US" sz="800" dirty="0"/>
              </a:p>
            </p:txBody>
          </p:sp>
        </mc:Choice>
        <mc:Fallback>
          <p:sp>
            <p:nvSpPr>
              <p:cNvPr id="18" name="TextBox 17">
                <a:extLst>
                  <a:ext uri="{FF2B5EF4-FFF2-40B4-BE49-F238E27FC236}">
                    <a16:creationId xmlns:a16="http://schemas.microsoft.com/office/drawing/2014/main" id="{8274D7DC-E7C3-3144-988E-4E41CB7BF2CE}"/>
                  </a:ext>
                </a:extLst>
              </p:cNvPr>
              <p:cNvSpPr txBox="1">
                <a:spLocks noRot="1" noChangeAspect="1" noMove="1" noResize="1" noEditPoints="1" noAdjustHandles="1" noChangeArrowheads="1" noChangeShapeType="1" noTextEdit="1"/>
              </p:cNvSpPr>
              <p:nvPr/>
            </p:nvSpPr>
            <p:spPr>
              <a:xfrm>
                <a:off x="65683" y="3573897"/>
                <a:ext cx="2186047" cy="254493"/>
              </a:xfrm>
              <a:prstGeom prst="rect">
                <a:avLst/>
              </a:prstGeom>
              <a:blipFill>
                <a:blip r:embed="rId8"/>
                <a:stretch>
                  <a:fillRect t="-9524" b="-19048"/>
                </a:stretch>
              </a:blipFill>
            </p:spPr>
            <p:txBody>
              <a:bodyPr/>
              <a:lstStyle/>
              <a:p>
                <a:r>
                  <a:rPr lang="en-US">
                    <a:noFill/>
                  </a:rPr>
                  <a:t> </a:t>
                </a:r>
              </a:p>
            </p:txBody>
          </p:sp>
        </mc:Fallback>
      </mc:AlternateContent>
      <p:sp>
        <p:nvSpPr>
          <p:cNvPr id="2" name="Text Placeholder 1">
            <a:extLst>
              <a:ext uri="{FF2B5EF4-FFF2-40B4-BE49-F238E27FC236}">
                <a16:creationId xmlns:a16="http://schemas.microsoft.com/office/drawing/2014/main" id="{E277D454-A50A-8741-AA0B-23CF4A7E8FCA}"/>
              </a:ext>
            </a:extLst>
          </p:cNvPr>
          <p:cNvSpPr>
            <a:spLocks noGrp="1"/>
          </p:cNvSpPr>
          <p:nvPr>
            <p:ph type="body" sz="quarter" idx="17"/>
          </p:nvPr>
        </p:nvSpPr>
        <p:spPr>
          <a:xfrm>
            <a:off x="350732" y="700661"/>
            <a:ext cx="4163211" cy="1433906"/>
          </a:xfrm>
        </p:spPr>
        <p:txBody>
          <a:bodyPr/>
          <a:lstStyle/>
          <a:p>
            <a:pPr marL="342900" indent="-342900">
              <a:buFont typeface="Arial" panose="020B0604020202020204" pitchFamily="34" charset="0"/>
              <a:buChar char="•"/>
            </a:pPr>
            <a:r>
              <a:rPr lang="en-US" dirty="0"/>
              <a:t>Vegetation mapping discriminates important plant classes associated with different apparent methane enhancement distributions</a:t>
            </a:r>
          </a:p>
          <a:p>
            <a:pPr marL="754380" lvl="1" indent="-342900">
              <a:buFont typeface="Arial" panose="020B0604020202020204" pitchFamily="34" charset="0"/>
              <a:buChar char="•"/>
            </a:pPr>
            <a:r>
              <a:rPr lang="en-US" dirty="0"/>
              <a:t>Spectral library compiled from USGS Spectral Library v7 samples (</a:t>
            </a:r>
            <a:r>
              <a:rPr lang="en-US" dirty="0" err="1"/>
              <a:t>Kokaly</a:t>
            </a:r>
            <a:r>
              <a:rPr lang="en-US" dirty="0"/>
              <a:t> et al. 2017) and pixel spectra coinciding with Louisiana’s Coastwide Reference Monitoring System (CRMS) stations</a:t>
            </a:r>
          </a:p>
          <a:p>
            <a:pPr marL="754380" lvl="1" indent="-342900">
              <a:buFont typeface="Arial" panose="020B0604020202020204" pitchFamily="34" charset="0"/>
              <a:buChar char="•"/>
            </a:pPr>
            <a:r>
              <a:rPr lang="en-US" dirty="0"/>
              <a:t>Partial Least Squares Discriminant Analysis (PLS-DA)</a:t>
            </a:r>
          </a:p>
        </p:txBody>
      </p:sp>
      <p:sp>
        <p:nvSpPr>
          <p:cNvPr id="21" name="TextBox 20">
            <a:extLst>
              <a:ext uri="{FF2B5EF4-FFF2-40B4-BE49-F238E27FC236}">
                <a16:creationId xmlns:a16="http://schemas.microsoft.com/office/drawing/2014/main" id="{BDF3EF9B-E35A-E442-B817-6F335A44C014}"/>
              </a:ext>
            </a:extLst>
          </p:cNvPr>
          <p:cNvSpPr txBox="1"/>
          <p:nvPr/>
        </p:nvSpPr>
        <p:spPr>
          <a:xfrm>
            <a:off x="3831064" y="4154851"/>
            <a:ext cx="543739" cy="261610"/>
          </a:xfrm>
          <a:prstGeom prst="rect">
            <a:avLst/>
          </a:prstGeom>
          <a:noFill/>
        </p:spPr>
        <p:txBody>
          <a:bodyPr wrap="none" rtlCol="0">
            <a:spAutoFit/>
          </a:bodyPr>
          <a:lstStyle/>
          <a:p>
            <a:r>
              <a:rPr lang="en-US" sz="1100" dirty="0">
                <a:solidFill>
                  <a:schemeClr val="accent6">
                    <a:lumMod val="50000"/>
                  </a:schemeClr>
                </a:solidFill>
                <a:effectLst>
                  <a:glow rad="101600">
                    <a:schemeClr val="bg1">
                      <a:alpha val="78000"/>
                    </a:schemeClr>
                  </a:glow>
                </a:effectLst>
              </a:rPr>
              <a:t>Forest</a:t>
            </a:r>
          </a:p>
        </p:txBody>
      </p:sp>
      <p:pic>
        <p:nvPicPr>
          <p:cNvPr id="22" name="Slide 4 Audio" descr="Slide 4 Audio">
            <a:hlinkClick r:id="" action="ppaction://media"/>
            <a:extLst>
              <a:ext uri="{FF2B5EF4-FFF2-40B4-BE49-F238E27FC236}">
                <a16:creationId xmlns:a16="http://schemas.microsoft.com/office/drawing/2014/main" id="{64403120-AC04-6C47-B4E8-BDAD7F57D5D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385878" y="85357"/>
            <a:ext cx="812800" cy="812800"/>
          </a:xfrm>
          <a:prstGeom prst="rect">
            <a:avLst/>
          </a:prstGeom>
        </p:spPr>
      </p:pic>
    </p:spTree>
    <p:extLst>
      <p:ext uri="{BB962C8B-B14F-4D97-AF65-F5344CB8AC3E}">
        <p14:creationId xmlns:p14="http://schemas.microsoft.com/office/powerpoint/2010/main" val="352423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64"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77D454-A50A-8741-AA0B-23CF4A7E8FCA}"/>
              </a:ext>
            </a:extLst>
          </p:cNvPr>
          <p:cNvSpPr>
            <a:spLocks noGrp="1"/>
          </p:cNvSpPr>
          <p:nvPr>
            <p:ph type="body" sz="quarter" idx="17"/>
          </p:nvPr>
        </p:nvSpPr>
        <p:spPr>
          <a:xfrm>
            <a:off x="4723075" y="2789101"/>
            <a:ext cx="4023360" cy="2254735"/>
          </a:xfrm>
        </p:spPr>
        <p:txBody>
          <a:bodyPr/>
          <a:lstStyle/>
          <a:p>
            <a:pPr marL="342900" indent="-342900">
              <a:buFont typeface="Arial" panose="020B0604020202020204" pitchFamily="34" charset="0"/>
              <a:buChar char="•"/>
            </a:pPr>
            <a:r>
              <a:rPr lang="en-US" dirty="0"/>
              <a:t>Multiple Endmember Spectral Mixture Analysis (MESMA) of the AVIRIS-NG mosaic based on the spectral library estimates per-pixel fractional composition of green vegetation (GV), non-photosynthetic vegetation (NPV), and soil</a:t>
            </a:r>
          </a:p>
          <a:p>
            <a:pPr marL="342900" indent="-342900">
              <a:buFont typeface="Arial" panose="020B0604020202020204" pitchFamily="34" charset="0"/>
              <a:buChar char="•"/>
            </a:pPr>
            <a:r>
              <a:rPr lang="en-US" dirty="0"/>
              <a:t>Poisson rates were calculated for binned fractions of NPV in the tall grasses and soil:</a:t>
            </a:r>
          </a:p>
          <a:p>
            <a:pPr marL="754380" lvl="1" indent="-342900">
              <a:buFont typeface="Arial" panose="020B0604020202020204" pitchFamily="34" charset="0"/>
              <a:buChar char="•"/>
            </a:pPr>
            <a:r>
              <a:rPr lang="en-US" dirty="0"/>
              <a:t>Tall grasses do not show a significant relationship between enhanced methane output and NPV fraction, though they do peak at low (greener) and high (dead or senescent) fractions</a:t>
            </a:r>
          </a:p>
          <a:p>
            <a:pPr marL="754380" lvl="1" indent="-342900">
              <a:buFont typeface="Arial" panose="020B0604020202020204" pitchFamily="34" charset="0"/>
              <a:buChar char="•"/>
            </a:pPr>
            <a:r>
              <a:rPr lang="en-US" dirty="0"/>
              <a:t>Poisson rate increases with more soil being exposed</a:t>
            </a:r>
          </a:p>
        </p:txBody>
      </p:sp>
      <p:sp>
        <p:nvSpPr>
          <p:cNvPr id="3" name="Text Placeholder 2">
            <a:extLst>
              <a:ext uri="{FF2B5EF4-FFF2-40B4-BE49-F238E27FC236}">
                <a16:creationId xmlns:a16="http://schemas.microsoft.com/office/drawing/2014/main" id="{984A7146-5543-9B4D-9341-971B7D71334D}"/>
              </a:ext>
            </a:extLst>
          </p:cNvPr>
          <p:cNvSpPr>
            <a:spLocks noGrp="1"/>
          </p:cNvSpPr>
          <p:nvPr>
            <p:ph type="body" sz="quarter" idx="3"/>
          </p:nvPr>
        </p:nvSpPr>
        <p:spPr>
          <a:xfrm>
            <a:off x="4618205" y="1924216"/>
            <a:ext cx="4525793" cy="430183"/>
          </a:xfrm>
        </p:spPr>
        <p:txBody>
          <a:bodyPr/>
          <a:lstStyle/>
          <a:p>
            <a:pPr>
              <a:spcBef>
                <a:spcPts val="0"/>
              </a:spcBef>
            </a:pPr>
            <a:r>
              <a:rPr lang="en-US" dirty="0"/>
              <a:t>Methodology: </a:t>
            </a:r>
          </a:p>
          <a:p>
            <a:pPr>
              <a:spcBef>
                <a:spcPts val="0"/>
              </a:spcBef>
            </a:pPr>
            <a:r>
              <a:rPr lang="en-US" dirty="0"/>
              <a:t>Fractional Composition </a:t>
            </a:r>
          </a:p>
        </p:txBody>
      </p:sp>
      <p:pic>
        <p:nvPicPr>
          <p:cNvPr id="5" name="Picture 4">
            <a:extLst>
              <a:ext uri="{FF2B5EF4-FFF2-40B4-BE49-F238E27FC236}">
                <a16:creationId xmlns:a16="http://schemas.microsoft.com/office/drawing/2014/main" id="{17AA45F4-6F4A-464F-9CC4-D3D528CC1A86}"/>
              </a:ext>
            </a:extLst>
          </p:cNvPr>
          <p:cNvPicPr>
            <a:picLocks noChangeAspect="1"/>
          </p:cNvPicPr>
          <p:nvPr/>
        </p:nvPicPr>
        <p:blipFill>
          <a:blip r:embed="rId4"/>
          <a:stretch>
            <a:fillRect/>
          </a:stretch>
        </p:blipFill>
        <p:spPr>
          <a:xfrm>
            <a:off x="0" y="0"/>
            <a:ext cx="4618206" cy="5143500"/>
          </a:xfrm>
          <a:prstGeom prst="rect">
            <a:avLst/>
          </a:prstGeom>
        </p:spPr>
      </p:pic>
      <p:pic>
        <p:nvPicPr>
          <p:cNvPr id="7" name="Picture 6">
            <a:extLst>
              <a:ext uri="{FF2B5EF4-FFF2-40B4-BE49-F238E27FC236}">
                <a16:creationId xmlns:a16="http://schemas.microsoft.com/office/drawing/2014/main" id="{DCFD406F-C373-6C41-AE41-D5399BBD9550}"/>
              </a:ext>
            </a:extLst>
          </p:cNvPr>
          <p:cNvPicPr>
            <a:picLocks noChangeAspect="1"/>
          </p:cNvPicPr>
          <p:nvPr/>
        </p:nvPicPr>
        <p:blipFill>
          <a:blip r:embed="rId5"/>
          <a:stretch>
            <a:fillRect/>
          </a:stretch>
        </p:blipFill>
        <p:spPr>
          <a:xfrm>
            <a:off x="6578376" y="-1"/>
            <a:ext cx="2565623" cy="1924217"/>
          </a:xfrm>
          <a:prstGeom prst="rect">
            <a:avLst/>
          </a:prstGeom>
        </p:spPr>
      </p:pic>
      <p:pic>
        <p:nvPicPr>
          <p:cNvPr id="9" name="Picture 8">
            <a:extLst>
              <a:ext uri="{FF2B5EF4-FFF2-40B4-BE49-F238E27FC236}">
                <a16:creationId xmlns:a16="http://schemas.microsoft.com/office/drawing/2014/main" id="{9ED77E86-302C-B54C-8C0C-57CCC7C0B0B9}"/>
              </a:ext>
            </a:extLst>
          </p:cNvPr>
          <p:cNvPicPr>
            <a:picLocks noChangeAspect="1"/>
          </p:cNvPicPr>
          <p:nvPr/>
        </p:nvPicPr>
        <p:blipFill>
          <a:blip r:embed="rId6"/>
          <a:stretch>
            <a:fillRect/>
          </a:stretch>
        </p:blipFill>
        <p:spPr>
          <a:xfrm>
            <a:off x="4012753" y="-1"/>
            <a:ext cx="2565623" cy="1924217"/>
          </a:xfrm>
          <a:prstGeom prst="rect">
            <a:avLst/>
          </a:prstGeom>
        </p:spPr>
      </p:pic>
      <p:sp>
        <p:nvSpPr>
          <p:cNvPr id="12" name="TextBox 11">
            <a:extLst>
              <a:ext uri="{FF2B5EF4-FFF2-40B4-BE49-F238E27FC236}">
                <a16:creationId xmlns:a16="http://schemas.microsoft.com/office/drawing/2014/main" id="{54CB4813-2C61-6044-A640-CC892C3B33EC}"/>
              </a:ext>
            </a:extLst>
          </p:cNvPr>
          <p:cNvSpPr txBox="1"/>
          <p:nvPr/>
        </p:nvSpPr>
        <p:spPr>
          <a:xfrm>
            <a:off x="148466" y="3776870"/>
            <a:ext cx="915328" cy="1200329"/>
          </a:xfrm>
          <a:prstGeom prst="rect">
            <a:avLst/>
          </a:prstGeom>
          <a:noFill/>
        </p:spPr>
        <p:txBody>
          <a:bodyPr wrap="square" rtlCol="0">
            <a:spAutoFit/>
          </a:bodyPr>
          <a:lstStyle/>
          <a:p>
            <a:r>
              <a:rPr lang="en-US" sz="2400" b="1" dirty="0">
                <a:solidFill>
                  <a:srgbClr val="00B050"/>
                </a:solidFill>
              </a:rPr>
              <a:t>GV</a:t>
            </a:r>
          </a:p>
          <a:p>
            <a:r>
              <a:rPr lang="en-US" sz="2400" b="1" dirty="0">
                <a:solidFill>
                  <a:srgbClr val="FF0000"/>
                </a:solidFill>
              </a:rPr>
              <a:t>NPV</a:t>
            </a:r>
          </a:p>
          <a:p>
            <a:r>
              <a:rPr lang="en-US" sz="2400" b="1" dirty="0">
                <a:solidFill>
                  <a:srgbClr val="0070C0"/>
                </a:solidFill>
              </a:rPr>
              <a:t>Soil</a:t>
            </a:r>
          </a:p>
        </p:txBody>
      </p:sp>
      <p:pic>
        <p:nvPicPr>
          <p:cNvPr id="13" name="Slide 5 Audio" descr="Slide 5 Audio">
            <a:hlinkClick r:id="" action="ppaction://media"/>
            <a:extLst>
              <a:ext uri="{FF2B5EF4-FFF2-40B4-BE49-F238E27FC236}">
                <a16:creationId xmlns:a16="http://schemas.microsoft.com/office/drawing/2014/main" id="{C7014CBD-BC86-5940-8F62-B1DB2B0BE9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893391" y="61842"/>
            <a:ext cx="812800" cy="812800"/>
          </a:xfrm>
          <a:prstGeom prst="rect">
            <a:avLst/>
          </a:prstGeom>
        </p:spPr>
      </p:pic>
    </p:spTree>
    <p:extLst>
      <p:ext uri="{BB962C8B-B14F-4D97-AF65-F5344CB8AC3E}">
        <p14:creationId xmlns:p14="http://schemas.microsoft.com/office/powerpoint/2010/main" val="333224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9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4A7146-5543-9B4D-9341-971B7D71334D}"/>
              </a:ext>
            </a:extLst>
          </p:cNvPr>
          <p:cNvSpPr>
            <a:spLocks noGrp="1"/>
          </p:cNvSpPr>
          <p:nvPr>
            <p:ph type="body" sz="quarter" idx="3"/>
          </p:nvPr>
        </p:nvSpPr>
        <p:spPr>
          <a:xfrm>
            <a:off x="350731" y="72051"/>
            <a:ext cx="5398873" cy="849402"/>
          </a:xfrm>
        </p:spPr>
        <p:txBody>
          <a:bodyPr/>
          <a:lstStyle/>
          <a:p>
            <a:pPr>
              <a:spcBef>
                <a:spcPts val="0"/>
              </a:spcBef>
            </a:pPr>
            <a:r>
              <a:rPr lang="en-US" dirty="0"/>
              <a:t>Results: </a:t>
            </a:r>
          </a:p>
          <a:p>
            <a:pPr>
              <a:spcBef>
                <a:spcPts val="0"/>
              </a:spcBef>
            </a:pPr>
            <a:r>
              <a:rPr lang="en-US" dirty="0"/>
              <a:t>Spatial and Spectral Analysis</a:t>
            </a:r>
          </a:p>
        </p:txBody>
      </p:sp>
      <p:pic>
        <p:nvPicPr>
          <p:cNvPr id="7" name="Picture 6">
            <a:extLst>
              <a:ext uri="{FF2B5EF4-FFF2-40B4-BE49-F238E27FC236}">
                <a16:creationId xmlns:a16="http://schemas.microsoft.com/office/drawing/2014/main" id="{B8F237BB-2405-8149-9F68-35624BD16B88}"/>
              </a:ext>
            </a:extLst>
          </p:cNvPr>
          <p:cNvPicPr>
            <a:picLocks noChangeAspect="1"/>
          </p:cNvPicPr>
          <p:nvPr/>
        </p:nvPicPr>
        <p:blipFill>
          <a:blip r:embed="rId4"/>
          <a:stretch>
            <a:fillRect/>
          </a:stretch>
        </p:blipFill>
        <p:spPr>
          <a:xfrm>
            <a:off x="2023673" y="2162755"/>
            <a:ext cx="3725931" cy="2980745"/>
          </a:xfrm>
          <a:prstGeom prst="rect">
            <a:avLst/>
          </a:prstGeom>
        </p:spPr>
      </p:pic>
      <p:pic>
        <p:nvPicPr>
          <p:cNvPr id="8" name="Picture 7">
            <a:extLst>
              <a:ext uri="{FF2B5EF4-FFF2-40B4-BE49-F238E27FC236}">
                <a16:creationId xmlns:a16="http://schemas.microsoft.com/office/drawing/2014/main" id="{E1405AD1-8D1F-8F42-B9D1-9F1C7D82D32D}"/>
              </a:ext>
            </a:extLst>
          </p:cNvPr>
          <p:cNvPicPr>
            <a:picLocks noChangeAspect="1"/>
          </p:cNvPicPr>
          <p:nvPr/>
        </p:nvPicPr>
        <p:blipFill>
          <a:blip r:embed="rId5"/>
          <a:stretch>
            <a:fillRect/>
          </a:stretch>
        </p:blipFill>
        <p:spPr>
          <a:xfrm>
            <a:off x="5559582" y="2162754"/>
            <a:ext cx="3725931" cy="2980745"/>
          </a:xfrm>
          <a:prstGeom prst="rect">
            <a:avLst/>
          </a:prstGeom>
        </p:spPr>
      </p:pic>
      <p:pic>
        <p:nvPicPr>
          <p:cNvPr id="9" name="Picture 8">
            <a:extLst>
              <a:ext uri="{FF2B5EF4-FFF2-40B4-BE49-F238E27FC236}">
                <a16:creationId xmlns:a16="http://schemas.microsoft.com/office/drawing/2014/main" id="{7D3C02B0-6F21-6D47-8683-1A2858CB98FD}"/>
              </a:ext>
            </a:extLst>
          </p:cNvPr>
          <p:cNvPicPr>
            <a:picLocks noChangeAspect="1"/>
          </p:cNvPicPr>
          <p:nvPr/>
        </p:nvPicPr>
        <p:blipFill>
          <a:blip r:embed="rId6"/>
          <a:stretch>
            <a:fillRect/>
          </a:stretch>
        </p:blipFill>
        <p:spPr>
          <a:xfrm>
            <a:off x="5860116" y="-1"/>
            <a:ext cx="3156668" cy="2367501"/>
          </a:xfrm>
          <a:prstGeom prst="rect">
            <a:avLst/>
          </a:prstGeom>
        </p:spPr>
      </p:pic>
      <p:sp>
        <p:nvSpPr>
          <p:cNvPr id="10" name="Text Placeholder 1">
            <a:extLst>
              <a:ext uri="{FF2B5EF4-FFF2-40B4-BE49-F238E27FC236}">
                <a16:creationId xmlns:a16="http://schemas.microsoft.com/office/drawing/2014/main" id="{B25A5942-9EE8-8745-844A-F3114500DA70}"/>
              </a:ext>
            </a:extLst>
          </p:cNvPr>
          <p:cNvSpPr txBox="1">
            <a:spLocks/>
          </p:cNvSpPr>
          <p:nvPr/>
        </p:nvSpPr>
        <p:spPr>
          <a:xfrm>
            <a:off x="174323" y="2314924"/>
            <a:ext cx="2171312" cy="2676404"/>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1200" kern="1200" baseline="0">
                <a:solidFill>
                  <a:schemeClr val="tx1"/>
                </a:solidFill>
                <a:latin typeface="Arial" panose="020B0604020202020204" pitchFamily="34" charset="0"/>
                <a:ea typeface="+mn-ea"/>
                <a:cs typeface="Arial" panose="020B0604020202020204" pitchFamily="34" charset="0"/>
              </a:defRPr>
            </a:lvl1pPr>
            <a:lvl2pPr marL="41148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77724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05156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32588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PLS models of soil and tall grasses (trained with CH</a:t>
            </a:r>
            <a:r>
              <a:rPr lang="en-US" baseline="-25000" dirty="0"/>
              <a:t>4</a:t>
            </a:r>
            <a:r>
              <a:rPr lang="en-US" dirty="0"/>
              <a:t> enhancement vs. non-enhancement pixel spectra) show spectral features most associated with increased methane output</a:t>
            </a:r>
          </a:p>
          <a:p>
            <a:pPr marL="754380" lvl="1" indent="-342900">
              <a:buFont typeface="Arial" panose="020B0604020202020204" pitchFamily="34" charset="0"/>
              <a:buChar char="•"/>
            </a:pPr>
            <a:r>
              <a:rPr lang="en-US" dirty="0"/>
              <a:t>Variable Importance in the Projection (VIP) highlights features associated with chlorophyll and water content</a:t>
            </a:r>
          </a:p>
          <a:p>
            <a:pPr marL="754380" lvl="1" indent="-342900">
              <a:buFont typeface="Arial" panose="020B0604020202020204" pitchFamily="34" charset="0"/>
              <a:buChar char="•"/>
            </a:pPr>
            <a:endParaRPr lang="en-US" dirty="0"/>
          </a:p>
        </p:txBody>
      </p:sp>
      <p:sp>
        <p:nvSpPr>
          <p:cNvPr id="12" name="Rectangle 11">
            <a:extLst>
              <a:ext uri="{FF2B5EF4-FFF2-40B4-BE49-F238E27FC236}">
                <a16:creationId xmlns:a16="http://schemas.microsoft.com/office/drawing/2014/main" id="{3B5DB61D-925F-ED4D-949D-1F72310AC8BE}"/>
              </a:ext>
            </a:extLst>
          </p:cNvPr>
          <p:cNvSpPr/>
          <p:nvPr/>
        </p:nvSpPr>
        <p:spPr>
          <a:xfrm>
            <a:off x="6066846" y="2563799"/>
            <a:ext cx="763324" cy="3419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rPr>
              <a:t>Red Edge (photosynthetic activity)</a:t>
            </a:r>
          </a:p>
        </p:txBody>
      </p:sp>
      <p:cxnSp>
        <p:nvCxnSpPr>
          <p:cNvPr id="14" name="Straight Arrow Connector 13">
            <a:extLst>
              <a:ext uri="{FF2B5EF4-FFF2-40B4-BE49-F238E27FC236}">
                <a16:creationId xmlns:a16="http://schemas.microsoft.com/office/drawing/2014/main" id="{3473DC60-8E82-484F-9564-A0CB4524BB51}"/>
              </a:ext>
            </a:extLst>
          </p:cNvPr>
          <p:cNvCxnSpPr>
            <a:cxnSpLocks/>
            <a:stCxn id="12" idx="2"/>
          </p:cNvCxnSpPr>
          <p:nvPr/>
        </p:nvCxnSpPr>
        <p:spPr>
          <a:xfrm>
            <a:off x="6448508" y="2905705"/>
            <a:ext cx="159026" cy="3384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B1B8306C-BAF6-2E41-B062-36BDB8EB0099}"/>
              </a:ext>
            </a:extLst>
          </p:cNvPr>
          <p:cNvSpPr/>
          <p:nvPr/>
        </p:nvSpPr>
        <p:spPr>
          <a:xfrm>
            <a:off x="7506032" y="2568271"/>
            <a:ext cx="763324" cy="3419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rPr>
              <a:t>Water content</a:t>
            </a:r>
          </a:p>
        </p:txBody>
      </p:sp>
      <p:cxnSp>
        <p:nvCxnSpPr>
          <p:cNvPr id="17" name="Straight Arrow Connector 16">
            <a:extLst>
              <a:ext uri="{FF2B5EF4-FFF2-40B4-BE49-F238E27FC236}">
                <a16:creationId xmlns:a16="http://schemas.microsoft.com/office/drawing/2014/main" id="{44AEF2EF-2027-1C4F-B494-C758C3B9511A}"/>
              </a:ext>
            </a:extLst>
          </p:cNvPr>
          <p:cNvCxnSpPr>
            <a:cxnSpLocks/>
            <a:stCxn id="15" idx="1"/>
          </p:cNvCxnSpPr>
          <p:nvPr/>
        </p:nvCxnSpPr>
        <p:spPr>
          <a:xfrm flipH="1">
            <a:off x="7044856" y="2739224"/>
            <a:ext cx="461176" cy="70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88D6ED71-5E4B-3E4B-B119-9C9F8E869834}"/>
              </a:ext>
            </a:extLst>
          </p:cNvPr>
          <p:cNvCxnSpPr>
            <a:cxnSpLocks/>
          </p:cNvCxnSpPr>
          <p:nvPr/>
        </p:nvCxnSpPr>
        <p:spPr>
          <a:xfrm flipH="1">
            <a:off x="7363170" y="2742744"/>
            <a:ext cx="142862" cy="3752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275652B5-7F55-A744-BBCE-151AB7B227DD}"/>
              </a:ext>
            </a:extLst>
          </p:cNvPr>
          <p:cNvSpPr/>
          <p:nvPr/>
        </p:nvSpPr>
        <p:spPr>
          <a:xfrm>
            <a:off x="2553181" y="2570840"/>
            <a:ext cx="763324" cy="3419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rPr>
              <a:t>Red Edge (organic matter presence)</a:t>
            </a:r>
          </a:p>
        </p:txBody>
      </p:sp>
      <p:cxnSp>
        <p:nvCxnSpPr>
          <p:cNvPr id="24" name="Straight Arrow Connector 23">
            <a:extLst>
              <a:ext uri="{FF2B5EF4-FFF2-40B4-BE49-F238E27FC236}">
                <a16:creationId xmlns:a16="http://schemas.microsoft.com/office/drawing/2014/main" id="{BBD717AA-5552-4F47-938A-1B0B11E3DCBB}"/>
              </a:ext>
            </a:extLst>
          </p:cNvPr>
          <p:cNvCxnSpPr>
            <a:cxnSpLocks/>
            <a:stCxn id="23" idx="2"/>
          </p:cNvCxnSpPr>
          <p:nvPr/>
        </p:nvCxnSpPr>
        <p:spPr>
          <a:xfrm>
            <a:off x="2934843" y="2912746"/>
            <a:ext cx="86654" cy="4170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Rectangle 24">
            <a:extLst>
              <a:ext uri="{FF2B5EF4-FFF2-40B4-BE49-F238E27FC236}">
                <a16:creationId xmlns:a16="http://schemas.microsoft.com/office/drawing/2014/main" id="{60070243-723E-A24E-B161-76B122D376E0}"/>
              </a:ext>
            </a:extLst>
          </p:cNvPr>
          <p:cNvSpPr/>
          <p:nvPr/>
        </p:nvSpPr>
        <p:spPr>
          <a:xfrm>
            <a:off x="4501515" y="2575312"/>
            <a:ext cx="763324" cy="3419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rPr>
              <a:t>Water content</a:t>
            </a:r>
          </a:p>
        </p:txBody>
      </p:sp>
      <p:cxnSp>
        <p:nvCxnSpPr>
          <p:cNvPr id="26" name="Straight Arrow Connector 25">
            <a:extLst>
              <a:ext uri="{FF2B5EF4-FFF2-40B4-BE49-F238E27FC236}">
                <a16:creationId xmlns:a16="http://schemas.microsoft.com/office/drawing/2014/main" id="{DF2F6CFD-ED68-E74D-9984-5A3E8A396D8B}"/>
              </a:ext>
            </a:extLst>
          </p:cNvPr>
          <p:cNvCxnSpPr>
            <a:cxnSpLocks/>
            <a:stCxn id="25" idx="1"/>
          </p:cNvCxnSpPr>
          <p:nvPr/>
        </p:nvCxnSpPr>
        <p:spPr>
          <a:xfrm flipH="1">
            <a:off x="3524051" y="2746265"/>
            <a:ext cx="97746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BF263D4A-6DE6-7F4F-B750-510DA546C574}"/>
              </a:ext>
            </a:extLst>
          </p:cNvPr>
          <p:cNvCxnSpPr>
            <a:cxnSpLocks/>
            <a:stCxn id="25" idx="1"/>
          </p:cNvCxnSpPr>
          <p:nvPr/>
        </p:nvCxnSpPr>
        <p:spPr>
          <a:xfrm flipH="1">
            <a:off x="3777681" y="2746265"/>
            <a:ext cx="723834" cy="5835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07FDFDA9-0104-F948-8F36-AEFD9B77BBC5}"/>
              </a:ext>
            </a:extLst>
          </p:cNvPr>
          <p:cNvCxnSpPr>
            <a:cxnSpLocks/>
            <a:stCxn id="25" idx="2"/>
          </p:cNvCxnSpPr>
          <p:nvPr/>
        </p:nvCxnSpPr>
        <p:spPr>
          <a:xfrm flipH="1">
            <a:off x="4669027" y="2917218"/>
            <a:ext cx="214150" cy="412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Text Placeholder 1">
            <a:extLst>
              <a:ext uri="{FF2B5EF4-FFF2-40B4-BE49-F238E27FC236}">
                <a16:creationId xmlns:a16="http://schemas.microsoft.com/office/drawing/2014/main" id="{E277D454-A50A-8741-AA0B-23CF4A7E8FCA}"/>
              </a:ext>
            </a:extLst>
          </p:cNvPr>
          <p:cNvSpPr>
            <a:spLocks noGrp="1"/>
          </p:cNvSpPr>
          <p:nvPr>
            <p:ph type="body" sz="quarter" idx="17"/>
          </p:nvPr>
        </p:nvSpPr>
        <p:spPr>
          <a:xfrm>
            <a:off x="174322" y="970059"/>
            <a:ext cx="5274747" cy="1258081"/>
          </a:xfrm>
        </p:spPr>
        <p:txBody>
          <a:bodyPr/>
          <a:lstStyle/>
          <a:p>
            <a:pPr marL="342900" indent="-342900">
              <a:buFont typeface="Arial" panose="020B0604020202020204" pitchFamily="34" charset="0"/>
              <a:buChar char="•"/>
            </a:pPr>
            <a:r>
              <a:rPr lang="en-US" dirty="0"/>
              <a:t>CH</a:t>
            </a:r>
            <a:r>
              <a:rPr lang="en-US" baseline="-25000" dirty="0"/>
              <a:t>4 </a:t>
            </a:r>
            <a:r>
              <a:rPr lang="en-US" dirty="0"/>
              <a:t>enhancement Poisson rates were calculated for binned distances to water for tall grasses, revealing a strong power law relationship</a:t>
            </a:r>
          </a:p>
          <a:p>
            <a:pPr marL="754380" lvl="1" indent="-342900">
              <a:buFont typeface="Arial" panose="020B0604020202020204" pitchFamily="34" charset="0"/>
              <a:buChar char="•"/>
            </a:pPr>
            <a:r>
              <a:rPr lang="en-US" dirty="0"/>
              <a:t>A higher water table causes a low redox environment with more methanogenesis</a:t>
            </a:r>
          </a:p>
          <a:p>
            <a:pPr marL="754380" lvl="1" indent="-342900">
              <a:buFont typeface="Arial" panose="020B0604020202020204" pitchFamily="34" charset="0"/>
              <a:buChar char="•"/>
            </a:pPr>
            <a:r>
              <a:rPr lang="en-US" dirty="0"/>
              <a:t>Tall grasses such as </a:t>
            </a:r>
            <a:r>
              <a:rPr lang="en-US" i="1" dirty="0"/>
              <a:t>Phragmites australis </a:t>
            </a:r>
            <a:r>
              <a:rPr lang="en-US" dirty="0"/>
              <a:t>have aerenchyma (spongy tissues) that can exchange gases with the root zone, allowing methane to be transmitted through the plant</a:t>
            </a:r>
          </a:p>
          <a:p>
            <a:pPr marL="754380" lvl="1" indent="-342900">
              <a:buFont typeface="Arial" panose="020B0604020202020204" pitchFamily="34" charset="0"/>
              <a:buChar char="•"/>
            </a:pPr>
            <a:endParaRPr lang="en-US" dirty="0"/>
          </a:p>
        </p:txBody>
      </p:sp>
      <p:pic>
        <p:nvPicPr>
          <p:cNvPr id="37" name="Recorded Sound" descr="Recorded Sound">
            <a:hlinkClick r:id="" action="ppaction://media"/>
            <a:extLst>
              <a:ext uri="{FF2B5EF4-FFF2-40B4-BE49-F238E27FC236}">
                <a16:creationId xmlns:a16="http://schemas.microsoft.com/office/drawing/2014/main" id="{BFB55EE6-830A-B847-83D3-B0D7A18120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53182" y="2594"/>
            <a:ext cx="812800" cy="812800"/>
          </a:xfrm>
          <a:prstGeom prst="rect">
            <a:avLst/>
          </a:prstGeom>
        </p:spPr>
      </p:pic>
    </p:spTree>
    <p:extLst>
      <p:ext uri="{BB962C8B-B14F-4D97-AF65-F5344CB8AC3E}">
        <p14:creationId xmlns:p14="http://schemas.microsoft.com/office/powerpoint/2010/main" val="341184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34"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30298A-0F1C-6147-ABD6-8E8B623D0F7F}"/>
              </a:ext>
            </a:extLst>
          </p:cNvPr>
          <p:cNvSpPr>
            <a:spLocks noGrp="1"/>
          </p:cNvSpPr>
          <p:nvPr>
            <p:ph type="body" sz="quarter" idx="17"/>
          </p:nvPr>
        </p:nvSpPr>
        <p:spPr>
          <a:xfrm>
            <a:off x="350732" y="3648224"/>
            <a:ext cx="8454602" cy="1508030"/>
          </a:xfrm>
        </p:spPr>
        <p:txBody>
          <a:bodyPr/>
          <a:lstStyle/>
          <a:p>
            <a:pPr marL="171450" indent="-171450">
              <a:buFont typeface="Arial" panose="020B0604020202020204" pitchFamily="34" charset="0"/>
              <a:buChar char="•"/>
            </a:pPr>
            <a:r>
              <a:rPr lang="en-US" dirty="0"/>
              <a:t>Delta-X (https://</a:t>
            </a:r>
            <a:r>
              <a:rPr lang="en-US" dirty="0" err="1"/>
              <a:t>deltax.jpl.nasa.gov</a:t>
            </a:r>
            <a:r>
              <a:rPr lang="en-US" dirty="0"/>
              <a:t>/)</a:t>
            </a:r>
          </a:p>
          <a:p>
            <a:pPr marL="171450" indent="-171450">
              <a:buFont typeface="Arial" panose="020B0604020202020204" pitchFamily="34" charset="0"/>
              <a:buChar char="•"/>
            </a:pPr>
            <a:r>
              <a:rPr lang="en-US" dirty="0"/>
              <a:t>NASA Postdoctoral Program</a:t>
            </a:r>
          </a:p>
          <a:p>
            <a:pPr marL="171450" indent="-171450">
              <a:buFont typeface="Arial" panose="020B0604020202020204" pitchFamily="34" charset="0"/>
              <a:buChar char="•"/>
            </a:pPr>
            <a:r>
              <a:rPr lang="en-US" dirty="0"/>
              <a:t>Louisiana Coastal Protection and Restoration Authority; Coastwide Reference Monitoring System</a:t>
            </a:r>
          </a:p>
          <a:p>
            <a:pPr marL="171450" indent="-171450">
              <a:buFont typeface="Arial" panose="020B0604020202020204" pitchFamily="34" charset="0"/>
              <a:buChar char="•"/>
            </a:pPr>
            <a:r>
              <a:rPr lang="en-US" dirty="0" err="1"/>
              <a:t>Kokaly</a:t>
            </a:r>
            <a:r>
              <a:rPr lang="en-US" dirty="0"/>
              <a:t>, R.F., Clark, R.N., Swayze, G.A., </a:t>
            </a:r>
            <a:r>
              <a:rPr lang="en-US" dirty="0" err="1"/>
              <a:t>Livo</a:t>
            </a:r>
            <a:r>
              <a:rPr lang="en-US" dirty="0"/>
              <a:t>, K.E., </a:t>
            </a:r>
            <a:r>
              <a:rPr lang="en-US" dirty="0" err="1"/>
              <a:t>Hoefen</a:t>
            </a:r>
            <a:r>
              <a:rPr lang="en-US" dirty="0"/>
              <a:t>, T.M., Pearson, N.C., Wise, R.A., </a:t>
            </a:r>
            <a:r>
              <a:rPr lang="en-US" dirty="0" err="1"/>
              <a:t>Benzel</a:t>
            </a:r>
            <a:r>
              <a:rPr lang="en-US" dirty="0"/>
              <a:t>, W.M., Lowers, H.A., Driscoll, R.L., and Klein, A.J., 2017, USGS Spectral Library Version 7 Data: U.S. Geological Survey data release, https://</a:t>
            </a:r>
            <a:r>
              <a:rPr lang="en-US" dirty="0" err="1"/>
              <a:t>dx.doi.org</a:t>
            </a:r>
            <a:r>
              <a:rPr lang="en-US" dirty="0"/>
              <a:t>/10.5066/F7RR1WDJ.</a:t>
            </a:r>
          </a:p>
        </p:txBody>
      </p:sp>
      <p:sp>
        <p:nvSpPr>
          <p:cNvPr id="3" name="Text Placeholder 2">
            <a:extLst>
              <a:ext uri="{FF2B5EF4-FFF2-40B4-BE49-F238E27FC236}">
                <a16:creationId xmlns:a16="http://schemas.microsoft.com/office/drawing/2014/main" id="{A0ECCF47-63E8-6A4F-BBC4-53DE36AF8198}"/>
              </a:ext>
            </a:extLst>
          </p:cNvPr>
          <p:cNvSpPr>
            <a:spLocks noGrp="1"/>
          </p:cNvSpPr>
          <p:nvPr>
            <p:ph type="body" sz="quarter" idx="3"/>
          </p:nvPr>
        </p:nvSpPr>
        <p:spPr>
          <a:xfrm>
            <a:off x="350731" y="206998"/>
            <a:ext cx="8454602" cy="430183"/>
          </a:xfrm>
        </p:spPr>
        <p:txBody>
          <a:bodyPr/>
          <a:lstStyle/>
          <a:p>
            <a:r>
              <a:rPr lang="en-US" dirty="0"/>
              <a:t>Conclusions</a:t>
            </a:r>
          </a:p>
          <a:p>
            <a:endParaRPr lang="en-US" dirty="0"/>
          </a:p>
        </p:txBody>
      </p:sp>
      <p:sp>
        <p:nvSpPr>
          <p:cNvPr id="7" name="Text Placeholder 2">
            <a:extLst>
              <a:ext uri="{FF2B5EF4-FFF2-40B4-BE49-F238E27FC236}">
                <a16:creationId xmlns:a16="http://schemas.microsoft.com/office/drawing/2014/main" id="{04B964C0-A239-CD44-8155-9EF5278F5EEF}"/>
              </a:ext>
            </a:extLst>
          </p:cNvPr>
          <p:cNvSpPr txBox="1">
            <a:spLocks/>
          </p:cNvSpPr>
          <p:nvPr/>
        </p:nvSpPr>
        <p:spPr>
          <a:xfrm>
            <a:off x="344699" y="3247594"/>
            <a:ext cx="8454602" cy="400630"/>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600" b="1" kern="1200" baseline="0">
                <a:solidFill>
                  <a:srgbClr val="990000"/>
                </a:solidFill>
                <a:latin typeface="Arial"/>
                <a:ea typeface="+mn-ea"/>
                <a:cs typeface="Arial"/>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Acknowledgements</a:t>
            </a:r>
          </a:p>
        </p:txBody>
      </p:sp>
      <p:sp>
        <p:nvSpPr>
          <p:cNvPr id="9" name="Text Placeholder 1">
            <a:extLst>
              <a:ext uri="{FF2B5EF4-FFF2-40B4-BE49-F238E27FC236}">
                <a16:creationId xmlns:a16="http://schemas.microsoft.com/office/drawing/2014/main" id="{069363F5-E1D1-EE43-A43D-0517DAD65FE4}"/>
              </a:ext>
            </a:extLst>
          </p:cNvPr>
          <p:cNvSpPr txBox="1">
            <a:spLocks/>
          </p:cNvSpPr>
          <p:nvPr/>
        </p:nvSpPr>
        <p:spPr>
          <a:xfrm>
            <a:off x="344699" y="637182"/>
            <a:ext cx="8454602" cy="2678512"/>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1200" kern="1200" baseline="0">
                <a:solidFill>
                  <a:schemeClr val="tx1"/>
                </a:solidFill>
                <a:latin typeface="Arial" panose="020B0604020202020204" pitchFamily="34" charset="0"/>
                <a:ea typeface="+mn-ea"/>
                <a:cs typeface="Arial" panose="020B0604020202020204" pitchFamily="34" charset="0"/>
              </a:defRPr>
            </a:lvl1pPr>
            <a:lvl2pPr marL="41148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77724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05156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32588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dirty="0"/>
              <a:t>AVIRIS-NG can detect natural methane emitting features in coastal wetland environments</a:t>
            </a:r>
          </a:p>
          <a:p>
            <a:pPr marL="171450" indent="-171450">
              <a:buFont typeface="Arial" panose="020B0604020202020204" pitchFamily="34" charset="0"/>
              <a:buChar char="•"/>
            </a:pPr>
            <a:r>
              <a:rPr lang="en-US" dirty="0"/>
              <a:t>Tall grasses such as </a:t>
            </a:r>
            <a:r>
              <a:rPr lang="en-US" i="1" dirty="0"/>
              <a:t>Phragmites australis</a:t>
            </a:r>
            <a:r>
              <a:rPr lang="en-US" dirty="0"/>
              <a:t> have a higher prevalence of enhanced methane emission than other vegetation types in Louisiana’s coastal wetlands</a:t>
            </a:r>
          </a:p>
          <a:p>
            <a:pPr marL="582930" lvl="1" indent="-171450">
              <a:buFont typeface="Arial" panose="020B0604020202020204" pitchFamily="34" charset="0"/>
              <a:buChar char="•"/>
            </a:pPr>
            <a:r>
              <a:rPr lang="en-US" dirty="0"/>
              <a:t>There is a very strong exponential relationship between proximity to water and methane enhancement rates due to higher methanogenesis occurring in high local water tables, where the grasses can then transmit methane to the atmosphere</a:t>
            </a:r>
          </a:p>
          <a:p>
            <a:pPr marL="582930" lvl="1" indent="-171450">
              <a:buFont typeface="Arial" panose="020B0604020202020204" pitchFamily="34" charset="0"/>
              <a:buChar char="•"/>
            </a:pPr>
            <a:r>
              <a:rPr lang="en-US" dirty="0"/>
              <a:t>Spectral analysis corroborates this by highlighting photosynthetic activity and water absorption features as being closely associated with methane enhancement</a:t>
            </a:r>
          </a:p>
          <a:p>
            <a:pPr marL="171450" indent="-171450">
              <a:buFont typeface="Arial" panose="020B0604020202020204" pitchFamily="34" charset="0"/>
              <a:buChar char="•"/>
            </a:pPr>
            <a:r>
              <a:rPr lang="en-US" dirty="0"/>
              <a:t>Soils show high methane enhancement rates similar to tall grasses, with an exponential relationship between exposed soil cover and methane enhancement rate.</a:t>
            </a:r>
          </a:p>
          <a:p>
            <a:pPr marL="171450" indent="-171450">
              <a:buFont typeface="Arial" panose="020B0604020202020204" pitchFamily="34" charset="0"/>
              <a:buChar char="•"/>
            </a:pPr>
            <a:r>
              <a:rPr lang="en-US" dirty="0"/>
              <a:t>This study can be built on with future AVIRIS-NG campaigns by coinciding with ECOSTRESS data and examining the relationship between evapotranspiration/plant stress and wetland methane emissions. This also has implications for NASA’s Surface Biology and Geology mission, which will enable repeatable methane detection at broader spatial scales.</a:t>
            </a:r>
          </a:p>
        </p:txBody>
      </p:sp>
      <p:pic>
        <p:nvPicPr>
          <p:cNvPr id="11" name="Slide 7 Audio" descr="Slide 7 Audio">
            <a:hlinkClick r:id="" action="ppaction://media"/>
            <a:extLst>
              <a:ext uri="{FF2B5EF4-FFF2-40B4-BE49-F238E27FC236}">
                <a16:creationId xmlns:a16="http://schemas.microsoft.com/office/drawing/2014/main" id="{91E2BC8D-6722-214A-9B94-7FF670ED24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241824"/>
            <a:ext cx="812800" cy="812800"/>
          </a:xfrm>
          <a:prstGeom prst="rect">
            <a:avLst/>
          </a:prstGeom>
        </p:spPr>
      </p:pic>
    </p:spTree>
    <p:extLst>
      <p:ext uri="{BB962C8B-B14F-4D97-AF65-F5344CB8AC3E}">
        <p14:creationId xmlns:p14="http://schemas.microsoft.com/office/powerpoint/2010/main" val="206857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1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522&quot;&gt;&lt;object type=&quot;3&quot; unique_id=&quot;10523&quot;&gt;&lt;property id=&quot;20148&quot; value=&quot;5&quot;/&gt;&lt;property id=&quot;20300&quot; value=&quot;Slide 1&quot;/&gt;&lt;property id=&quot;20307&quot; value=&quot;277&quot;/&gt;&lt;/object&gt;&lt;object type=&quot;3&quot; unique_id=&quot;10524&quot;&gt;&lt;property id=&quot;20148&quot; value=&quot;5&quot;/&gt;&lt;property id=&quot;20300&quot; value=&quot;Slide 2&quot;/&gt;&lt;property id=&quot;20307&quot; value=&quot;281&quot;/&gt;&lt;/object&gt;&lt;object type=&quot;3&quot; unique_id=&quot;10525&quot;&gt;&lt;property id=&quot;20148&quot; value=&quot;5&quot;/&gt;&lt;property id=&quot;20300&quot; value=&quot;Slide 3&quot;/&gt;&lt;property id=&quot;20307&quot; value=&quot;280&quot;/&gt;&lt;/object&gt;&lt;object type=&quot;3&quot; unique_id=&quot;10526&quot;&gt;&lt;property id=&quot;20148&quot; value=&quot;5&quot;/&gt;&lt;property id=&quot;20300&quot; value=&quot;Slide 4&quot;/&gt;&lt;property id=&quot;20307&quot; value=&quot;278&quot;/&gt;&lt;/object&gt;&lt;/object&gt;&lt;object type=&quot;8&quot; unique_id=&quot;10532&quot;&gt;&lt;/object&gt;&lt;/object&gt;&lt;/database&gt;"/>
  <p:tag name="MMPROD_NEXTUNIQUEID" val="10010"/>
  <p:tag name="SECTOMILLISECCONVERTED" val="1"/>
</p:tagLst>
</file>

<file path=ppt/theme/theme1.xml><?xml version="1.0" encoding="utf-8"?>
<a:theme xmlns:a="http://schemas.openxmlformats.org/drawingml/2006/main" name="NASAjpl-WhiteTheme-16x9-vA6">
  <a:themeElements>
    <a:clrScheme name="NASA-JPL - Jan 2017">
      <a:dk1>
        <a:sysClr val="windowText" lastClr="000000"/>
      </a:dk1>
      <a:lt1>
        <a:sysClr val="window" lastClr="FFFFFF"/>
      </a:lt1>
      <a:dk2>
        <a:srgbClr val="5D5D60"/>
      </a:dk2>
      <a:lt2>
        <a:srgbClr val="E4E9EF"/>
      </a:lt2>
      <a:accent1>
        <a:srgbClr val="6083AA"/>
      </a:accent1>
      <a:accent2>
        <a:srgbClr val="94A8C2"/>
      </a:accent2>
      <a:accent3>
        <a:srgbClr val="0B3D91"/>
      </a:accent3>
      <a:accent4>
        <a:srgbClr val="E31937"/>
      </a:accent4>
      <a:accent5>
        <a:srgbClr val="F2A900"/>
      </a:accent5>
      <a:accent6>
        <a:srgbClr val="A4B34C"/>
      </a:accent6>
      <a:hlink>
        <a:srgbClr val="0E7EE0"/>
      </a:hlink>
      <a:folHlink>
        <a:srgbClr val="0E7E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1">
              <a:lumMod val="65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16037</TotalTime>
  <Words>826</Words>
  <Application>Microsoft Macintosh PowerPoint</Application>
  <PresentationFormat>On-screen Show (16:9)</PresentationFormat>
  <Paragraphs>63</Paragraphs>
  <Slides>7</Slides>
  <Notes>0</Notes>
  <HiddenSlides>0</HiddenSlides>
  <MMClips>7</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vt:i4>
      </vt:variant>
    </vt:vector>
  </HeadingPairs>
  <TitlesOfParts>
    <vt:vector size="13" baseType="lpstr">
      <vt:lpstr>Arial</vt:lpstr>
      <vt:lpstr>Calibri</vt:lpstr>
      <vt:lpstr>Cambria Math</vt:lpstr>
      <vt:lpstr>Tahoma</vt:lpstr>
      <vt:lpstr>NASAjpl-WhiteTheme-16x9-vA6</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M Stolze</dc:creator>
  <cp:lastModifiedBy>Microsoft Office User</cp:lastModifiedBy>
  <cp:revision>187</cp:revision>
  <dcterms:created xsi:type="dcterms:W3CDTF">2016-09-08T21:41:17Z</dcterms:created>
  <dcterms:modified xsi:type="dcterms:W3CDTF">2020-10-14T03:45:50Z</dcterms:modified>
</cp:coreProperties>
</file>