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94" r:id="rId2"/>
  </p:sldMasterIdLst>
  <p:notesMasterIdLst>
    <p:notesMasterId r:id="rId11"/>
  </p:notesMasterIdLst>
  <p:handoutMasterIdLst>
    <p:handoutMasterId r:id="rId12"/>
  </p:handoutMasterIdLst>
  <p:sldIdLst>
    <p:sldId id="282" r:id="rId3"/>
    <p:sldId id="283" r:id="rId4"/>
    <p:sldId id="290" r:id="rId5"/>
    <p:sldId id="279" r:id="rId6"/>
    <p:sldId id="287" r:id="rId7"/>
    <p:sldId id="289" r:id="rId8"/>
    <p:sldId id="286" r:id="rId9"/>
    <p:sldId id="281" r:id="rId10"/>
  </p:sldIdLst>
  <p:sldSz cx="9144000" cy="5143500" type="screen16x9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96619" autoAdjust="0"/>
  </p:normalViewPr>
  <p:slideViewPr>
    <p:cSldViewPr snapToGrid="0" snapToObjects="1">
      <p:cViewPr varScale="1">
        <p:scale>
          <a:sx n="127" d="100"/>
          <a:sy n="127" d="100"/>
        </p:scale>
        <p:origin x="184" y="7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gs" Target="tags/tag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67AB6-DDEA-CF4E-A74B-19A554508643}" type="datetimeFigureOut">
              <a:rPr lang="en-US" smtClean="0">
                <a:latin typeface="Arial"/>
              </a:rPr>
              <a:t>10/27/20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00F83-E232-AF4B-BEC0-F9D716239A3F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30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72DD8AEC-B96B-2C4C-86B3-8483D80B216B}" type="datetimeFigureOut">
              <a:rPr lang="en-US" smtClean="0"/>
              <a:pPr/>
              <a:t>10/27/20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4180AB40-CF9C-CB44-AF47-E5E5B00AC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17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925513" y="1956377"/>
            <a:ext cx="7483464" cy="294801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915352" y="2251179"/>
            <a:ext cx="7493625" cy="419202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5512" y="2668678"/>
            <a:ext cx="7483465" cy="826362"/>
          </a:xfrm>
        </p:spPr>
        <p:txBody>
          <a:bodyPr>
            <a:no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15352" y="4246880"/>
            <a:ext cx="7493625" cy="497840"/>
          </a:xfrm>
        </p:spPr>
        <p:txBody>
          <a:bodyPr anchor="b">
            <a:no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5" y="1184383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915353" y="4802823"/>
            <a:ext cx="7493624" cy="274637"/>
          </a:xfrm>
        </p:spPr>
        <p:txBody>
          <a:bodyPr/>
          <a:lstStyle/>
          <a:p>
            <a:pPr algn="l"/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5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D4C51F1-096E-4A7D-AF59-49489967A51A}" type="datetime1">
              <a:rPr lang="en-US" smtClean="0"/>
              <a:t>10/27/20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0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D18AFA9-C13B-4E9A-A7F0-C8B20BE5ADB5}" type="datetime1">
              <a:rPr lang="en-US" smtClean="0"/>
              <a:t>10/27/20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6AFA6CE4-1B8F-4F53-8FC9-315CD27786F8}" type="datetime1">
              <a:rPr lang="en-US" smtClean="0"/>
              <a:t>10/27/20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CDEFE66-01B5-A147-B059-451E84A547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732" y="1571687"/>
            <a:ext cx="8454602" cy="32926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Click to Insert Content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0B06CD5-79FB-D64E-854C-192AEA1DF18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0731" y="823076"/>
            <a:ext cx="8454602" cy="4301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00" b="1" baseline="0">
                <a:solidFill>
                  <a:srgbClr val="99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2696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39" y="3918225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5687785" y="4802823"/>
            <a:ext cx="3347357" cy="274637"/>
          </a:xfrm>
        </p:spPr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417503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9198" y="3773210"/>
            <a:ext cx="8530529" cy="43018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200" b="1">
                <a:latin typeface="+mj-lt"/>
              </a:defRPr>
            </a:lvl2pPr>
            <a:lvl3pPr marL="914400" indent="0">
              <a:buNone/>
              <a:defRPr sz="2200" b="1">
                <a:latin typeface="+mj-lt"/>
              </a:defRPr>
            </a:lvl3pPr>
            <a:lvl4pPr marL="1371600" indent="0">
              <a:buNone/>
              <a:defRPr sz="2200" b="1">
                <a:latin typeface="+mj-lt"/>
              </a:defRPr>
            </a:lvl4pPr>
            <a:lvl5pPr marL="1828800" indent="0">
              <a:buNone/>
              <a:defRPr sz="2200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479716"/>
            <a:ext cx="5605047" cy="355600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7" y="3488175"/>
            <a:ext cx="8530530" cy="28503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400">
                <a:solidFill>
                  <a:schemeClr val="accent1"/>
                </a:solidFill>
              </a:defRPr>
            </a:lvl2pPr>
            <a:lvl3pPr marL="914400" indent="0">
              <a:buNone/>
              <a:defRPr sz="1400">
                <a:solidFill>
                  <a:schemeClr val="accent1"/>
                </a:solidFill>
              </a:defRPr>
            </a:lvl3pPr>
            <a:lvl4pPr marL="1371600" indent="0"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44" y="4219782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369199" y="4802823"/>
            <a:ext cx="5605046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41DE1EE-7D9E-4356-A17B-AC39B24D4A0F}" type="datetime1">
              <a:rPr lang="en-US" smtClean="0"/>
              <a:t>10/27/20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24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0EE1217-8810-43A4-A260-F7B93C1E2460}" type="datetime1">
              <a:rPr lang="en-US" smtClean="0"/>
              <a:t>10/27/20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1BC07D9-38D2-4D21-BB9F-4FB482252065}" type="datetime1">
              <a:rPr lang="en-US" smtClean="0"/>
              <a:t>10/27/20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7A7201D-60A7-477E-96B4-3973BB7451F7}" type="datetime1">
              <a:rPr lang="en-US" smtClean="0"/>
              <a:t>10/27/20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6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F441585-8FA9-4EA2-85A4-83043578477A}" type="datetime1">
              <a:rPr lang="en-US" smtClean="0"/>
              <a:t>10/27/20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9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3F1A4B9-1F13-48F5-BF93-72CC0A0DFA2C}" type="datetime1">
              <a:rPr lang="en-US" smtClean="0"/>
              <a:t>10/27/20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5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200150"/>
            <a:ext cx="8432800" cy="339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999" y="4802823"/>
            <a:ext cx="1422401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FB8DC75-F238-4FEA-A196-95F443A65C8E}" type="datetime1">
              <a:rPr lang="en-US" smtClean="0"/>
              <a:t>10/27/20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1" y="4802823"/>
            <a:ext cx="5791199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7600" y="4802823"/>
            <a:ext cx="586130" cy="272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1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1" r:id="rId5"/>
    <p:sldLayoutId id="2147483662" r:id="rId6"/>
    <p:sldLayoutId id="2147483664" r:id="rId7"/>
    <p:sldLayoutId id="2147483663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77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81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673CAB81-4E43-F140-AF13-B466D9094E76}"/>
              </a:ext>
            </a:extLst>
          </p:cNvPr>
          <p:cNvSpPr txBox="1">
            <a:spLocks/>
          </p:cNvSpPr>
          <p:nvPr/>
        </p:nvSpPr>
        <p:spPr>
          <a:xfrm>
            <a:off x="369198" y="3483788"/>
            <a:ext cx="8436135" cy="363898"/>
          </a:xfrm>
          <a:prstGeom prst="rect">
            <a:avLst/>
          </a:prstGeom>
        </p:spPr>
        <p:txBody>
          <a:bodyPr/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+mj-lt"/>
              </a:rPr>
              <a:t>2020 Postdoc Research Day Presentation Conference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1EEC75B-CC61-E044-8ABA-811DA016D64D}"/>
              </a:ext>
            </a:extLst>
          </p:cNvPr>
          <p:cNvSpPr txBox="1">
            <a:spLocks/>
          </p:cNvSpPr>
          <p:nvPr/>
        </p:nvSpPr>
        <p:spPr>
          <a:xfrm>
            <a:off x="369198" y="3913971"/>
            <a:ext cx="8436134" cy="403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b="0" i="0" u="none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A50021"/>
                </a:solidFill>
                <a:latin typeface="Arial" charset="0"/>
              </a:rPr>
              <a:t>Erin J. Leonard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F809F-D295-CF4A-B583-F28EED4303E1}"/>
              </a:ext>
            </a:extLst>
          </p:cNvPr>
          <p:cNvSpPr txBox="1"/>
          <p:nvPr/>
        </p:nvSpPr>
        <p:spPr>
          <a:xfrm>
            <a:off x="369197" y="4234054"/>
            <a:ext cx="5619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Organization: 3223</a:t>
            </a:r>
          </a:p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Advisor:  Dave Senske (3204)</a:t>
            </a:r>
          </a:p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Postdoc Program: JPL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951B6D-A5CD-034B-B074-983D08033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8" r="4749" b="27722"/>
          <a:stretch/>
        </p:blipFill>
        <p:spPr>
          <a:xfrm>
            <a:off x="-1121121" y="-71716"/>
            <a:ext cx="11081560" cy="34898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25E3E9-98DC-BD40-9A6D-B8C7AB8C2FCA}"/>
              </a:ext>
            </a:extLst>
          </p:cNvPr>
          <p:cNvSpPr/>
          <p:nvPr/>
        </p:nvSpPr>
        <p:spPr>
          <a:xfrm>
            <a:off x="53050" y="2867765"/>
            <a:ext cx="90909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Europa Geologic Mapping: Results and Implications</a:t>
            </a:r>
          </a:p>
        </p:txBody>
      </p:sp>
      <p:pic>
        <p:nvPicPr>
          <p:cNvPr id="4" name="Audio Recording Oct 27, 2020 at 3:55:38 PM" descr="Audio Recording Oct 27, 2020 at 3:55:38 PM">
            <a:hlinkClick r:id="" action="ppaction://media"/>
            <a:extLst>
              <a:ext uri="{FF2B5EF4-FFF2-40B4-BE49-F238E27FC236}">
                <a16:creationId xmlns:a16="http://schemas.microsoft.com/office/drawing/2014/main" id="{6100BE25-E13D-2C45-A436-A181C96351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54133" y="4446227"/>
            <a:ext cx="434838" cy="4348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CE71DD-6EAF-F041-B4E7-456E1663961C}"/>
              </a:ext>
            </a:extLst>
          </p:cNvPr>
          <p:cNvSpPr txBox="1"/>
          <p:nvPr/>
        </p:nvSpPr>
        <p:spPr>
          <a:xfrm>
            <a:off x="369196" y="4724686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CL#20-5142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98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0E146D-2735-AF4F-BD62-A8B73BDB881E}"/>
              </a:ext>
            </a:extLst>
          </p:cNvPr>
          <p:cNvSpPr/>
          <p:nvPr/>
        </p:nvSpPr>
        <p:spPr>
          <a:xfrm>
            <a:off x="3085681" y="42530"/>
            <a:ext cx="6015789" cy="1395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33C2-CE7F-5C4D-9F49-77092C4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46228" y="147933"/>
            <a:ext cx="8454602" cy="430183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4" name="Picture 3" descr="Europa_Interiors_labelF9007.png">
            <a:extLst>
              <a:ext uri="{FF2B5EF4-FFF2-40B4-BE49-F238E27FC236}">
                <a16:creationId xmlns:a16="http://schemas.microsoft.com/office/drawing/2014/main" id="{0E468780-F08C-3D4F-852C-CE5790D07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1" y="1395028"/>
            <a:ext cx="6015789" cy="375766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82B3C0-B105-5E40-8119-CB3888C85AD5}"/>
              </a:ext>
            </a:extLst>
          </p:cNvPr>
          <p:cNvSpPr txBox="1">
            <a:spLocks/>
          </p:cNvSpPr>
          <p:nvPr/>
        </p:nvSpPr>
        <p:spPr>
          <a:xfrm>
            <a:off x="3072178" y="-258632"/>
            <a:ext cx="6015789" cy="16961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100" dirty="0"/>
          </a:p>
          <a:p>
            <a:pPr marL="0" indent="0" algn="ctr">
              <a:buNone/>
            </a:pPr>
            <a:r>
              <a:rPr lang="en-US" sz="2400" dirty="0"/>
              <a:t>My work uses mapping, observations, and statistical analysis to constrain surface feature formation mechanisms and determine implications for Europa’s interior and evolution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5B9A74B-E2D1-F54C-BE55-47D1018825BD}"/>
              </a:ext>
            </a:extLst>
          </p:cNvPr>
          <p:cNvSpPr txBox="1">
            <a:spLocks/>
          </p:cNvSpPr>
          <p:nvPr/>
        </p:nvSpPr>
        <p:spPr>
          <a:xfrm>
            <a:off x="149173" y="729502"/>
            <a:ext cx="3274748" cy="423914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Europa </a:t>
            </a:r>
          </a:p>
          <a:p>
            <a:r>
              <a:rPr lang="en-US" sz="2400" dirty="0"/>
              <a:t>One of Jupiter’s four main moons</a:t>
            </a:r>
          </a:p>
          <a:p>
            <a:r>
              <a:rPr lang="en-US" sz="2400" dirty="0"/>
              <a:t>Contains a subsurface ocean underneath its ice-shell </a:t>
            </a:r>
            <a:r>
              <a:rPr lang="en-US" sz="1600" dirty="0"/>
              <a:t>(</a:t>
            </a:r>
            <a:r>
              <a:rPr lang="en-US" sz="1600" dirty="0" err="1"/>
              <a:t>Kivelson</a:t>
            </a:r>
            <a:r>
              <a:rPr lang="en-US" sz="1600" dirty="0"/>
              <a:t> et al., 2000)</a:t>
            </a:r>
          </a:p>
          <a:p>
            <a:r>
              <a:rPr lang="en-US" sz="2400" dirty="0"/>
              <a:t>Surface is covered in enigmatic features and barely any craters</a:t>
            </a:r>
          </a:p>
          <a:p>
            <a:r>
              <a:rPr lang="en-US" sz="2400" dirty="0"/>
              <a:t>Geology as a window to the interior</a:t>
            </a:r>
          </a:p>
          <a:p>
            <a:pPr marL="0" indent="0">
              <a:buNone/>
            </a:pPr>
            <a:endParaRPr lang="en-US" sz="1100" dirty="0"/>
          </a:p>
        </p:txBody>
      </p:sp>
      <p:pic>
        <p:nvPicPr>
          <p:cNvPr id="8" name="Audio Recording Oct 27, 2020 at 4:51:31 PM" descr="Audio Recording Oct 27, 2020 at 4:51:31 PM">
            <a:hlinkClick r:id="" action="ppaction://media"/>
            <a:extLst>
              <a:ext uri="{FF2B5EF4-FFF2-40B4-BE49-F238E27FC236}">
                <a16:creationId xmlns:a16="http://schemas.microsoft.com/office/drawing/2014/main" id="{048A0FBF-6DC1-DC48-8A1B-7EC8446B1D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9360" y="4516967"/>
            <a:ext cx="626533" cy="62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3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33C2-CE7F-5C4D-9F49-77092C4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46228" y="147933"/>
            <a:ext cx="8454602" cy="430183"/>
          </a:xfrm>
        </p:spPr>
        <p:txBody>
          <a:bodyPr/>
          <a:lstStyle/>
          <a:p>
            <a:r>
              <a:rPr lang="en-US" dirty="0"/>
              <a:t>Background and Motivation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5B9A74B-E2D1-F54C-BE55-47D1018825BD}"/>
              </a:ext>
            </a:extLst>
          </p:cNvPr>
          <p:cNvSpPr txBox="1">
            <a:spLocks/>
          </p:cNvSpPr>
          <p:nvPr/>
        </p:nvSpPr>
        <p:spPr>
          <a:xfrm>
            <a:off x="149172" y="729502"/>
            <a:ext cx="4422827" cy="423914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Chaos</a:t>
            </a:r>
          </a:p>
          <a:p>
            <a:r>
              <a:rPr lang="en-US" sz="2400" dirty="0"/>
              <a:t>Blocks of pre-existing terrain within a matrix</a:t>
            </a:r>
          </a:p>
          <a:p>
            <a:r>
              <a:rPr lang="en-US" sz="2400" dirty="0"/>
              <a:t>Range of sizes – 100s of km across to &lt;10 km (microchaos)</a:t>
            </a:r>
          </a:p>
          <a:p>
            <a:r>
              <a:rPr lang="en-US" sz="2400" dirty="0"/>
              <a:t>One of the youngest features on Europa’s surface</a:t>
            </a:r>
          </a:p>
          <a:p>
            <a:r>
              <a:rPr lang="en-US" sz="2400" dirty="0"/>
              <a:t>Interaction with the subsurface ocean?</a:t>
            </a:r>
          </a:p>
          <a:p>
            <a:pPr lvl="1"/>
            <a:r>
              <a:rPr lang="en-US" sz="2000" dirty="0"/>
              <a:t>Diapirism </a:t>
            </a:r>
            <a:r>
              <a:rPr lang="en-US" sz="1700" dirty="0"/>
              <a:t>(e.g., Pappalardo et al., 1998) </a:t>
            </a:r>
          </a:p>
          <a:p>
            <a:pPr lvl="1"/>
            <a:r>
              <a:rPr lang="en-US" sz="2000" dirty="0"/>
              <a:t>Melt-lens collapse </a:t>
            </a:r>
            <a:r>
              <a:rPr lang="en-US" sz="1300" dirty="0"/>
              <a:t>(e.g., Schmidt et al., 2011)</a:t>
            </a:r>
          </a:p>
          <a:p>
            <a:pPr lvl="1"/>
            <a:r>
              <a:rPr lang="en-US" sz="2000" dirty="0"/>
              <a:t>Melt-through </a:t>
            </a:r>
            <a:r>
              <a:rPr lang="en-US" sz="1500" dirty="0"/>
              <a:t>(e.g., Greenberg et al., 1999)</a:t>
            </a:r>
          </a:p>
          <a:p>
            <a:pPr marL="0" indent="0">
              <a:buNone/>
            </a:pPr>
            <a:endParaRPr lang="en-US" sz="11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CC11CE-1E92-CC40-827D-31EE18A79B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357" y="75425"/>
            <a:ext cx="2956910" cy="22238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7A172D-2278-F947-9F29-D3F2D61019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065"/>
          <a:stretch/>
        </p:blipFill>
        <p:spPr>
          <a:xfrm>
            <a:off x="6119357" y="2371778"/>
            <a:ext cx="2956910" cy="269437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5EEA73-1A40-FD46-AD1E-8416FD76240B}"/>
              </a:ext>
            </a:extLst>
          </p:cNvPr>
          <p:cNvSpPr/>
          <p:nvPr/>
        </p:nvSpPr>
        <p:spPr>
          <a:xfrm>
            <a:off x="4989516" y="935130"/>
            <a:ext cx="1043928" cy="1145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6C1A6F-642D-1B4E-BF4C-0ADC47FF258C}"/>
              </a:ext>
            </a:extLst>
          </p:cNvPr>
          <p:cNvSpPr txBox="1"/>
          <p:nvPr/>
        </p:nvSpPr>
        <p:spPr>
          <a:xfrm>
            <a:off x="4961284" y="1090207"/>
            <a:ext cx="1175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30 km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03DAF2-609F-E142-B3FF-4698D6265E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9002" y="1685935"/>
            <a:ext cx="1839570" cy="176129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6" name="Audio Recording Oct 27, 2020 at 4:26:44 PM" descr="Audio Recording Oct 27, 2020 at 4:26:44 PM">
            <a:hlinkClick r:id="" action="ppaction://media"/>
            <a:extLst>
              <a:ext uri="{FF2B5EF4-FFF2-40B4-BE49-F238E27FC236}">
                <a16:creationId xmlns:a16="http://schemas.microsoft.com/office/drawing/2014/main" id="{A81121B4-2771-AB47-81B5-E47028D517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42272" y="61376"/>
            <a:ext cx="603295" cy="60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238A0CB-0838-D547-A3C4-8B683C4D1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98" y="-1586489"/>
            <a:ext cx="9144000" cy="9144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C4764F-3C1B-9B44-8710-7835E7A47526}"/>
              </a:ext>
            </a:extLst>
          </p:cNvPr>
          <p:cNvSpPr/>
          <p:nvPr/>
        </p:nvSpPr>
        <p:spPr>
          <a:xfrm>
            <a:off x="-340242" y="-387458"/>
            <a:ext cx="9909543" cy="657560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4CDD33-AD73-764A-8E89-A84948449EF2}"/>
              </a:ext>
            </a:extLst>
          </p:cNvPr>
          <p:cNvSpPr/>
          <p:nvPr/>
        </p:nvSpPr>
        <p:spPr>
          <a:xfrm>
            <a:off x="546658" y="4255715"/>
            <a:ext cx="7853424" cy="7328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B06BB9-68CB-A24A-BDE2-8901F2D1A807}"/>
              </a:ext>
            </a:extLst>
          </p:cNvPr>
          <p:cNvSpPr/>
          <p:nvPr/>
        </p:nvSpPr>
        <p:spPr>
          <a:xfrm>
            <a:off x="344699" y="1756467"/>
            <a:ext cx="8252643" cy="4904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A7146-5543-9B4D-9341-971B7D713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44932" y="123957"/>
            <a:ext cx="8454602" cy="430183"/>
          </a:xfrm>
        </p:spPr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9F4626-FD32-334E-A121-16621762F9B2}"/>
              </a:ext>
            </a:extLst>
          </p:cNvPr>
          <p:cNvSpPr txBox="1">
            <a:spLocks/>
          </p:cNvSpPr>
          <p:nvPr/>
        </p:nvSpPr>
        <p:spPr>
          <a:xfrm>
            <a:off x="344699" y="536655"/>
            <a:ext cx="8252643" cy="4581406"/>
          </a:xfrm>
          <a:prstGeom prst="rect">
            <a:avLst/>
          </a:prstGeom>
          <a:noFill/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Geologic Mapping - </a:t>
            </a:r>
            <a:r>
              <a:rPr lang="en-US" sz="2400" dirty="0"/>
              <a:t>All geologic mapping is performed in ArcGIS</a:t>
            </a:r>
          </a:p>
          <a:p>
            <a:r>
              <a:rPr lang="en-US" sz="2400" dirty="0"/>
              <a:t>Created the first United States Geologic Survey (USGS) Global Geologic Map of Europa (1:15M) </a:t>
            </a:r>
            <a:r>
              <a:rPr lang="en-US" sz="2000" dirty="0"/>
              <a:t>– coauthored by D. Senske (JPL) and D. A. Patthoff (PSI)</a:t>
            </a:r>
          </a:p>
          <a:p>
            <a:r>
              <a:rPr lang="en-US" sz="2400" dirty="0"/>
              <a:t>Creating the first consistent set of regional geologic maps (1:2M)</a:t>
            </a:r>
          </a:p>
          <a:p>
            <a:pPr marL="0" indent="0" algn="ctr">
              <a:buNone/>
            </a:pPr>
            <a:r>
              <a:rPr lang="en-US" sz="2400" dirty="0"/>
              <a:t>Geologic maps tell us about relative ages of the features (i.e., stratigraphic relationships) and provide new observational constraints on feature formation</a:t>
            </a:r>
          </a:p>
          <a:p>
            <a:endParaRPr lang="en-US" sz="500" dirty="0"/>
          </a:p>
          <a:p>
            <a:pPr marL="0" indent="0">
              <a:buNone/>
            </a:pPr>
            <a:r>
              <a:rPr lang="en-US" sz="2400" b="1" dirty="0"/>
              <a:t>Statistical analysis –</a:t>
            </a:r>
            <a:r>
              <a:rPr lang="en-US" sz="2400" dirty="0"/>
              <a:t> All statistics are performed in ArcGIS or </a:t>
            </a:r>
            <a:r>
              <a:rPr lang="en-US" sz="2400" dirty="0" err="1"/>
              <a:t>Matlab</a:t>
            </a:r>
            <a:endParaRPr lang="en-US" sz="2400" dirty="0"/>
          </a:p>
          <a:p>
            <a:r>
              <a:rPr lang="en-US" sz="2400" dirty="0"/>
              <a:t>Clustering analysis – determines level of clustering among spatially distributed points</a:t>
            </a:r>
          </a:p>
          <a:p>
            <a:r>
              <a:rPr lang="en-US" sz="2400" dirty="0"/>
              <a:t>P-test – determines if two values are statistically different</a:t>
            </a:r>
          </a:p>
          <a:p>
            <a:r>
              <a:rPr lang="en-US" sz="2400" dirty="0"/>
              <a:t>Pearson’s Test – determines if two variables are correlated (e.g., an increase in one corresponds to an increase in the other)</a:t>
            </a:r>
          </a:p>
          <a:p>
            <a:pPr marL="0" indent="0" algn="ctr">
              <a:buNone/>
            </a:pPr>
            <a:r>
              <a:rPr lang="en-US" sz="2400" dirty="0"/>
              <a:t>Statistical analyses tells us which observations of the geologic features are statistically significant and should be used to constrain models or lead to interpretation.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b="1" dirty="0"/>
          </a:p>
          <a:p>
            <a:endParaRPr lang="en-US" sz="2400" dirty="0"/>
          </a:p>
        </p:txBody>
      </p:sp>
      <p:pic>
        <p:nvPicPr>
          <p:cNvPr id="11" name="Audio Recording Oct 27, 2020 at 4:31:48 PM" descr="Audio Recording Oct 27, 2020 at 4:31:48 PM">
            <a:hlinkClick r:id="" action="ppaction://media"/>
            <a:extLst>
              <a:ext uri="{FF2B5EF4-FFF2-40B4-BE49-F238E27FC236}">
                <a16:creationId xmlns:a16="http://schemas.microsoft.com/office/drawing/2014/main" id="{6154376A-4E1B-7F44-AD6C-824CCDA05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4736" y="-86683"/>
            <a:ext cx="693920" cy="69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9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BDD3B9-A11E-2646-AFB3-9B5B4E3C0AC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8322" y="1571687"/>
            <a:ext cx="8454602" cy="3292621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Global microchaos distribution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 What?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E6366-EFBC-5F4B-88DF-2C53F2A89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53258" y="203400"/>
            <a:ext cx="8685823" cy="442107"/>
          </a:xfrm>
        </p:spPr>
        <p:txBody>
          <a:bodyPr/>
          <a:lstStyle/>
          <a:p>
            <a:r>
              <a:rPr lang="en-US" dirty="0"/>
              <a:t>Results: Global Map – Microchaos Spatial Distribution</a:t>
            </a:r>
          </a:p>
        </p:txBody>
      </p:sp>
      <p:pic>
        <p:nvPicPr>
          <p:cNvPr id="4" name="Picture 3" descr="mch_nomos.jpg">
            <a:extLst>
              <a:ext uri="{FF2B5EF4-FFF2-40B4-BE49-F238E27FC236}">
                <a16:creationId xmlns:a16="http://schemas.microsoft.com/office/drawing/2014/main" id="{C258FDA4-C881-9746-A575-255A5983C1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6816" r="23514" b="29545"/>
          <a:stretch/>
        </p:blipFill>
        <p:spPr>
          <a:xfrm>
            <a:off x="496348" y="726508"/>
            <a:ext cx="8436576" cy="405011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4CB091-F861-D44C-8C49-43669E2600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0010" y="1914952"/>
            <a:ext cx="1742822" cy="2606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3F63C4-25BA-8F44-A1A6-F441F8C4B295}"/>
              </a:ext>
            </a:extLst>
          </p:cNvPr>
          <p:cNvSpPr txBox="1"/>
          <p:nvPr/>
        </p:nvSpPr>
        <p:spPr>
          <a:xfrm>
            <a:off x="6788999" y="1249176"/>
            <a:ext cx="2484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Lake Tahoe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(Image credit: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nasa.gov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DFD524-AFEF-B146-AC4A-40F82129ADDD}"/>
              </a:ext>
            </a:extLst>
          </p:cNvPr>
          <p:cNvSpPr txBox="1"/>
          <p:nvPr/>
        </p:nvSpPr>
        <p:spPr>
          <a:xfrm>
            <a:off x="116956" y="2594341"/>
            <a:ext cx="338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  <a:r>
              <a:rPr lang="en-US" sz="1400" baseline="30000" dirty="0"/>
              <a:t>o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2EB482-D5FF-E549-A53A-55808F41571A}"/>
              </a:ext>
            </a:extLst>
          </p:cNvPr>
          <p:cNvSpPr txBox="1"/>
          <p:nvPr/>
        </p:nvSpPr>
        <p:spPr>
          <a:xfrm>
            <a:off x="-872" y="3319751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30</a:t>
            </a:r>
            <a:r>
              <a:rPr lang="en-US" sz="1400" baseline="30000" dirty="0"/>
              <a:t>o</a:t>
            </a:r>
            <a:r>
              <a:rPr lang="en-US" sz="1400" dirty="0"/>
              <a:t>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FC3CA-8122-7E46-ACF4-0E9D2B0195A5}"/>
              </a:ext>
            </a:extLst>
          </p:cNvPr>
          <p:cNvSpPr txBox="1"/>
          <p:nvPr/>
        </p:nvSpPr>
        <p:spPr>
          <a:xfrm>
            <a:off x="2666" y="4375920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60</a:t>
            </a:r>
            <a:r>
              <a:rPr lang="en-US" sz="1400" baseline="30000" dirty="0"/>
              <a:t>o</a:t>
            </a:r>
            <a:r>
              <a:rPr lang="en-US" sz="1400" dirty="0"/>
              <a:t>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2106C7-D5C6-9D45-8171-1B35E7B711E1}"/>
              </a:ext>
            </a:extLst>
          </p:cNvPr>
          <p:cNvSpPr txBox="1"/>
          <p:nvPr/>
        </p:nvSpPr>
        <p:spPr>
          <a:xfrm>
            <a:off x="-14158" y="1853374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30</a:t>
            </a:r>
            <a:r>
              <a:rPr lang="en-US" sz="1400" baseline="30000" dirty="0"/>
              <a:t>o</a:t>
            </a:r>
            <a:r>
              <a:rPr lang="en-US" sz="1400" dirty="0"/>
              <a:t>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13554E-457E-6743-A1AD-F2DC2C311F6E}"/>
              </a:ext>
            </a:extLst>
          </p:cNvPr>
          <p:cNvSpPr txBox="1"/>
          <p:nvPr/>
        </p:nvSpPr>
        <p:spPr>
          <a:xfrm>
            <a:off x="-13713" y="802205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60</a:t>
            </a:r>
            <a:r>
              <a:rPr lang="en-US" sz="1400" baseline="30000" dirty="0"/>
              <a:t>o</a:t>
            </a:r>
            <a:r>
              <a:rPr lang="en-US" sz="1400" dirty="0"/>
              <a:t>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EF9141-D794-7F4B-BB30-747F87298704}"/>
              </a:ext>
            </a:extLst>
          </p:cNvPr>
          <p:cNvSpPr txBox="1"/>
          <p:nvPr/>
        </p:nvSpPr>
        <p:spPr>
          <a:xfrm>
            <a:off x="2310802" y="4755359"/>
            <a:ext cx="558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90</a:t>
            </a:r>
            <a:r>
              <a:rPr lang="en-US" sz="1400" baseline="30000" dirty="0"/>
              <a:t>o</a:t>
            </a:r>
            <a:r>
              <a:rPr lang="en-US" sz="1400" dirty="0"/>
              <a:t> 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5AF641-DCEE-0B43-96CA-9D2493AB8797}"/>
              </a:ext>
            </a:extLst>
          </p:cNvPr>
          <p:cNvSpPr txBox="1"/>
          <p:nvPr/>
        </p:nvSpPr>
        <p:spPr>
          <a:xfrm>
            <a:off x="6529709" y="4754055"/>
            <a:ext cx="630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90</a:t>
            </a:r>
            <a:r>
              <a:rPr lang="en-US" sz="1400" baseline="30000" dirty="0"/>
              <a:t>o</a:t>
            </a:r>
            <a:r>
              <a:rPr lang="en-US" sz="1400" dirty="0"/>
              <a:t> 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A6019E-5953-0345-84E1-9C292877A514}"/>
              </a:ext>
            </a:extLst>
          </p:cNvPr>
          <p:cNvSpPr txBox="1"/>
          <p:nvPr/>
        </p:nvSpPr>
        <p:spPr>
          <a:xfrm>
            <a:off x="4449289" y="4765992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180</a:t>
            </a:r>
            <a:r>
              <a:rPr lang="en-US" sz="1400" baseline="30000" dirty="0"/>
              <a:t>o</a:t>
            </a:r>
            <a:endParaRPr lang="en-US" sz="14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EBA1B5-7B6E-B94C-BFA5-3355B2A64DE3}"/>
              </a:ext>
            </a:extLst>
          </p:cNvPr>
          <p:cNvGrpSpPr/>
          <p:nvPr/>
        </p:nvGrpSpPr>
        <p:grpSpPr>
          <a:xfrm>
            <a:off x="3585137" y="1795962"/>
            <a:ext cx="1718858" cy="1169459"/>
            <a:chOff x="3585137" y="1795962"/>
            <a:chExt cx="1718858" cy="1169459"/>
          </a:xfrm>
        </p:grpSpPr>
        <p:pic>
          <p:nvPicPr>
            <p:cNvPr id="18" name="Picture 17" descr="ChaosEx.jpg">
              <a:extLst>
                <a:ext uri="{FF2B5EF4-FFF2-40B4-BE49-F238E27FC236}">
                  <a16:creationId xmlns:a16="http://schemas.microsoft.com/office/drawing/2014/main" id="{A5D3D2E6-C525-2C4C-899F-09699EF5C3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50" t="2966" r="58082" b="79981"/>
            <a:stretch/>
          </p:blipFill>
          <p:spPr>
            <a:xfrm>
              <a:off x="4125277" y="1795962"/>
              <a:ext cx="1178718" cy="116945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1504491-9D5B-1243-88E5-AF6F701F2701}"/>
                </a:ext>
              </a:extLst>
            </p:cNvPr>
            <p:cNvSpPr/>
            <p:nvPr/>
          </p:nvSpPr>
          <p:spPr>
            <a:xfrm>
              <a:off x="3585137" y="1851334"/>
              <a:ext cx="162028" cy="14629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7AD64B5-3C09-8043-81EB-64CAB4FC1A71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V="1">
              <a:off x="3666151" y="1795962"/>
              <a:ext cx="459126" cy="5537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C50DFAAC-6F40-FB45-8DEB-D8A0D52CC983}"/>
              </a:ext>
            </a:extLst>
          </p:cNvPr>
          <p:cNvSpPr/>
          <p:nvPr/>
        </p:nvSpPr>
        <p:spPr>
          <a:xfrm>
            <a:off x="477161" y="658771"/>
            <a:ext cx="8685824" cy="4186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C8EFEF-9EA7-A044-B65D-E97FDA2F4D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20" t="8227" r="24476" b="29417"/>
          <a:stretch/>
        </p:blipFill>
        <p:spPr>
          <a:xfrm>
            <a:off x="531184" y="784083"/>
            <a:ext cx="8454601" cy="39819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B7FB28D-C6D5-3345-B1FA-0FDE5AF95FC9}"/>
              </a:ext>
            </a:extLst>
          </p:cNvPr>
          <p:cNvSpPr txBox="1"/>
          <p:nvPr/>
        </p:nvSpPr>
        <p:spPr>
          <a:xfrm>
            <a:off x="185649" y="4233335"/>
            <a:ext cx="8823474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Some clustering of microchaos appears near Band junctions which could indicate increased heat flux and thinner ice shell.</a:t>
            </a:r>
          </a:p>
        </p:txBody>
      </p:sp>
      <p:pic>
        <p:nvPicPr>
          <p:cNvPr id="25" name="Audio Recording Oct 27, 2020 at 4:15:16 PM" descr="Audio Recording Oct 27, 2020 at 4:15:16 PM">
            <a:hlinkClick r:id="" action="ppaction://media"/>
            <a:extLst>
              <a:ext uri="{FF2B5EF4-FFF2-40B4-BE49-F238E27FC236}">
                <a16:creationId xmlns:a16="http://schemas.microsoft.com/office/drawing/2014/main" id="{4D90665B-DA60-7B46-A9D2-A47E896FBC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13853" y="4649635"/>
            <a:ext cx="511679" cy="51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5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1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6" grpId="0"/>
      <p:bldP spid="28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0936866-BE73-C74F-BBFB-9C61DDB18C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58" t="18606" r="13204" b="37670"/>
          <a:stretch/>
        </p:blipFill>
        <p:spPr>
          <a:xfrm>
            <a:off x="182444" y="2797270"/>
            <a:ext cx="3710401" cy="224899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C16CC84-F8E8-7546-97B1-326416F262A7}"/>
              </a:ext>
            </a:extLst>
          </p:cNvPr>
          <p:cNvSpPr txBox="1">
            <a:spLocks/>
          </p:cNvSpPr>
          <p:nvPr/>
        </p:nvSpPr>
        <p:spPr>
          <a:xfrm>
            <a:off x="182444" y="1072876"/>
            <a:ext cx="4389555" cy="19841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Map all blocks of pre-existing terrain within a chaos feature</a:t>
            </a:r>
          </a:p>
          <a:p>
            <a:r>
              <a:rPr lang="en-US" sz="2400" dirty="0"/>
              <a:t>Find area of each block</a:t>
            </a:r>
          </a:p>
          <a:p>
            <a:r>
              <a:rPr lang="en-US" sz="2400" dirty="0"/>
              <a:t>Plot size distribution of blocks</a:t>
            </a:r>
          </a:p>
          <a:p>
            <a:endParaRPr lang="en-US" sz="1100" dirty="0"/>
          </a:p>
          <a:p>
            <a:pPr marL="0" indent="0">
              <a:buNone/>
            </a:pPr>
            <a:endParaRPr lang="en-US" sz="2400" b="1" dirty="0"/>
          </a:p>
          <a:p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E6366-EFBC-5F4B-88DF-2C53F2A89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0732" y="226950"/>
            <a:ext cx="8454602" cy="430183"/>
          </a:xfrm>
        </p:spPr>
        <p:txBody>
          <a:bodyPr/>
          <a:lstStyle/>
          <a:p>
            <a:r>
              <a:rPr lang="en-US" dirty="0"/>
              <a:t>Results: Regional Mapping – </a:t>
            </a:r>
            <a:r>
              <a:rPr lang="en-US" sz="1800" dirty="0"/>
              <a:t>Chaos Block Size Distributions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FDCFA-B283-5B41-BEF4-12A8CD0641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191" r="6176" b="6893"/>
          <a:stretch/>
        </p:blipFill>
        <p:spPr>
          <a:xfrm>
            <a:off x="4180066" y="1179201"/>
            <a:ext cx="4825852" cy="385329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049D223-F54A-F44E-8AC1-F51DC3B37C48}"/>
              </a:ext>
            </a:extLst>
          </p:cNvPr>
          <p:cNvGrpSpPr/>
          <p:nvPr/>
        </p:nvGrpSpPr>
        <p:grpSpPr>
          <a:xfrm>
            <a:off x="142350" y="3298341"/>
            <a:ext cx="8927914" cy="1937308"/>
            <a:chOff x="108484" y="3332207"/>
            <a:chExt cx="8927914" cy="193730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0279F57-856C-F140-9CEF-7900913AB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484" y="3332207"/>
              <a:ext cx="8927914" cy="1937308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0E6B9B8-ED97-A24E-8705-91B7F69307D8}"/>
                </a:ext>
              </a:extLst>
            </p:cNvPr>
            <p:cNvSpPr txBox="1"/>
            <p:nvPr/>
          </p:nvSpPr>
          <p:spPr>
            <a:xfrm>
              <a:off x="202627" y="4412135"/>
              <a:ext cx="1941557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Shallower slope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E7164F-E168-4047-BBBE-BC2897B3219E}"/>
                </a:ext>
              </a:extLst>
            </p:cNvPr>
            <p:cNvSpPr txBox="1"/>
            <p:nvPr/>
          </p:nvSpPr>
          <p:spPr>
            <a:xfrm>
              <a:off x="7028692" y="4412135"/>
              <a:ext cx="1697901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Steeper slope</a:t>
              </a:r>
            </a:p>
          </p:txBody>
        </p:sp>
      </p:grpSp>
      <p:pic>
        <p:nvPicPr>
          <p:cNvPr id="12" name="Audio Recording Oct 27, 2020 at 4:21:04 PM" descr="Audio Recording Oct 27, 2020 at 4:21:04 PM">
            <a:hlinkClick r:id="" action="ppaction://media"/>
            <a:extLst>
              <a:ext uri="{FF2B5EF4-FFF2-40B4-BE49-F238E27FC236}">
                <a16:creationId xmlns:a16="http://schemas.microsoft.com/office/drawing/2014/main" id="{73970C91-1831-074E-A811-130C1B0B6B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95146" y="14943"/>
            <a:ext cx="631920" cy="6319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4EF7EE-83FF-2947-A147-9E5A6C0D8922}"/>
              </a:ext>
            </a:extLst>
          </p:cNvPr>
          <p:cNvSpPr txBox="1"/>
          <p:nvPr/>
        </p:nvSpPr>
        <p:spPr>
          <a:xfrm>
            <a:off x="182444" y="669803"/>
            <a:ext cx="8823474" cy="2677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Block formation is a scale-independent process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Block size distribution slope, which is statistically different between chaos features (p-test), correlates with morphology (Pearson’s test)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Quantifying morphology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Varying slopes provide constraints on chaos formation</a:t>
            </a:r>
          </a:p>
        </p:txBody>
      </p:sp>
    </p:spTree>
    <p:extLst>
      <p:ext uri="{BB962C8B-B14F-4D97-AF65-F5344CB8AC3E}">
        <p14:creationId xmlns:p14="http://schemas.microsoft.com/office/powerpoint/2010/main" val="182536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5321A7-B781-CB46-97DF-A4DF45BEF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98" y="-1586489"/>
            <a:ext cx="9144000" cy="9144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97FAC9-6258-1642-A268-47B3F32CAFD3}"/>
              </a:ext>
            </a:extLst>
          </p:cNvPr>
          <p:cNvSpPr/>
          <p:nvPr/>
        </p:nvSpPr>
        <p:spPr>
          <a:xfrm>
            <a:off x="-340242" y="-297712"/>
            <a:ext cx="9909543" cy="648586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E6366-EFBC-5F4B-88DF-2C53F2A89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0732" y="279192"/>
            <a:ext cx="8454602" cy="430183"/>
          </a:xfrm>
        </p:spPr>
        <p:txBody>
          <a:bodyPr/>
          <a:lstStyle/>
          <a:p>
            <a:r>
              <a:rPr lang="en-US" dirty="0"/>
              <a:t>Accomplishments and Next Steps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9E62596-BE24-6440-82EC-1CA32672C392}"/>
              </a:ext>
            </a:extLst>
          </p:cNvPr>
          <p:cNvSpPr txBox="1">
            <a:spLocks/>
          </p:cNvSpPr>
          <p:nvPr/>
        </p:nvSpPr>
        <p:spPr>
          <a:xfrm>
            <a:off x="190598" y="861824"/>
            <a:ext cx="8805334" cy="423914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Accomplishments</a:t>
            </a:r>
          </a:p>
          <a:p>
            <a:r>
              <a:rPr lang="en-US" sz="2400" dirty="0"/>
              <a:t>Global Geologic Map of Europa – </a:t>
            </a:r>
            <a:r>
              <a:rPr lang="en-US" sz="2400" b="1" dirty="0"/>
              <a:t>DONE, accepted by the USGS</a:t>
            </a:r>
          </a:p>
          <a:p>
            <a:r>
              <a:rPr lang="en-US" sz="2400" dirty="0"/>
              <a:t>Global map analysis (e.g., microchaos clustering) – </a:t>
            </a:r>
            <a:r>
              <a:rPr lang="en-US" sz="2400" b="1" dirty="0"/>
              <a:t>manuscript in prep</a:t>
            </a:r>
          </a:p>
          <a:p>
            <a:r>
              <a:rPr lang="en-US" sz="2400" dirty="0"/>
              <a:t>Regional mapping – </a:t>
            </a:r>
            <a:r>
              <a:rPr lang="en-US" sz="2400" b="1" dirty="0"/>
              <a:t>started</a:t>
            </a:r>
            <a:r>
              <a:rPr lang="en-US" sz="2400" dirty="0"/>
              <a:t>, more regions to be mapped</a:t>
            </a:r>
          </a:p>
          <a:p>
            <a:r>
              <a:rPr lang="en-US" sz="2400" dirty="0"/>
              <a:t>Regional mapping analysis (e.g., chaos block size distributions) – </a:t>
            </a:r>
            <a:r>
              <a:rPr lang="en-US" sz="2400" b="1" dirty="0"/>
              <a:t>manuscript in prep</a:t>
            </a:r>
          </a:p>
          <a:p>
            <a:endParaRPr lang="en-US" sz="1100" dirty="0"/>
          </a:p>
          <a:p>
            <a:pPr marL="0" indent="0">
              <a:buNone/>
            </a:pPr>
            <a:r>
              <a:rPr lang="en-US" sz="2400" b="1" dirty="0"/>
              <a:t>Next Steps</a:t>
            </a:r>
          </a:p>
          <a:p>
            <a:r>
              <a:rPr lang="en-US" sz="2400" dirty="0"/>
              <a:t>Complete and submit manuscripts (global microchaos clustering; regional  chaos block size distributions)</a:t>
            </a:r>
          </a:p>
          <a:p>
            <a:r>
              <a:rPr lang="en-US" sz="2400" dirty="0"/>
              <a:t>Complete regional mapping and write up observations and analyses</a:t>
            </a:r>
            <a:endParaRPr lang="en-US" sz="2400" b="1" dirty="0"/>
          </a:p>
          <a:p>
            <a:endParaRPr lang="en-US" sz="2400" dirty="0"/>
          </a:p>
        </p:txBody>
      </p:sp>
      <p:pic>
        <p:nvPicPr>
          <p:cNvPr id="9" name="Audio Recording Oct 27, 2020 at 4:32:46 PM" descr="Audio Recording Oct 27, 2020 at 4:32:46 PM">
            <a:hlinkClick r:id="" action="ppaction://media"/>
            <a:extLst>
              <a:ext uri="{FF2B5EF4-FFF2-40B4-BE49-F238E27FC236}">
                <a16:creationId xmlns:a16="http://schemas.microsoft.com/office/drawing/2014/main" id="{69C02E3D-F1E8-B34C-91BD-E0C100641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2948" y="87039"/>
            <a:ext cx="588469" cy="58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5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30298A-0F1C-6147-ABD6-8E8B623D0F7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0732" y="603050"/>
            <a:ext cx="8454602" cy="396895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100" b="1" dirty="0"/>
              <a:t>First Author Journal Articles: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000" b="1" dirty="0"/>
              <a:t>E. J. Leonard</a:t>
            </a:r>
            <a:r>
              <a:rPr lang="en-US" sz="1000" dirty="0"/>
              <a:t>, S. Howell, A. Mills, D. A. Senske, R. T. Pappalardo (in prep). Bringing Order to Chaos: Relating Morphology to Chaos Formation on Europa. Geophysical Research Letters.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000" b="1" dirty="0"/>
              <a:t>E. J. Leonard</a:t>
            </a:r>
            <a:r>
              <a:rPr lang="en-US" sz="1000" dirty="0"/>
              <a:t>, D. A. Patthoff, and D. A. Senske (in prep). The Europa Global Geologic Map: Global Analysis of Surface Features.</a:t>
            </a:r>
            <a:endParaRPr lang="en-US" sz="1000" b="1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000" b="1" dirty="0"/>
              <a:t>E. J. Leonard</a:t>
            </a:r>
            <a:r>
              <a:rPr lang="en-US" sz="1000" dirty="0"/>
              <a:t>, D. A. Patthoff, and D. A. Senske (accepted). The Europa Global Geologic Map. United States Geologic Survey.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000" b="1" dirty="0"/>
              <a:t>E. J. Leonard,</a:t>
            </a:r>
            <a:r>
              <a:rPr lang="en-US" sz="1000" dirty="0"/>
              <a:t> Yin, A., and Pappalardo, R. T. (2020). Ridged Plains on Europa Reveal a Compressive Past. Icarus.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30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100" b="1" dirty="0"/>
              <a:t>First Author Conference Abstracts/Presentations: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000" b="1" dirty="0"/>
              <a:t>E. J. Leonard</a:t>
            </a:r>
            <a:r>
              <a:rPr lang="en-US" sz="1000" dirty="0"/>
              <a:t>, D. A. Senske, and D. A. Patthoff (2020). Pwyll Antipodal Deposits on Europa?. AGU Fall Meeting. Oral presentation on December 13</a:t>
            </a:r>
            <a:r>
              <a:rPr lang="en-US" sz="1000" baseline="30000" dirty="0"/>
              <a:t>th</a:t>
            </a:r>
            <a:r>
              <a:rPr lang="en-US" sz="1000" dirty="0"/>
              <a:t>, 2020.</a:t>
            </a:r>
            <a:endParaRPr lang="en-US" sz="1000" b="1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000" b="1" dirty="0"/>
              <a:t>E. J. Leonard</a:t>
            </a:r>
            <a:r>
              <a:rPr lang="en-US" sz="1000" dirty="0"/>
              <a:t>, D. A. Patthoff, and D. A. Senske (2020). Geologic Mapping of Europa at Global and Regional Scales. Oral presentation at the USGS Planetary Mappers Meeting (virtual), June 2020.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000" b="1" dirty="0"/>
              <a:t>E. J. Leonard</a:t>
            </a:r>
            <a:r>
              <a:rPr lang="en-US" sz="1000" dirty="0"/>
              <a:t>,</a:t>
            </a:r>
            <a:r>
              <a:rPr lang="en-US" sz="1000" b="1" dirty="0"/>
              <a:t> </a:t>
            </a:r>
            <a:r>
              <a:rPr lang="en-US" sz="1000" dirty="0"/>
              <a:t>S. Howell (2020). Compositional Variations within Europa’s Ice Shell: Implications for Surface Geology. Oral presentation delivered at LPSC Spring Meeting in The Woodlands, TX, March 2019.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000" b="1" dirty="0"/>
              <a:t>E. J. Leonard</a:t>
            </a:r>
            <a:r>
              <a:rPr lang="en-US" sz="1000" dirty="0"/>
              <a:t>, D. A. Senske, and D. A. Patthoff (2019). Mapping Europa at the Regional Scale: Comparing Chaos Morphologies in Moytura Regio and Conamara Chaos. AGU Fall Meeting. Poster presentation on December 13</a:t>
            </a:r>
            <a:r>
              <a:rPr lang="en-US" sz="1000" baseline="30000" dirty="0"/>
              <a:t>th</a:t>
            </a:r>
            <a:r>
              <a:rPr lang="en-US" sz="1000" dirty="0"/>
              <a:t>, 2019.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000" b="1" dirty="0"/>
              <a:t>E. J. Leonard</a:t>
            </a:r>
            <a:r>
              <a:rPr lang="en-US" sz="1000" dirty="0"/>
              <a:t>, D. A. Senske, and D. A. Patthoff (2019). Geologic Mapping of Europa at Global and Regional Scales. Oral presentation at EPSC/DPS in Geneva, Switzerland. September 2019.</a:t>
            </a:r>
            <a:r>
              <a:rPr lang="en-US" sz="1000" b="1" dirty="0"/>
              <a:t> </a:t>
            </a:r>
            <a:endParaRPr lang="en-US" sz="100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000" b="1" dirty="0"/>
              <a:t>E. J. Leonard</a:t>
            </a:r>
            <a:r>
              <a:rPr lang="en-US" sz="1000" dirty="0"/>
              <a:t>, D. A. Patthoff, and D. A. Senske (2019). Geologic Mapping of Europa at Global and Regional Scales. Oral presentation at the USGS Planetary Mappers Meeting, June 2019.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CCF47-63E8-6A4F-BBC4-53DE36AF81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44407" y="194132"/>
            <a:ext cx="8454602" cy="430183"/>
          </a:xfrm>
        </p:spPr>
        <p:txBody>
          <a:bodyPr/>
          <a:lstStyle/>
          <a:p>
            <a:r>
              <a:rPr lang="en-US" dirty="0"/>
              <a:t>Publications and Acknowledgements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01879-57DA-5143-86C1-45745C9D38CC}"/>
              </a:ext>
            </a:extLst>
          </p:cNvPr>
          <p:cNvSpPr txBox="1"/>
          <p:nvPr/>
        </p:nvSpPr>
        <p:spPr>
          <a:xfrm>
            <a:off x="-40640" y="4361013"/>
            <a:ext cx="9441711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Thank you to Dave Senske, Robert Pappalardo, Sam Howell, Alyssa Mills, Alex Patthoff, and the Postdoc Office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147696-7EBF-0C4F-97CB-C212414F6368}"/>
              </a:ext>
            </a:extLst>
          </p:cNvPr>
          <p:cNvSpPr txBox="1"/>
          <p:nvPr/>
        </p:nvSpPr>
        <p:spPr>
          <a:xfrm>
            <a:off x="2265680" y="4744382"/>
            <a:ext cx="419473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Contact me at </a:t>
            </a:r>
            <a:r>
              <a:rPr lang="en-US" dirty="0" err="1"/>
              <a:t>Erin.J.Leonard@jpl.nasa.gov</a:t>
            </a:r>
            <a:endParaRPr lang="en-US" dirty="0"/>
          </a:p>
        </p:txBody>
      </p:sp>
      <p:pic>
        <p:nvPicPr>
          <p:cNvPr id="4" name="Audio Recording Oct 12, 2020 at 3:41:40 PM" descr="Audio Recording Oct 12, 2020 at 3:41:40 PM">
            <a:hlinkClick r:id="" action="ppaction://media"/>
            <a:extLst>
              <a:ext uri="{FF2B5EF4-FFF2-40B4-BE49-F238E27FC236}">
                <a16:creationId xmlns:a16="http://schemas.microsoft.com/office/drawing/2014/main" id="{F02A1F5B-431E-654E-98E1-39654D64F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83125" y="64957"/>
            <a:ext cx="538093" cy="53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7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522&quot;&gt;&lt;object type=&quot;3&quot; unique_id=&quot;10523&quot;&gt;&lt;property id=&quot;20148&quot; value=&quot;5&quot;/&gt;&lt;property id=&quot;20300&quot; value=&quot;Slide 1&quot;/&gt;&lt;property id=&quot;20307&quot; value=&quot;277&quot;/&gt;&lt;/object&gt;&lt;object type=&quot;3&quot; unique_id=&quot;10524&quot;&gt;&lt;property id=&quot;20148&quot; value=&quot;5&quot;/&gt;&lt;property id=&quot;20300&quot; value=&quot;Slide 2&quot;/&gt;&lt;property id=&quot;20307&quot; value=&quot;281&quot;/&gt;&lt;/object&gt;&lt;object type=&quot;3&quot; unique_id=&quot;10525&quot;&gt;&lt;property id=&quot;20148&quot; value=&quot;5&quot;/&gt;&lt;property id=&quot;20300&quot; value=&quot;Slide 3&quot;/&gt;&lt;property id=&quot;20307&quot; value=&quot;280&quot;/&gt;&lt;/object&gt;&lt;object type=&quot;3&quot; unique_id=&quot;10526&quot;&gt;&lt;property id=&quot;20148&quot; value=&quot;5&quot;/&gt;&lt;property id=&quot;20300&quot; value=&quot;Slide 4&quot;/&gt;&lt;property id=&quot;20307&quot; value=&quot;278&quot;/&gt;&lt;/object&gt;&lt;/object&gt;&lt;object type=&quot;8&quot; unique_id=&quot;10532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NASAjpl-WhiteTheme-16x9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1">
              <a:lumMod val="65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23977</TotalTime>
  <Words>1007</Words>
  <Application>Microsoft Macintosh PowerPoint</Application>
  <PresentationFormat>On-screen Show (16:9)</PresentationFormat>
  <Paragraphs>91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Tahoma</vt:lpstr>
      <vt:lpstr>NASAjpl-WhiteTheme-16x9-vA6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M Stolze</dc:creator>
  <cp:lastModifiedBy>Erin Leonard</cp:lastModifiedBy>
  <cp:revision>238</cp:revision>
  <dcterms:created xsi:type="dcterms:W3CDTF">2016-09-08T21:41:17Z</dcterms:created>
  <dcterms:modified xsi:type="dcterms:W3CDTF">2020-10-28T00:05:08Z</dcterms:modified>
</cp:coreProperties>
</file>