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94" r:id="rId2"/>
  </p:sldMasterIdLst>
  <p:notesMasterIdLst>
    <p:notesMasterId r:id="rId10"/>
  </p:notesMasterIdLst>
  <p:handoutMasterIdLst>
    <p:handoutMasterId r:id="rId11"/>
  </p:handoutMasterIdLst>
  <p:sldIdLst>
    <p:sldId id="282" r:id="rId3"/>
    <p:sldId id="283" r:id="rId4"/>
    <p:sldId id="286" r:id="rId5"/>
    <p:sldId id="288" r:id="rId6"/>
    <p:sldId id="289" r:id="rId7"/>
    <p:sldId id="280" r:id="rId8"/>
    <p:sldId id="285" r:id="rId9"/>
  </p:sldIdLst>
  <p:sldSz cx="9144000" cy="5143500" type="screen16x9"/>
  <p:notesSz cx="6858000" cy="9144000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3A3A"/>
    <a:srgbClr val="FFFFFF"/>
    <a:srgbClr val="FFC1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66" autoAdjust="0"/>
    <p:restoredTop sz="92339" autoAdjust="0"/>
  </p:normalViewPr>
  <p:slideViewPr>
    <p:cSldViewPr snapToGrid="0" snapToObjects="1">
      <p:cViewPr varScale="1">
        <p:scale>
          <a:sx n="123" d="100"/>
          <a:sy n="123" d="100"/>
        </p:scale>
        <p:origin x="2152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67AB6-DDEA-CF4E-A74B-19A554508643}" type="datetimeFigureOut">
              <a:rPr lang="en-US" smtClean="0">
                <a:latin typeface="Arial"/>
              </a:rPr>
              <a:t>10/8/2020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00F83-E232-AF4B-BEC0-F9D716239A3F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30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72DD8AEC-B96B-2C4C-86B3-8483D80B216B}" type="datetimeFigureOut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4180AB40-CF9C-CB44-AF47-E5E5B00AC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17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726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640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925513" y="1956377"/>
            <a:ext cx="7483464" cy="294801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915352" y="2251179"/>
            <a:ext cx="7493625" cy="419202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5512" y="2668678"/>
            <a:ext cx="7483465" cy="826362"/>
          </a:xfrm>
        </p:spPr>
        <p:txBody>
          <a:bodyPr>
            <a:no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15352" y="4246880"/>
            <a:ext cx="7493625" cy="497840"/>
          </a:xfrm>
        </p:spPr>
        <p:txBody>
          <a:bodyPr anchor="b">
            <a:no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5" y="1184383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915353" y="4802823"/>
            <a:ext cx="7493624" cy="274637"/>
          </a:xfrm>
        </p:spPr>
        <p:txBody>
          <a:bodyPr/>
          <a:lstStyle/>
          <a:p>
            <a:pPr algn="l"/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5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D4C51F1-096E-4A7D-AF59-49489967A51A}" type="datetime1">
              <a:rPr lang="en-US" smtClean="0"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0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D18AFA9-C13B-4E9A-A7F0-C8B20BE5ADB5}" type="datetime1">
              <a:rPr lang="en-US" smtClean="0"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6AFA6CE4-1B8F-4F53-8FC9-315CD27786F8}" type="datetime1">
              <a:rPr lang="en-US" smtClean="0"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CDEFE66-01B5-A147-B059-451E84A547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732" y="1571687"/>
            <a:ext cx="8454602" cy="32926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Click to Insert Content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0B06CD5-79FB-D64E-854C-192AEA1DF18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0731" y="823076"/>
            <a:ext cx="8454602" cy="4301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00" b="1" baseline="0">
                <a:solidFill>
                  <a:srgbClr val="99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2696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39" y="3918225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5687785" y="4802823"/>
            <a:ext cx="3347357" cy="274637"/>
          </a:xfrm>
        </p:spPr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417503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9198" y="3773210"/>
            <a:ext cx="8530529" cy="43018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200" b="1">
                <a:latin typeface="+mj-lt"/>
              </a:defRPr>
            </a:lvl2pPr>
            <a:lvl3pPr marL="914400" indent="0">
              <a:buNone/>
              <a:defRPr sz="2200" b="1">
                <a:latin typeface="+mj-lt"/>
              </a:defRPr>
            </a:lvl3pPr>
            <a:lvl4pPr marL="1371600" indent="0">
              <a:buNone/>
              <a:defRPr sz="2200" b="1">
                <a:latin typeface="+mj-lt"/>
              </a:defRPr>
            </a:lvl4pPr>
            <a:lvl5pPr marL="1828800" indent="0">
              <a:buNone/>
              <a:defRPr sz="2200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479716"/>
            <a:ext cx="5605047" cy="355600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7" y="3488175"/>
            <a:ext cx="8530530" cy="28503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400">
                <a:solidFill>
                  <a:schemeClr val="accent1"/>
                </a:solidFill>
              </a:defRPr>
            </a:lvl2pPr>
            <a:lvl3pPr marL="914400" indent="0">
              <a:buNone/>
              <a:defRPr sz="1400">
                <a:solidFill>
                  <a:schemeClr val="accent1"/>
                </a:solidFill>
              </a:defRPr>
            </a:lvl3pPr>
            <a:lvl4pPr marL="1371600" indent="0"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44" y="4219782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369199" y="4802823"/>
            <a:ext cx="5605046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41DE1EE-7D9E-4356-A17B-AC39B24D4A0F}" type="datetime1">
              <a:rPr lang="en-US" smtClean="0"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24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0EE1217-8810-43A4-A260-F7B93C1E2460}" type="datetime1">
              <a:rPr lang="en-US" smtClean="0"/>
              <a:t>10/8/2020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1BC07D9-38D2-4D21-BB9F-4FB482252065}" type="datetime1">
              <a:rPr lang="en-US" smtClean="0"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7A7201D-60A7-477E-96B4-3973BB7451F7}" type="datetime1">
              <a:rPr lang="en-US" smtClean="0"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6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F441585-8FA9-4EA2-85A4-83043578477A}" type="datetime1">
              <a:rPr lang="en-US" smtClean="0"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9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3F1A4B9-1F13-48F5-BF93-72CC0A0DFA2C}" type="datetime1">
              <a:rPr lang="en-US" smtClean="0"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5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200150"/>
            <a:ext cx="8432800" cy="339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999" y="4802823"/>
            <a:ext cx="1422401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FB8DC75-F238-4FEA-A196-95F443A65C8E}" type="datetime1">
              <a:rPr lang="en-US" smtClean="0"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1" y="4802823"/>
            <a:ext cx="5791199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7600" y="4802823"/>
            <a:ext cx="586130" cy="272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1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1" r:id="rId5"/>
    <p:sldLayoutId id="2147483662" r:id="rId6"/>
    <p:sldLayoutId id="2147483664" r:id="rId7"/>
    <p:sldLayoutId id="2147483663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77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81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11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5.png"/><Relationship Id="rId4" Type="http://schemas.openxmlformats.org/officeDocument/2006/relationships/image" Target="../media/image2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673CAB81-4E43-F140-AF13-B466D9094E76}"/>
              </a:ext>
            </a:extLst>
          </p:cNvPr>
          <p:cNvSpPr txBox="1">
            <a:spLocks/>
          </p:cNvSpPr>
          <p:nvPr/>
        </p:nvSpPr>
        <p:spPr>
          <a:xfrm>
            <a:off x="369198" y="3617138"/>
            <a:ext cx="8436135" cy="363898"/>
          </a:xfrm>
          <a:prstGeom prst="rect">
            <a:avLst/>
          </a:prstGeom>
        </p:spPr>
        <p:txBody>
          <a:bodyPr/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2020 Postdoc Research Day Presentation Conference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1EEC75B-CC61-E044-8ABA-811DA016D64D}"/>
              </a:ext>
            </a:extLst>
          </p:cNvPr>
          <p:cNvSpPr txBox="1">
            <a:spLocks/>
          </p:cNvSpPr>
          <p:nvPr/>
        </p:nvSpPr>
        <p:spPr>
          <a:xfrm>
            <a:off x="369198" y="3913971"/>
            <a:ext cx="8436134" cy="403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b="0" i="0" u="none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A50021"/>
                </a:solidFill>
                <a:latin typeface="Arial" charset="0"/>
              </a:rPr>
              <a:t>M. </a:t>
            </a:r>
            <a:r>
              <a:rPr lang="en-US" sz="1600" dirty="0" err="1">
                <a:solidFill>
                  <a:srgbClr val="A50021"/>
                </a:solidFill>
                <a:latin typeface="Arial" charset="0"/>
              </a:rPr>
              <a:t>Bulut</a:t>
            </a:r>
            <a:r>
              <a:rPr lang="en-US" sz="1600" dirty="0">
                <a:solidFill>
                  <a:srgbClr val="A50021"/>
                </a:solidFill>
                <a:latin typeface="Arial" charset="0"/>
              </a:rPr>
              <a:t> Coskun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F809F-D295-CF4A-B583-F28EED4303E1}"/>
              </a:ext>
            </a:extLst>
          </p:cNvPr>
          <p:cNvSpPr txBox="1"/>
          <p:nvPr/>
        </p:nvSpPr>
        <p:spPr>
          <a:xfrm>
            <a:off x="369197" y="4234054"/>
            <a:ext cx="5619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Organization: 389R</a:t>
            </a:r>
          </a:p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Advisor:  Mina Rais-Zadeh (389R)</a:t>
            </a:r>
          </a:p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Postdoc Program: JPL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1EC2A6E8-CC7C-475E-80D8-26D77B1F5030}"/>
              </a:ext>
            </a:extLst>
          </p:cNvPr>
          <p:cNvSpPr txBox="1">
            <a:spLocks/>
          </p:cNvSpPr>
          <p:nvPr/>
        </p:nvSpPr>
        <p:spPr>
          <a:xfrm>
            <a:off x="557132" y="224708"/>
            <a:ext cx="8436135" cy="363898"/>
          </a:xfrm>
          <a:prstGeom prst="rect">
            <a:avLst/>
          </a:prstGeom>
        </p:spPr>
        <p:txBody>
          <a:bodyPr/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b="1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1674A2-EA21-4AAB-B07A-C2D34C9D6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27" y="1321439"/>
            <a:ext cx="1973758" cy="19473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97E233-F24F-4417-A831-CBA98063A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6330" y="1292178"/>
            <a:ext cx="1973758" cy="19819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A402DB-EDF8-448B-9332-8574C369CB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378" y="1664793"/>
            <a:ext cx="1084858" cy="113141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4167541-8C80-45A1-916C-329834BF75DA}"/>
              </a:ext>
            </a:extLst>
          </p:cNvPr>
          <p:cNvSpPr/>
          <p:nvPr/>
        </p:nvSpPr>
        <p:spPr>
          <a:xfrm>
            <a:off x="2957512" y="1450973"/>
            <a:ext cx="63500" cy="7302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874698-C022-4CDB-994B-62AD5C47AEEC}"/>
              </a:ext>
            </a:extLst>
          </p:cNvPr>
          <p:cNvCxnSpPr/>
          <p:nvPr/>
        </p:nvCxnSpPr>
        <p:spPr>
          <a:xfrm flipV="1">
            <a:off x="2016236" y="1450973"/>
            <a:ext cx="941276" cy="213820"/>
          </a:xfrm>
          <a:prstGeom prst="line">
            <a:avLst/>
          </a:prstGeom>
          <a:ln w="12700" cmpd="sng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9A7307D-A16A-4820-B485-62FC2ACA5C2E}"/>
              </a:ext>
            </a:extLst>
          </p:cNvPr>
          <p:cNvCxnSpPr>
            <a:cxnSpLocks/>
          </p:cNvCxnSpPr>
          <p:nvPr/>
        </p:nvCxnSpPr>
        <p:spPr>
          <a:xfrm flipV="1">
            <a:off x="2016236" y="1523998"/>
            <a:ext cx="941276" cy="1290145"/>
          </a:xfrm>
          <a:prstGeom prst="line">
            <a:avLst/>
          </a:prstGeom>
          <a:ln w="12700" cmpd="sng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340F469-0A9C-47FC-9501-759D7B630D72}"/>
              </a:ext>
            </a:extLst>
          </p:cNvPr>
          <p:cNvSpPr txBox="1"/>
          <p:nvPr/>
        </p:nvSpPr>
        <p:spPr>
          <a:xfrm>
            <a:off x="895604" y="1362268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4"/>
                </a:solidFill>
              </a:rPr>
              <a:t>Single Pixel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80BBA0-0997-480E-8204-6C653558B8A7}"/>
              </a:ext>
            </a:extLst>
          </p:cNvPr>
          <p:cNvSpPr txBox="1"/>
          <p:nvPr/>
        </p:nvSpPr>
        <p:spPr>
          <a:xfrm>
            <a:off x="2524593" y="3235999"/>
            <a:ext cx="2775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Sparse Data Collection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EE5140-ABB6-4D8F-9895-07FB62FB3308}"/>
              </a:ext>
            </a:extLst>
          </p:cNvPr>
          <p:cNvSpPr/>
          <p:nvPr/>
        </p:nvSpPr>
        <p:spPr>
          <a:xfrm>
            <a:off x="749300" y="927961"/>
            <a:ext cx="7378700" cy="258503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E634C0-BC66-4E6D-890B-1CDFE19DD010}"/>
              </a:ext>
            </a:extLst>
          </p:cNvPr>
          <p:cNvSpPr txBox="1"/>
          <p:nvPr/>
        </p:nvSpPr>
        <p:spPr>
          <a:xfrm>
            <a:off x="2895627" y="927962"/>
            <a:ext cx="2080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4"/>
                </a:solidFill>
              </a:rPr>
              <a:t>Sparse Array of Pixels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A5EF8E9-7D71-4C52-85A5-6075E70F7486}"/>
              </a:ext>
            </a:extLst>
          </p:cNvPr>
          <p:cNvSpPr txBox="1"/>
          <p:nvPr/>
        </p:nvSpPr>
        <p:spPr>
          <a:xfrm>
            <a:off x="5835024" y="1045536"/>
            <a:ext cx="2316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4"/>
                </a:solidFill>
              </a:rPr>
              <a:t>Reconstructed IR Image</a:t>
            </a: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D94C5BC2-BB97-46DC-A998-C3E216B57B2B}"/>
              </a:ext>
            </a:extLst>
          </p:cNvPr>
          <p:cNvSpPr txBox="1">
            <a:spLocks/>
          </p:cNvSpPr>
          <p:nvPr/>
        </p:nvSpPr>
        <p:spPr>
          <a:xfrm>
            <a:off x="755650" y="151604"/>
            <a:ext cx="7372350" cy="753001"/>
          </a:xfrm>
          <a:prstGeom prst="rect">
            <a:avLst/>
          </a:prstGeom>
          <a:ln>
            <a:noFill/>
          </a:ln>
        </p:spPr>
        <p:txBody>
          <a:bodyPr/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200" b="1" dirty="0">
                <a:solidFill>
                  <a:srgbClr val="990000"/>
                </a:solidFill>
                <a:latin typeface="Arial"/>
                <a:cs typeface="Arial"/>
              </a:rPr>
              <a:t>IR Imaging using Sparse Microresonator Arrays       and Compressed Sensing 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44F13263-1777-4010-9372-CD2D88CCC28C}"/>
              </a:ext>
            </a:extLst>
          </p:cNvPr>
          <p:cNvSpPr/>
          <p:nvPr/>
        </p:nvSpPr>
        <p:spPr>
          <a:xfrm>
            <a:off x="5040691" y="2054103"/>
            <a:ext cx="879391" cy="352797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706B607-0CA7-4B6A-A067-69CF4C703A16}"/>
              </a:ext>
            </a:extLst>
          </p:cNvPr>
          <p:cNvSpPr/>
          <p:nvPr/>
        </p:nvSpPr>
        <p:spPr>
          <a:xfrm>
            <a:off x="6389023" y="3238577"/>
            <a:ext cx="13356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Data Recovered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B56652D-A610-4197-9AEA-FA813066BCCC}"/>
              </a:ext>
            </a:extLst>
          </p:cNvPr>
          <p:cNvSpPr/>
          <p:nvPr/>
        </p:nvSpPr>
        <p:spPr>
          <a:xfrm>
            <a:off x="2907529" y="1128968"/>
            <a:ext cx="20778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/>
              <a:t>(90% of the pixels are missing)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2B1EEC3-4576-4EC6-A096-846C9648BB95}"/>
              </a:ext>
            </a:extLst>
          </p:cNvPr>
          <p:cNvSpPr txBox="1"/>
          <p:nvPr/>
        </p:nvSpPr>
        <p:spPr>
          <a:xfrm>
            <a:off x="131722" y="2783232"/>
            <a:ext cx="2775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IR Radiation Sensitive </a:t>
            </a:r>
          </a:p>
          <a:p>
            <a:pPr algn="ctr"/>
            <a:r>
              <a:rPr lang="en-US" sz="1200" dirty="0"/>
              <a:t>Microresonator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070437F-8A80-4B58-9895-94A68DCA2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44037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8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EAF73979-B31A-47BD-A03E-B9D83A5B1CAC}"/>
              </a:ext>
            </a:extLst>
          </p:cNvPr>
          <p:cNvSpPr/>
          <p:nvPr/>
        </p:nvSpPr>
        <p:spPr>
          <a:xfrm>
            <a:off x="646113" y="841640"/>
            <a:ext cx="7803231" cy="16724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33C2-CE7F-5C4D-9F49-77092C4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2100" y="219281"/>
            <a:ext cx="8454602" cy="430183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3BF1186-0025-4F88-AD6E-C1609903C924}"/>
              </a:ext>
            </a:extLst>
          </p:cNvPr>
          <p:cNvGrpSpPr/>
          <p:nvPr/>
        </p:nvGrpSpPr>
        <p:grpSpPr>
          <a:xfrm>
            <a:off x="646113" y="2589872"/>
            <a:ext cx="6226018" cy="2332244"/>
            <a:chOff x="646113" y="2589872"/>
            <a:chExt cx="6226018" cy="2332244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36C3FF90-0B64-4AAE-AADA-48DE5E5343CA}"/>
                </a:ext>
              </a:extLst>
            </p:cNvPr>
            <p:cNvGrpSpPr/>
            <p:nvPr/>
          </p:nvGrpSpPr>
          <p:grpSpPr>
            <a:xfrm>
              <a:off x="646113" y="2589872"/>
              <a:ext cx="5512704" cy="2332244"/>
              <a:chOff x="646113" y="2589872"/>
              <a:chExt cx="5512704" cy="2332244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A178EB2-9330-4CBD-8DBA-5BDB0EC78C56}"/>
                  </a:ext>
                </a:extLst>
              </p:cNvPr>
              <p:cNvSpPr/>
              <p:nvPr/>
            </p:nvSpPr>
            <p:spPr>
              <a:xfrm>
                <a:off x="662581" y="2594836"/>
                <a:ext cx="5496236" cy="232330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776DBF3-39CF-49E5-904D-14D01A858982}"/>
                  </a:ext>
                </a:extLst>
              </p:cNvPr>
              <p:cNvSpPr/>
              <p:nvPr/>
            </p:nvSpPr>
            <p:spPr>
              <a:xfrm>
                <a:off x="1246113" y="3720208"/>
                <a:ext cx="579967" cy="81703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5B8BF2D5-AA96-4438-8D5A-EA587F3ADD02}"/>
                  </a:ext>
                </a:extLst>
              </p:cNvPr>
              <p:cNvGrpSpPr/>
              <p:nvPr/>
            </p:nvGrpSpPr>
            <p:grpSpPr>
              <a:xfrm>
                <a:off x="4467143" y="3601105"/>
                <a:ext cx="981526" cy="978459"/>
                <a:chOff x="6094399" y="1115106"/>
                <a:chExt cx="2386410" cy="2245546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8719A32A-1FE6-4795-826D-19556675E9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94399" y="1115106"/>
                  <a:ext cx="2386410" cy="2245546"/>
                </a:xfrm>
                <a:prstGeom prst="rect">
                  <a:avLst/>
                </a:prstGeom>
              </p:spPr>
            </p:pic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5C5C657F-3C35-4AEA-8911-A509591B0CD1}"/>
                    </a:ext>
                  </a:extLst>
                </p:cNvPr>
                <p:cNvSpPr/>
                <p:nvPr/>
              </p:nvSpPr>
              <p:spPr>
                <a:xfrm>
                  <a:off x="6149628" y="1139966"/>
                  <a:ext cx="2299047" cy="2195826"/>
                </a:xfrm>
                <a:prstGeom prst="rect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58CFB14-254D-4586-B73A-EADD87535CE5}"/>
                  </a:ext>
                </a:extLst>
              </p:cNvPr>
              <p:cNvSpPr/>
              <p:nvPr/>
            </p:nvSpPr>
            <p:spPr>
              <a:xfrm>
                <a:off x="3955350" y="3159547"/>
                <a:ext cx="211147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71450" indent="-171450">
                  <a:buFont typeface="Wingdings" panose="05000000000000000000" pitchFamily="2" charset="2"/>
                  <a:buChar char="ü"/>
                </a:pPr>
                <a:r>
                  <a:rPr lang="en-US" sz="12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Easier signal routing</a:t>
                </a:r>
              </a:p>
              <a:p>
                <a:r>
                  <a:rPr lang="en-US" sz="12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and densely placed pixels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9F76329-06F8-489D-BA80-7DEA337BBE2F}"/>
                  </a:ext>
                </a:extLst>
              </p:cNvPr>
              <p:cNvSpPr/>
              <p:nvPr/>
            </p:nvSpPr>
            <p:spPr>
              <a:xfrm>
                <a:off x="1297969" y="4360145"/>
                <a:ext cx="469928" cy="11112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83D2418-D414-4C79-A6FF-009926B090C2}"/>
                  </a:ext>
                </a:extLst>
              </p:cNvPr>
              <p:cNvSpPr/>
              <p:nvPr/>
            </p:nvSpPr>
            <p:spPr>
              <a:xfrm>
                <a:off x="1297969" y="4213268"/>
                <a:ext cx="469928" cy="11112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88A8E19-91D3-4449-BFC8-FACDDB1E5A6D}"/>
                  </a:ext>
                </a:extLst>
              </p:cNvPr>
              <p:cNvSpPr/>
              <p:nvPr/>
            </p:nvSpPr>
            <p:spPr>
              <a:xfrm>
                <a:off x="1297969" y="4068071"/>
                <a:ext cx="469928" cy="11112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1BE4740-7C46-4B10-B53F-E5D7CCC9ED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97969" y="3805993"/>
                <a:ext cx="446445" cy="619921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E7D8688-568A-4911-AC7A-505C995833A6}"/>
                  </a:ext>
                </a:extLst>
              </p:cNvPr>
              <p:cNvSpPr/>
              <p:nvPr/>
            </p:nvSpPr>
            <p:spPr>
              <a:xfrm>
                <a:off x="1297969" y="3634638"/>
                <a:ext cx="174628" cy="8557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52540FB-679F-48DC-B400-45CB9D342B03}"/>
                  </a:ext>
                </a:extLst>
              </p:cNvPr>
              <p:cNvSpPr/>
              <p:nvPr/>
            </p:nvSpPr>
            <p:spPr>
              <a:xfrm>
                <a:off x="1593269" y="3627245"/>
                <a:ext cx="174628" cy="8557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D93D6C3-B38D-44F8-8C79-A56AA0A51021}"/>
                  </a:ext>
                </a:extLst>
              </p:cNvPr>
              <p:cNvSpPr/>
              <p:nvPr/>
            </p:nvSpPr>
            <p:spPr>
              <a:xfrm>
                <a:off x="795395" y="3152978"/>
                <a:ext cx="147348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>
                  <a:buFont typeface="Wingdings" panose="05000000000000000000" pitchFamily="2" charset="2"/>
                  <a:buChar char="ü"/>
                </a:pPr>
                <a:r>
                  <a:rPr lang="en-US" sz="12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Reduced power </a:t>
                </a:r>
              </a:p>
              <a:p>
                <a:r>
                  <a:rPr lang="en-US" sz="12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consumption</a:t>
                </a: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840D8434-D63F-44E7-B0BA-790039EA40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23642" y="3596341"/>
                <a:ext cx="1242671" cy="978458"/>
              </a:xfrm>
              <a:prstGeom prst="rect">
                <a:avLst/>
              </a:prstGeom>
            </p:spPr>
          </p:pic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FE88E0B-1251-4DB7-9FC8-5C3FDD8E60F5}"/>
                  </a:ext>
                </a:extLst>
              </p:cNvPr>
              <p:cNvSpPr/>
              <p:nvPr/>
            </p:nvSpPr>
            <p:spPr>
              <a:xfrm>
                <a:off x="2534604" y="3140849"/>
                <a:ext cx="147348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>
                  <a:buFont typeface="Wingdings" panose="05000000000000000000" pitchFamily="2" charset="2"/>
                  <a:buChar char="ü"/>
                </a:pPr>
                <a:r>
                  <a:rPr lang="en-US" sz="12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Less complex </a:t>
                </a:r>
              </a:p>
              <a:p>
                <a:r>
                  <a:rPr lang="en-US" sz="12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electronics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2B91353-6771-44E7-8700-6E1537C9AC03}"/>
                  </a:ext>
                </a:extLst>
              </p:cNvPr>
              <p:cNvSpPr/>
              <p:nvPr/>
            </p:nvSpPr>
            <p:spPr>
              <a:xfrm>
                <a:off x="1852572" y="4645117"/>
                <a:ext cx="3768572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at the expense of moderate post-processing time.</a:t>
                </a:r>
              </a:p>
            </p:txBody>
          </p:sp>
          <p:sp>
            <p:nvSpPr>
              <p:cNvPr id="59" name="Text Placeholder 2">
                <a:extLst>
                  <a:ext uri="{FF2B5EF4-FFF2-40B4-BE49-F238E27FC236}">
                    <a16:creationId xmlns:a16="http://schemas.microsoft.com/office/drawing/2014/main" id="{588B23E3-4C04-4D5D-A265-8E93D2CAC7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6113" y="2589872"/>
                <a:ext cx="2454836" cy="252652"/>
              </a:xfrm>
              <a:prstGeom prst="rect">
                <a:avLst/>
              </a:prstGeom>
            </p:spPr>
            <p:txBody>
              <a:bodyPr anchor="t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600" b="1" kern="1200" baseline="0">
                    <a:solidFill>
                      <a:srgbClr val="990000"/>
                    </a:solidFill>
                    <a:latin typeface="Arial"/>
                    <a:ea typeface="+mn-ea"/>
                    <a:cs typeface="Arial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u="sng" dirty="0"/>
                  <a:t>(b) Why Sparse Arrays? 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AA23773-77F4-4740-9E76-8936B1443FE0}"/>
                </a:ext>
              </a:extLst>
            </p:cNvPr>
            <p:cNvSpPr/>
            <p:nvPr/>
          </p:nvSpPr>
          <p:spPr>
            <a:xfrm>
              <a:off x="666665" y="2673079"/>
              <a:ext cx="620546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Sparse sensor arrays, by definition have reduced number of elements enabling, </a:t>
              </a: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840D0F79-DB07-4BA6-8272-97BAB7FC82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0266" y="939366"/>
            <a:ext cx="2047189" cy="1508028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250E65E8-47DA-4517-91CA-DFA987408164}"/>
              </a:ext>
            </a:extLst>
          </p:cNvPr>
          <p:cNvSpPr/>
          <p:nvPr/>
        </p:nvSpPr>
        <p:spPr>
          <a:xfrm>
            <a:off x="885798" y="1354510"/>
            <a:ext cx="50594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project aims to develop an instrument capable of taking infrared (IR) images in harsh environments (high radiation and high temperatures up to 500°C) using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 sparse array of resonant-based micromechanical devices. 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535EA122-1500-486B-B53C-32CA549A8C3D}"/>
              </a:ext>
            </a:extLst>
          </p:cNvPr>
          <p:cNvSpPr txBox="1">
            <a:spLocks/>
          </p:cNvSpPr>
          <p:nvPr/>
        </p:nvSpPr>
        <p:spPr>
          <a:xfrm>
            <a:off x="693631" y="1003721"/>
            <a:ext cx="2454836" cy="252652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kern="1200" baseline="0">
                <a:solidFill>
                  <a:srgbClr val="990000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u="sng" dirty="0"/>
              <a:t>(a) The Ultimate Goal: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C5880BC-80F7-48CF-B48E-C7F3A055D78C}"/>
              </a:ext>
            </a:extLst>
          </p:cNvPr>
          <p:cNvGrpSpPr/>
          <p:nvPr/>
        </p:nvGrpSpPr>
        <p:grpSpPr>
          <a:xfrm>
            <a:off x="6247145" y="2598812"/>
            <a:ext cx="2517430" cy="2323304"/>
            <a:chOff x="6247145" y="2598812"/>
            <a:chExt cx="2517430" cy="2323304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CF83D7D-E9C7-45F5-913B-63FEADEBC120}"/>
                </a:ext>
              </a:extLst>
            </p:cNvPr>
            <p:cNvSpPr/>
            <p:nvPr/>
          </p:nvSpPr>
          <p:spPr>
            <a:xfrm>
              <a:off x="6247854" y="2598812"/>
              <a:ext cx="2201489" cy="232330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 Placeholder 2">
              <a:extLst>
                <a:ext uri="{FF2B5EF4-FFF2-40B4-BE49-F238E27FC236}">
                  <a16:creationId xmlns:a16="http://schemas.microsoft.com/office/drawing/2014/main" id="{CD090F5A-EC45-4089-9277-F662F252F13C}"/>
                </a:ext>
              </a:extLst>
            </p:cNvPr>
            <p:cNvSpPr txBox="1">
              <a:spLocks/>
            </p:cNvSpPr>
            <p:nvPr/>
          </p:nvSpPr>
          <p:spPr>
            <a:xfrm>
              <a:off x="6309739" y="2625036"/>
              <a:ext cx="2454836" cy="252652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600" b="1" kern="1200" baseline="0">
                  <a:solidFill>
                    <a:srgbClr val="990000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u="sng" dirty="0"/>
                <a:t>(c) Outline: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D3C0747-BB66-41A2-9B8C-5A45D8E52428}"/>
                </a:ext>
              </a:extLst>
            </p:cNvPr>
            <p:cNvSpPr/>
            <p:nvPr/>
          </p:nvSpPr>
          <p:spPr>
            <a:xfrm>
              <a:off x="6247145" y="3022154"/>
              <a:ext cx="2157713" cy="18004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Pixel design</a:t>
              </a:r>
            </a:p>
            <a:p>
              <a:pPr marL="171450" indent="-1714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Sparse array construction</a:t>
              </a:r>
            </a:p>
            <a:p>
              <a:pPr marL="171450" indent="-1714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Compressed sensing </a:t>
              </a:r>
            </a:p>
            <a:p>
              <a:pPr marL="171450" indent="-1714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Test and recovery procedure</a:t>
              </a:r>
            </a:p>
            <a:p>
              <a:pPr marL="171450" indent="-1714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Results</a:t>
              </a:r>
            </a:p>
            <a:p>
              <a:pPr marL="171450" indent="-1714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Discussion and future work</a:t>
              </a:r>
            </a:p>
            <a:p>
              <a:pPr algn="just"/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DE044C-BB5A-43E5-877C-A8E0E02EE1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627" y="4242058"/>
            <a:ext cx="406400" cy="406400"/>
          </a:xfrm>
          <a:prstGeom prst="rect">
            <a:avLst/>
          </a:prstGeom>
        </p:spPr>
      </p:pic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9118E3B1-D56B-4F78-BDC4-C8B9F47D71AE}"/>
              </a:ext>
            </a:extLst>
          </p:cNvPr>
          <p:cNvSpPr txBox="1">
            <a:spLocks/>
          </p:cNvSpPr>
          <p:nvPr/>
        </p:nvSpPr>
        <p:spPr>
          <a:xfrm>
            <a:off x="8764575" y="4713317"/>
            <a:ext cx="359509" cy="430183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kern="1200" baseline="0">
                <a:solidFill>
                  <a:srgbClr val="990000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7273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57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33C2-CE7F-5C4D-9F49-77092C4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0731" y="212254"/>
            <a:ext cx="8454602" cy="430183"/>
          </a:xfrm>
        </p:spPr>
        <p:txBody>
          <a:bodyPr/>
          <a:lstStyle/>
          <a:p>
            <a:r>
              <a:rPr lang="en-US" dirty="0"/>
              <a:t>Pixel Design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13EDAFA-7686-440E-814D-F927D0E95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61" y="1687350"/>
            <a:ext cx="2689489" cy="171104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3905054-8AEB-4358-83B8-A88637822AAC}"/>
              </a:ext>
            </a:extLst>
          </p:cNvPr>
          <p:cNvGrpSpPr/>
          <p:nvPr/>
        </p:nvGrpSpPr>
        <p:grpSpPr>
          <a:xfrm>
            <a:off x="2811153" y="2258063"/>
            <a:ext cx="5702080" cy="2734756"/>
            <a:chOff x="2811153" y="2258063"/>
            <a:chExt cx="5702080" cy="273475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BD6CA19-E9E4-463F-A435-4C0F5FDD96A0}"/>
                </a:ext>
              </a:extLst>
            </p:cNvPr>
            <p:cNvGrpSpPr/>
            <p:nvPr/>
          </p:nvGrpSpPr>
          <p:grpSpPr>
            <a:xfrm>
              <a:off x="3913614" y="2258063"/>
              <a:ext cx="4599619" cy="2734756"/>
              <a:chOff x="3913614" y="2258063"/>
              <a:chExt cx="4599619" cy="2734756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057CFE9-F5FD-4697-834B-13415B890B1A}"/>
                  </a:ext>
                </a:extLst>
              </p:cNvPr>
              <p:cNvSpPr/>
              <p:nvPr/>
            </p:nvSpPr>
            <p:spPr>
              <a:xfrm>
                <a:off x="3913614" y="2258063"/>
                <a:ext cx="4599619" cy="2734756"/>
              </a:xfrm>
              <a:prstGeom prst="rect">
                <a:avLst/>
              </a:prstGeom>
              <a:solidFill>
                <a:srgbClr val="FFC1C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ext Placeholder 2">
                <a:extLst>
                  <a:ext uri="{FF2B5EF4-FFF2-40B4-BE49-F238E27FC236}">
                    <a16:creationId xmlns:a16="http://schemas.microsoft.com/office/drawing/2014/main" id="{356860A6-1916-4A24-9A1E-7FFAE0D5E8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20630" y="2296296"/>
                <a:ext cx="4150428" cy="430183"/>
              </a:xfrm>
              <a:prstGeom prst="rect">
                <a:avLst/>
              </a:prstGeom>
            </p:spPr>
            <p:txBody>
              <a:bodyPr anchor="t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600" b="1" kern="1200" baseline="0">
                    <a:solidFill>
                      <a:srgbClr val="990000"/>
                    </a:solidFill>
                    <a:latin typeface="Arial"/>
                    <a:ea typeface="+mn-ea"/>
                    <a:cs typeface="Arial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u="sng" dirty="0"/>
                  <a:t>Analysis of the Thermal Design Parameters</a:t>
                </a:r>
              </a:p>
            </p:txBody>
          </p:sp>
          <p:sp>
            <p:nvSpPr>
              <p:cNvPr id="67" name="Text Placeholder 2">
                <a:extLst>
                  <a:ext uri="{FF2B5EF4-FFF2-40B4-BE49-F238E27FC236}">
                    <a16:creationId xmlns:a16="http://schemas.microsoft.com/office/drawing/2014/main" id="{B05D2E37-81F9-4215-A3B1-C00D43C2FC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13614" y="2756688"/>
                <a:ext cx="1859986" cy="774623"/>
              </a:xfrm>
              <a:prstGeom prst="rect">
                <a:avLst/>
              </a:prstGeom>
            </p:spPr>
            <p:txBody>
              <a:bodyPr anchor="t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600" b="1" kern="1200" baseline="0">
                    <a:solidFill>
                      <a:srgbClr val="990000"/>
                    </a:solidFill>
                    <a:latin typeface="Arial"/>
                    <a:ea typeface="+mn-ea"/>
                    <a:cs typeface="Arial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b="0" dirty="0">
                    <a:solidFill>
                      <a:schemeClr val="tx1"/>
                    </a:solidFill>
                  </a:rPr>
                  <a:t>Meandering Tether Design provides higher: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100" b="0" dirty="0">
                    <a:solidFill>
                      <a:schemeClr val="tx1"/>
                    </a:solidFill>
                  </a:rPr>
                  <a:t>Thermal Resistance,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100" b="0" dirty="0">
                    <a:solidFill>
                      <a:schemeClr val="tx1"/>
                    </a:solidFill>
                  </a:rPr>
                  <a:t>Sensitivity, and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100" b="0" dirty="0">
                    <a:solidFill>
                      <a:schemeClr val="tx1"/>
                    </a:solidFill>
                  </a:rPr>
                  <a:t>NETD. </a:t>
                </a:r>
                <a:endParaRPr lang="en-US" sz="1100" b="0" u="sng" dirty="0">
                  <a:solidFill>
                    <a:schemeClr val="tx1"/>
                  </a:solidFill>
                </a:endParaRPr>
              </a:p>
              <a:p>
                <a:endParaRPr lang="en-US" sz="1100" b="0" u="sng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8" name="Arrow: Right 47">
              <a:extLst>
                <a:ext uri="{FF2B5EF4-FFF2-40B4-BE49-F238E27FC236}">
                  <a16:creationId xmlns:a16="http://schemas.microsoft.com/office/drawing/2014/main" id="{78CA508E-0938-49C4-BDC0-C5F0E2A33662}"/>
                </a:ext>
              </a:extLst>
            </p:cNvPr>
            <p:cNvSpPr/>
            <p:nvPr/>
          </p:nvSpPr>
          <p:spPr>
            <a:xfrm rot="1799727">
              <a:off x="2811153" y="3215522"/>
              <a:ext cx="1027579" cy="426857"/>
            </a:xfrm>
            <a:prstGeom prst="rightArrow">
              <a:avLst/>
            </a:prstGeom>
            <a:solidFill>
              <a:srgbClr val="FFC1C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11432E22-FD92-4C8B-A163-78FFE1E463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488958"/>
              </p:ext>
            </p:extLst>
          </p:nvPr>
        </p:nvGraphicFramePr>
        <p:xfrm>
          <a:off x="4049297" y="4165983"/>
          <a:ext cx="4345403" cy="777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5553">
                  <a:extLst>
                    <a:ext uri="{9D8B030D-6E8A-4147-A177-3AD203B41FA5}">
                      <a16:colId xmlns:a16="http://schemas.microsoft.com/office/drawing/2014/main" val="578196312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1105024109"/>
                    </a:ext>
                  </a:extLst>
                </a:gridCol>
                <a:gridCol w="1327150">
                  <a:extLst>
                    <a:ext uri="{9D8B030D-6E8A-4147-A177-3AD203B41FA5}">
                      <a16:colId xmlns:a16="http://schemas.microsoft.com/office/drawing/2014/main" val="13146307"/>
                    </a:ext>
                  </a:extLst>
                </a:gridCol>
              </a:tblGrid>
              <a:tr h="223291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Length (</a:t>
                      </a:r>
                      <a:r>
                        <a:rPr lang="el-GR" sz="11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11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m)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183073"/>
                  </a:ext>
                </a:extLst>
              </a:tr>
              <a:tr h="223291"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</a:t>
                      </a:r>
                      <a:r>
                        <a:rPr lang="en-US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Resistance (K/W)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24519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824827"/>
                  </a:ext>
                </a:extLst>
              </a:tr>
              <a:tr h="223291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Constant (</a:t>
                      </a:r>
                      <a:r>
                        <a:rPr lang="el-GR" sz="11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11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s)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041364"/>
                  </a:ext>
                </a:extLst>
              </a:tr>
            </a:tbl>
          </a:graphicData>
        </a:graphic>
      </p:graphicFrame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0F8FF75B-F07C-4170-8EA3-A5D0CF5184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802461"/>
              </p:ext>
            </p:extLst>
          </p:nvPr>
        </p:nvGraphicFramePr>
        <p:xfrm>
          <a:off x="437166" y="3761871"/>
          <a:ext cx="2686050" cy="1230948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715645">
                  <a:extLst>
                    <a:ext uri="{9D8B030D-6E8A-4147-A177-3AD203B41FA5}">
                      <a16:colId xmlns:a16="http://schemas.microsoft.com/office/drawing/2014/main" val="3845372288"/>
                    </a:ext>
                  </a:extLst>
                </a:gridCol>
                <a:gridCol w="1284605">
                  <a:extLst>
                    <a:ext uri="{9D8B030D-6E8A-4147-A177-3AD203B41FA5}">
                      <a16:colId xmlns:a16="http://schemas.microsoft.com/office/drawing/2014/main" val="211771179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9992255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effectLst/>
                        </a:rPr>
                        <a:t>Parameter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>
                          <a:effectLst/>
                        </a:rPr>
                        <a:t>Description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effectLst/>
                        </a:rPr>
                        <a:t>Value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58065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200" dirty="0" err="1">
                          <a:effectLst/>
                        </a:rPr>
                        <a:t>L</a:t>
                      </a:r>
                      <a:r>
                        <a:rPr lang="en-US" sz="1000" b="0" kern="1200" baseline="-25000" dirty="0" err="1">
                          <a:effectLst/>
                        </a:rPr>
                        <a:t>r</a:t>
                      </a:r>
                      <a:r>
                        <a:rPr lang="en-US" sz="1000" b="0" kern="1200" baseline="-25000" dirty="0">
                          <a:effectLst/>
                        </a:rPr>
                        <a:t> ­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>
                          <a:effectLst/>
                        </a:rPr>
                        <a:t>Resonator Length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>
                          <a:effectLst/>
                        </a:rPr>
                        <a:t> 60</a:t>
                      </a:r>
                      <a:r>
                        <a:rPr lang="el-GR" sz="1000" kern="1200">
                          <a:effectLst/>
                        </a:rPr>
                        <a:t> μ</a:t>
                      </a:r>
                      <a:r>
                        <a:rPr lang="en-US" sz="1000" kern="1200">
                          <a:effectLst/>
                        </a:rPr>
                        <a:t>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55513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err="1">
                          <a:effectLst/>
                        </a:rPr>
                        <a:t>w</a:t>
                      </a:r>
                      <a:r>
                        <a:rPr lang="en-US" sz="1000" b="0" baseline="-25000" dirty="0" err="1">
                          <a:effectLst/>
                        </a:rPr>
                        <a:t>r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>
                          <a:effectLst/>
                        </a:rPr>
                        <a:t>Resonator Width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>
                          <a:effectLst/>
                        </a:rPr>
                        <a:t>30 </a:t>
                      </a:r>
                      <a:r>
                        <a:rPr lang="el-GR" sz="1000" kern="1200">
                          <a:effectLst/>
                        </a:rPr>
                        <a:t>μ</a:t>
                      </a:r>
                      <a:r>
                        <a:rPr lang="en-US" sz="1000" kern="1200">
                          <a:effectLst/>
                        </a:rPr>
                        <a:t>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18170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200" dirty="0">
                          <a:effectLst/>
                        </a:rPr>
                        <a:t>t</a:t>
                      </a:r>
                      <a:r>
                        <a:rPr lang="en-US" sz="1000" b="0" kern="1200" baseline="-25000" dirty="0">
                          <a:effectLst/>
                        </a:rPr>
                        <a:t>r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>
                          <a:effectLst/>
                        </a:rPr>
                        <a:t>Resonator Thickness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>
                          <a:effectLst/>
                        </a:rPr>
                        <a:t>4 </a:t>
                      </a:r>
                      <a:r>
                        <a:rPr lang="el-GR" sz="1000" kern="1200">
                          <a:effectLst/>
                        </a:rPr>
                        <a:t>μ</a:t>
                      </a:r>
                      <a:r>
                        <a:rPr lang="en-US" sz="1000" kern="1200">
                          <a:effectLst/>
                        </a:rPr>
                        <a:t>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60660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200" dirty="0">
                          <a:effectLst/>
                        </a:rPr>
                        <a:t>L</a:t>
                      </a:r>
                      <a:r>
                        <a:rPr lang="en-US" sz="1000" b="0" kern="1200" baseline="-25000" dirty="0">
                          <a:effectLst/>
                        </a:rPr>
                        <a:t>1</a:t>
                      </a:r>
                      <a:endParaRPr lang="en-US" sz="1200" b="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L</a:t>
                      </a:r>
                      <a:r>
                        <a:rPr lang="en-US" sz="1000" b="0" baseline="-25000" dirty="0">
                          <a:effectLst/>
                        </a:rPr>
                        <a:t>2</a:t>
                      </a:r>
                      <a:endParaRPr lang="en-US" sz="1200" b="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err="1">
                          <a:effectLst/>
                        </a:rPr>
                        <a:t>W</a:t>
                      </a:r>
                      <a:r>
                        <a:rPr lang="en-US" sz="1000" b="0" baseline="-25000" dirty="0" err="1">
                          <a:effectLst/>
                        </a:rPr>
                        <a:t>t</a:t>
                      </a:r>
                      <a:endParaRPr lang="en-US" sz="1200" b="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err="1">
                          <a:effectLst/>
                        </a:rPr>
                        <a:t>Q</a:t>
                      </a:r>
                      <a:r>
                        <a:rPr lang="en-US" sz="1000" b="0" baseline="-25000" dirty="0" err="1">
                          <a:effectLst/>
                        </a:rPr>
                        <a:t>an</a:t>
                      </a:r>
                      <a:endParaRPr lang="en-US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Tether Length 1 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Tether Length 2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Tether Width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Anchor loss limited Q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4.5 </a:t>
                      </a:r>
                      <a:r>
                        <a:rPr lang="el-GR" sz="1000" kern="1200" dirty="0">
                          <a:effectLst/>
                        </a:rPr>
                        <a:t>μ</a:t>
                      </a:r>
                      <a:r>
                        <a:rPr lang="en-US" sz="1000" kern="1200" dirty="0">
                          <a:effectLst/>
                        </a:rPr>
                        <a:t>m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15 </a:t>
                      </a:r>
                      <a:r>
                        <a:rPr lang="el-GR" sz="1000" kern="1200" dirty="0">
                          <a:effectLst/>
                        </a:rPr>
                        <a:t>μ</a:t>
                      </a:r>
                      <a:r>
                        <a:rPr lang="en-US" sz="1000" kern="1200" dirty="0">
                          <a:effectLst/>
                        </a:rPr>
                        <a:t>m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3 </a:t>
                      </a:r>
                      <a:r>
                        <a:rPr lang="el-GR" sz="1000" kern="1200" dirty="0">
                          <a:effectLst/>
                        </a:rPr>
                        <a:t>μ</a:t>
                      </a:r>
                      <a:r>
                        <a:rPr lang="en-US" sz="1000" kern="1200" dirty="0">
                          <a:effectLst/>
                        </a:rPr>
                        <a:t>m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1.29 x10</a:t>
                      </a:r>
                      <a:r>
                        <a:rPr lang="en-US" sz="1000" baseline="30000" dirty="0">
                          <a:effectLst/>
                        </a:rPr>
                        <a:t>7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5918716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0F4DF89B-FA0D-4BDE-98C7-750914F97717}"/>
              </a:ext>
            </a:extLst>
          </p:cNvPr>
          <p:cNvGrpSpPr/>
          <p:nvPr/>
        </p:nvGrpSpPr>
        <p:grpSpPr>
          <a:xfrm>
            <a:off x="5711228" y="2638446"/>
            <a:ext cx="2982196" cy="1486443"/>
            <a:chOff x="5711228" y="2638446"/>
            <a:chExt cx="2982196" cy="148644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EABD99F-2B40-47CD-ADAA-A06C0CAEA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39026" y="2875980"/>
              <a:ext cx="1197516" cy="1248909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2857D0E-7393-47EC-8D3A-58918B1AF1AD}"/>
                </a:ext>
              </a:extLst>
            </p:cNvPr>
            <p:cNvGrpSpPr/>
            <p:nvPr/>
          </p:nvGrpSpPr>
          <p:grpSpPr>
            <a:xfrm>
              <a:off x="5812354" y="2867910"/>
              <a:ext cx="1197864" cy="1252728"/>
              <a:chOff x="4394423" y="3132436"/>
              <a:chExt cx="1735791" cy="1810288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CC9DBF12-7F68-46CF-B415-3D650C1A0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94423" y="3132436"/>
                <a:ext cx="1735791" cy="1810288"/>
              </a:xfrm>
              <a:prstGeom prst="rect">
                <a:avLst/>
              </a:prstGeom>
              <a:ln w="19050">
                <a:solidFill>
                  <a:srgbClr val="FF0000"/>
                </a:solidFill>
              </a:ln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4CEFA286-4474-42BF-9397-F6169170A3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45450" y="3470408"/>
                <a:ext cx="1250238" cy="1106271"/>
              </a:xfrm>
              <a:prstGeom prst="rect">
                <a:avLst/>
              </a:prstGeom>
            </p:spPr>
          </p:pic>
        </p:grpSp>
        <p:sp>
          <p:nvSpPr>
            <p:cNvPr id="53" name="Text Placeholder 2">
              <a:extLst>
                <a:ext uri="{FF2B5EF4-FFF2-40B4-BE49-F238E27FC236}">
                  <a16:creationId xmlns:a16="http://schemas.microsoft.com/office/drawing/2014/main" id="{2F0B5603-B5CC-4025-87EC-8E02D6F66818}"/>
                </a:ext>
              </a:extLst>
            </p:cNvPr>
            <p:cNvSpPr txBox="1">
              <a:spLocks/>
            </p:cNvSpPr>
            <p:nvPr/>
          </p:nvSpPr>
          <p:spPr>
            <a:xfrm>
              <a:off x="5711228" y="2638446"/>
              <a:ext cx="1688745" cy="248555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600" b="1" kern="1200" baseline="0">
                  <a:solidFill>
                    <a:srgbClr val="990000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Straight Tether</a:t>
              </a:r>
            </a:p>
          </p:txBody>
        </p:sp>
        <p:sp>
          <p:nvSpPr>
            <p:cNvPr id="56" name="Text Placeholder 2">
              <a:extLst>
                <a:ext uri="{FF2B5EF4-FFF2-40B4-BE49-F238E27FC236}">
                  <a16:creationId xmlns:a16="http://schemas.microsoft.com/office/drawing/2014/main" id="{1EC7ED18-3DD3-4FCA-B1FC-62C5E3B558B7}"/>
                </a:ext>
              </a:extLst>
            </p:cNvPr>
            <p:cNvSpPr txBox="1">
              <a:spLocks/>
            </p:cNvSpPr>
            <p:nvPr/>
          </p:nvSpPr>
          <p:spPr>
            <a:xfrm>
              <a:off x="7004679" y="2647991"/>
              <a:ext cx="1688745" cy="248555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600" b="1" kern="1200" baseline="0">
                  <a:solidFill>
                    <a:srgbClr val="990000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Meandering Tether</a:t>
              </a:r>
            </a:p>
            <a:p>
              <a:endParaRPr lang="en-US" sz="1200" u="sng" dirty="0">
                <a:solidFill>
                  <a:schemeClr val="tx1"/>
                </a:solidFill>
              </a:endParaRPr>
            </a:p>
            <a:p>
              <a:endParaRPr lang="en-US" sz="1200" u="sng" dirty="0">
                <a:solidFill>
                  <a:schemeClr val="tx1"/>
                </a:solidFill>
              </a:endParaRPr>
            </a:p>
          </p:txBody>
        </p:sp>
        <p:sp>
          <p:nvSpPr>
            <p:cNvPr id="68" name="Multiplication Sign 67">
              <a:extLst>
                <a:ext uri="{FF2B5EF4-FFF2-40B4-BE49-F238E27FC236}">
                  <a16:creationId xmlns:a16="http://schemas.microsoft.com/office/drawing/2014/main" id="{23D20D8B-DE36-4380-8BB6-9DF906C58BC6}"/>
                </a:ext>
              </a:extLst>
            </p:cNvPr>
            <p:cNvSpPr/>
            <p:nvPr/>
          </p:nvSpPr>
          <p:spPr>
            <a:xfrm>
              <a:off x="6639043" y="3202770"/>
              <a:ext cx="418657" cy="34462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167186F8-B08C-410B-B4AC-5AA450E46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30429" y="3295697"/>
              <a:ext cx="363553" cy="230795"/>
            </a:xfrm>
            <a:prstGeom prst="rect">
              <a:avLst/>
            </a:prstGeom>
          </p:spPr>
        </p:pic>
      </p:grp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33793D46-FDB5-47F2-9A78-ABE3E39D826A}"/>
              </a:ext>
            </a:extLst>
          </p:cNvPr>
          <p:cNvSpPr txBox="1">
            <a:spLocks/>
          </p:cNvSpPr>
          <p:nvPr/>
        </p:nvSpPr>
        <p:spPr>
          <a:xfrm>
            <a:off x="350731" y="3501163"/>
            <a:ext cx="2260690" cy="260708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kern="1200" baseline="0">
                <a:solidFill>
                  <a:srgbClr val="990000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</a:rPr>
              <a:t>Finalized Design Parameters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4C753245-C04B-4211-88D9-B617996B8ECD}"/>
              </a:ext>
            </a:extLst>
          </p:cNvPr>
          <p:cNvSpPr txBox="1">
            <a:spLocks/>
          </p:cNvSpPr>
          <p:nvPr/>
        </p:nvSpPr>
        <p:spPr>
          <a:xfrm>
            <a:off x="255521" y="853985"/>
            <a:ext cx="3181860" cy="298929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kern="1200" baseline="0">
                <a:solidFill>
                  <a:srgbClr val="990000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tx1"/>
                </a:solidFill>
              </a:rPr>
              <a:t>Tether geometry affects both mechanical and thermal parameters.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3BCBC9B-74C1-4658-A2F1-1BA74C7A1120}"/>
              </a:ext>
            </a:extLst>
          </p:cNvPr>
          <p:cNvGrpSpPr/>
          <p:nvPr/>
        </p:nvGrpSpPr>
        <p:grpSpPr>
          <a:xfrm>
            <a:off x="2786160" y="202011"/>
            <a:ext cx="5772222" cy="1990001"/>
            <a:chOff x="2786160" y="202011"/>
            <a:chExt cx="5772222" cy="1990001"/>
          </a:xfrm>
        </p:grpSpPr>
        <p:sp>
          <p:nvSpPr>
            <p:cNvPr id="47" name="Arrow: Right 46">
              <a:extLst>
                <a:ext uri="{FF2B5EF4-FFF2-40B4-BE49-F238E27FC236}">
                  <a16:creationId xmlns:a16="http://schemas.microsoft.com/office/drawing/2014/main" id="{52CAA220-B50C-4277-9CF7-0157749CB7D9}"/>
                </a:ext>
              </a:extLst>
            </p:cNvPr>
            <p:cNvSpPr/>
            <p:nvPr/>
          </p:nvSpPr>
          <p:spPr>
            <a:xfrm rot="19623796">
              <a:off x="2786160" y="1491359"/>
              <a:ext cx="1077563" cy="408036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80B50C2-9E1C-4CC4-9DE2-92E5EB7C6678}"/>
                </a:ext>
              </a:extLst>
            </p:cNvPr>
            <p:cNvGrpSpPr/>
            <p:nvPr/>
          </p:nvGrpSpPr>
          <p:grpSpPr>
            <a:xfrm>
              <a:off x="3913614" y="202011"/>
              <a:ext cx="4644768" cy="1990001"/>
              <a:chOff x="3913614" y="202011"/>
              <a:chExt cx="4644768" cy="1990001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EACFC6-4B7F-41B6-A51E-AAE52C019779}"/>
                  </a:ext>
                </a:extLst>
              </p:cNvPr>
              <p:cNvSpPr/>
              <p:nvPr/>
            </p:nvSpPr>
            <p:spPr>
              <a:xfrm>
                <a:off x="3913614" y="202011"/>
                <a:ext cx="4599619" cy="196968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1E4C6BC-4B68-4575-973E-0932368D26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378085" y="776905"/>
                <a:ext cx="2125525" cy="1275781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8DBA100-E254-480F-9851-C2F33FD4E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94037" y="773560"/>
                <a:ext cx="695437" cy="44148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58F744E-5016-4061-B2A3-374049C85E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60252" y="773560"/>
                <a:ext cx="2203505" cy="1350035"/>
              </a:xfrm>
              <a:prstGeom prst="rect">
                <a:avLst/>
              </a:prstGeom>
            </p:spPr>
          </p:pic>
          <p:sp>
            <p:nvSpPr>
              <p:cNvPr id="5" name="Multiplication Sign 4">
                <a:extLst>
                  <a:ext uri="{FF2B5EF4-FFF2-40B4-BE49-F238E27FC236}">
                    <a16:creationId xmlns:a16="http://schemas.microsoft.com/office/drawing/2014/main" id="{98C73E38-FBCD-4048-9C52-9CB50489ABA3}"/>
                  </a:ext>
                </a:extLst>
              </p:cNvPr>
              <p:cNvSpPr/>
              <p:nvPr/>
            </p:nvSpPr>
            <p:spPr>
              <a:xfrm>
                <a:off x="4000943" y="657642"/>
                <a:ext cx="685800" cy="675640"/>
              </a:xfrm>
              <a:prstGeom prst="mathMultiply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B51F8AA-90D2-4A86-AA1E-12C6F2E7B286}"/>
                  </a:ext>
                </a:extLst>
              </p:cNvPr>
              <p:cNvSpPr/>
              <p:nvPr/>
            </p:nvSpPr>
            <p:spPr>
              <a:xfrm>
                <a:off x="4602322" y="1371456"/>
                <a:ext cx="440443" cy="356982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 Placeholder 2">
                <a:extLst>
                  <a:ext uri="{FF2B5EF4-FFF2-40B4-BE49-F238E27FC236}">
                    <a16:creationId xmlns:a16="http://schemas.microsoft.com/office/drawing/2014/main" id="{7912CE5C-5A9B-4E44-B63D-05FB44D7C6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60252" y="241829"/>
                <a:ext cx="4150428" cy="430183"/>
              </a:xfrm>
              <a:prstGeom prst="rect">
                <a:avLst/>
              </a:prstGeom>
            </p:spPr>
            <p:txBody>
              <a:bodyPr anchor="t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600" b="1" kern="1200" baseline="0">
                    <a:solidFill>
                      <a:srgbClr val="990000"/>
                    </a:solidFill>
                    <a:latin typeface="Arial"/>
                    <a:ea typeface="+mn-ea"/>
                    <a:cs typeface="Arial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u="sng" dirty="0"/>
                  <a:t>Tether Optimization to Maximize the Q-Factor</a:t>
                </a:r>
              </a:p>
            </p:txBody>
          </p:sp>
          <p:sp>
            <p:nvSpPr>
              <p:cNvPr id="70" name="Text Placeholder 2">
                <a:extLst>
                  <a:ext uri="{FF2B5EF4-FFF2-40B4-BE49-F238E27FC236}">
                    <a16:creationId xmlns:a16="http://schemas.microsoft.com/office/drawing/2014/main" id="{D0234E51-979E-4292-B1D1-95D9818181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97240" y="575284"/>
                <a:ext cx="1688745" cy="248555"/>
              </a:xfrm>
              <a:prstGeom prst="rect">
                <a:avLst/>
              </a:prstGeom>
            </p:spPr>
            <p:txBody>
              <a:bodyPr anchor="t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600" b="1" kern="1200" baseline="0">
                    <a:solidFill>
                      <a:srgbClr val="990000"/>
                    </a:solidFill>
                    <a:latin typeface="Arial"/>
                    <a:ea typeface="+mn-ea"/>
                    <a:cs typeface="Arial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solidFill>
                      <a:schemeClr val="tx1"/>
                    </a:solidFill>
                  </a:rPr>
                  <a:t>High-loss design</a:t>
                </a:r>
              </a:p>
            </p:txBody>
          </p:sp>
          <p:sp>
            <p:nvSpPr>
              <p:cNvPr id="71" name="Text Placeholder 2">
                <a:extLst>
                  <a:ext uri="{FF2B5EF4-FFF2-40B4-BE49-F238E27FC236}">
                    <a16:creationId xmlns:a16="http://schemas.microsoft.com/office/drawing/2014/main" id="{A907B65F-1437-40F3-9DAF-356FE09A36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32857" y="588876"/>
                <a:ext cx="2125525" cy="234964"/>
              </a:xfrm>
              <a:prstGeom prst="rect">
                <a:avLst/>
              </a:prstGeom>
            </p:spPr>
            <p:txBody>
              <a:bodyPr anchor="t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600" b="1" kern="1200" baseline="0">
                    <a:solidFill>
                      <a:srgbClr val="990000"/>
                    </a:solidFill>
                    <a:latin typeface="Arial"/>
                    <a:ea typeface="+mn-ea"/>
                    <a:cs typeface="Arial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solidFill>
                      <a:schemeClr val="tx1"/>
                    </a:solidFill>
                  </a:rPr>
                  <a:t>Losses minimized via FEA</a:t>
                </a:r>
              </a:p>
            </p:txBody>
          </p:sp>
          <p:sp>
            <p:nvSpPr>
              <p:cNvPr id="76" name="Text Placeholder 2">
                <a:extLst>
                  <a:ext uri="{FF2B5EF4-FFF2-40B4-BE49-F238E27FC236}">
                    <a16:creationId xmlns:a16="http://schemas.microsoft.com/office/drawing/2014/main" id="{8EF93664-B94D-4E60-AE23-13934AF5916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42543" y="1957048"/>
                <a:ext cx="3815372" cy="234964"/>
              </a:xfrm>
              <a:prstGeom prst="rect">
                <a:avLst/>
              </a:prstGeom>
            </p:spPr>
            <p:txBody>
              <a:bodyPr anchor="t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600" b="1" kern="1200" baseline="0">
                    <a:solidFill>
                      <a:srgbClr val="990000"/>
                    </a:solidFill>
                    <a:latin typeface="Arial"/>
                    <a:ea typeface="+mn-ea"/>
                    <a:cs typeface="Arial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000" dirty="0">
                    <a:solidFill>
                      <a:schemeClr val="tx1"/>
                    </a:solidFill>
                  </a:rPr>
                  <a:t>Length Extensional Mode: </a:t>
                </a:r>
                <a:r>
                  <a:rPr lang="en-US" sz="1000" i="1" dirty="0" err="1">
                    <a:solidFill>
                      <a:schemeClr val="tx1"/>
                    </a:solidFill>
                  </a:rPr>
                  <a:t>f</a:t>
                </a:r>
                <a:r>
                  <a:rPr lang="en-US" sz="1000" i="1" baseline="-25000" dirty="0" err="1">
                    <a:solidFill>
                      <a:schemeClr val="tx1"/>
                    </a:solidFill>
                  </a:rPr>
                  <a:t>res</a:t>
                </a:r>
                <a:r>
                  <a:rPr lang="en-US" sz="1000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en-US" sz="1000" dirty="0">
                    <a:solidFill>
                      <a:schemeClr val="tx1"/>
                    </a:solidFill>
                  </a:rPr>
                  <a:t>= 57.1 MHz</a:t>
                </a:r>
              </a:p>
            </p:txBody>
          </p:sp>
        </p:grp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0FF110B-169C-4D97-B65E-5D1BAA3A7236}"/>
              </a:ext>
            </a:extLst>
          </p:cNvPr>
          <p:cNvCxnSpPr>
            <a:cxnSpLocks/>
          </p:cNvCxnSpPr>
          <p:nvPr/>
        </p:nvCxnSpPr>
        <p:spPr>
          <a:xfrm flipH="1">
            <a:off x="558800" y="2417264"/>
            <a:ext cx="168646" cy="1544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C94CCD90-964C-4583-AB12-5F13EF373042}"/>
              </a:ext>
            </a:extLst>
          </p:cNvPr>
          <p:cNvSpPr txBox="1">
            <a:spLocks/>
          </p:cNvSpPr>
          <p:nvPr/>
        </p:nvSpPr>
        <p:spPr>
          <a:xfrm>
            <a:off x="222242" y="2544168"/>
            <a:ext cx="508008" cy="260708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kern="1200" baseline="0">
                <a:solidFill>
                  <a:srgbClr val="990000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0" dirty="0">
                <a:solidFill>
                  <a:schemeClr val="tx1"/>
                </a:solidFill>
              </a:rPr>
              <a:t>GaN</a:t>
            </a:r>
          </a:p>
        </p:txBody>
      </p:sp>
      <p:pic>
        <p:nvPicPr>
          <p:cNvPr id="4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F482E3-EB88-4CA9-8424-FD855ECFCE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24941" y="4594856"/>
            <a:ext cx="406400" cy="406400"/>
          </a:xfrm>
          <a:prstGeom prst="rect">
            <a:avLst/>
          </a:prstGeom>
        </p:spPr>
      </p:pic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F9B676BF-63FC-4C41-B49C-515A7C3CD283}"/>
              </a:ext>
            </a:extLst>
          </p:cNvPr>
          <p:cNvSpPr txBox="1">
            <a:spLocks/>
          </p:cNvSpPr>
          <p:nvPr/>
        </p:nvSpPr>
        <p:spPr>
          <a:xfrm>
            <a:off x="8764575" y="4713317"/>
            <a:ext cx="359509" cy="430183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kern="1200" baseline="0">
                <a:solidFill>
                  <a:srgbClr val="990000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4068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2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33C2-CE7F-5C4D-9F49-77092C4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0731" y="200776"/>
            <a:ext cx="8454602" cy="430183"/>
          </a:xfrm>
        </p:spPr>
        <p:txBody>
          <a:bodyPr/>
          <a:lstStyle/>
          <a:p>
            <a:r>
              <a:rPr lang="en-US" dirty="0"/>
              <a:t>Sparse Array and Compressed Sensing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EE2333-4D83-45A3-BDEB-C6C4C7D7194B}"/>
              </a:ext>
            </a:extLst>
          </p:cNvPr>
          <p:cNvSpPr/>
          <p:nvPr/>
        </p:nvSpPr>
        <p:spPr>
          <a:xfrm>
            <a:off x="2096190" y="935641"/>
            <a:ext cx="66130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Here the goal is to use the incomplete data obtained from </a:t>
            </a:r>
            <a:r>
              <a:rPr lang="en-US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number of resonators (pixels) and recover the complete image comprises </a:t>
            </a:r>
            <a:r>
              <a:rPr lang="en-US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pixels, where </a:t>
            </a:r>
            <a:r>
              <a:rPr lang="en-US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 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&gt;&gt; </a:t>
            </a:r>
            <a:r>
              <a:rPr lang="en-US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250472-2078-4B84-9FE1-F3BB2B801EC2}"/>
              </a:ext>
            </a:extLst>
          </p:cNvPr>
          <p:cNvGrpSpPr/>
          <p:nvPr/>
        </p:nvGrpSpPr>
        <p:grpSpPr>
          <a:xfrm>
            <a:off x="390784" y="870955"/>
            <a:ext cx="1688745" cy="1603691"/>
            <a:chOff x="390784" y="870955"/>
            <a:chExt cx="1688745" cy="160369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39C221C-64D9-4D1C-A20F-AD4F94DF8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511" y="1126741"/>
              <a:ext cx="303174" cy="327416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52C9069-AA7A-4B41-8375-692FA736D791}"/>
                </a:ext>
              </a:extLst>
            </p:cNvPr>
            <p:cNvSpPr/>
            <p:nvPr/>
          </p:nvSpPr>
          <p:spPr>
            <a:xfrm rot="16200000">
              <a:off x="479925" y="1117918"/>
              <a:ext cx="350346" cy="339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BB4BC84-6146-4223-839A-2258EDE49701}"/>
                </a:ext>
              </a:extLst>
            </p:cNvPr>
            <p:cNvSpPr/>
            <p:nvPr/>
          </p:nvSpPr>
          <p:spPr>
            <a:xfrm rot="16200000">
              <a:off x="818993" y="1117918"/>
              <a:ext cx="350346" cy="339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ACBBB3D-6D59-4B8D-9259-FD988238BEB9}"/>
                </a:ext>
              </a:extLst>
            </p:cNvPr>
            <p:cNvSpPr/>
            <p:nvPr/>
          </p:nvSpPr>
          <p:spPr>
            <a:xfrm rot="16200000">
              <a:off x="1158061" y="1117918"/>
              <a:ext cx="350346" cy="339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241F705-CEDB-4864-A8DE-A9F3F4332282}"/>
                </a:ext>
              </a:extLst>
            </p:cNvPr>
            <p:cNvSpPr/>
            <p:nvPr/>
          </p:nvSpPr>
          <p:spPr>
            <a:xfrm rot="16200000">
              <a:off x="1497129" y="1117918"/>
              <a:ext cx="350346" cy="339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2EFFFEA-C2F6-4257-B1AD-07537B728671}"/>
                </a:ext>
              </a:extLst>
            </p:cNvPr>
            <p:cNvSpPr/>
            <p:nvPr/>
          </p:nvSpPr>
          <p:spPr>
            <a:xfrm rot="16200000">
              <a:off x="479925" y="1456246"/>
              <a:ext cx="350346" cy="339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96F48D6-A2A2-405B-B66E-F63AB3903BC6}"/>
                </a:ext>
              </a:extLst>
            </p:cNvPr>
            <p:cNvSpPr/>
            <p:nvPr/>
          </p:nvSpPr>
          <p:spPr>
            <a:xfrm rot="16200000">
              <a:off x="818993" y="1456246"/>
              <a:ext cx="350346" cy="339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8F66BE7-6BDA-4FBA-863F-0B38D5FCB036}"/>
                </a:ext>
              </a:extLst>
            </p:cNvPr>
            <p:cNvSpPr/>
            <p:nvPr/>
          </p:nvSpPr>
          <p:spPr>
            <a:xfrm rot="16200000">
              <a:off x="1158061" y="1456246"/>
              <a:ext cx="350346" cy="339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FFB3FDB-F998-43B0-9440-0ABED2CFEC8A}"/>
                </a:ext>
              </a:extLst>
            </p:cNvPr>
            <p:cNvSpPr/>
            <p:nvPr/>
          </p:nvSpPr>
          <p:spPr>
            <a:xfrm rot="16200000">
              <a:off x="1497129" y="1456246"/>
              <a:ext cx="350346" cy="339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BCE386A-C4AE-49DF-8B65-3FC50800DBD0}"/>
                </a:ext>
              </a:extLst>
            </p:cNvPr>
            <p:cNvSpPr/>
            <p:nvPr/>
          </p:nvSpPr>
          <p:spPr>
            <a:xfrm rot="16200000">
              <a:off x="479925" y="1794575"/>
              <a:ext cx="350346" cy="339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80A2FFF-AF84-4B78-A54C-7C2A75B57E52}"/>
                </a:ext>
              </a:extLst>
            </p:cNvPr>
            <p:cNvSpPr/>
            <p:nvPr/>
          </p:nvSpPr>
          <p:spPr>
            <a:xfrm rot="16200000">
              <a:off x="818993" y="1794575"/>
              <a:ext cx="350346" cy="339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48A7CE9-142F-4DAD-B665-76E0C8A27B2B}"/>
                </a:ext>
              </a:extLst>
            </p:cNvPr>
            <p:cNvSpPr/>
            <p:nvPr/>
          </p:nvSpPr>
          <p:spPr>
            <a:xfrm rot="16200000">
              <a:off x="1158061" y="1794575"/>
              <a:ext cx="350346" cy="339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115A36A-9031-4D00-9E43-857E8C9057C1}"/>
                </a:ext>
              </a:extLst>
            </p:cNvPr>
            <p:cNvSpPr/>
            <p:nvPr/>
          </p:nvSpPr>
          <p:spPr>
            <a:xfrm rot="16200000">
              <a:off x="1497129" y="1794575"/>
              <a:ext cx="350346" cy="339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6789613-FEDD-4E39-AA19-D95EA94EF83B}"/>
                </a:ext>
              </a:extLst>
            </p:cNvPr>
            <p:cNvSpPr/>
            <p:nvPr/>
          </p:nvSpPr>
          <p:spPr>
            <a:xfrm rot="16200000">
              <a:off x="479925" y="2129939"/>
              <a:ext cx="350346" cy="339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01F47B1-17B7-4735-97CD-30272E35849F}"/>
                </a:ext>
              </a:extLst>
            </p:cNvPr>
            <p:cNvSpPr/>
            <p:nvPr/>
          </p:nvSpPr>
          <p:spPr>
            <a:xfrm rot="16200000">
              <a:off x="818993" y="2129939"/>
              <a:ext cx="350346" cy="339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383F4E7-7BCB-4C59-BC75-31FA3E1B3E21}"/>
                </a:ext>
              </a:extLst>
            </p:cNvPr>
            <p:cNvSpPr/>
            <p:nvPr/>
          </p:nvSpPr>
          <p:spPr>
            <a:xfrm rot="16200000">
              <a:off x="1158061" y="2129939"/>
              <a:ext cx="350346" cy="339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45922E2-33BF-436D-9D0E-7B19FC951094}"/>
                </a:ext>
              </a:extLst>
            </p:cNvPr>
            <p:cNvSpPr/>
            <p:nvPr/>
          </p:nvSpPr>
          <p:spPr>
            <a:xfrm rot="16200000">
              <a:off x="1497129" y="2129939"/>
              <a:ext cx="350346" cy="339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3BA2BBB-896F-42E3-8C89-DE4DD7C56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2579" y="1800794"/>
              <a:ext cx="303174" cy="327416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165A21B4-700F-4B22-8BC9-B3CD76B37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1647" y="1470574"/>
              <a:ext cx="303174" cy="327416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ED59519F-CDAE-4066-9835-B71CA6408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9430" y="2143887"/>
              <a:ext cx="303174" cy="327416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87" name="Text Placeholder 2">
              <a:extLst>
                <a:ext uri="{FF2B5EF4-FFF2-40B4-BE49-F238E27FC236}">
                  <a16:creationId xmlns:a16="http://schemas.microsoft.com/office/drawing/2014/main" id="{46A586BA-9C0D-434A-B348-36BA5EF88D33}"/>
                </a:ext>
              </a:extLst>
            </p:cNvPr>
            <p:cNvSpPr txBox="1">
              <a:spLocks/>
            </p:cNvSpPr>
            <p:nvPr/>
          </p:nvSpPr>
          <p:spPr>
            <a:xfrm>
              <a:off x="390784" y="870955"/>
              <a:ext cx="1688745" cy="248555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600" b="1" kern="1200" baseline="0">
                  <a:solidFill>
                    <a:srgbClr val="990000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Sparse Pixel Array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AC84776-52DC-4F8F-BB2D-6C754E59EA2C}"/>
              </a:ext>
            </a:extLst>
          </p:cNvPr>
          <p:cNvSpPr/>
          <p:nvPr/>
        </p:nvSpPr>
        <p:spPr>
          <a:xfrm>
            <a:off x="2096196" y="1687282"/>
            <a:ext cx="661307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problem can be mathematically formulated as an underdetermined system of equations as follows: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9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tabLst>
                <a:tab pos="228600" algn="l"/>
              </a:tabLst>
            </a:pPr>
            <a:r>
              <a:rPr lang="en-US" sz="1400" b="1" i="1" cap="al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                </a:t>
            </a:r>
            <a:r>
              <a:rPr lang="en-US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en-US" sz="1400" b="1" i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mx1</a:t>
            </a:r>
            <a:r>
              <a:rPr lang="en-US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l-GR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Φ</a:t>
            </a:r>
            <a:r>
              <a:rPr lang="en-US" sz="1400" b="1" i="1" baseline="-2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mxn</a:t>
            </a:r>
            <a:r>
              <a:rPr lang="en-US" sz="1400" b="1" i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1400" b="1" i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nx1</a:t>
            </a:r>
            <a:endParaRPr lang="en-US" sz="1400" b="1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tabLst>
                <a:tab pos="228600" algn="l"/>
              </a:tabLst>
            </a:pPr>
            <a:r>
              <a:rPr lang="en-US" sz="1400" b="1" i="1" cap="al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endParaRPr lang="en-US" sz="1400" b="1" cap="all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0A2D341-2D2E-4A71-BB32-5F40DC667752}"/>
              </a:ext>
            </a:extLst>
          </p:cNvPr>
          <p:cNvGrpSpPr/>
          <p:nvPr/>
        </p:nvGrpSpPr>
        <p:grpSpPr>
          <a:xfrm>
            <a:off x="2483640" y="2213211"/>
            <a:ext cx="1269821" cy="461665"/>
            <a:chOff x="2483640" y="2213211"/>
            <a:chExt cx="1269821" cy="46166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573ECD0-EA15-4801-A9AC-838436E14940}"/>
                </a:ext>
              </a:extLst>
            </p:cNvPr>
            <p:cNvSpPr/>
            <p:nvPr/>
          </p:nvSpPr>
          <p:spPr>
            <a:xfrm>
              <a:off x="2483640" y="2213211"/>
              <a:ext cx="103746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Collected </a:t>
              </a:r>
              <a:br>
                <a:rPr lang="en-US" sz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Sparse Data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9F4E99E-3073-40B5-9D38-6C85E2E69F2F}"/>
                </a:ext>
              </a:extLst>
            </p:cNvPr>
            <p:cNvCxnSpPr/>
            <p:nvPr/>
          </p:nvCxnSpPr>
          <p:spPr>
            <a:xfrm flipH="1">
              <a:off x="3410449" y="2404166"/>
              <a:ext cx="34301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5740A0-011C-4233-8968-9E1FFF872174}"/>
              </a:ext>
            </a:extLst>
          </p:cNvPr>
          <p:cNvGrpSpPr/>
          <p:nvPr/>
        </p:nvGrpSpPr>
        <p:grpSpPr>
          <a:xfrm>
            <a:off x="3947884" y="2504987"/>
            <a:ext cx="1584088" cy="452021"/>
            <a:chOff x="3947884" y="2504987"/>
            <a:chExt cx="1584088" cy="45202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AEB4011-DCBF-49A3-BCAD-2E1BA27EEA85}"/>
                </a:ext>
              </a:extLst>
            </p:cNvPr>
            <p:cNvSpPr/>
            <p:nvPr/>
          </p:nvSpPr>
          <p:spPr>
            <a:xfrm>
              <a:off x="3947884" y="2680009"/>
              <a:ext cx="158408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Measurement Matrix</a:t>
              </a:r>
              <a:endParaRPr lang="en-US" sz="1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C7F0205-AAF3-4E69-AC12-3830462A84FB}"/>
                </a:ext>
              </a:extLst>
            </p:cNvPr>
            <p:cNvCxnSpPr>
              <a:cxnSpLocks/>
            </p:cNvCxnSpPr>
            <p:nvPr/>
          </p:nvCxnSpPr>
          <p:spPr>
            <a:xfrm>
              <a:off x="4483944" y="2504987"/>
              <a:ext cx="0" cy="1874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83950D-92DE-4C62-9F12-4CFBA85F9A22}"/>
              </a:ext>
            </a:extLst>
          </p:cNvPr>
          <p:cNvGrpSpPr/>
          <p:nvPr/>
        </p:nvGrpSpPr>
        <p:grpSpPr>
          <a:xfrm>
            <a:off x="4973854" y="2288191"/>
            <a:ext cx="2175869" cy="276999"/>
            <a:chOff x="4973854" y="2288191"/>
            <a:chExt cx="2175869" cy="27699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91DC680-6F54-4122-96D1-909D61A3B745}"/>
                </a:ext>
              </a:extLst>
            </p:cNvPr>
            <p:cNvSpPr/>
            <p:nvPr/>
          </p:nvSpPr>
          <p:spPr>
            <a:xfrm>
              <a:off x="5531972" y="2288191"/>
              <a:ext cx="161775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Data to be recovered</a:t>
              </a:r>
              <a:endParaRPr lang="en-US" sz="1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65B66CE-DDC0-4B64-B446-9FBE6C0E9E4F}"/>
                </a:ext>
              </a:extLst>
            </p:cNvPr>
            <p:cNvCxnSpPr>
              <a:cxnSpLocks/>
            </p:cNvCxnSpPr>
            <p:nvPr/>
          </p:nvCxnSpPr>
          <p:spPr>
            <a:xfrm>
              <a:off x="4973854" y="2404166"/>
              <a:ext cx="42887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6E17FD3-74C7-47BE-AD78-8278DBFB3DF4}"/>
              </a:ext>
            </a:extLst>
          </p:cNvPr>
          <p:cNvSpPr/>
          <p:nvPr/>
        </p:nvSpPr>
        <p:spPr>
          <a:xfrm>
            <a:off x="2096197" y="341588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CDB0704-36AC-4170-B189-CDAD6204E9B0}"/>
              </a:ext>
            </a:extLst>
          </p:cNvPr>
          <p:cNvSpPr/>
          <p:nvPr/>
        </p:nvSpPr>
        <p:spPr>
          <a:xfrm>
            <a:off x="2148305" y="2981541"/>
            <a:ext cx="62963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solution can be obtained by min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‖x‖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s.t.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en-US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l-GR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Φ</a:t>
            </a:r>
            <a:r>
              <a:rPr lang="en-US" sz="1400" b="1" i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1400" b="1" i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i="1" cap="al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0469D1C-F9B5-40F1-86A2-04735E2519E6}"/>
              </a:ext>
            </a:extLst>
          </p:cNvPr>
          <p:cNvSpPr/>
          <p:nvPr/>
        </p:nvSpPr>
        <p:spPr>
          <a:xfrm>
            <a:off x="2148304" y="3404137"/>
            <a:ext cx="661307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guarantee the existence and uniqueness of the solution, </a:t>
            </a:r>
            <a:r>
              <a:rPr lang="en-US" sz="1400" b="1" i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14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has to be sparse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and </a:t>
            </a:r>
            <a:r>
              <a:rPr lang="en-US" sz="1400" b="1" i="1" u="sng" cap="all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Φ </a:t>
            </a:r>
            <a:r>
              <a:rPr lang="en-US" sz="14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has to satisfy the Restricted Isometry Property (RIP). </a:t>
            </a:r>
          </a:p>
          <a:p>
            <a:pPr algn="just"/>
            <a:endParaRPr lang="en-US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can be transformed into a different domain, where it is sparse (e.g. FFT, DFT etc.).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Randomly constructed measurement matrices have a high probability to satisfy RIP</a:t>
            </a:r>
            <a:r>
              <a:rPr lang="en-US" sz="1200" dirty="0">
                <a:latin typeface="Times New Roman" panose="02020603050405020304" pitchFamily="18" charset="0"/>
              </a:rPr>
              <a:t>. </a:t>
            </a:r>
            <a:endParaRPr lang="en-US" sz="12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F8952EA-2EB5-4F77-97A0-315DE00632E0}"/>
              </a:ext>
            </a:extLst>
          </p:cNvPr>
          <p:cNvGrpSpPr/>
          <p:nvPr/>
        </p:nvGrpSpPr>
        <p:grpSpPr>
          <a:xfrm>
            <a:off x="262101" y="2668178"/>
            <a:ext cx="1803199" cy="1747979"/>
            <a:chOff x="262101" y="2668178"/>
            <a:chExt cx="1803199" cy="174797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4E68D70-B919-4BFC-BB4A-3B70729B265A}"/>
                </a:ext>
              </a:extLst>
            </p:cNvPr>
            <p:cNvSpPr/>
            <p:nvPr/>
          </p:nvSpPr>
          <p:spPr>
            <a:xfrm rot="16200000">
              <a:off x="479925" y="3059429"/>
              <a:ext cx="350346" cy="339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FEB1F2C-40DC-42BE-BCEC-1AC0E9BA6400}"/>
                </a:ext>
              </a:extLst>
            </p:cNvPr>
            <p:cNvSpPr/>
            <p:nvPr/>
          </p:nvSpPr>
          <p:spPr>
            <a:xfrm rot="16200000">
              <a:off x="818993" y="3059429"/>
              <a:ext cx="350346" cy="339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F474407-B1E4-4010-BDAB-FC4F80ABD68F}"/>
                </a:ext>
              </a:extLst>
            </p:cNvPr>
            <p:cNvSpPr/>
            <p:nvPr/>
          </p:nvSpPr>
          <p:spPr>
            <a:xfrm rot="16200000">
              <a:off x="1158061" y="3059429"/>
              <a:ext cx="350346" cy="339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95582E6-2FCC-4B32-AA9D-F6E25AD5F2C5}"/>
                </a:ext>
              </a:extLst>
            </p:cNvPr>
            <p:cNvSpPr/>
            <p:nvPr/>
          </p:nvSpPr>
          <p:spPr>
            <a:xfrm rot="16200000">
              <a:off x="1497129" y="3059429"/>
              <a:ext cx="350346" cy="339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565A9F5-833C-48DC-B9B6-543BC10AAFB8}"/>
                </a:ext>
              </a:extLst>
            </p:cNvPr>
            <p:cNvSpPr/>
            <p:nvPr/>
          </p:nvSpPr>
          <p:spPr>
            <a:xfrm rot="16200000">
              <a:off x="479925" y="3397757"/>
              <a:ext cx="350346" cy="339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86F77EB-C5E8-42BB-B98B-877F55B37FFF}"/>
                </a:ext>
              </a:extLst>
            </p:cNvPr>
            <p:cNvSpPr/>
            <p:nvPr/>
          </p:nvSpPr>
          <p:spPr>
            <a:xfrm rot="16200000">
              <a:off x="818993" y="3397757"/>
              <a:ext cx="350346" cy="339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E707E64-795E-43CC-8243-DE2AB630AF1C}"/>
                </a:ext>
              </a:extLst>
            </p:cNvPr>
            <p:cNvSpPr/>
            <p:nvPr/>
          </p:nvSpPr>
          <p:spPr>
            <a:xfrm rot="16200000">
              <a:off x="1158061" y="3397757"/>
              <a:ext cx="350346" cy="339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9484F4A-FB89-48AA-8D5E-9E5DEEDF3110}"/>
                </a:ext>
              </a:extLst>
            </p:cNvPr>
            <p:cNvSpPr/>
            <p:nvPr/>
          </p:nvSpPr>
          <p:spPr>
            <a:xfrm rot="16200000">
              <a:off x="1497129" y="3397757"/>
              <a:ext cx="350346" cy="339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8FC8ABE-2B68-47B9-A557-2E7564A3621E}"/>
                </a:ext>
              </a:extLst>
            </p:cNvPr>
            <p:cNvSpPr/>
            <p:nvPr/>
          </p:nvSpPr>
          <p:spPr>
            <a:xfrm rot="16200000">
              <a:off x="479925" y="3736086"/>
              <a:ext cx="350346" cy="339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67998C1-C5F3-4E29-A2DA-C013F14E1CC6}"/>
                </a:ext>
              </a:extLst>
            </p:cNvPr>
            <p:cNvSpPr/>
            <p:nvPr/>
          </p:nvSpPr>
          <p:spPr>
            <a:xfrm rot="16200000">
              <a:off x="818993" y="3736086"/>
              <a:ext cx="350346" cy="339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EE8509C-DDCD-400B-87B5-F42F3807CB54}"/>
                </a:ext>
              </a:extLst>
            </p:cNvPr>
            <p:cNvSpPr/>
            <p:nvPr/>
          </p:nvSpPr>
          <p:spPr>
            <a:xfrm rot="16200000">
              <a:off x="1158061" y="3736086"/>
              <a:ext cx="350346" cy="339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EEE86CA-A0B8-420E-82BB-A13FC3B52490}"/>
                </a:ext>
              </a:extLst>
            </p:cNvPr>
            <p:cNvSpPr/>
            <p:nvPr/>
          </p:nvSpPr>
          <p:spPr>
            <a:xfrm rot="16200000">
              <a:off x="1497129" y="3736086"/>
              <a:ext cx="350346" cy="339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48D9ED3-BC1B-40A3-8F28-E8B8A53B66A2}"/>
                </a:ext>
              </a:extLst>
            </p:cNvPr>
            <p:cNvSpPr/>
            <p:nvPr/>
          </p:nvSpPr>
          <p:spPr>
            <a:xfrm rot="16200000">
              <a:off x="479925" y="4071450"/>
              <a:ext cx="350346" cy="339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2C6468B-E46D-48B3-A6F6-E695507E7AFB}"/>
                </a:ext>
              </a:extLst>
            </p:cNvPr>
            <p:cNvSpPr/>
            <p:nvPr/>
          </p:nvSpPr>
          <p:spPr>
            <a:xfrm rot="16200000">
              <a:off x="818993" y="4071450"/>
              <a:ext cx="350346" cy="339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7C654203-2930-4F86-90D5-EC2FF888341E}"/>
                </a:ext>
              </a:extLst>
            </p:cNvPr>
            <p:cNvSpPr/>
            <p:nvPr/>
          </p:nvSpPr>
          <p:spPr>
            <a:xfrm rot="16200000">
              <a:off x="1158061" y="4071450"/>
              <a:ext cx="350346" cy="339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04DFC5C-7311-491C-99BE-17B0321B3DB0}"/>
                </a:ext>
              </a:extLst>
            </p:cNvPr>
            <p:cNvSpPr/>
            <p:nvPr/>
          </p:nvSpPr>
          <p:spPr>
            <a:xfrm rot="16200000">
              <a:off x="1497129" y="4071450"/>
              <a:ext cx="350346" cy="3390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 Placeholder 2">
              <a:extLst>
                <a:ext uri="{FF2B5EF4-FFF2-40B4-BE49-F238E27FC236}">
                  <a16:creationId xmlns:a16="http://schemas.microsoft.com/office/drawing/2014/main" id="{2F2AFC9F-0842-4334-BAFD-31EC5793134B}"/>
                </a:ext>
              </a:extLst>
            </p:cNvPr>
            <p:cNvSpPr txBox="1">
              <a:spLocks/>
            </p:cNvSpPr>
            <p:nvPr/>
          </p:nvSpPr>
          <p:spPr>
            <a:xfrm>
              <a:off x="262101" y="2668178"/>
              <a:ext cx="1803199" cy="248555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600" b="1" kern="1200" baseline="0">
                  <a:solidFill>
                    <a:srgbClr val="990000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Matrix Representing the Array Layout</a:t>
              </a:r>
            </a:p>
          </p:txBody>
        </p:sp>
        <p:sp>
          <p:nvSpPr>
            <p:cNvPr id="79" name="Text Placeholder 2">
              <a:extLst>
                <a:ext uri="{FF2B5EF4-FFF2-40B4-BE49-F238E27FC236}">
                  <a16:creationId xmlns:a16="http://schemas.microsoft.com/office/drawing/2014/main" id="{E277698E-18C5-4969-B1D5-E4F071AC9FC7}"/>
                </a:ext>
              </a:extLst>
            </p:cNvPr>
            <p:cNvSpPr txBox="1">
              <a:spLocks/>
            </p:cNvSpPr>
            <p:nvPr/>
          </p:nvSpPr>
          <p:spPr>
            <a:xfrm>
              <a:off x="527378" y="3109185"/>
              <a:ext cx="279307" cy="248555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600" b="1" kern="1200" baseline="0">
                  <a:solidFill>
                    <a:srgbClr val="990000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0" name="Text Placeholder 2">
              <a:extLst>
                <a:ext uri="{FF2B5EF4-FFF2-40B4-BE49-F238E27FC236}">
                  <a16:creationId xmlns:a16="http://schemas.microsoft.com/office/drawing/2014/main" id="{C36C1625-1314-47C3-B6DD-744962831FE6}"/>
                </a:ext>
              </a:extLst>
            </p:cNvPr>
            <p:cNvSpPr txBox="1">
              <a:spLocks/>
            </p:cNvSpPr>
            <p:nvPr/>
          </p:nvSpPr>
          <p:spPr>
            <a:xfrm>
              <a:off x="839221" y="3788587"/>
              <a:ext cx="279307" cy="248555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600" b="1" kern="1200" baseline="0">
                  <a:solidFill>
                    <a:srgbClr val="990000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1" name="Text Placeholder 2">
              <a:extLst>
                <a:ext uri="{FF2B5EF4-FFF2-40B4-BE49-F238E27FC236}">
                  <a16:creationId xmlns:a16="http://schemas.microsoft.com/office/drawing/2014/main" id="{A5784196-E1CF-415E-AF01-6CDFB56430ED}"/>
                </a:ext>
              </a:extLst>
            </p:cNvPr>
            <p:cNvSpPr txBox="1">
              <a:spLocks/>
            </p:cNvSpPr>
            <p:nvPr/>
          </p:nvSpPr>
          <p:spPr>
            <a:xfrm>
              <a:off x="1205514" y="3448871"/>
              <a:ext cx="279307" cy="248555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600" b="1" kern="1200" baseline="0">
                  <a:solidFill>
                    <a:srgbClr val="990000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2" name="Text Placeholder 2">
              <a:extLst>
                <a:ext uri="{FF2B5EF4-FFF2-40B4-BE49-F238E27FC236}">
                  <a16:creationId xmlns:a16="http://schemas.microsoft.com/office/drawing/2014/main" id="{2BEB3F5B-0AA3-4188-B330-677BDD708636}"/>
                </a:ext>
              </a:extLst>
            </p:cNvPr>
            <p:cNvSpPr txBox="1">
              <a:spLocks/>
            </p:cNvSpPr>
            <p:nvPr/>
          </p:nvSpPr>
          <p:spPr>
            <a:xfrm>
              <a:off x="1525006" y="4124197"/>
              <a:ext cx="279307" cy="248555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600" b="1" kern="1200" baseline="0">
                  <a:solidFill>
                    <a:srgbClr val="990000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4" name="Text Placeholder 2">
              <a:extLst>
                <a:ext uri="{FF2B5EF4-FFF2-40B4-BE49-F238E27FC236}">
                  <a16:creationId xmlns:a16="http://schemas.microsoft.com/office/drawing/2014/main" id="{786C4BEF-BFE8-4971-9AEA-0ACF0D1A8818}"/>
                </a:ext>
              </a:extLst>
            </p:cNvPr>
            <p:cNvSpPr txBox="1">
              <a:spLocks/>
            </p:cNvSpPr>
            <p:nvPr/>
          </p:nvSpPr>
          <p:spPr>
            <a:xfrm>
              <a:off x="848837" y="3104685"/>
              <a:ext cx="279307" cy="248555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600" b="1" kern="1200" baseline="0">
                  <a:solidFill>
                    <a:srgbClr val="990000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5" name="Text Placeholder 2">
              <a:extLst>
                <a:ext uri="{FF2B5EF4-FFF2-40B4-BE49-F238E27FC236}">
                  <a16:creationId xmlns:a16="http://schemas.microsoft.com/office/drawing/2014/main" id="{637360B7-30B3-4F8F-A95A-20D2C2031A1F}"/>
                </a:ext>
              </a:extLst>
            </p:cNvPr>
            <p:cNvSpPr txBox="1">
              <a:spLocks/>
            </p:cNvSpPr>
            <p:nvPr/>
          </p:nvSpPr>
          <p:spPr>
            <a:xfrm>
              <a:off x="1177029" y="3111889"/>
              <a:ext cx="279307" cy="248555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600" b="1" kern="1200" baseline="0">
                  <a:solidFill>
                    <a:srgbClr val="990000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6" name="Text Placeholder 2">
              <a:extLst>
                <a:ext uri="{FF2B5EF4-FFF2-40B4-BE49-F238E27FC236}">
                  <a16:creationId xmlns:a16="http://schemas.microsoft.com/office/drawing/2014/main" id="{08D314EA-FFE7-4B32-8F0B-ED4DEC8165B5}"/>
                </a:ext>
              </a:extLst>
            </p:cNvPr>
            <p:cNvSpPr txBox="1">
              <a:spLocks/>
            </p:cNvSpPr>
            <p:nvPr/>
          </p:nvSpPr>
          <p:spPr>
            <a:xfrm>
              <a:off x="1498578" y="3114561"/>
              <a:ext cx="279307" cy="248555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600" b="1" kern="1200" baseline="0">
                  <a:solidFill>
                    <a:srgbClr val="990000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8" name="Text Placeholder 2">
              <a:extLst>
                <a:ext uri="{FF2B5EF4-FFF2-40B4-BE49-F238E27FC236}">
                  <a16:creationId xmlns:a16="http://schemas.microsoft.com/office/drawing/2014/main" id="{1FB2A6B5-83B3-44D8-AC9D-D38A9EA86EB9}"/>
                </a:ext>
              </a:extLst>
            </p:cNvPr>
            <p:cNvSpPr txBox="1">
              <a:spLocks/>
            </p:cNvSpPr>
            <p:nvPr/>
          </p:nvSpPr>
          <p:spPr>
            <a:xfrm>
              <a:off x="857236" y="3451569"/>
              <a:ext cx="279307" cy="248555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600" b="1" kern="1200" baseline="0">
                  <a:solidFill>
                    <a:srgbClr val="990000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9" name="Text Placeholder 2">
              <a:extLst>
                <a:ext uri="{FF2B5EF4-FFF2-40B4-BE49-F238E27FC236}">
                  <a16:creationId xmlns:a16="http://schemas.microsoft.com/office/drawing/2014/main" id="{F0F4B048-553D-40C9-9109-393118E47F95}"/>
                </a:ext>
              </a:extLst>
            </p:cNvPr>
            <p:cNvSpPr txBox="1">
              <a:spLocks/>
            </p:cNvSpPr>
            <p:nvPr/>
          </p:nvSpPr>
          <p:spPr>
            <a:xfrm>
              <a:off x="848837" y="4116706"/>
              <a:ext cx="279307" cy="248555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600" b="1" kern="1200" baseline="0">
                  <a:solidFill>
                    <a:srgbClr val="990000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0" name="Text Placeholder 2">
              <a:extLst>
                <a:ext uri="{FF2B5EF4-FFF2-40B4-BE49-F238E27FC236}">
                  <a16:creationId xmlns:a16="http://schemas.microsoft.com/office/drawing/2014/main" id="{E065F96B-5477-4F10-8DEC-B2EBE6CC3A87}"/>
                </a:ext>
              </a:extLst>
            </p:cNvPr>
            <p:cNvSpPr txBox="1">
              <a:spLocks/>
            </p:cNvSpPr>
            <p:nvPr/>
          </p:nvSpPr>
          <p:spPr>
            <a:xfrm>
              <a:off x="1185937" y="4124196"/>
              <a:ext cx="279307" cy="248555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600" b="1" kern="1200" baseline="0">
                  <a:solidFill>
                    <a:srgbClr val="990000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1" name="Text Placeholder 2">
              <a:extLst>
                <a:ext uri="{FF2B5EF4-FFF2-40B4-BE49-F238E27FC236}">
                  <a16:creationId xmlns:a16="http://schemas.microsoft.com/office/drawing/2014/main" id="{D7DDAA45-AAC2-4B03-9D9C-4C446462E41D}"/>
                </a:ext>
              </a:extLst>
            </p:cNvPr>
            <p:cNvSpPr txBox="1">
              <a:spLocks/>
            </p:cNvSpPr>
            <p:nvPr/>
          </p:nvSpPr>
          <p:spPr>
            <a:xfrm>
              <a:off x="1192846" y="3793238"/>
              <a:ext cx="279307" cy="248555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600" b="1" kern="1200" baseline="0">
                  <a:solidFill>
                    <a:srgbClr val="990000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2" name="Text Placeholder 2">
              <a:extLst>
                <a:ext uri="{FF2B5EF4-FFF2-40B4-BE49-F238E27FC236}">
                  <a16:creationId xmlns:a16="http://schemas.microsoft.com/office/drawing/2014/main" id="{A954949B-7183-444D-AADE-680BC89D2BBA}"/>
                </a:ext>
              </a:extLst>
            </p:cNvPr>
            <p:cNvSpPr txBox="1">
              <a:spLocks/>
            </p:cNvSpPr>
            <p:nvPr/>
          </p:nvSpPr>
          <p:spPr>
            <a:xfrm>
              <a:off x="1516810" y="3795554"/>
              <a:ext cx="279307" cy="248555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600" b="1" kern="1200" baseline="0">
                  <a:solidFill>
                    <a:srgbClr val="990000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3" name="Text Placeholder 2">
              <a:extLst>
                <a:ext uri="{FF2B5EF4-FFF2-40B4-BE49-F238E27FC236}">
                  <a16:creationId xmlns:a16="http://schemas.microsoft.com/office/drawing/2014/main" id="{91EF366E-4EF9-4BFB-9E0F-C8A6CA134E05}"/>
                </a:ext>
              </a:extLst>
            </p:cNvPr>
            <p:cNvSpPr txBox="1">
              <a:spLocks/>
            </p:cNvSpPr>
            <p:nvPr/>
          </p:nvSpPr>
          <p:spPr>
            <a:xfrm>
              <a:off x="1512756" y="3454149"/>
              <a:ext cx="279307" cy="248555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600" b="1" kern="1200" baseline="0">
                  <a:solidFill>
                    <a:srgbClr val="990000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4" name="Text Placeholder 2">
              <a:extLst>
                <a:ext uri="{FF2B5EF4-FFF2-40B4-BE49-F238E27FC236}">
                  <a16:creationId xmlns:a16="http://schemas.microsoft.com/office/drawing/2014/main" id="{68342302-E332-42B9-938C-BAB3564EE97D}"/>
                </a:ext>
              </a:extLst>
            </p:cNvPr>
            <p:cNvSpPr txBox="1">
              <a:spLocks/>
            </p:cNvSpPr>
            <p:nvPr/>
          </p:nvSpPr>
          <p:spPr>
            <a:xfrm>
              <a:off x="524418" y="3454149"/>
              <a:ext cx="279307" cy="248555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600" b="1" kern="1200" baseline="0">
                  <a:solidFill>
                    <a:srgbClr val="990000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5" name="Text Placeholder 2">
              <a:extLst>
                <a:ext uri="{FF2B5EF4-FFF2-40B4-BE49-F238E27FC236}">
                  <a16:creationId xmlns:a16="http://schemas.microsoft.com/office/drawing/2014/main" id="{612480CE-B28D-4A1B-A5D3-6DBEA69B3C53}"/>
                </a:ext>
              </a:extLst>
            </p:cNvPr>
            <p:cNvSpPr txBox="1">
              <a:spLocks/>
            </p:cNvSpPr>
            <p:nvPr/>
          </p:nvSpPr>
          <p:spPr>
            <a:xfrm>
              <a:off x="524886" y="3792478"/>
              <a:ext cx="279307" cy="248555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600" b="1" kern="1200" baseline="0">
                  <a:solidFill>
                    <a:srgbClr val="990000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6" name="Text Placeholder 2">
              <a:extLst>
                <a:ext uri="{FF2B5EF4-FFF2-40B4-BE49-F238E27FC236}">
                  <a16:creationId xmlns:a16="http://schemas.microsoft.com/office/drawing/2014/main" id="{3D611F03-7804-4E67-A33F-7F3D8F878EE3}"/>
                </a:ext>
              </a:extLst>
            </p:cNvPr>
            <p:cNvSpPr txBox="1">
              <a:spLocks/>
            </p:cNvSpPr>
            <p:nvPr/>
          </p:nvSpPr>
          <p:spPr>
            <a:xfrm>
              <a:off x="532006" y="4135189"/>
              <a:ext cx="279307" cy="248555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600" b="1" kern="1200" baseline="0">
                  <a:solidFill>
                    <a:srgbClr val="990000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D6F737-C34B-487E-B88E-908AF6C5F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124" y="4511865"/>
            <a:ext cx="406400" cy="406400"/>
          </a:xfrm>
          <a:prstGeom prst="rect">
            <a:avLst/>
          </a:prstGeom>
        </p:spPr>
      </p:pic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21E68150-9E8D-45E9-A485-4A933A889235}"/>
              </a:ext>
            </a:extLst>
          </p:cNvPr>
          <p:cNvSpPr txBox="1">
            <a:spLocks/>
          </p:cNvSpPr>
          <p:nvPr/>
        </p:nvSpPr>
        <p:spPr>
          <a:xfrm>
            <a:off x="8764575" y="4713317"/>
            <a:ext cx="359509" cy="430183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kern="1200" baseline="0">
                <a:solidFill>
                  <a:srgbClr val="990000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544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  <p:bldP spid="12" grpId="0"/>
      <p:bldP spid="43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80493EB1-B2C5-4809-A573-0F9F40C520EE}"/>
              </a:ext>
            </a:extLst>
          </p:cNvPr>
          <p:cNvGrpSpPr/>
          <p:nvPr/>
        </p:nvGrpSpPr>
        <p:grpSpPr>
          <a:xfrm>
            <a:off x="62756" y="3586763"/>
            <a:ext cx="4132726" cy="1541730"/>
            <a:chOff x="62756" y="3586763"/>
            <a:chExt cx="4132726" cy="154173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251201E-6B08-424B-9D65-EADC952EE35D}"/>
                </a:ext>
              </a:extLst>
            </p:cNvPr>
            <p:cNvSpPr/>
            <p:nvPr/>
          </p:nvSpPr>
          <p:spPr>
            <a:xfrm>
              <a:off x="94571" y="3600662"/>
              <a:ext cx="3934818" cy="14835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1CD79C1-8845-4A9F-89F6-30B43DF49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9425" y="3848684"/>
              <a:ext cx="857139" cy="1070358"/>
            </a:xfrm>
            <a:prstGeom prst="rect">
              <a:avLst/>
            </a:prstGeom>
          </p:spPr>
        </p:pic>
        <p:sp>
          <p:nvSpPr>
            <p:cNvPr id="32" name="Text Placeholder 2">
              <a:extLst>
                <a:ext uri="{FF2B5EF4-FFF2-40B4-BE49-F238E27FC236}">
                  <a16:creationId xmlns:a16="http://schemas.microsoft.com/office/drawing/2014/main" id="{6C7D91BC-C659-44A8-9297-751E4C9E6E51}"/>
                </a:ext>
              </a:extLst>
            </p:cNvPr>
            <p:cNvSpPr txBox="1">
              <a:spLocks/>
            </p:cNvSpPr>
            <p:nvPr/>
          </p:nvSpPr>
          <p:spPr>
            <a:xfrm>
              <a:off x="62756" y="3586763"/>
              <a:ext cx="4132726" cy="430183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600" b="1" kern="1200" baseline="0">
                  <a:solidFill>
                    <a:srgbClr val="990000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u="sng" dirty="0">
                  <a:latin typeface="Arial" panose="020B0604020202020204" pitchFamily="34" charset="0"/>
                  <a:cs typeface="Arial" panose="020B0604020202020204" pitchFamily="34" charset="0"/>
                </a:rPr>
                <a:t>Pixel Fill Factor (FF) and Image Preprocessing (STEPS 1-2) 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2ED45D6-398B-48EA-8FCF-6B3C1E077303}"/>
                </a:ext>
              </a:extLst>
            </p:cNvPr>
            <p:cNvSpPr/>
            <p:nvPr/>
          </p:nvSpPr>
          <p:spPr>
            <a:xfrm>
              <a:off x="146281" y="4820716"/>
              <a:ext cx="66556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FF=0.1</a:t>
              </a:r>
            </a:p>
          </p:txBody>
        </p:sp>
      </p:grp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D3EA644-9AC8-4C80-892F-1B6746D084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9813" y="176588"/>
            <a:ext cx="8454602" cy="430183"/>
          </a:xfrm>
        </p:spPr>
        <p:txBody>
          <a:bodyPr/>
          <a:lstStyle/>
          <a:p>
            <a:r>
              <a:rPr lang="en-US" dirty="0"/>
              <a:t>Test and Recovery Procedure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3F53CA4-8D02-4442-9B13-AB523D83D6A0}"/>
              </a:ext>
            </a:extLst>
          </p:cNvPr>
          <p:cNvGrpSpPr/>
          <p:nvPr/>
        </p:nvGrpSpPr>
        <p:grpSpPr>
          <a:xfrm>
            <a:off x="30287" y="869168"/>
            <a:ext cx="2071733" cy="2652746"/>
            <a:chOff x="30287" y="869168"/>
            <a:chExt cx="2071733" cy="2652746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DB1799A-FE6C-4878-BCA2-21CA041F5A1B}"/>
                </a:ext>
              </a:extLst>
            </p:cNvPr>
            <p:cNvGrpSpPr/>
            <p:nvPr/>
          </p:nvGrpSpPr>
          <p:grpSpPr>
            <a:xfrm>
              <a:off x="30287" y="869168"/>
              <a:ext cx="2071733" cy="2444544"/>
              <a:chOff x="30287" y="869168"/>
              <a:chExt cx="2071733" cy="2444544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ED250BC-6508-4BFD-A25C-C0F004C70B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3495" y="1751540"/>
                <a:ext cx="1546138" cy="1562172"/>
              </a:xfrm>
              <a:prstGeom prst="rect">
                <a:avLst/>
              </a:prstGeom>
            </p:spPr>
          </p:pic>
          <p:sp>
            <p:nvSpPr>
              <p:cNvPr id="10" name="Text Placeholder 2">
                <a:extLst>
                  <a:ext uri="{FF2B5EF4-FFF2-40B4-BE49-F238E27FC236}">
                    <a16:creationId xmlns:a16="http://schemas.microsoft.com/office/drawing/2014/main" id="{5F92B0B2-B762-4155-BE95-B44753B50D1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4941" y="869168"/>
                <a:ext cx="803245" cy="430183"/>
              </a:xfrm>
              <a:prstGeom prst="rect">
                <a:avLst/>
              </a:prstGeom>
            </p:spPr>
            <p:txBody>
              <a:bodyPr anchor="t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600" b="1" kern="1200" baseline="0">
                    <a:solidFill>
                      <a:srgbClr val="990000"/>
                    </a:solidFill>
                    <a:latin typeface="Arial"/>
                    <a:ea typeface="+mn-ea"/>
                    <a:cs typeface="Arial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u="sng" dirty="0"/>
                  <a:t>STEP 1 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3803807-ABC3-4085-A3F4-A4A5B0A75013}"/>
                  </a:ext>
                </a:extLst>
              </p:cNvPr>
              <p:cNvSpPr/>
              <p:nvPr/>
            </p:nvSpPr>
            <p:spPr>
              <a:xfrm>
                <a:off x="30287" y="1303458"/>
                <a:ext cx="207173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Test Image (TI) is obtained. (</a:t>
                </a:r>
                <a:r>
                  <a:rPr lang="en-US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credit:NASA</a:t>
                </a:r>
                <a:r>
                  <a:rPr 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/JPL)</a:t>
                </a: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45CE3BE-B674-48A7-95E0-47CBF7194D5B}"/>
                </a:ext>
              </a:extLst>
            </p:cNvPr>
            <p:cNvSpPr/>
            <p:nvPr/>
          </p:nvSpPr>
          <p:spPr>
            <a:xfrm>
              <a:off x="547994" y="3244915"/>
              <a:ext cx="90288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384x384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D13A3ED-7ED4-4266-BCAE-7E180F717D8F}"/>
              </a:ext>
            </a:extLst>
          </p:cNvPr>
          <p:cNvGrpSpPr/>
          <p:nvPr/>
        </p:nvGrpSpPr>
        <p:grpSpPr>
          <a:xfrm>
            <a:off x="976564" y="3808740"/>
            <a:ext cx="2891540" cy="1211399"/>
            <a:chOff x="976564" y="3808740"/>
            <a:chExt cx="2891540" cy="121139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04612A6-6E05-4747-9F90-8162DA09D60A}"/>
                </a:ext>
              </a:extLst>
            </p:cNvPr>
            <p:cNvGrpSpPr/>
            <p:nvPr/>
          </p:nvGrpSpPr>
          <p:grpSpPr>
            <a:xfrm>
              <a:off x="976564" y="3808740"/>
              <a:ext cx="2891540" cy="1211399"/>
              <a:chOff x="976564" y="3808740"/>
              <a:chExt cx="2891540" cy="121139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58CDFEC-2318-4EA7-B656-EDDFD01696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31360" y="3808740"/>
                <a:ext cx="2636744" cy="1211399"/>
              </a:xfrm>
              <a:prstGeom prst="rect">
                <a:avLst/>
              </a:prstGeom>
            </p:spPr>
          </p:pic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0FF8657-DB88-4B16-9E41-4882DCD6AA7E}"/>
                  </a:ext>
                </a:extLst>
              </p:cNvPr>
              <p:cNvSpPr/>
              <p:nvPr/>
            </p:nvSpPr>
            <p:spPr>
              <a:xfrm>
                <a:off x="1314450" y="3808740"/>
                <a:ext cx="551695" cy="430183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B0567402-2765-4AAD-A79D-2B9F803B122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6564" y="4016947"/>
                <a:ext cx="337886" cy="4705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683B25B-AF94-4810-9182-D56DFE5C7680}"/>
                </a:ext>
              </a:extLst>
            </p:cNvPr>
            <p:cNvSpPr/>
            <p:nvPr/>
          </p:nvSpPr>
          <p:spPr>
            <a:xfrm>
              <a:off x="1275413" y="4146644"/>
              <a:ext cx="75693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FF=0.11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94EAD59-545C-4EA1-A74C-EC5B52C3A2CA}"/>
              </a:ext>
            </a:extLst>
          </p:cNvPr>
          <p:cNvGrpSpPr/>
          <p:nvPr/>
        </p:nvGrpSpPr>
        <p:grpSpPr>
          <a:xfrm>
            <a:off x="2084507" y="887650"/>
            <a:ext cx="2120364" cy="2668740"/>
            <a:chOff x="2084507" y="887650"/>
            <a:chExt cx="2120364" cy="266874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16980CD-7073-40D4-A5C3-700E8FD2CB56}"/>
                </a:ext>
              </a:extLst>
            </p:cNvPr>
            <p:cNvSpPr/>
            <p:nvPr/>
          </p:nvSpPr>
          <p:spPr>
            <a:xfrm>
              <a:off x="3015024" y="3279391"/>
              <a:ext cx="90288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128x128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73CDFE1-DD62-4438-AB50-53FDC91F05F8}"/>
                </a:ext>
              </a:extLst>
            </p:cNvPr>
            <p:cNvGrpSpPr/>
            <p:nvPr/>
          </p:nvGrpSpPr>
          <p:grpSpPr>
            <a:xfrm>
              <a:off x="2084507" y="887650"/>
              <a:ext cx="2120364" cy="2426062"/>
              <a:chOff x="2084507" y="887650"/>
              <a:chExt cx="2120364" cy="2426062"/>
            </a:xfrm>
          </p:grpSpPr>
          <p:sp>
            <p:nvSpPr>
              <p:cNvPr id="11" name="Text Placeholder 2">
                <a:extLst>
                  <a:ext uri="{FF2B5EF4-FFF2-40B4-BE49-F238E27FC236}">
                    <a16:creationId xmlns:a16="http://schemas.microsoft.com/office/drawing/2014/main" id="{83F6892C-F228-497D-A53F-EFFB387F77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42078" y="887650"/>
                <a:ext cx="803245" cy="430183"/>
              </a:xfrm>
              <a:prstGeom prst="rect">
                <a:avLst/>
              </a:prstGeom>
            </p:spPr>
            <p:txBody>
              <a:bodyPr anchor="t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600" b="1" kern="1200" baseline="0">
                    <a:solidFill>
                      <a:srgbClr val="990000"/>
                    </a:solidFill>
                    <a:latin typeface="Arial"/>
                    <a:ea typeface="+mn-ea"/>
                    <a:cs typeface="Arial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u="sng" dirty="0"/>
                  <a:t>STEP 2 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C20F932-3449-4C3E-A33B-991405FD73D0}"/>
                  </a:ext>
                </a:extLst>
              </p:cNvPr>
              <p:cNvSpPr/>
              <p:nvPr/>
            </p:nvSpPr>
            <p:spPr>
              <a:xfrm>
                <a:off x="2549732" y="1154602"/>
                <a:ext cx="165513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Downscaled the TI to take the fill factor into account.</a:t>
                </a:r>
              </a:p>
            </p:txBody>
          </p:sp>
          <p:sp>
            <p:nvSpPr>
              <p:cNvPr id="5" name="Arrow: Right 4">
                <a:extLst>
                  <a:ext uri="{FF2B5EF4-FFF2-40B4-BE49-F238E27FC236}">
                    <a16:creationId xmlns:a16="http://schemas.microsoft.com/office/drawing/2014/main" id="{DAA49912-7D5B-4264-A7D7-8D646CF9931B}"/>
                  </a:ext>
                </a:extLst>
              </p:cNvPr>
              <p:cNvSpPr/>
              <p:nvPr/>
            </p:nvSpPr>
            <p:spPr>
              <a:xfrm>
                <a:off x="2084507" y="2348802"/>
                <a:ext cx="311749" cy="276998"/>
              </a:xfrm>
              <a:prstGeom prst="rightArrow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FF6FCB6-5A4E-430F-9702-734546971D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07534" y="1751540"/>
                <a:ext cx="1557571" cy="1562172"/>
              </a:xfrm>
              <a:prstGeom prst="rect">
                <a:avLst/>
              </a:prstGeom>
            </p:spPr>
          </p:pic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F435ED0-F0D0-4EAC-8310-CA18850FA5A0}"/>
              </a:ext>
            </a:extLst>
          </p:cNvPr>
          <p:cNvGrpSpPr/>
          <p:nvPr/>
        </p:nvGrpSpPr>
        <p:grpSpPr>
          <a:xfrm>
            <a:off x="4499265" y="875567"/>
            <a:ext cx="2098116" cy="3219027"/>
            <a:chOff x="4499265" y="875567"/>
            <a:chExt cx="2098116" cy="3219027"/>
          </a:xfrm>
        </p:grpSpPr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0ECD5038-AB93-4DBC-884D-F44CFA9C994A}"/>
                </a:ext>
              </a:extLst>
            </p:cNvPr>
            <p:cNvSpPr txBox="1">
              <a:spLocks/>
            </p:cNvSpPr>
            <p:nvPr/>
          </p:nvSpPr>
          <p:spPr>
            <a:xfrm>
              <a:off x="5214530" y="875567"/>
              <a:ext cx="803245" cy="430183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600" b="1" kern="1200" baseline="0">
                  <a:solidFill>
                    <a:srgbClr val="990000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u="sng" dirty="0"/>
                <a:t>STEP 3 </a:t>
              </a:r>
            </a:p>
            <a:p>
              <a:endParaRPr lang="en-US" sz="1400" u="sng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EF2903C-3A18-46EE-8D50-D4B3930617B6}"/>
                </a:ext>
              </a:extLst>
            </p:cNvPr>
            <p:cNvSpPr/>
            <p:nvPr/>
          </p:nvSpPr>
          <p:spPr>
            <a:xfrm>
              <a:off x="4912079" y="1240086"/>
              <a:ext cx="165513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Construction of the sparse array, and </a:t>
              </a:r>
              <a:r>
                <a:rPr lang="en-US" sz="1200" b="1" i="1" cap="all" dirty="0">
                  <a:solidFill>
                    <a:srgbClr val="222222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Φ.</a:t>
              </a:r>
              <a:endParaRPr lang="en-US" sz="1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5CBB6CE-89BF-409C-AFDB-8B4C92E7F7F9}"/>
                </a:ext>
              </a:extLst>
            </p:cNvPr>
            <p:cNvSpPr/>
            <p:nvPr/>
          </p:nvSpPr>
          <p:spPr>
            <a:xfrm>
              <a:off x="4978897" y="3263597"/>
              <a:ext cx="161848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Sparse Data Collection</a:t>
              </a:r>
            </a:p>
            <a:p>
              <a:pPr algn="ctr"/>
              <a:r>
                <a:rPr lang="en-US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(128x128 array with 25% density )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3004A39-4E2F-459E-A5C6-38AF7EC05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09484" y="1751540"/>
              <a:ext cx="1565192" cy="1542342"/>
            </a:xfrm>
            <a:prstGeom prst="rect">
              <a:avLst/>
            </a:prstGeom>
          </p:spPr>
        </p:pic>
        <p:sp>
          <p:nvSpPr>
            <p:cNvPr id="39" name="Arrow: Right 38">
              <a:extLst>
                <a:ext uri="{FF2B5EF4-FFF2-40B4-BE49-F238E27FC236}">
                  <a16:creationId xmlns:a16="http://schemas.microsoft.com/office/drawing/2014/main" id="{AC3E44D1-A32E-4BD2-9752-6783705B9E92}"/>
                </a:ext>
              </a:extLst>
            </p:cNvPr>
            <p:cNvSpPr/>
            <p:nvPr/>
          </p:nvSpPr>
          <p:spPr>
            <a:xfrm>
              <a:off x="4499265" y="2346958"/>
              <a:ext cx="311749" cy="276998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1B33618-B70E-450D-B63A-AD1B1B756D0B}"/>
              </a:ext>
            </a:extLst>
          </p:cNvPr>
          <p:cNvGrpSpPr/>
          <p:nvPr/>
        </p:nvGrpSpPr>
        <p:grpSpPr>
          <a:xfrm>
            <a:off x="6881808" y="869168"/>
            <a:ext cx="2205702" cy="2436277"/>
            <a:chOff x="6881808" y="869168"/>
            <a:chExt cx="2205702" cy="2436277"/>
          </a:xfrm>
        </p:grpSpPr>
        <p:sp>
          <p:nvSpPr>
            <p:cNvPr id="37" name="Text Placeholder 2">
              <a:extLst>
                <a:ext uri="{FF2B5EF4-FFF2-40B4-BE49-F238E27FC236}">
                  <a16:creationId xmlns:a16="http://schemas.microsoft.com/office/drawing/2014/main" id="{AF128A13-CFFA-43B2-9FE3-E4552BC07A2F}"/>
                </a:ext>
              </a:extLst>
            </p:cNvPr>
            <p:cNvSpPr txBox="1">
              <a:spLocks/>
            </p:cNvSpPr>
            <p:nvPr/>
          </p:nvSpPr>
          <p:spPr>
            <a:xfrm>
              <a:off x="7722427" y="869168"/>
              <a:ext cx="803245" cy="430183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600" b="1" kern="1200" baseline="0">
                  <a:solidFill>
                    <a:srgbClr val="990000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u="sng" dirty="0"/>
                <a:t>STEP 4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535AF72-5257-4182-8E9A-19F4D29AF092}"/>
                </a:ext>
              </a:extLst>
            </p:cNvPr>
            <p:cNvSpPr/>
            <p:nvPr/>
          </p:nvSpPr>
          <p:spPr>
            <a:xfrm>
              <a:off x="7432371" y="1186265"/>
              <a:ext cx="165513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l1-magic toolbox is used to reconstruct the image.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6D9D582-41D5-49F5-81F5-6AECA9F9A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14734" y="1763103"/>
              <a:ext cx="1558196" cy="1542342"/>
            </a:xfrm>
            <a:prstGeom prst="rect">
              <a:avLst/>
            </a:prstGeom>
          </p:spPr>
        </p:pic>
        <p:sp>
          <p:nvSpPr>
            <p:cNvPr id="40" name="Arrow: Right 39">
              <a:extLst>
                <a:ext uri="{FF2B5EF4-FFF2-40B4-BE49-F238E27FC236}">
                  <a16:creationId xmlns:a16="http://schemas.microsoft.com/office/drawing/2014/main" id="{B31E2839-EBD4-4FD9-91E3-7B53B5FB5C8D}"/>
                </a:ext>
              </a:extLst>
            </p:cNvPr>
            <p:cNvSpPr/>
            <p:nvPr/>
          </p:nvSpPr>
          <p:spPr>
            <a:xfrm>
              <a:off x="6881808" y="2335066"/>
              <a:ext cx="311749" cy="276998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068F1C-1DB6-4227-810A-D91A0FDEE7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16152" y="4040473"/>
            <a:ext cx="406400" cy="406400"/>
          </a:xfrm>
          <a:prstGeom prst="rect">
            <a:avLst/>
          </a:prstGeom>
        </p:spPr>
      </p:pic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A028D089-6C8C-49D1-8402-456A98D8DD96}"/>
              </a:ext>
            </a:extLst>
          </p:cNvPr>
          <p:cNvSpPr txBox="1">
            <a:spLocks/>
          </p:cNvSpPr>
          <p:nvPr/>
        </p:nvSpPr>
        <p:spPr>
          <a:xfrm>
            <a:off x="8764575" y="4713317"/>
            <a:ext cx="359509" cy="430183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kern="1200" baseline="0">
                <a:solidFill>
                  <a:srgbClr val="990000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4559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8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B74C5AD-3B4D-4EE0-86E3-2CC040AE8FF7}"/>
              </a:ext>
            </a:extLst>
          </p:cNvPr>
          <p:cNvSpPr/>
          <p:nvPr/>
        </p:nvSpPr>
        <p:spPr>
          <a:xfrm>
            <a:off x="5886028" y="3258254"/>
            <a:ext cx="2718220" cy="10681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E6366-EFBC-5F4B-88DF-2C53F2A89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360" y="141040"/>
            <a:ext cx="8454602" cy="430183"/>
          </a:xfrm>
        </p:spPr>
        <p:txBody>
          <a:bodyPr/>
          <a:lstStyle/>
          <a:p>
            <a:r>
              <a:rPr lang="en-US" dirty="0"/>
              <a:t>Arrays with Different Densities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1927845-1C7D-45C6-A6F3-88768F5041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018059"/>
              </p:ext>
            </p:extLst>
          </p:nvPr>
        </p:nvGraphicFramePr>
        <p:xfrm>
          <a:off x="5931747" y="3509280"/>
          <a:ext cx="2626782" cy="792798"/>
        </p:xfrm>
        <a:graphic>
          <a:graphicData uri="http://schemas.openxmlformats.org/drawingml/2006/table">
            <a:tbl>
              <a:tblPr/>
              <a:tblGrid>
                <a:gridCol w="1001818">
                  <a:extLst>
                    <a:ext uri="{9D8B030D-6E8A-4147-A177-3AD203B41FA5}">
                      <a16:colId xmlns:a16="http://schemas.microsoft.com/office/drawing/2014/main" val="2918562162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3187094514"/>
                    </a:ext>
                  </a:extLst>
                </a:gridCol>
                <a:gridCol w="723264">
                  <a:extLst>
                    <a:ext uri="{9D8B030D-6E8A-4147-A177-3AD203B41FA5}">
                      <a16:colId xmlns:a16="http://schemas.microsoft.com/office/drawing/2014/main" val="2954071745"/>
                    </a:ext>
                  </a:extLst>
                </a:gridCol>
              </a:tblGrid>
              <a:tr h="346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Array Density 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(%)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Correlation Coefficient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Recovery Error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939810"/>
                  </a:ext>
                </a:extLst>
              </a:tr>
              <a:tr h="444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0.9045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0.19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79701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0.9629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0.12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98221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37.5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0.9785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0.08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2925307"/>
                  </a:ext>
                </a:extLst>
              </a:tr>
            </a:tbl>
          </a:graphicData>
        </a:graphic>
      </p:graphicFrame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6C4A912-C6A2-4FF8-8DA9-592975E9081E}"/>
              </a:ext>
            </a:extLst>
          </p:cNvPr>
          <p:cNvSpPr txBox="1">
            <a:spLocks/>
          </p:cNvSpPr>
          <p:nvPr/>
        </p:nvSpPr>
        <p:spPr>
          <a:xfrm>
            <a:off x="6448423" y="3258254"/>
            <a:ext cx="1815466" cy="430183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kern="1200" baseline="0">
                <a:solidFill>
                  <a:srgbClr val="990000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Performance Metrics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05A663-B097-4099-ACD9-7085BE41F9E7}"/>
              </a:ext>
            </a:extLst>
          </p:cNvPr>
          <p:cNvSpPr/>
          <p:nvPr/>
        </p:nvSpPr>
        <p:spPr>
          <a:xfrm>
            <a:off x="5931747" y="4553104"/>
            <a:ext cx="310229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“1” represents a perfect positive correlation, and “0” indicates no correlation</a:t>
            </a:r>
            <a:r>
              <a:rPr lang="en-US" sz="1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59DFC69A-2297-4C29-9954-D99426BA0293}"/>
              </a:ext>
            </a:extLst>
          </p:cNvPr>
          <p:cNvSpPr/>
          <p:nvPr/>
        </p:nvSpPr>
        <p:spPr>
          <a:xfrm rot="16200000">
            <a:off x="7261629" y="4030469"/>
            <a:ext cx="189055" cy="622302"/>
          </a:xfrm>
          <a:prstGeom prst="leftBrac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89B98C-9167-4EA1-8212-B831735BE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7869" y="674543"/>
            <a:ext cx="1158446" cy="1165755"/>
          </a:xfrm>
          <a:prstGeom prst="rect">
            <a:avLst/>
          </a:prstGeom>
        </p:spPr>
      </p:pic>
      <p:sp>
        <p:nvSpPr>
          <p:cNvPr id="26" name="Left Brace 25">
            <a:extLst>
              <a:ext uri="{FF2B5EF4-FFF2-40B4-BE49-F238E27FC236}">
                <a16:creationId xmlns:a16="http://schemas.microsoft.com/office/drawing/2014/main" id="{0F4ECC47-FD58-4071-B8E8-3C71A78013A4}"/>
              </a:ext>
            </a:extLst>
          </p:cNvPr>
          <p:cNvSpPr/>
          <p:nvPr/>
        </p:nvSpPr>
        <p:spPr>
          <a:xfrm>
            <a:off x="2520071" y="674543"/>
            <a:ext cx="189055" cy="1112928"/>
          </a:xfrm>
          <a:prstGeom prst="leftBrac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07DEDB17-5507-42D9-96AB-F7DB867C79E1}"/>
              </a:ext>
            </a:extLst>
          </p:cNvPr>
          <p:cNvSpPr txBox="1">
            <a:spLocks/>
          </p:cNvSpPr>
          <p:nvPr/>
        </p:nvSpPr>
        <p:spPr>
          <a:xfrm>
            <a:off x="1310512" y="1099321"/>
            <a:ext cx="1304086" cy="430183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kern="1200" baseline="0">
                <a:solidFill>
                  <a:srgbClr val="990000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dirty="0"/>
              <a:t>Test Image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2BF5941-0BA1-4FCB-A88C-18E2082A2C62}"/>
              </a:ext>
            </a:extLst>
          </p:cNvPr>
          <p:cNvCxnSpPr/>
          <p:nvPr/>
        </p:nvCxnSpPr>
        <p:spPr>
          <a:xfrm>
            <a:off x="1296279" y="4861302"/>
            <a:ext cx="409741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861F4FF3-7157-4F4B-9412-584BB86F78C1}"/>
              </a:ext>
            </a:extLst>
          </p:cNvPr>
          <p:cNvSpPr txBox="1">
            <a:spLocks/>
          </p:cNvSpPr>
          <p:nvPr/>
        </p:nvSpPr>
        <p:spPr>
          <a:xfrm>
            <a:off x="8764575" y="4713317"/>
            <a:ext cx="359509" cy="430183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kern="1200" baseline="0">
                <a:solidFill>
                  <a:srgbClr val="990000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</a:t>
            </a:r>
          </a:p>
        </p:txBody>
      </p:sp>
      <p:pic>
        <p:nvPicPr>
          <p:cNvPr id="5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5A19D1-AFA0-4D4C-A818-8E6F9F855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10954" y="1349016"/>
            <a:ext cx="406400" cy="4064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1D0393E6-A239-4B96-AEB6-9437C7558E6D}"/>
              </a:ext>
            </a:extLst>
          </p:cNvPr>
          <p:cNvGrpSpPr/>
          <p:nvPr/>
        </p:nvGrpSpPr>
        <p:grpSpPr>
          <a:xfrm>
            <a:off x="-87666" y="896959"/>
            <a:ext cx="9016665" cy="3836346"/>
            <a:chOff x="-87666" y="896959"/>
            <a:chExt cx="9016665" cy="3836346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7D995B6-452A-41F2-A3BE-74EC3DDC0A98}"/>
                </a:ext>
              </a:extLst>
            </p:cNvPr>
            <p:cNvGrpSpPr/>
            <p:nvPr/>
          </p:nvGrpSpPr>
          <p:grpSpPr>
            <a:xfrm>
              <a:off x="-87666" y="1840298"/>
              <a:ext cx="3454758" cy="2893007"/>
              <a:chOff x="-87666" y="1840298"/>
              <a:chExt cx="3454758" cy="2893007"/>
            </a:xfrm>
          </p:grpSpPr>
          <p:sp>
            <p:nvSpPr>
              <p:cNvPr id="27" name="Left Brace 26">
                <a:extLst>
                  <a:ext uri="{FF2B5EF4-FFF2-40B4-BE49-F238E27FC236}">
                    <a16:creationId xmlns:a16="http://schemas.microsoft.com/office/drawing/2014/main" id="{0297CC6D-8367-4A1E-87AE-BE2EC3706814}"/>
                  </a:ext>
                </a:extLst>
              </p:cNvPr>
              <p:cNvSpPr/>
              <p:nvPr/>
            </p:nvSpPr>
            <p:spPr>
              <a:xfrm>
                <a:off x="1121892" y="2275231"/>
                <a:ext cx="189055" cy="1112928"/>
              </a:xfrm>
              <a:prstGeom prst="leftBrac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Left Brace 27">
                <a:extLst>
                  <a:ext uri="{FF2B5EF4-FFF2-40B4-BE49-F238E27FC236}">
                    <a16:creationId xmlns:a16="http://schemas.microsoft.com/office/drawing/2014/main" id="{8FB61557-170A-4DE0-957E-841E2FC9E597}"/>
                  </a:ext>
                </a:extLst>
              </p:cNvPr>
              <p:cNvSpPr/>
              <p:nvPr/>
            </p:nvSpPr>
            <p:spPr>
              <a:xfrm>
                <a:off x="1121781" y="3579564"/>
                <a:ext cx="189055" cy="1112928"/>
              </a:xfrm>
              <a:prstGeom prst="leftBrac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 Placeholder 2">
                <a:extLst>
                  <a:ext uri="{FF2B5EF4-FFF2-40B4-BE49-F238E27FC236}">
                    <a16:creationId xmlns:a16="http://schemas.microsoft.com/office/drawing/2014/main" id="{06D56004-B47E-4BDE-80A4-E971DC8C4F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87666" y="2619159"/>
                <a:ext cx="1304086" cy="430183"/>
              </a:xfrm>
              <a:prstGeom prst="rect">
                <a:avLst/>
              </a:prstGeom>
            </p:spPr>
            <p:txBody>
              <a:bodyPr anchor="t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600" b="1" kern="1200" baseline="0">
                    <a:solidFill>
                      <a:srgbClr val="990000"/>
                    </a:solidFill>
                    <a:latin typeface="Arial"/>
                    <a:ea typeface="+mn-ea"/>
                    <a:cs typeface="Arial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200" b="0" dirty="0"/>
                  <a:t>Sparse Data Collection by 128x128 Arrays</a:t>
                </a:r>
              </a:p>
            </p:txBody>
          </p:sp>
          <p:sp>
            <p:nvSpPr>
              <p:cNvPr id="41" name="Text Placeholder 2">
                <a:extLst>
                  <a:ext uri="{FF2B5EF4-FFF2-40B4-BE49-F238E27FC236}">
                    <a16:creationId xmlns:a16="http://schemas.microsoft.com/office/drawing/2014/main" id="{69814F02-43F0-4E83-A786-132CBD062C1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66572" y="3888051"/>
                <a:ext cx="1304086" cy="430183"/>
              </a:xfrm>
              <a:prstGeom prst="rect">
                <a:avLst/>
              </a:prstGeom>
            </p:spPr>
            <p:txBody>
              <a:bodyPr anchor="t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600" b="1" kern="1200" baseline="0">
                    <a:solidFill>
                      <a:srgbClr val="990000"/>
                    </a:solidFill>
                    <a:latin typeface="Arial"/>
                    <a:ea typeface="+mn-ea"/>
                    <a:cs typeface="Arial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200" b="0" dirty="0"/>
                  <a:t>Reconstructed Images</a:t>
                </a: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433CBD64-85BE-479B-9971-551CC6309DD2}"/>
                  </a:ext>
                </a:extLst>
              </p:cNvPr>
              <p:cNvGrpSpPr/>
              <p:nvPr/>
            </p:nvGrpSpPr>
            <p:grpSpPr>
              <a:xfrm>
                <a:off x="1237234" y="1840298"/>
                <a:ext cx="2129858" cy="2893007"/>
                <a:chOff x="1237234" y="1840298"/>
                <a:chExt cx="2129858" cy="2893007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C79B7F89-7FCC-4A3B-ABFE-BD092CC176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10947" y="2248209"/>
                  <a:ext cx="1182282" cy="1166972"/>
                </a:xfrm>
                <a:prstGeom prst="rect">
                  <a:avLst/>
                </a:prstGeom>
              </p:spPr>
            </p:pic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1B41EC4E-44DA-4A73-89DB-600EF65657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310947" y="3566333"/>
                  <a:ext cx="1156660" cy="1166972"/>
                </a:xfrm>
                <a:prstGeom prst="rect">
                  <a:avLst/>
                </a:prstGeom>
              </p:spPr>
            </p:pic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27CF1DE2-87E7-44C3-95C4-DC76C1B61AF8}"/>
                    </a:ext>
                  </a:extLst>
                </p:cNvPr>
                <p:cNvCxnSpPr>
                  <a:stCxn id="15" idx="2"/>
                  <a:endCxn id="5" idx="0"/>
                </p:cNvCxnSpPr>
                <p:nvPr/>
              </p:nvCxnSpPr>
              <p:spPr>
                <a:xfrm flipH="1">
                  <a:off x="1902088" y="1840298"/>
                  <a:ext cx="1465004" cy="40791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28276DE0-3C4F-49D0-94A9-AC5D148887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897511" y="3406400"/>
                  <a:ext cx="1" cy="15115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Text Placeholder 2">
                  <a:extLst>
                    <a:ext uri="{FF2B5EF4-FFF2-40B4-BE49-F238E27FC236}">
                      <a16:creationId xmlns:a16="http://schemas.microsoft.com/office/drawing/2014/main" id="{0D43C455-DAB5-4016-9F93-4372F81CCD3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237234" y="2259277"/>
                  <a:ext cx="1304086" cy="430183"/>
                </a:xfrm>
                <a:prstGeom prst="rect">
                  <a:avLst/>
                </a:prstGeom>
              </p:spPr>
              <p:txBody>
                <a:bodyPr anchor="t"/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600" b="1" kern="1200" baseline="0">
                      <a:solidFill>
                        <a:srgbClr val="990000"/>
                      </a:solidFill>
                      <a:latin typeface="Arial"/>
                      <a:ea typeface="+mn-ea"/>
                      <a:cs typeface="Arial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 dirty="0"/>
                    <a:t>Density: 10%</a:t>
                  </a:r>
                </a:p>
              </p:txBody>
            </p:sp>
          </p:grpSp>
        </p:grpSp>
        <p:sp>
          <p:nvSpPr>
            <p:cNvPr id="58" name="Text Placeholder 1">
              <a:extLst>
                <a:ext uri="{FF2B5EF4-FFF2-40B4-BE49-F238E27FC236}">
                  <a16:creationId xmlns:a16="http://schemas.microsoft.com/office/drawing/2014/main" id="{84679D06-9F2E-4920-9E87-37BAEC59BA79}"/>
                </a:ext>
              </a:extLst>
            </p:cNvPr>
            <p:cNvSpPr txBox="1">
              <a:spLocks/>
            </p:cNvSpPr>
            <p:nvPr/>
          </p:nvSpPr>
          <p:spPr>
            <a:xfrm>
              <a:off x="5520097" y="896959"/>
              <a:ext cx="3408902" cy="734698"/>
            </a:xfrm>
            <a:prstGeom prst="rect">
              <a:avLst/>
            </a:prstGeom>
          </p:spPr>
          <p:txBody>
            <a:bodyPr anchor="t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tabLst/>
                <a:defRPr sz="12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1148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724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5156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2588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indent="-228600" algn="just">
                <a:buFont typeface="Arial" panose="020B0604020202020204" pitchFamily="34" charset="0"/>
                <a:buChar char="•"/>
              </a:pPr>
              <a:r>
                <a:rPr lang="en-US" b="1" dirty="0"/>
                <a:t>Density 10%: </a:t>
              </a:r>
              <a:r>
                <a:rPr lang="en-US" dirty="0"/>
                <a:t>Outlines around the large and medium sized features are distinguishable. Acceptable correlation coefficient. Relatively high error. 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B0D544F-6547-4405-B8F1-F23BD361B83C}"/>
              </a:ext>
            </a:extLst>
          </p:cNvPr>
          <p:cNvGrpSpPr/>
          <p:nvPr/>
        </p:nvGrpSpPr>
        <p:grpSpPr>
          <a:xfrm>
            <a:off x="2677920" y="1697424"/>
            <a:ext cx="6237479" cy="3035594"/>
            <a:chOff x="2677920" y="1697424"/>
            <a:chExt cx="6237479" cy="3035594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2EA2491-4D6D-4246-90AD-1B40BD0A1FD7}"/>
                </a:ext>
              </a:extLst>
            </p:cNvPr>
            <p:cNvGrpSpPr/>
            <p:nvPr/>
          </p:nvGrpSpPr>
          <p:grpSpPr>
            <a:xfrm>
              <a:off x="2677920" y="1832181"/>
              <a:ext cx="1304086" cy="2900837"/>
              <a:chOff x="2677920" y="1832181"/>
              <a:chExt cx="1304086" cy="290083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B46DC63-0DB9-4BD9-96EB-3E8FDD04D5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87869" y="2253619"/>
                <a:ext cx="1158446" cy="1166973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9DCE1EF-2580-43DE-92ED-4C03809200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94523" y="3566046"/>
                <a:ext cx="1166972" cy="1166972"/>
              </a:xfrm>
              <a:prstGeom prst="rect">
                <a:avLst/>
              </a:prstGeom>
            </p:spPr>
          </p:pic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38AA6FE3-9E12-425A-91A4-500D91654395}"/>
                  </a:ext>
                </a:extLst>
              </p:cNvPr>
              <p:cNvCxnSpPr>
                <a:cxnSpLocks/>
                <a:endCxn id="7" idx="0"/>
              </p:cNvCxnSpPr>
              <p:nvPr/>
            </p:nvCxnSpPr>
            <p:spPr>
              <a:xfrm>
                <a:off x="3367091" y="1832181"/>
                <a:ext cx="1" cy="4214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6AEE9013-8F61-4308-B00B-02C31B8B16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78008" y="3406400"/>
                <a:ext cx="1" cy="15115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 Placeholder 2">
                <a:extLst>
                  <a:ext uri="{FF2B5EF4-FFF2-40B4-BE49-F238E27FC236}">
                    <a16:creationId xmlns:a16="http://schemas.microsoft.com/office/drawing/2014/main" id="{E07BC39C-79C5-4753-BACA-97BA77CBC9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77920" y="2230455"/>
                <a:ext cx="1304086" cy="430183"/>
              </a:xfrm>
              <a:prstGeom prst="rect">
                <a:avLst/>
              </a:prstGeom>
            </p:spPr>
            <p:txBody>
              <a:bodyPr anchor="t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600" b="1" kern="1200" baseline="0">
                    <a:solidFill>
                      <a:srgbClr val="990000"/>
                    </a:solidFill>
                    <a:latin typeface="Arial"/>
                    <a:ea typeface="+mn-ea"/>
                    <a:cs typeface="Arial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 dirty="0"/>
                  <a:t>Density: 25%</a:t>
                </a:r>
              </a:p>
            </p:txBody>
          </p:sp>
        </p:grpSp>
        <p:sp>
          <p:nvSpPr>
            <p:cNvPr id="59" name="Text Placeholder 1">
              <a:extLst>
                <a:ext uri="{FF2B5EF4-FFF2-40B4-BE49-F238E27FC236}">
                  <a16:creationId xmlns:a16="http://schemas.microsoft.com/office/drawing/2014/main" id="{B44A6A4A-4D51-4489-BE7C-697FC7559E8C}"/>
                </a:ext>
              </a:extLst>
            </p:cNvPr>
            <p:cNvSpPr txBox="1">
              <a:spLocks/>
            </p:cNvSpPr>
            <p:nvPr/>
          </p:nvSpPr>
          <p:spPr>
            <a:xfrm>
              <a:off x="5506497" y="1697424"/>
              <a:ext cx="3408902" cy="932608"/>
            </a:xfrm>
            <a:prstGeom prst="rect">
              <a:avLst/>
            </a:prstGeom>
          </p:spPr>
          <p:txBody>
            <a:bodyPr anchor="t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tabLst/>
                <a:defRPr sz="12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1148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724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5156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2588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indent="-228600" algn="just">
                <a:buFont typeface="Arial" panose="020B0604020202020204" pitchFamily="34" charset="0"/>
                <a:buChar char="•"/>
              </a:pPr>
              <a:r>
                <a:rPr lang="en-US" b="1" dirty="0"/>
                <a:t>Density 25%: </a:t>
              </a:r>
              <a:r>
                <a:rPr lang="en-US" dirty="0"/>
                <a:t>Improved clarity on small and medium sized features, and substantial increase in the correlation coefficient.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AC387EB-5FD8-4BC0-BCDE-F25D7AE0B2EE}"/>
              </a:ext>
            </a:extLst>
          </p:cNvPr>
          <p:cNvGrpSpPr/>
          <p:nvPr/>
        </p:nvGrpSpPr>
        <p:grpSpPr>
          <a:xfrm>
            <a:off x="2090923" y="1840298"/>
            <a:ext cx="6809060" cy="3462009"/>
            <a:chOff x="2090923" y="1840298"/>
            <a:chExt cx="6809060" cy="3462009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C0770E4-A31D-47DF-A4A0-72541737DD78}"/>
                </a:ext>
              </a:extLst>
            </p:cNvPr>
            <p:cNvGrpSpPr/>
            <p:nvPr/>
          </p:nvGrpSpPr>
          <p:grpSpPr>
            <a:xfrm>
              <a:off x="2090923" y="1840298"/>
              <a:ext cx="3393215" cy="3462009"/>
              <a:chOff x="2090923" y="1840298"/>
              <a:chExt cx="3393215" cy="3462009"/>
            </a:xfrm>
          </p:grpSpPr>
          <p:sp>
            <p:nvSpPr>
              <p:cNvPr id="45" name="Text Placeholder 2">
                <a:extLst>
                  <a:ext uri="{FF2B5EF4-FFF2-40B4-BE49-F238E27FC236}">
                    <a16:creationId xmlns:a16="http://schemas.microsoft.com/office/drawing/2014/main" id="{4C5AA53D-C1A8-4F02-993B-6BC620CBA3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90923" y="4872124"/>
                <a:ext cx="2574171" cy="430183"/>
              </a:xfrm>
              <a:prstGeom prst="rect">
                <a:avLst/>
              </a:prstGeom>
            </p:spPr>
            <p:txBody>
              <a:bodyPr anchor="t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600" b="1" kern="1200" baseline="0">
                    <a:solidFill>
                      <a:srgbClr val="990000"/>
                    </a:solidFill>
                    <a:latin typeface="Arial"/>
                    <a:ea typeface="+mn-ea"/>
                    <a:cs typeface="Arial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200" dirty="0">
                    <a:solidFill>
                      <a:srgbClr val="FF0000"/>
                    </a:solidFill>
                  </a:rPr>
                  <a:t>INCREASING ARRAY DENSITY </a:t>
                </a: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F3643D2C-37EF-4147-A585-B69ACB057FB6}"/>
                  </a:ext>
                </a:extLst>
              </p:cNvPr>
              <p:cNvGrpSpPr/>
              <p:nvPr/>
            </p:nvGrpSpPr>
            <p:grpSpPr>
              <a:xfrm>
                <a:off x="3367092" y="1840298"/>
                <a:ext cx="2117046" cy="2892790"/>
                <a:chOff x="3367092" y="1840298"/>
                <a:chExt cx="2117046" cy="2892790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021960A2-0689-40CF-A08E-C6332924C5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240955" y="2259031"/>
                  <a:ext cx="1152739" cy="1156150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FC91BFB0-EA3A-46B9-BC8A-4900A7941A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240955" y="3571272"/>
                  <a:ext cx="1166972" cy="1161816"/>
                </a:xfrm>
                <a:prstGeom prst="rect">
                  <a:avLst/>
                </a:prstGeom>
              </p:spPr>
            </p:pic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008F5BC9-5060-4C52-87BE-378AECC15BCD}"/>
                    </a:ext>
                  </a:extLst>
                </p:cNvPr>
                <p:cNvCxnSpPr>
                  <a:cxnSpLocks/>
                  <a:stCxn id="15" idx="2"/>
                  <a:endCxn id="10" idx="0"/>
                </p:cNvCxnSpPr>
                <p:nvPr/>
              </p:nvCxnSpPr>
              <p:spPr>
                <a:xfrm>
                  <a:off x="3367092" y="1840298"/>
                  <a:ext cx="1450233" cy="41873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D77758D3-2953-4977-9F12-DAA42B8E60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816400" y="3418206"/>
                  <a:ext cx="1" cy="15115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Text Placeholder 2">
                  <a:extLst>
                    <a:ext uri="{FF2B5EF4-FFF2-40B4-BE49-F238E27FC236}">
                      <a16:creationId xmlns:a16="http://schemas.microsoft.com/office/drawing/2014/main" id="{177595BF-AB22-437F-AFB1-89BD67E0737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180052" y="2230454"/>
                  <a:ext cx="1304086" cy="430183"/>
                </a:xfrm>
                <a:prstGeom prst="rect">
                  <a:avLst/>
                </a:prstGeom>
              </p:spPr>
              <p:txBody>
                <a:bodyPr anchor="t"/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600" b="1" kern="1200" baseline="0">
                      <a:solidFill>
                        <a:srgbClr val="990000"/>
                      </a:solidFill>
                      <a:latin typeface="Arial"/>
                      <a:ea typeface="+mn-ea"/>
                      <a:cs typeface="Arial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 dirty="0"/>
                    <a:t>Density:37.5%</a:t>
                  </a:r>
                </a:p>
              </p:txBody>
            </p:sp>
          </p:grpSp>
        </p:grpSp>
        <p:sp>
          <p:nvSpPr>
            <p:cNvPr id="60" name="Text Placeholder 1">
              <a:extLst>
                <a:ext uri="{FF2B5EF4-FFF2-40B4-BE49-F238E27FC236}">
                  <a16:creationId xmlns:a16="http://schemas.microsoft.com/office/drawing/2014/main" id="{F421BA15-6556-4387-868B-ADA12F3E45E8}"/>
                </a:ext>
              </a:extLst>
            </p:cNvPr>
            <p:cNvSpPr txBox="1">
              <a:spLocks/>
            </p:cNvSpPr>
            <p:nvPr/>
          </p:nvSpPr>
          <p:spPr>
            <a:xfrm>
              <a:off x="5491081" y="2350800"/>
              <a:ext cx="3408902" cy="802183"/>
            </a:xfrm>
            <a:prstGeom prst="rect">
              <a:avLst/>
            </a:prstGeom>
          </p:spPr>
          <p:txBody>
            <a:bodyPr anchor="t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tabLst/>
                <a:defRPr sz="12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1148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724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5156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2588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indent="-228600" algn="just">
                <a:buFont typeface="Arial" panose="020B0604020202020204" pitchFamily="34" charset="0"/>
                <a:buChar char="•"/>
              </a:pPr>
              <a:r>
                <a:rPr lang="en-US" b="1" dirty="0"/>
                <a:t>Density 37.5%: </a:t>
              </a:r>
              <a:r>
                <a:rPr lang="en-US" dirty="0"/>
                <a:t>Smaller details are revealed, the edges get sharper and correlation coefficient and the recovery error are further improved.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621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3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17" grpId="0" animBg="1"/>
      <p:bldP spid="14" grpId="0"/>
      <p:bldP spid="9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3DD84-DB87-4C4C-A5AA-D62ADE3552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9931" y="213476"/>
            <a:ext cx="8454602" cy="430183"/>
          </a:xfrm>
        </p:spPr>
        <p:txBody>
          <a:bodyPr/>
          <a:lstStyle/>
          <a:p>
            <a:r>
              <a:rPr lang="en-US" dirty="0"/>
              <a:t>Conclusion and Future Work</a:t>
            </a: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97DD08A0-84EA-4BAB-845F-D8A0E654F23A}"/>
              </a:ext>
            </a:extLst>
          </p:cNvPr>
          <p:cNvSpPr/>
          <p:nvPr/>
        </p:nvSpPr>
        <p:spPr>
          <a:xfrm rot="16200000">
            <a:off x="6776490" y="3756319"/>
            <a:ext cx="189055" cy="953508"/>
          </a:xfrm>
          <a:prstGeom prst="leftBrac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1F20863-3574-4770-9C97-ED52E37D3BCC}"/>
              </a:ext>
            </a:extLst>
          </p:cNvPr>
          <p:cNvGrpSpPr/>
          <p:nvPr/>
        </p:nvGrpSpPr>
        <p:grpSpPr>
          <a:xfrm>
            <a:off x="7418494" y="778464"/>
            <a:ext cx="1304086" cy="3549135"/>
            <a:chOff x="7418494" y="778464"/>
            <a:chExt cx="1304086" cy="354913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72CFC88-1BF7-4E49-AAA4-79C0C8D9A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80242" y="977602"/>
              <a:ext cx="980591" cy="98059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747DA66-162B-4F51-BFC8-4E9FABF25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91027" y="2060663"/>
              <a:ext cx="980591" cy="98059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7579AF-45A5-43FC-90C1-487958C9D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80242" y="3160789"/>
              <a:ext cx="980591" cy="977757"/>
            </a:xfrm>
            <a:prstGeom prst="rect">
              <a:avLst/>
            </a:prstGeom>
          </p:spPr>
        </p:pic>
        <p:sp>
          <p:nvSpPr>
            <p:cNvPr id="23" name="Text Placeholder 2">
              <a:extLst>
                <a:ext uri="{FF2B5EF4-FFF2-40B4-BE49-F238E27FC236}">
                  <a16:creationId xmlns:a16="http://schemas.microsoft.com/office/drawing/2014/main" id="{3ED33284-449D-44EF-93DF-B3A870BDD135}"/>
                </a:ext>
              </a:extLst>
            </p:cNvPr>
            <p:cNvSpPr txBox="1">
              <a:spLocks/>
            </p:cNvSpPr>
            <p:nvPr/>
          </p:nvSpPr>
          <p:spPr>
            <a:xfrm>
              <a:off x="7418494" y="778464"/>
              <a:ext cx="1304086" cy="430183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600" b="1" kern="1200" baseline="0">
                  <a:solidFill>
                    <a:srgbClr val="990000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u="sng" dirty="0"/>
                <a:t>Case 2 </a:t>
              </a:r>
            </a:p>
          </p:txBody>
        </p:sp>
        <p:sp>
          <p:nvSpPr>
            <p:cNvPr id="26" name="Left Brace 25">
              <a:extLst>
                <a:ext uri="{FF2B5EF4-FFF2-40B4-BE49-F238E27FC236}">
                  <a16:creationId xmlns:a16="http://schemas.microsoft.com/office/drawing/2014/main" id="{FC458D83-27F3-453B-9593-06DDC3C837E8}"/>
                </a:ext>
              </a:extLst>
            </p:cNvPr>
            <p:cNvSpPr/>
            <p:nvPr/>
          </p:nvSpPr>
          <p:spPr>
            <a:xfrm rot="16200000">
              <a:off x="7997634" y="3756318"/>
              <a:ext cx="189055" cy="953508"/>
            </a:xfrm>
            <a:prstGeom prst="leftBrac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FF84538F-C88E-4D4D-8497-4CC719655477}"/>
              </a:ext>
            </a:extLst>
          </p:cNvPr>
          <p:cNvSpPr txBox="1">
            <a:spLocks/>
          </p:cNvSpPr>
          <p:nvPr/>
        </p:nvSpPr>
        <p:spPr>
          <a:xfrm>
            <a:off x="3597229" y="4177589"/>
            <a:ext cx="1304086" cy="430183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kern="1200" baseline="0">
                <a:solidFill>
                  <a:srgbClr val="990000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00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85F3265-D812-47C3-9E20-8498FFC70274}"/>
              </a:ext>
            </a:extLst>
          </p:cNvPr>
          <p:cNvGrpSpPr/>
          <p:nvPr/>
        </p:nvGrpSpPr>
        <p:grpSpPr>
          <a:xfrm>
            <a:off x="4921204" y="769837"/>
            <a:ext cx="2575448" cy="3381575"/>
            <a:chOff x="4921204" y="769837"/>
            <a:chExt cx="2575448" cy="33815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AD4AF0A-2C07-4EE0-9CFE-C4D431C68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54314" y="977602"/>
              <a:ext cx="980591" cy="98677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48A50D0-B865-4E5C-8B33-087EBEE1D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54314" y="2051119"/>
              <a:ext cx="993456" cy="98059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5203A0E-BF08-42EE-9E84-69DF47264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67179" y="3155002"/>
              <a:ext cx="980591" cy="989333"/>
            </a:xfrm>
            <a:prstGeom prst="rect">
              <a:avLst/>
            </a:prstGeom>
          </p:spPr>
        </p:pic>
        <p:sp>
          <p:nvSpPr>
            <p:cNvPr id="13" name="Text Placeholder 2">
              <a:extLst>
                <a:ext uri="{FF2B5EF4-FFF2-40B4-BE49-F238E27FC236}">
                  <a16:creationId xmlns:a16="http://schemas.microsoft.com/office/drawing/2014/main" id="{FE9B5C8D-3BC5-4A64-B7F1-299105553614}"/>
                </a:ext>
              </a:extLst>
            </p:cNvPr>
            <p:cNvSpPr txBox="1">
              <a:spLocks/>
            </p:cNvSpPr>
            <p:nvPr/>
          </p:nvSpPr>
          <p:spPr>
            <a:xfrm>
              <a:off x="4964133" y="2440476"/>
              <a:ext cx="1304086" cy="430183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600" b="1" kern="1200" baseline="0">
                  <a:solidFill>
                    <a:srgbClr val="990000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0" dirty="0"/>
                <a:t>Density: 10%</a:t>
              </a:r>
            </a:p>
          </p:txBody>
        </p:sp>
        <p:sp>
          <p:nvSpPr>
            <p:cNvPr id="19" name="Text Placeholder 2">
              <a:extLst>
                <a:ext uri="{FF2B5EF4-FFF2-40B4-BE49-F238E27FC236}">
                  <a16:creationId xmlns:a16="http://schemas.microsoft.com/office/drawing/2014/main" id="{B954A611-CC8E-4A3A-B1EE-AD48E5C46564}"/>
                </a:ext>
              </a:extLst>
            </p:cNvPr>
            <p:cNvSpPr txBox="1">
              <a:spLocks/>
            </p:cNvSpPr>
            <p:nvPr/>
          </p:nvSpPr>
          <p:spPr>
            <a:xfrm>
              <a:off x="5019878" y="1362214"/>
              <a:ext cx="1304086" cy="430183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600" b="1" kern="1200" baseline="0">
                  <a:solidFill>
                    <a:srgbClr val="990000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0" dirty="0"/>
                <a:t>Test Image</a:t>
              </a:r>
            </a:p>
          </p:txBody>
        </p:sp>
        <p:sp>
          <p:nvSpPr>
            <p:cNvPr id="20" name="Text Placeholder 2">
              <a:extLst>
                <a:ext uri="{FF2B5EF4-FFF2-40B4-BE49-F238E27FC236}">
                  <a16:creationId xmlns:a16="http://schemas.microsoft.com/office/drawing/2014/main" id="{819F2778-C233-4223-B481-B19C80D9F1F5}"/>
                </a:ext>
              </a:extLst>
            </p:cNvPr>
            <p:cNvSpPr txBox="1">
              <a:spLocks/>
            </p:cNvSpPr>
            <p:nvPr/>
          </p:nvSpPr>
          <p:spPr>
            <a:xfrm>
              <a:off x="4921204" y="3526450"/>
              <a:ext cx="1304086" cy="430183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600" b="1" kern="1200" baseline="0">
                  <a:solidFill>
                    <a:srgbClr val="990000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0" dirty="0"/>
                <a:t>Constructed Images</a:t>
              </a:r>
            </a:p>
          </p:txBody>
        </p:sp>
        <p:sp>
          <p:nvSpPr>
            <p:cNvPr id="22" name="Text Placeholder 2">
              <a:extLst>
                <a:ext uri="{FF2B5EF4-FFF2-40B4-BE49-F238E27FC236}">
                  <a16:creationId xmlns:a16="http://schemas.microsoft.com/office/drawing/2014/main" id="{763C8F1C-3270-4ED1-BCCC-46AE3510F6F5}"/>
                </a:ext>
              </a:extLst>
            </p:cNvPr>
            <p:cNvSpPr txBox="1">
              <a:spLocks/>
            </p:cNvSpPr>
            <p:nvPr/>
          </p:nvSpPr>
          <p:spPr>
            <a:xfrm>
              <a:off x="6192566" y="769837"/>
              <a:ext cx="1304086" cy="430183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600" b="1" kern="1200" baseline="0">
                  <a:solidFill>
                    <a:srgbClr val="990000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u="sng" dirty="0"/>
                <a:t>Case 1 </a:t>
              </a:r>
            </a:p>
          </p:txBody>
        </p:sp>
        <p:sp>
          <p:nvSpPr>
            <p:cNvPr id="29" name="Left Brace 28">
              <a:extLst>
                <a:ext uri="{FF2B5EF4-FFF2-40B4-BE49-F238E27FC236}">
                  <a16:creationId xmlns:a16="http://schemas.microsoft.com/office/drawing/2014/main" id="{2A719AB9-9F69-4B46-9B29-982F793DB85E}"/>
                </a:ext>
              </a:extLst>
            </p:cNvPr>
            <p:cNvSpPr/>
            <p:nvPr/>
          </p:nvSpPr>
          <p:spPr>
            <a:xfrm>
              <a:off x="6137118" y="984928"/>
              <a:ext cx="217196" cy="973265"/>
            </a:xfrm>
            <a:prstGeom prst="leftBrac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Left Brace 29">
              <a:extLst>
                <a:ext uri="{FF2B5EF4-FFF2-40B4-BE49-F238E27FC236}">
                  <a16:creationId xmlns:a16="http://schemas.microsoft.com/office/drawing/2014/main" id="{968692FA-C98C-4296-99FE-235CA0FBA279}"/>
                </a:ext>
              </a:extLst>
            </p:cNvPr>
            <p:cNvSpPr/>
            <p:nvPr/>
          </p:nvSpPr>
          <p:spPr>
            <a:xfrm>
              <a:off x="6129319" y="2067989"/>
              <a:ext cx="244280" cy="963721"/>
            </a:xfrm>
            <a:prstGeom prst="leftBrac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Left Brace 30">
              <a:extLst>
                <a:ext uri="{FF2B5EF4-FFF2-40B4-BE49-F238E27FC236}">
                  <a16:creationId xmlns:a16="http://schemas.microsoft.com/office/drawing/2014/main" id="{F9BFDF51-A46F-4AF1-98CC-1295F4ED122C}"/>
                </a:ext>
              </a:extLst>
            </p:cNvPr>
            <p:cNvSpPr/>
            <p:nvPr/>
          </p:nvSpPr>
          <p:spPr>
            <a:xfrm>
              <a:off x="6122509" y="3187691"/>
              <a:ext cx="244280" cy="963721"/>
            </a:xfrm>
            <a:prstGeom prst="leftBrac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16E7CADA-55CD-4EE0-8615-7AFFEDC872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302773"/>
              </p:ext>
            </p:extLst>
          </p:nvPr>
        </p:nvGraphicFramePr>
        <p:xfrm>
          <a:off x="5013566" y="4473871"/>
          <a:ext cx="3662086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3505">
                  <a:extLst>
                    <a:ext uri="{9D8B030D-6E8A-4147-A177-3AD203B41FA5}">
                      <a16:colId xmlns:a16="http://schemas.microsoft.com/office/drawing/2014/main" val="871112333"/>
                    </a:ext>
                  </a:extLst>
                </a:gridCol>
                <a:gridCol w="1168077">
                  <a:extLst>
                    <a:ext uri="{9D8B030D-6E8A-4147-A177-3AD203B41FA5}">
                      <a16:colId xmlns:a16="http://schemas.microsoft.com/office/drawing/2014/main" val="501294108"/>
                    </a:ext>
                  </a:extLst>
                </a:gridCol>
                <a:gridCol w="1120504">
                  <a:extLst>
                    <a:ext uri="{9D8B030D-6E8A-4147-A177-3AD203B41FA5}">
                      <a16:colId xmlns:a16="http://schemas.microsoft.com/office/drawing/2014/main" val="592767161"/>
                    </a:ext>
                  </a:extLst>
                </a:gridCol>
              </a:tblGrid>
              <a:tr h="252991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Recovery Error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33413560"/>
                  </a:ext>
                </a:extLst>
              </a:tr>
              <a:tr h="252991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Correlation Coef.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0.9045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0.9653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81229559"/>
                  </a:ext>
                </a:extLst>
              </a:tr>
            </a:tbl>
          </a:graphicData>
        </a:graphic>
      </p:graphicFrame>
      <p:sp>
        <p:nvSpPr>
          <p:cNvPr id="36" name="Arrow: Right 35">
            <a:extLst>
              <a:ext uri="{FF2B5EF4-FFF2-40B4-BE49-F238E27FC236}">
                <a16:creationId xmlns:a16="http://schemas.microsoft.com/office/drawing/2014/main" id="{D70B8532-47BF-417F-9CD9-072C7C1C70ED}"/>
              </a:ext>
            </a:extLst>
          </p:cNvPr>
          <p:cNvSpPr/>
          <p:nvPr/>
        </p:nvSpPr>
        <p:spPr>
          <a:xfrm>
            <a:off x="7218725" y="4512004"/>
            <a:ext cx="628585" cy="191536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FA707377-EB10-42C7-908D-B1929434647A}"/>
              </a:ext>
            </a:extLst>
          </p:cNvPr>
          <p:cNvSpPr/>
          <p:nvPr/>
        </p:nvSpPr>
        <p:spPr>
          <a:xfrm>
            <a:off x="7218725" y="4760172"/>
            <a:ext cx="628585" cy="191536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61DD2BE-8F72-46A5-A8C6-FE5996C683D9}"/>
              </a:ext>
            </a:extLst>
          </p:cNvPr>
          <p:cNvGrpSpPr/>
          <p:nvPr/>
        </p:nvGrpSpPr>
        <p:grpSpPr>
          <a:xfrm>
            <a:off x="216596" y="2994752"/>
            <a:ext cx="4516761" cy="753324"/>
            <a:chOff x="216596" y="2994752"/>
            <a:chExt cx="4516761" cy="753324"/>
          </a:xfrm>
        </p:grpSpPr>
        <p:sp>
          <p:nvSpPr>
            <p:cNvPr id="38" name="Text Placeholder 2">
              <a:extLst>
                <a:ext uri="{FF2B5EF4-FFF2-40B4-BE49-F238E27FC236}">
                  <a16:creationId xmlns:a16="http://schemas.microsoft.com/office/drawing/2014/main" id="{725CEC6B-E223-4BE0-94DB-868847EF49A4}"/>
                </a:ext>
              </a:extLst>
            </p:cNvPr>
            <p:cNvSpPr txBox="1">
              <a:spLocks/>
            </p:cNvSpPr>
            <p:nvPr/>
          </p:nvSpPr>
          <p:spPr>
            <a:xfrm>
              <a:off x="299931" y="2994752"/>
              <a:ext cx="2337364" cy="430183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600" b="1" kern="1200" baseline="0">
                  <a:solidFill>
                    <a:srgbClr val="990000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u="sng" dirty="0"/>
                <a:t>Future work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6F3DC70-CFD6-40C6-9B04-3E621B2E61EB}"/>
                </a:ext>
              </a:extLst>
            </p:cNvPr>
            <p:cNvSpPr/>
            <p:nvPr/>
          </p:nvSpPr>
          <p:spPr>
            <a:xfrm>
              <a:off x="216596" y="3323344"/>
              <a:ext cx="4516761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just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Future work will focus </a:t>
              </a:r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on fabrication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, and characterization of the proposed arrays.</a:t>
              </a:r>
            </a:p>
          </p:txBody>
        </p:sp>
      </p:grp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D39BC3F6-22E7-4583-A767-2B2BA85D0E24}"/>
              </a:ext>
            </a:extLst>
          </p:cNvPr>
          <p:cNvSpPr txBox="1">
            <a:spLocks/>
          </p:cNvSpPr>
          <p:nvPr/>
        </p:nvSpPr>
        <p:spPr>
          <a:xfrm>
            <a:off x="8764575" y="4713317"/>
            <a:ext cx="359509" cy="430183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kern="1200" baseline="0">
                <a:solidFill>
                  <a:srgbClr val="990000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14762E01-FB60-489A-BCCE-F6BC49CE3E71}"/>
              </a:ext>
            </a:extLst>
          </p:cNvPr>
          <p:cNvSpPr txBox="1">
            <a:spLocks/>
          </p:cNvSpPr>
          <p:nvPr/>
        </p:nvSpPr>
        <p:spPr>
          <a:xfrm>
            <a:off x="299931" y="1016828"/>
            <a:ext cx="2337364" cy="430183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kern="1200" baseline="0">
                <a:solidFill>
                  <a:srgbClr val="990000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u="sng" dirty="0"/>
              <a:t>Additional Discussion: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1927A08-B2E5-4130-84C6-D94D06FFAA56}"/>
              </a:ext>
            </a:extLst>
          </p:cNvPr>
          <p:cNvGrpSpPr/>
          <p:nvPr/>
        </p:nvGrpSpPr>
        <p:grpSpPr>
          <a:xfrm>
            <a:off x="149891" y="4017980"/>
            <a:ext cx="4571999" cy="863619"/>
            <a:chOff x="149891" y="4017980"/>
            <a:chExt cx="4571999" cy="863619"/>
          </a:xfrm>
        </p:grpSpPr>
        <p:sp>
          <p:nvSpPr>
            <p:cNvPr id="43" name="Text Placeholder 2">
              <a:extLst>
                <a:ext uri="{FF2B5EF4-FFF2-40B4-BE49-F238E27FC236}">
                  <a16:creationId xmlns:a16="http://schemas.microsoft.com/office/drawing/2014/main" id="{A6EE4FCF-7BFB-4C99-BF21-1C921694D0BB}"/>
                </a:ext>
              </a:extLst>
            </p:cNvPr>
            <p:cNvSpPr txBox="1">
              <a:spLocks/>
            </p:cNvSpPr>
            <p:nvPr/>
          </p:nvSpPr>
          <p:spPr>
            <a:xfrm>
              <a:off x="216596" y="4017980"/>
              <a:ext cx="2337364" cy="430183"/>
            </a:xfrm>
            <a:prstGeom prst="rect">
              <a:avLst/>
            </a:prstGeom>
          </p:spPr>
          <p:txBody>
            <a:bodyPr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600" b="1" kern="1200" baseline="0">
                  <a:solidFill>
                    <a:srgbClr val="990000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u="sng" dirty="0"/>
                <a:t>Publication: 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A7C9C85-D26C-4E1C-91D3-D132D0A6EA00}"/>
                </a:ext>
              </a:extLst>
            </p:cNvPr>
            <p:cNvSpPr/>
            <p:nvPr/>
          </p:nvSpPr>
          <p:spPr>
            <a:xfrm>
              <a:off x="149891" y="4327601"/>
              <a:ext cx="457199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M.B. Coskun, M. Rais-Zadeh,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“IR Imaging using Sparse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Microresonator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Arrays and Compressed Sensing”, 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in preparation for The 34th International Conference on Micro Electro Mechanical Systems (IEEE MEMS 2021). </a:t>
              </a:r>
            </a:p>
          </p:txBody>
        </p:sp>
      </p:grpSp>
      <p:sp>
        <p:nvSpPr>
          <p:cNvPr id="45" name="Text Placeholder 1">
            <a:extLst>
              <a:ext uri="{FF2B5EF4-FFF2-40B4-BE49-F238E27FC236}">
                <a16:creationId xmlns:a16="http://schemas.microsoft.com/office/drawing/2014/main" id="{DC2CCF31-9877-4594-890A-2DE60B629380}"/>
              </a:ext>
            </a:extLst>
          </p:cNvPr>
          <p:cNvSpPr txBox="1">
            <a:spLocks/>
          </p:cNvSpPr>
          <p:nvPr/>
        </p:nvSpPr>
        <p:spPr>
          <a:xfrm>
            <a:off x="171756" y="1399889"/>
            <a:ext cx="4493829" cy="7850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11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dirty="0"/>
              <a:t>Reported performance metrics are image-dependent, hence the recovery performance can be substantially improved, while working on a test image with large features and less details.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6" name="Text Placeholder 1">
            <a:extLst>
              <a:ext uri="{FF2B5EF4-FFF2-40B4-BE49-F238E27FC236}">
                <a16:creationId xmlns:a16="http://schemas.microsoft.com/office/drawing/2014/main" id="{EF609677-300B-4C15-BC00-45AA2AB3B4AB}"/>
              </a:ext>
            </a:extLst>
          </p:cNvPr>
          <p:cNvSpPr txBox="1">
            <a:spLocks/>
          </p:cNvSpPr>
          <p:nvPr/>
        </p:nvSpPr>
        <p:spPr>
          <a:xfrm>
            <a:off x="159214" y="2177898"/>
            <a:ext cx="4493829" cy="64888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11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dirty="0"/>
              <a:t>Increasing the array size, while keeping the density the same, also yields improved performance for the given field of view (FOV).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088533-8C46-4428-B15C-8A00C7006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6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5" grpId="0" animBg="1"/>
      <p:bldP spid="36" grpId="0" animBg="1"/>
      <p:bldP spid="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522&quot;&gt;&lt;object type=&quot;3&quot; unique_id=&quot;10523&quot;&gt;&lt;property id=&quot;20148&quot; value=&quot;5&quot;/&gt;&lt;property id=&quot;20300&quot; value=&quot;Slide 1&quot;/&gt;&lt;property id=&quot;20307&quot; value=&quot;277&quot;/&gt;&lt;/object&gt;&lt;object type=&quot;3&quot; unique_id=&quot;10524&quot;&gt;&lt;property id=&quot;20148&quot; value=&quot;5&quot;/&gt;&lt;property id=&quot;20300&quot; value=&quot;Slide 2&quot;/&gt;&lt;property id=&quot;20307&quot; value=&quot;281&quot;/&gt;&lt;/object&gt;&lt;object type=&quot;3&quot; unique_id=&quot;10525&quot;&gt;&lt;property id=&quot;20148&quot; value=&quot;5&quot;/&gt;&lt;property id=&quot;20300&quot; value=&quot;Slide 3&quot;/&gt;&lt;property id=&quot;20307&quot; value=&quot;280&quot;/&gt;&lt;/object&gt;&lt;object type=&quot;3&quot; unique_id=&quot;10526&quot;&gt;&lt;property id=&quot;20148&quot; value=&quot;5&quot;/&gt;&lt;property id=&quot;20300&quot; value=&quot;Slide 4&quot;/&gt;&lt;property id=&quot;20307&quot; value=&quot;278&quot;/&gt;&lt;/object&gt;&lt;/object&gt;&lt;object type=&quot;8&quot; unique_id=&quot;10532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NASAjpl-WhiteTheme-16x9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1">
              <a:lumMod val="65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16485</TotalTime>
  <Words>852</Words>
  <Application>Microsoft Office PowerPoint</Application>
  <PresentationFormat>On-screen Show (16:9)</PresentationFormat>
  <Paragraphs>183</Paragraphs>
  <Slides>7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Tahoma</vt:lpstr>
      <vt:lpstr>Times New Roman</vt:lpstr>
      <vt:lpstr>Wingdings</vt:lpstr>
      <vt:lpstr>NASAjpl-WhiteTheme-16x9-vA6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M Stolze</dc:creator>
  <cp:lastModifiedBy>Coskun, Mustafa B (389R)</cp:lastModifiedBy>
  <cp:revision>277</cp:revision>
  <dcterms:created xsi:type="dcterms:W3CDTF">2016-09-08T21:41:17Z</dcterms:created>
  <dcterms:modified xsi:type="dcterms:W3CDTF">2020-10-08T19:49:02Z</dcterms:modified>
</cp:coreProperties>
</file>