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9"/>
  </p:notesMasterIdLst>
  <p:handoutMasterIdLst>
    <p:handoutMasterId r:id="rId10"/>
  </p:handoutMasterIdLst>
  <p:sldIdLst>
    <p:sldId id="282" r:id="rId3"/>
    <p:sldId id="283" r:id="rId4"/>
    <p:sldId id="284" r:id="rId5"/>
    <p:sldId id="279" r:id="rId6"/>
    <p:sldId id="280" r:id="rId7"/>
    <p:sldId id="281" r:id="rId8"/>
  </p:sldIdLst>
  <p:sldSz cx="9144000" cy="5143500" type="screen16x9"/>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74"/>
    <p:restoredTop sz="62101" autoAdjust="0"/>
  </p:normalViewPr>
  <p:slideViewPr>
    <p:cSldViewPr snapToGrid="0" snapToObjects="1">
      <p:cViewPr varScale="1">
        <p:scale>
          <a:sx n="105" d="100"/>
          <a:sy n="105" d="100"/>
        </p:scale>
        <p:origin x="1696" y="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10/13/20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10/13/20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Megan Miller, a postdoc working with Cathleen Jones in the Radar Science and Engineering. I’ve been monitoring and modeling subsidence in the Central Valley related to groundwater withdrawal. Some of the deformation occurs close to the California Aqueduct, which is hazardous to the infrastructure that brings water from northern to southern California.</a:t>
            </a:r>
          </a:p>
        </p:txBody>
      </p:sp>
      <p:sp>
        <p:nvSpPr>
          <p:cNvPr id="4" name="Slide Number Placeholder 3"/>
          <p:cNvSpPr>
            <a:spLocks noGrp="1"/>
          </p:cNvSpPr>
          <p:nvPr>
            <p:ph type="sldNum" sz="quarter" idx="5"/>
          </p:nvPr>
        </p:nvSpPr>
        <p:spPr/>
        <p:txBody>
          <a:bodyPr/>
          <a:lstStyle/>
          <a:p>
            <a:fld id="{4180AB40-CF9C-CB44-AF47-E5E5B00AC330}" type="slidenum">
              <a:rPr lang="en-US" smtClean="0"/>
              <a:pPr/>
              <a:t>1</a:t>
            </a:fld>
            <a:endParaRPr lang="en-US" dirty="0"/>
          </a:p>
        </p:txBody>
      </p:sp>
    </p:spTree>
    <p:extLst>
      <p:ext uri="{BB962C8B-B14F-4D97-AF65-F5344CB8AC3E}">
        <p14:creationId xmlns:p14="http://schemas.microsoft.com/office/powerpoint/2010/main" val="475740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right, the Central Valley is highlighted in yellow. The aqueduct is the blue line running NW to SE. </a:t>
            </a:r>
          </a:p>
        </p:txBody>
      </p:sp>
      <p:sp>
        <p:nvSpPr>
          <p:cNvPr id="4" name="Slide Number Placeholder 3"/>
          <p:cNvSpPr>
            <a:spLocks noGrp="1"/>
          </p:cNvSpPr>
          <p:nvPr>
            <p:ph type="sldNum" sz="quarter" idx="5"/>
          </p:nvPr>
        </p:nvSpPr>
        <p:spPr/>
        <p:txBody>
          <a:bodyPr/>
          <a:lstStyle/>
          <a:p>
            <a:fld id="{4180AB40-CF9C-CB44-AF47-E5E5B00AC330}" type="slidenum">
              <a:rPr lang="en-US" smtClean="0"/>
              <a:pPr/>
              <a:t>2</a:t>
            </a:fld>
            <a:endParaRPr lang="en-US" dirty="0"/>
          </a:p>
        </p:txBody>
      </p:sp>
    </p:spTree>
    <p:extLst>
      <p:ext uri="{BB962C8B-B14F-4D97-AF65-F5344CB8AC3E}">
        <p14:creationId xmlns:p14="http://schemas.microsoft.com/office/powerpoint/2010/main" val="3358069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animation on the left the land surface, the water level, and the pore spaces expand and contract elastically. On the right, the land subsides once water is drawn down beyond an inelastic threshold, and the grains rearrange permanently.</a:t>
            </a:r>
          </a:p>
        </p:txBody>
      </p:sp>
      <p:sp>
        <p:nvSpPr>
          <p:cNvPr id="4" name="Slide Number Placeholder 3"/>
          <p:cNvSpPr>
            <a:spLocks noGrp="1"/>
          </p:cNvSpPr>
          <p:nvPr>
            <p:ph type="sldNum" sz="quarter" idx="5"/>
          </p:nvPr>
        </p:nvSpPr>
        <p:spPr/>
        <p:txBody>
          <a:bodyPr/>
          <a:lstStyle/>
          <a:p>
            <a:fld id="{4180AB40-CF9C-CB44-AF47-E5E5B00AC330}" type="slidenum">
              <a:rPr lang="en-US" smtClean="0"/>
              <a:pPr/>
              <a:t>3</a:t>
            </a:fld>
            <a:endParaRPr lang="en-US" dirty="0"/>
          </a:p>
        </p:txBody>
      </p:sp>
    </p:spTree>
    <p:extLst>
      <p:ext uri="{BB962C8B-B14F-4D97-AF65-F5344CB8AC3E}">
        <p14:creationId xmlns:p14="http://schemas.microsoft.com/office/powerpoint/2010/main" val="2017368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10/13/20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10/13/20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10/13/20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10/13/20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10/13/20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10/13/20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10/13/20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10/13/20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10/13/20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10/13/20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tif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11.png"/><Relationship Id="rId18" Type="http://schemas.openxmlformats.org/officeDocument/2006/relationships/image" Target="../media/image16.png"/><Relationship Id="rId3" Type="http://schemas.microsoft.com/office/2007/relationships/media" Target="../media/media4.m4a"/><Relationship Id="rId7" Type="http://schemas.openxmlformats.org/officeDocument/2006/relationships/slideLayout" Target="../slideLayouts/slideLayout13.xml"/><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video" Target="../media/media3.mp4"/><Relationship Id="rId16" Type="http://schemas.openxmlformats.org/officeDocument/2006/relationships/image" Target="../media/image14.png"/><Relationship Id="rId1" Type="http://schemas.microsoft.com/office/2007/relationships/media" Target="../media/media3.mp4"/><Relationship Id="rId6" Type="http://schemas.openxmlformats.org/officeDocument/2006/relationships/video" Target="../media/media5.mp4"/><Relationship Id="rId11" Type="http://schemas.openxmlformats.org/officeDocument/2006/relationships/image" Target="../media/image9.tiff"/><Relationship Id="rId5" Type="http://schemas.microsoft.com/office/2007/relationships/media" Target="../media/media5.mp4"/><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3.png"/><Relationship Id="rId4" Type="http://schemas.openxmlformats.org/officeDocument/2006/relationships/audio" Target="../media/media4.m4a"/><Relationship Id="rId9" Type="http://schemas.openxmlformats.org/officeDocument/2006/relationships/image" Target="../media/image7.png"/><Relationship Id="rId14" Type="http://schemas.openxmlformats.org/officeDocument/2006/relationships/image" Target="../media/image12.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7.tif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8.m4a"/><Relationship Id="rId7" Type="http://schemas.openxmlformats.org/officeDocument/2006/relationships/image" Target="../media/image19.tiff"/><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8.png"/><Relationship Id="rId5" Type="http://schemas.openxmlformats.org/officeDocument/2006/relationships/slideLayout" Target="../slideLayouts/slideLayout13.xml"/><Relationship Id="rId4" Type="http://schemas.openxmlformats.org/officeDocument/2006/relationships/audio" Target="../media/media8.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1.tiff"/><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A23256B-AF01-BA4D-9ACA-B37E8B4BB27E}"/>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t="13687" b="13687"/>
          <a:stretch>
            <a:fillRect/>
          </a:stretch>
        </p:blipFill>
        <p:spPr>
          <a:xfrm>
            <a:off x="853440" y="316992"/>
            <a:ext cx="7363968" cy="2752229"/>
          </a:xfrm>
          <a:prstGeom prst="rect">
            <a:avLst/>
          </a:prstGeom>
          <a:effectLst>
            <a:reflection stA="34000" endPos="30000" dist="50800" dir="5400000" sy="-100000" algn="bl" rotWithShape="0"/>
          </a:effectLst>
        </p:spPr>
      </p:pic>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715902" y="3072308"/>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latin typeface="+mj-lt"/>
              </a:rPr>
              <a:t>2020 Postdoc Research Day Presentation Conference</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4215723"/>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Megan M Miller</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480942"/>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334</a:t>
            </a:r>
          </a:p>
          <a:p>
            <a:pPr>
              <a:spcBef>
                <a:spcPct val="0"/>
              </a:spcBef>
            </a:pPr>
            <a:r>
              <a:rPr lang="en-US" altLang="en-US" sz="1000" dirty="0">
                <a:latin typeface="Tahoma" panose="020B0604030504040204" pitchFamily="34" charset="0"/>
              </a:rPr>
              <a:t>Advisor:  Cathleen E Jones</a:t>
            </a:r>
          </a:p>
          <a:p>
            <a:pPr>
              <a:spcBef>
                <a:spcPct val="0"/>
              </a:spcBef>
            </a:pPr>
            <a:r>
              <a:rPr lang="en-US" altLang="en-US" sz="1000" dirty="0">
                <a:latin typeface="Tahoma" panose="020B0604030504040204" pitchFamily="34" charset="0"/>
              </a:rPr>
              <a:t>Postdoc Program: JPL</a:t>
            </a:r>
          </a:p>
        </p:txBody>
      </p:sp>
      <p:sp>
        <p:nvSpPr>
          <p:cNvPr id="7" name="Text Placeholder 1">
            <a:extLst>
              <a:ext uri="{FF2B5EF4-FFF2-40B4-BE49-F238E27FC236}">
                <a16:creationId xmlns:a16="http://schemas.microsoft.com/office/drawing/2014/main" id="{B700FC07-4D64-5E42-9A9D-93886F1B0EA3}"/>
              </a:ext>
            </a:extLst>
          </p:cNvPr>
          <p:cNvSpPr txBox="1">
            <a:spLocks/>
          </p:cNvSpPr>
          <p:nvPr/>
        </p:nvSpPr>
        <p:spPr>
          <a:xfrm>
            <a:off x="360054" y="3433572"/>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Drought-enhanced rapid subsidence in the Central Valley and the impact to the California Aqueduct</a:t>
            </a:r>
            <a:endParaRPr lang="en-US" sz="2400" b="1" dirty="0">
              <a:latin typeface="+mj-lt"/>
            </a:endParaRPr>
          </a:p>
        </p:txBody>
      </p:sp>
      <p:pic>
        <p:nvPicPr>
          <p:cNvPr id="2" name="Audio Recording Oct 13, 2020 at 9:05:14 AM" descr="Audio Recording Oct 13, 2020 at 9:05:14 AM">
            <a:extLst>
              <a:ext uri="{FF2B5EF4-FFF2-40B4-BE49-F238E27FC236}">
                <a16:creationId xmlns:a16="http://schemas.microsoft.com/office/drawing/2014/main" id="{CD5A9A26-D08D-C64B-AA53-4E122CD95D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41639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0DB610-77C2-C148-9371-C6A29D2323E9}"/>
              </a:ext>
            </a:extLst>
          </p:cNvPr>
          <p:cNvPicPr>
            <a:picLocks noChangeAspect="1"/>
          </p:cNvPicPr>
          <p:nvPr/>
        </p:nvPicPr>
        <p:blipFill>
          <a:blip r:embed="rId5">
            <a:alphaModFix amt="25000"/>
          </a:blip>
          <a:stretch>
            <a:fillRect/>
          </a:stretch>
        </p:blipFill>
        <p:spPr>
          <a:xfrm>
            <a:off x="2249044" y="195072"/>
            <a:ext cx="4200524" cy="4704588"/>
          </a:xfrm>
          <a:prstGeom prst="rect">
            <a:avLst/>
          </a:prstGeom>
        </p:spPr>
      </p:pic>
      <p:grpSp>
        <p:nvGrpSpPr>
          <p:cNvPr id="4" name="Group 3">
            <a:extLst>
              <a:ext uri="{FF2B5EF4-FFF2-40B4-BE49-F238E27FC236}">
                <a16:creationId xmlns:a16="http://schemas.microsoft.com/office/drawing/2014/main" id="{485F013E-204D-EE48-9D6A-518910DA4DEA}"/>
              </a:ext>
            </a:extLst>
          </p:cNvPr>
          <p:cNvGrpSpPr>
            <a:grpSpLocks noChangeAspect="1"/>
          </p:cNvGrpSpPr>
          <p:nvPr/>
        </p:nvGrpSpPr>
        <p:grpSpPr>
          <a:xfrm>
            <a:off x="5902471" y="344557"/>
            <a:ext cx="2645181" cy="3684634"/>
            <a:chOff x="8183040" y="-627083"/>
            <a:chExt cx="5076497" cy="7071365"/>
          </a:xfrm>
        </p:grpSpPr>
        <p:pic>
          <p:nvPicPr>
            <p:cNvPr id="5" name="Picture 4">
              <a:extLst>
                <a:ext uri="{FF2B5EF4-FFF2-40B4-BE49-F238E27FC236}">
                  <a16:creationId xmlns:a16="http://schemas.microsoft.com/office/drawing/2014/main" id="{A8B198CF-64E2-FF4E-A44B-F070B9435F7E}"/>
                </a:ext>
              </a:extLst>
            </p:cNvPr>
            <p:cNvPicPr>
              <a:picLocks noChangeAspect="1"/>
            </p:cNvPicPr>
            <p:nvPr/>
          </p:nvPicPr>
          <p:blipFill rotWithShape="1">
            <a:blip r:embed="rId6" cstate="screen">
              <a:clrChange>
                <a:clrFrom>
                  <a:srgbClr val="FEFFFF"/>
                </a:clrFrom>
                <a:clrTo>
                  <a:srgbClr val="FEFFFF">
                    <a:alpha val="0"/>
                  </a:srgbClr>
                </a:clrTo>
              </a:clrChange>
              <a:extLst>
                <a:ext uri="{28A0092B-C50C-407E-A947-70E740481C1C}">
                  <a14:useLocalDpi xmlns:a14="http://schemas.microsoft.com/office/drawing/2010/main"/>
                </a:ext>
              </a:extLst>
            </a:blip>
            <a:srcRect/>
            <a:stretch/>
          </p:blipFill>
          <p:spPr>
            <a:xfrm>
              <a:off x="8183040" y="208401"/>
              <a:ext cx="5076497" cy="5864774"/>
            </a:xfrm>
            <a:prstGeom prst="snip2DiagRect">
              <a:avLst>
                <a:gd name="adj1" fmla="val 0"/>
                <a:gd name="adj2" fmla="val 50000"/>
              </a:avLst>
            </a:prstGeom>
          </p:spPr>
        </p:pic>
        <p:sp>
          <p:nvSpPr>
            <p:cNvPr id="6" name="Oval 5">
              <a:extLst>
                <a:ext uri="{FF2B5EF4-FFF2-40B4-BE49-F238E27FC236}">
                  <a16:creationId xmlns:a16="http://schemas.microsoft.com/office/drawing/2014/main" id="{FEB45488-B4F1-944E-9DD4-7E3B9B837CCF}"/>
                </a:ext>
              </a:extLst>
            </p:cNvPr>
            <p:cNvSpPr/>
            <p:nvPr/>
          </p:nvSpPr>
          <p:spPr>
            <a:xfrm rot="19831050" flipH="1">
              <a:off x="9198675" y="-627083"/>
              <a:ext cx="1669326" cy="7071365"/>
            </a:xfrm>
            <a:prstGeom prst="ellipse">
              <a:avLst/>
            </a:prstGeom>
            <a:gradFill flip="none" rotWithShape="1">
              <a:gsLst>
                <a:gs pos="0">
                  <a:srgbClr val="FFFF00">
                    <a:alpha val="53000"/>
                  </a:srgbClr>
                </a:gs>
                <a:gs pos="19000">
                  <a:srgbClr val="FFFF00">
                    <a:alpha val="52000"/>
                  </a:srgbClr>
                </a:gs>
                <a:gs pos="100000">
                  <a:schemeClr val="bg1">
                    <a:alpha val="50000"/>
                  </a:schemeClr>
                </a:gs>
              </a:gsLst>
              <a:path path="circle">
                <a:fillToRect l="50000" t="50000" r="50000" b="50000"/>
              </a:path>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803BE22E-9710-2540-9311-CD3729A74338}"/>
              </a:ext>
            </a:extLst>
          </p:cNvPr>
          <p:cNvSpPr txBox="1">
            <a:spLocks noChangeAspect="1"/>
          </p:cNvSpPr>
          <p:nvPr/>
        </p:nvSpPr>
        <p:spPr>
          <a:xfrm rot="3343781">
            <a:off x="6307198" y="2158640"/>
            <a:ext cx="1314230" cy="276999"/>
          </a:xfrm>
          <a:prstGeom prst="rect">
            <a:avLst/>
          </a:prstGeom>
          <a:noFill/>
        </p:spPr>
        <p:txBody>
          <a:bodyPr wrap="square" rtlCol="0">
            <a:spAutoFit/>
          </a:bodyPr>
          <a:lstStyle/>
          <a:p>
            <a:r>
              <a:rPr lang="en-US" sz="1200" dirty="0">
                <a:ln>
                  <a:solidFill>
                    <a:schemeClr val="accent4">
                      <a:lumMod val="50000"/>
                    </a:schemeClr>
                  </a:solidFill>
                </a:ln>
                <a:solidFill>
                  <a:srgbClr val="FCD487"/>
                </a:solidFill>
              </a:rPr>
              <a:t>Central Valley</a:t>
            </a:r>
          </a:p>
        </p:txBody>
      </p:sp>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97114" y="1386157"/>
            <a:ext cx="5155547" cy="1211270"/>
          </a:xfrm>
        </p:spPr>
        <p:txBody>
          <a:bodyPr/>
          <a:lstStyle/>
          <a:p>
            <a:r>
              <a:rPr lang="en-US" b="1" dirty="0"/>
              <a:t>Abstract</a:t>
            </a:r>
            <a:endParaRPr lang="en-US" dirty="0"/>
          </a:p>
          <a:p>
            <a:r>
              <a:rPr lang="en-US" dirty="0"/>
              <a:t>California’s Central Valley has a dry climate and is prone to drought, yet it is host to vast areas of farmland which depend a complex aquifer system for irrigation. Groundwater fluctuations are coupled with surface deformation, which poses a hazard to the California Aqueduct and compels us to carefully monitor land deformation in the Valley. </a:t>
            </a:r>
          </a:p>
          <a:p>
            <a:r>
              <a:rPr lang="en-US" dirty="0"/>
              <a:t>NASA's UAVSAR L-band synthetic aperture radar acquired 31 high resolution radar images between May-2013 and Nov-2018. These are used to develop a time series of vertical displacement and identify and track a rapidly forming subsidence feature. We examine UAVSAR in combination with extensometer measurements, leveling surveys, Sentinel-1A results, concurrent water levels, well construction reports, aquifer material characterization, and environmental conditions. We offer insight into subsurface properties and mechanics, estimate the permanent loss of aquifer storage, and identify additional data that would aid water management.</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Introduction</a:t>
            </a:r>
          </a:p>
        </p:txBody>
      </p:sp>
      <p:pic>
        <p:nvPicPr>
          <p:cNvPr id="14" name="Picture 2" descr="Image result for uavsar logo">
            <a:extLst>
              <a:ext uri="{FF2B5EF4-FFF2-40B4-BE49-F238E27FC236}">
                <a16:creationId xmlns:a16="http://schemas.microsoft.com/office/drawing/2014/main" id="{E14D804E-3814-0549-9BC4-D087C891F76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82219" y="812093"/>
            <a:ext cx="1285461" cy="1285461"/>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Recording Oct 13, 2020 at 9:16:36 AM" descr="Audio Recording Oct 13, 2020 at 9:16:36 AM">
            <a:hlinkClick r:id="" action="ppaction://media"/>
            <a:extLst>
              <a:ext uri="{FF2B5EF4-FFF2-40B4-BE49-F238E27FC236}">
                <a16:creationId xmlns:a16="http://schemas.microsoft.com/office/drawing/2014/main" id="{B7BD3EBA-CEC7-AA40-8581-AF21ACBFE8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remove"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1417383" y="1779547"/>
            <a:ext cx="5210940" cy="3363953"/>
          </a:xfrm>
        </p:spPr>
        <p:txBody>
          <a:bodyPr/>
          <a:lstStyle/>
          <a:p>
            <a:pPr marL="228600" indent="-228600">
              <a:buFont typeface="Arial" panose="020B0604020202020204" pitchFamily="34" charset="0"/>
              <a:buAutoNum type="alphaLcParenR"/>
            </a:pPr>
            <a:r>
              <a:rPr lang="en-US" dirty="0"/>
              <a:t>Groundwater withdrawal leads to both elastic (left) and inelastic (right) deformation as pore pressure changes. </a:t>
            </a:r>
          </a:p>
          <a:p>
            <a:pPr marL="228600" indent="-228600">
              <a:buFont typeface="Arial" panose="020B0604020202020204" pitchFamily="34" charset="0"/>
              <a:buAutoNum type="alphaLcParenR"/>
            </a:pPr>
            <a:r>
              <a:rPr lang="en-US" dirty="0"/>
              <a:t>Deformation along the aqueduct can reduce flow rates, capacity, storage, erosion protection, reliability, and cause expensive repairs. </a:t>
            </a:r>
          </a:p>
          <a:p>
            <a:pPr marL="228600" indent="-228600">
              <a:buFont typeface="Arial" panose="020B0604020202020204" pitchFamily="34" charset="0"/>
              <a:buAutoNum type="alphaLcParenR"/>
            </a:pPr>
            <a:r>
              <a:rPr lang="en-US" dirty="0"/>
              <a:t>Deformation occurs gradually over large areas.</a:t>
            </a:r>
          </a:p>
          <a:p>
            <a:pPr marL="228600" indent="-228600">
              <a:buFont typeface="Arial" panose="020B0604020202020204" pitchFamily="34" charset="0"/>
              <a:buAutoNum type="alphaLcParenR"/>
            </a:pPr>
            <a:r>
              <a:rPr lang="en-US" dirty="0"/>
              <a:t>Pumping well locations and well level records can be sparse and incomplete. </a:t>
            </a:r>
          </a:p>
          <a:p>
            <a:r>
              <a:rPr lang="en-US" dirty="0"/>
              <a:t>By observing deformation over time, identifying and monitoring the progression of subsidence features can aid in understanding subsurface processes</a:t>
            </a:r>
          </a:p>
        </p:txBody>
      </p:sp>
      <p:pic>
        <p:nvPicPr>
          <p:cNvPr id="5" name="Picture 4">
            <a:extLst>
              <a:ext uri="{FF2B5EF4-FFF2-40B4-BE49-F238E27FC236}">
                <a16:creationId xmlns:a16="http://schemas.microsoft.com/office/drawing/2014/main" id="{B7620BA5-F40A-E24E-8D19-386F6DC3AB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64841" y="694994"/>
            <a:ext cx="1028534" cy="2529469"/>
          </a:xfrm>
          <a:prstGeom prst="rect">
            <a:avLst/>
          </a:prstGeom>
          <a:ln w="28575" cap="sq">
            <a:solidFill>
              <a:srgbClr val="000000"/>
            </a:solidFill>
            <a:prstDash val="solid"/>
            <a:miter lim="800000"/>
          </a:ln>
          <a:effectLst/>
        </p:spPr>
      </p:pic>
      <p:pic>
        <p:nvPicPr>
          <p:cNvPr id="11" name="Picture 10">
            <a:extLst>
              <a:ext uri="{FF2B5EF4-FFF2-40B4-BE49-F238E27FC236}">
                <a16:creationId xmlns:a16="http://schemas.microsoft.com/office/drawing/2014/main" id="{DE2A5605-5A8F-8143-893C-A0E3674B315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16639" y="694996"/>
            <a:ext cx="1033218" cy="2536342"/>
          </a:xfrm>
          <a:prstGeom prst="rect">
            <a:avLst/>
          </a:prstGeom>
          <a:ln w="28575" cap="sq">
            <a:solidFill>
              <a:srgbClr val="000000"/>
            </a:solidFill>
            <a:prstDash val="solid"/>
            <a:miter lim="800000"/>
          </a:ln>
          <a:effectLst/>
        </p:spPr>
      </p:pic>
      <p:grpSp>
        <p:nvGrpSpPr>
          <p:cNvPr id="15" name="Group 14">
            <a:extLst>
              <a:ext uri="{FF2B5EF4-FFF2-40B4-BE49-F238E27FC236}">
                <a16:creationId xmlns:a16="http://schemas.microsoft.com/office/drawing/2014/main" id="{9924222F-3E13-FE43-80DC-8727C10ACB45}"/>
              </a:ext>
            </a:extLst>
          </p:cNvPr>
          <p:cNvGrpSpPr/>
          <p:nvPr/>
        </p:nvGrpSpPr>
        <p:grpSpPr>
          <a:xfrm>
            <a:off x="6717059" y="2111474"/>
            <a:ext cx="1106905" cy="1948928"/>
            <a:chOff x="2962894" y="5042055"/>
            <a:chExt cx="1106905" cy="1948928"/>
          </a:xfrm>
        </p:grpSpPr>
        <p:cxnSp>
          <p:nvCxnSpPr>
            <p:cNvPr id="16" name="Straight Connector 15">
              <a:extLst>
                <a:ext uri="{FF2B5EF4-FFF2-40B4-BE49-F238E27FC236}">
                  <a16:creationId xmlns:a16="http://schemas.microsoft.com/office/drawing/2014/main" id="{DC657772-A320-0C4F-8F3A-30F2A9E3A21C}"/>
                </a:ext>
              </a:extLst>
            </p:cNvPr>
            <p:cNvCxnSpPr>
              <a:cxnSpLocks/>
            </p:cNvCxnSpPr>
            <p:nvPr/>
          </p:nvCxnSpPr>
          <p:spPr>
            <a:xfrm>
              <a:off x="3719164" y="5123766"/>
              <a:ext cx="336884" cy="1196283"/>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C61F183-75F1-6748-8C9E-BB82ED283FA6}"/>
                </a:ext>
              </a:extLst>
            </p:cNvPr>
            <p:cNvCxnSpPr>
              <a:cxnSpLocks/>
            </p:cNvCxnSpPr>
            <p:nvPr/>
          </p:nvCxnSpPr>
          <p:spPr>
            <a:xfrm flipV="1">
              <a:off x="2969768" y="5130642"/>
              <a:ext cx="550015" cy="1189407"/>
            </a:xfrm>
            <a:prstGeom prst="line">
              <a:avLst/>
            </a:prstGeom>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9C5332AE-E8E0-A240-946E-6C18DB162974}"/>
                </a:ext>
              </a:extLst>
            </p:cNvPr>
            <p:cNvSpPr/>
            <p:nvPr/>
          </p:nvSpPr>
          <p:spPr>
            <a:xfrm>
              <a:off x="3518354" y="5042055"/>
              <a:ext cx="193935" cy="748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8D1123A5-2E75-E449-A403-BF00BF06C32F}"/>
                </a:ext>
              </a:extLst>
            </p:cNvPr>
            <p:cNvGrpSpPr/>
            <p:nvPr/>
          </p:nvGrpSpPr>
          <p:grpSpPr>
            <a:xfrm>
              <a:off x="2962894" y="6309434"/>
              <a:ext cx="1106905" cy="681549"/>
              <a:chOff x="3456856" y="5797103"/>
              <a:chExt cx="1242673" cy="933286"/>
            </a:xfrm>
          </p:grpSpPr>
          <p:pic>
            <p:nvPicPr>
              <p:cNvPr id="20" name="Picture 19" descr="inelastic.tif">
                <a:extLst>
                  <a:ext uri="{FF2B5EF4-FFF2-40B4-BE49-F238E27FC236}">
                    <a16:creationId xmlns:a16="http://schemas.microsoft.com/office/drawing/2014/main" id="{58083018-7741-F64C-BC51-E9DA2C473E36}"/>
                  </a:ext>
                </a:extLst>
              </p:cNvPr>
              <p:cNvPicPr>
                <a:picLocks/>
              </p:cNvPicPr>
              <p:nvPr/>
            </p:nvPicPr>
            <p:blipFill rotWithShape="1">
              <a:blip r:embed="rId11" cstate="screen">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3464573" y="5806519"/>
                <a:ext cx="1227237" cy="923870"/>
              </a:xfrm>
              <a:prstGeom prst="rect">
                <a:avLst/>
              </a:prstGeom>
            </p:spPr>
          </p:pic>
          <p:sp>
            <p:nvSpPr>
              <p:cNvPr id="21" name="Rectangle 20">
                <a:extLst>
                  <a:ext uri="{FF2B5EF4-FFF2-40B4-BE49-F238E27FC236}">
                    <a16:creationId xmlns:a16="http://schemas.microsoft.com/office/drawing/2014/main" id="{3E795728-EF24-B845-B5A2-B81D05BDD9F3}"/>
                  </a:ext>
                </a:extLst>
              </p:cNvPr>
              <p:cNvSpPr/>
              <p:nvPr/>
            </p:nvSpPr>
            <p:spPr>
              <a:xfrm>
                <a:off x="3456856" y="5797103"/>
                <a:ext cx="1242673" cy="92387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80478041-CA70-644B-8E7D-54F355C3BD44}"/>
                  </a:ext>
                </a:extLst>
              </p:cNvPr>
              <p:cNvSpPr/>
              <p:nvPr/>
            </p:nvSpPr>
            <p:spPr>
              <a:xfrm>
                <a:off x="6767528" y="3987259"/>
                <a:ext cx="106875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2">
                              <a:lumMod val="75000"/>
                            </a:schemeClr>
                          </a:solidFill>
                          <a:latin typeface="Cambria Math" panose="02040503050406030204" pitchFamily="18" charset="0"/>
                          <a:ea typeface="Cambria Math" panose="02040503050406030204" pitchFamily="18" charset="0"/>
                        </a:rPr>
                        <m:t>𝐵𝑒𝑓𝑜𝑟𝑒</m:t>
                      </m:r>
                    </m:oMath>
                  </m:oMathPara>
                </a14:m>
                <a:endParaRPr lang="en-US" sz="2000" dirty="0"/>
              </a:p>
            </p:txBody>
          </p:sp>
        </mc:Choice>
        <mc:Fallback>
          <p:sp>
            <p:nvSpPr>
              <p:cNvPr id="22" name="Rectangle 21">
                <a:extLst>
                  <a:ext uri="{FF2B5EF4-FFF2-40B4-BE49-F238E27FC236}">
                    <a16:creationId xmlns:a16="http://schemas.microsoft.com/office/drawing/2014/main" id="{80478041-CA70-644B-8E7D-54F355C3BD44}"/>
                  </a:ext>
                </a:extLst>
              </p:cNvPr>
              <p:cNvSpPr>
                <a:spLocks noRot="1" noChangeAspect="1" noMove="1" noResize="1" noEditPoints="1" noAdjustHandles="1" noChangeArrowheads="1" noChangeShapeType="1" noTextEdit="1"/>
              </p:cNvSpPr>
              <p:nvPr/>
            </p:nvSpPr>
            <p:spPr>
              <a:xfrm>
                <a:off x="6767528" y="3987259"/>
                <a:ext cx="1068754" cy="400110"/>
              </a:xfrm>
              <a:prstGeom prst="rect">
                <a:avLst/>
              </a:prstGeom>
              <a:blipFill>
                <a:blip r:embed="rId12"/>
                <a:stretch>
                  <a:fillRect b="-121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a:extLst>
                  <a:ext uri="{FF2B5EF4-FFF2-40B4-BE49-F238E27FC236}">
                    <a16:creationId xmlns:a16="http://schemas.microsoft.com/office/drawing/2014/main" id="{25E13622-905D-C64A-BE80-532699E0E35C}"/>
                  </a:ext>
                </a:extLst>
              </p:cNvPr>
              <p:cNvSpPr/>
              <p:nvPr/>
            </p:nvSpPr>
            <p:spPr>
              <a:xfrm>
                <a:off x="7931670" y="3985943"/>
                <a:ext cx="90043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2">
                              <a:lumMod val="75000"/>
                            </a:schemeClr>
                          </a:solidFill>
                          <a:latin typeface="Cambria Math" panose="02040503050406030204" pitchFamily="18" charset="0"/>
                          <a:ea typeface="Cambria Math" panose="02040503050406030204" pitchFamily="18" charset="0"/>
                        </a:rPr>
                        <m:t>𝐴𝑓𝑡𝑒𝑟</m:t>
                      </m:r>
                    </m:oMath>
                  </m:oMathPara>
                </a14:m>
                <a:endParaRPr lang="en-US" sz="2000" dirty="0"/>
              </a:p>
            </p:txBody>
          </p:sp>
        </mc:Choice>
        <mc:Fallback>
          <p:sp>
            <p:nvSpPr>
              <p:cNvPr id="23" name="Rectangle 22">
                <a:extLst>
                  <a:ext uri="{FF2B5EF4-FFF2-40B4-BE49-F238E27FC236}">
                    <a16:creationId xmlns:a16="http://schemas.microsoft.com/office/drawing/2014/main" id="{25E13622-905D-C64A-BE80-532699E0E35C}"/>
                  </a:ext>
                </a:extLst>
              </p:cNvPr>
              <p:cNvSpPr>
                <a:spLocks noRot="1" noChangeAspect="1" noMove="1" noResize="1" noEditPoints="1" noAdjustHandles="1" noChangeArrowheads="1" noChangeShapeType="1" noTextEdit="1"/>
              </p:cNvSpPr>
              <p:nvPr/>
            </p:nvSpPr>
            <p:spPr>
              <a:xfrm>
                <a:off x="7931670" y="3985943"/>
                <a:ext cx="900439" cy="400110"/>
              </a:xfrm>
              <a:prstGeom prst="rect">
                <a:avLst/>
              </a:prstGeom>
              <a:blipFill>
                <a:blip r:embed="rId13"/>
                <a:stretch>
                  <a:fillRect b="-12121"/>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3FB89458-99F5-7C44-A3C3-416CE87DC33E}"/>
              </a:ext>
            </a:extLst>
          </p:cNvPr>
          <p:cNvGrpSpPr/>
          <p:nvPr/>
        </p:nvGrpSpPr>
        <p:grpSpPr>
          <a:xfrm>
            <a:off x="7892716" y="2180555"/>
            <a:ext cx="1106906" cy="1866428"/>
            <a:chOff x="5737126" y="3278837"/>
            <a:chExt cx="1106906" cy="1866428"/>
          </a:xfrm>
        </p:grpSpPr>
        <p:pic>
          <p:nvPicPr>
            <p:cNvPr id="25" name="Picture 24" descr="inelastic.tif">
              <a:extLst>
                <a:ext uri="{FF2B5EF4-FFF2-40B4-BE49-F238E27FC236}">
                  <a16:creationId xmlns:a16="http://schemas.microsoft.com/office/drawing/2014/main" id="{1B7E8000-6AC6-584F-AD4E-A797B8901FA9}"/>
                </a:ext>
              </a:extLst>
            </p:cNvPr>
            <p:cNvPicPr>
              <a:picLocks/>
            </p:cNvPicPr>
            <p:nvPr/>
          </p:nvPicPr>
          <p:blipFill rotWithShape="1">
            <a:blip r:embed="rId14" cstate="screen">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5737126" y="4470592"/>
              <a:ext cx="1100029" cy="674673"/>
            </a:xfrm>
            <a:prstGeom prst="rect">
              <a:avLst/>
            </a:prstGeom>
          </p:spPr>
        </p:pic>
        <p:cxnSp>
          <p:nvCxnSpPr>
            <p:cNvPr id="26" name="Straight Connector 25">
              <a:extLst>
                <a:ext uri="{FF2B5EF4-FFF2-40B4-BE49-F238E27FC236}">
                  <a16:creationId xmlns:a16="http://schemas.microsoft.com/office/drawing/2014/main" id="{D2D54D44-EB12-7141-9176-14CA0B6A0EE5}"/>
                </a:ext>
              </a:extLst>
            </p:cNvPr>
            <p:cNvCxnSpPr>
              <a:cxnSpLocks/>
            </p:cNvCxnSpPr>
            <p:nvPr/>
          </p:nvCxnSpPr>
          <p:spPr>
            <a:xfrm flipH="1">
              <a:off x="5744001" y="3346468"/>
              <a:ext cx="529389" cy="1134406"/>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5DE559D4-A5F4-EF45-A54A-4ED4BCF99AF2}"/>
                </a:ext>
              </a:extLst>
            </p:cNvPr>
            <p:cNvCxnSpPr>
              <a:cxnSpLocks/>
            </p:cNvCxnSpPr>
            <p:nvPr/>
          </p:nvCxnSpPr>
          <p:spPr>
            <a:xfrm>
              <a:off x="6452145" y="3353344"/>
              <a:ext cx="378135" cy="1120655"/>
            </a:xfrm>
            <a:prstGeom prst="line">
              <a:avLst/>
            </a:prstGeom>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C77B9E57-E27E-1740-B8E4-8B82A0525431}"/>
                </a:ext>
              </a:extLst>
            </p:cNvPr>
            <p:cNvSpPr/>
            <p:nvPr/>
          </p:nvSpPr>
          <p:spPr>
            <a:xfrm>
              <a:off x="6288468" y="3278837"/>
              <a:ext cx="163677" cy="676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60902E-C163-604A-A5AE-3F6C0F98B29B}"/>
                </a:ext>
              </a:extLst>
            </p:cNvPr>
            <p:cNvSpPr/>
            <p:nvPr/>
          </p:nvSpPr>
          <p:spPr>
            <a:xfrm>
              <a:off x="5737126" y="4470592"/>
              <a:ext cx="1106906" cy="674673"/>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7D7B408C-9050-3B42-9D71-632D4318B891}"/>
              </a:ext>
            </a:extLst>
          </p:cNvPr>
          <p:cNvGrpSpPr/>
          <p:nvPr/>
        </p:nvGrpSpPr>
        <p:grpSpPr>
          <a:xfrm>
            <a:off x="295632" y="715020"/>
            <a:ext cx="1051904" cy="2571320"/>
            <a:chOff x="5555152" y="116878"/>
            <a:chExt cx="1051904" cy="2571320"/>
          </a:xfrm>
        </p:grpSpPr>
        <p:pic>
          <p:nvPicPr>
            <p:cNvPr id="4" name="e">
              <a:hlinkClick r:id="" action="ppaction://media"/>
              <a:extLst>
                <a:ext uri="{FF2B5EF4-FFF2-40B4-BE49-F238E27FC236}">
                  <a16:creationId xmlns:a16="http://schemas.microsoft.com/office/drawing/2014/main" id="{3E87772B-97F9-1148-93C1-D6CD3A2D5D1B}"/>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5560195" y="132455"/>
              <a:ext cx="1034721" cy="2555743"/>
            </a:xfrm>
            <a:prstGeom prst="rect">
              <a:avLst/>
            </a:prstGeom>
          </p:spPr>
        </p:pic>
        <p:sp>
          <p:nvSpPr>
            <p:cNvPr id="30" name="Rectangle 29">
              <a:extLst>
                <a:ext uri="{FF2B5EF4-FFF2-40B4-BE49-F238E27FC236}">
                  <a16:creationId xmlns:a16="http://schemas.microsoft.com/office/drawing/2014/main" id="{84AF5C55-19CC-994B-BA37-A0DACA3C2FCF}"/>
                </a:ext>
              </a:extLst>
            </p:cNvPr>
            <p:cNvSpPr/>
            <p:nvPr/>
          </p:nvSpPr>
          <p:spPr>
            <a:xfrm>
              <a:off x="5555152" y="116878"/>
              <a:ext cx="1051904" cy="25713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GIF Camcorder 161129_162109">
            <a:hlinkClick r:id="" action="ppaction://media"/>
            <a:extLst>
              <a:ext uri="{FF2B5EF4-FFF2-40B4-BE49-F238E27FC236}">
                <a16:creationId xmlns:a16="http://schemas.microsoft.com/office/drawing/2014/main" id="{A22FCBE6-352B-3F4B-AB13-07A46CC18AE2}"/>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275008" y="3372875"/>
            <a:ext cx="1093154" cy="1019459"/>
          </a:xfrm>
          <a:prstGeom prst="rect">
            <a:avLst/>
          </a:prstGeom>
        </p:spPr>
      </p:pic>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1471290" y="1373091"/>
            <a:ext cx="7423420" cy="430183"/>
          </a:xfrm>
        </p:spPr>
        <p:txBody>
          <a:bodyPr/>
          <a:lstStyle/>
          <a:p>
            <a:r>
              <a:rPr lang="en-US" dirty="0"/>
              <a:t>Problem Description</a:t>
            </a:r>
          </a:p>
        </p:txBody>
      </p:sp>
      <mc:AlternateContent xmlns:mc="http://schemas.openxmlformats.org/markup-compatibility/2006">
        <mc:Choice xmlns:a14="http://schemas.microsoft.com/office/drawing/2010/main" Requires="a14">
          <p:sp>
            <p:nvSpPr>
              <p:cNvPr id="48" name="Rectangle 47">
                <a:extLst>
                  <a:ext uri="{FF2B5EF4-FFF2-40B4-BE49-F238E27FC236}">
                    <a16:creationId xmlns:a16="http://schemas.microsoft.com/office/drawing/2014/main" id="{71D89714-7BEF-FB43-B687-12CF443FC42B}"/>
                  </a:ext>
                </a:extLst>
              </p:cNvPr>
              <p:cNvSpPr/>
              <p:nvPr/>
            </p:nvSpPr>
            <p:spPr>
              <a:xfrm>
                <a:off x="285372" y="310180"/>
                <a:ext cx="105522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2">
                              <a:lumMod val="75000"/>
                            </a:schemeClr>
                          </a:solidFill>
                          <a:latin typeface="Cambria Math" panose="02040503050406030204" pitchFamily="18" charset="0"/>
                          <a:ea typeface="Cambria Math" panose="02040503050406030204" pitchFamily="18" charset="0"/>
                        </a:rPr>
                        <m:t>𝐸𝑙𝑎𝑠𝑡𝑖𝑐</m:t>
                      </m:r>
                    </m:oMath>
                  </m:oMathPara>
                </a14:m>
                <a:endParaRPr lang="en-US" sz="2000" dirty="0"/>
              </a:p>
            </p:txBody>
          </p:sp>
        </mc:Choice>
        <mc:Fallback>
          <p:sp>
            <p:nvSpPr>
              <p:cNvPr id="48" name="Rectangle 47">
                <a:extLst>
                  <a:ext uri="{FF2B5EF4-FFF2-40B4-BE49-F238E27FC236}">
                    <a16:creationId xmlns:a16="http://schemas.microsoft.com/office/drawing/2014/main" id="{71D89714-7BEF-FB43-B687-12CF443FC42B}"/>
                  </a:ext>
                </a:extLst>
              </p:cNvPr>
              <p:cNvSpPr>
                <a:spLocks noRot="1" noChangeAspect="1" noMove="1" noResize="1" noEditPoints="1" noAdjustHandles="1" noChangeArrowheads="1" noChangeShapeType="1" noTextEdit="1"/>
              </p:cNvSpPr>
              <p:nvPr/>
            </p:nvSpPr>
            <p:spPr>
              <a:xfrm>
                <a:off x="285372" y="310180"/>
                <a:ext cx="1055225" cy="40011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Rectangle 48">
                <a:extLst>
                  <a:ext uri="{FF2B5EF4-FFF2-40B4-BE49-F238E27FC236}">
                    <a16:creationId xmlns:a16="http://schemas.microsoft.com/office/drawing/2014/main" id="{FA9A28D2-6B66-F04C-8309-12B5BC5A47DD}"/>
                  </a:ext>
                </a:extLst>
              </p:cNvPr>
              <p:cNvSpPr/>
              <p:nvPr/>
            </p:nvSpPr>
            <p:spPr>
              <a:xfrm>
                <a:off x="7278584" y="249449"/>
                <a:ext cx="126682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accent2">
                              <a:lumMod val="75000"/>
                            </a:schemeClr>
                          </a:solidFill>
                          <a:latin typeface="Cambria Math" panose="02040503050406030204" pitchFamily="18" charset="0"/>
                          <a:ea typeface="Cambria Math" panose="02040503050406030204" pitchFamily="18" charset="0"/>
                        </a:rPr>
                        <m:t>𝐼𝑛𝑒𝑙𝑎𝑠𝑡𝑖𝑐</m:t>
                      </m:r>
                    </m:oMath>
                  </m:oMathPara>
                </a14:m>
                <a:endParaRPr lang="en-US" sz="2000" dirty="0"/>
              </a:p>
            </p:txBody>
          </p:sp>
        </mc:Choice>
        <mc:Fallback>
          <p:sp>
            <p:nvSpPr>
              <p:cNvPr id="49" name="Rectangle 48">
                <a:extLst>
                  <a:ext uri="{FF2B5EF4-FFF2-40B4-BE49-F238E27FC236}">
                    <a16:creationId xmlns:a16="http://schemas.microsoft.com/office/drawing/2014/main" id="{FA9A28D2-6B66-F04C-8309-12B5BC5A47DD}"/>
                  </a:ext>
                </a:extLst>
              </p:cNvPr>
              <p:cNvSpPr>
                <a:spLocks noRot="1" noChangeAspect="1" noMove="1" noResize="1" noEditPoints="1" noAdjustHandles="1" noChangeArrowheads="1" noChangeShapeType="1" noTextEdit="1"/>
              </p:cNvSpPr>
              <p:nvPr/>
            </p:nvSpPr>
            <p:spPr>
              <a:xfrm>
                <a:off x="7278584" y="249449"/>
                <a:ext cx="1266822" cy="400110"/>
              </a:xfrm>
              <a:prstGeom prst="rect">
                <a:avLst/>
              </a:prstGeom>
              <a:blipFill>
                <a:blip r:embed="rId18"/>
                <a:stretch>
                  <a:fillRect/>
                </a:stretch>
              </a:blipFill>
            </p:spPr>
            <p:txBody>
              <a:bodyPr/>
              <a:lstStyle/>
              <a:p>
                <a:r>
                  <a:rPr lang="en-US">
                    <a:noFill/>
                  </a:rPr>
                  <a:t> </a:t>
                </a:r>
              </a:p>
            </p:txBody>
          </p:sp>
        </mc:Fallback>
      </mc:AlternateContent>
      <p:pic>
        <p:nvPicPr>
          <p:cNvPr id="50" name="Audio Recording Oct 13, 2020 at 9:36:46 AM" descr="Audio Recording Oct 13, 2020 at 9:36:46 AM">
            <a:hlinkClick r:id="" action="ppaction://media"/>
            <a:extLst>
              <a:ext uri="{FF2B5EF4-FFF2-40B4-BE49-F238E27FC236}">
                <a16:creationId xmlns:a16="http://schemas.microsoft.com/office/drawing/2014/main" id="{B581B43C-49C8-0D47-9442-6F33F873564E}"/>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42"/>
                                        </p:tgtEl>
                                      </p:cBhvr>
                                    </p:cmd>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50816"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2"/>
                                        </p:tgtEl>
                                      </p:cBhvr>
                                    </p:cmd>
                                  </p:childTnLst>
                                </p:cTn>
                              </p:par>
                            </p:childTnLst>
                          </p:cTn>
                        </p:par>
                      </p:childTnLst>
                    </p:cTn>
                  </p:par>
                </p:childTnLst>
              </p:cTn>
              <p:nextCondLst>
                <p:cond evt="onClick" delay="0">
                  <p:tgtEl>
                    <p:spTgt spid="42"/>
                  </p:tgtEl>
                </p:cond>
              </p:nextCondLst>
            </p:seq>
            <p:video>
              <p:cMediaNode vol="80000">
                <p:cTn id="16" repeatCount="indefinite" fill="hold" display="0">
                  <p:stCondLst>
                    <p:cond delay="indefinite"/>
                  </p:stCondLst>
                </p:cTn>
                <p:tgtEl>
                  <p:spTgt spid="42"/>
                </p:tgtEl>
              </p:cMediaNode>
            </p:video>
            <p:audio>
              <p:cMediaNode vol="80000" showWhenStopped="0">
                <p:cTn id="17" fill="remove" display="0">
                  <p:stCondLst>
                    <p:cond delay="indefinite"/>
                  </p:stCondLst>
                  <p:endCondLst>
                    <p:cond evt="onStopAudio" delay="0">
                      <p:tgtEl>
                        <p:sldTgt/>
                      </p:tgtEl>
                    </p:cond>
                  </p:endCondLst>
                </p:cTn>
                <p:tgtEl>
                  <p:spTgt spid="5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350732" y="1571687"/>
            <a:ext cx="2971588" cy="3292621"/>
          </a:xfrm>
        </p:spPr>
        <p:txBody>
          <a:bodyPr/>
          <a:lstStyle/>
          <a:p>
            <a:pPr marL="342900" indent="-342900">
              <a:buFont typeface="+mj-lt"/>
              <a:buAutoNum type="alphaLcParenR"/>
            </a:pPr>
            <a:r>
              <a:rPr lang="en-US" dirty="0"/>
              <a:t>Radar interferometry of UAVSAR acquisitions </a:t>
            </a:r>
            <a:r>
              <a:rPr lang="en-US" dirty="0">
                <a:sym typeface="Wingdings" pitchFamily="2" charset="2"/>
              </a:rPr>
              <a:t> </a:t>
            </a:r>
            <a:r>
              <a:rPr lang="en-US" dirty="0"/>
              <a:t>vertical deformation time series</a:t>
            </a:r>
          </a:p>
          <a:p>
            <a:pPr marL="342900" indent="-342900">
              <a:buFont typeface="+mj-lt"/>
              <a:buAutoNum type="alphaLcParenR"/>
            </a:pPr>
            <a:r>
              <a:rPr lang="en-US" dirty="0"/>
              <a:t>Validation via satellite radar interferometry time series and results from precise leveling surveys along the aqueduct</a:t>
            </a:r>
          </a:p>
          <a:p>
            <a:pPr marL="342900" indent="-342900">
              <a:buFont typeface="+mj-lt"/>
              <a:buAutoNum type="alphaLcParenR"/>
            </a:pPr>
            <a:r>
              <a:rPr lang="en-US" dirty="0"/>
              <a:t>Model subsidence feature and aquifer properties</a:t>
            </a:r>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p:txBody>
          <a:bodyPr/>
          <a:lstStyle/>
          <a:p>
            <a:r>
              <a:rPr lang="en-US" dirty="0"/>
              <a:t>Methodology</a:t>
            </a:r>
          </a:p>
        </p:txBody>
      </p:sp>
      <p:pic>
        <p:nvPicPr>
          <p:cNvPr id="4" name="Picture 2" descr="Image result for uavsar logo">
            <a:extLst>
              <a:ext uri="{FF2B5EF4-FFF2-40B4-BE49-F238E27FC236}">
                <a16:creationId xmlns:a16="http://schemas.microsoft.com/office/drawing/2014/main" id="{3B633148-2498-C14A-B753-5155EF0687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85287" y="154144"/>
            <a:ext cx="1590261" cy="15902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683B4B7-EA29-7247-B7B3-88D0B6E92AF3}"/>
              </a:ext>
            </a:extLst>
          </p:cNvPr>
          <p:cNvPicPr>
            <a:picLocks noChangeAspect="1"/>
          </p:cNvPicPr>
          <p:nvPr/>
        </p:nvPicPr>
        <p:blipFill>
          <a:blip r:embed="rId5"/>
          <a:stretch>
            <a:fillRect/>
          </a:stretch>
        </p:blipFill>
        <p:spPr>
          <a:xfrm>
            <a:off x="3449707" y="1793185"/>
            <a:ext cx="5372100" cy="2590800"/>
          </a:xfrm>
          <a:prstGeom prst="rect">
            <a:avLst/>
          </a:prstGeom>
        </p:spPr>
      </p:pic>
      <p:pic>
        <p:nvPicPr>
          <p:cNvPr id="6" name="Audio Recording Oct 13, 2020 at 9:45:04 AM" descr="Audio Recording Oct 13, 2020 at 9:45:04 AM">
            <a:hlinkClick r:id="" action="ppaction://media"/>
            <a:extLst>
              <a:ext uri="{FF2B5EF4-FFF2-40B4-BE49-F238E27FC236}">
                <a16:creationId xmlns:a16="http://schemas.microsoft.com/office/drawing/2014/main" id="{860BC7BE-F9E3-EF4D-8CBF-F98092A8F1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10297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360892" y="1348167"/>
            <a:ext cx="5135668" cy="3292621"/>
          </a:xfrm>
        </p:spPr>
        <p:txBody>
          <a:bodyPr/>
          <a:lstStyle/>
          <a:p>
            <a:pPr marL="342900" indent="-342900">
              <a:buFont typeface="+mj-lt"/>
              <a:buAutoNum type="alphaLcParenR"/>
            </a:pPr>
            <a:r>
              <a:rPr lang="en-US" dirty="0"/>
              <a:t>Vertical deformation maximum is -103.75 cm (over 5.5 years)</a:t>
            </a:r>
          </a:p>
          <a:p>
            <a:pPr marL="342900" indent="-342900">
              <a:buFont typeface="+mj-lt"/>
              <a:buAutoNum type="alphaLcParenR"/>
            </a:pPr>
            <a:r>
              <a:rPr lang="en-US" dirty="0"/>
              <a:t>Subsidence feature affects ~10.5 km of the aqueduct</a:t>
            </a:r>
          </a:p>
          <a:p>
            <a:pPr marL="342900" indent="-342900">
              <a:buFont typeface="+mj-lt"/>
              <a:buAutoNum type="alphaLcParenR"/>
            </a:pPr>
            <a:r>
              <a:rPr lang="en-US" dirty="0"/>
              <a:t>Subsidence feature surface area extends over 29 km</a:t>
            </a:r>
            <a:r>
              <a:rPr lang="en-US" baseline="30000" dirty="0"/>
              <a:t>2</a:t>
            </a:r>
            <a:r>
              <a:rPr lang="en-US" dirty="0"/>
              <a:t> </a:t>
            </a:r>
          </a:p>
          <a:p>
            <a:pPr marL="342900" indent="-342900">
              <a:buFont typeface="+mj-lt"/>
              <a:buAutoNum type="alphaLcParenR"/>
            </a:pPr>
            <a:r>
              <a:rPr lang="en-US" dirty="0"/>
              <a:t>Permanent volume storage loss is 7122 m3/day or 2840 Olympic size swimming pools over 2.7 years</a:t>
            </a:r>
          </a:p>
        </p:txBody>
      </p:sp>
      <p:pic>
        <p:nvPicPr>
          <p:cNvPr id="4" name="fastdisp.mp4" descr="fastdisp.mp4">
            <a:hlinkClick r:id="" action="ppaction://media"/>
            <a:extLst>
              <a:ext uri="{FF2B5EF4-FFF2-40B4-BE49-F238E27FC236}">
                <a16:creationId xmlns:a16="http://schemas.microsoft.com/office/drawing/2014/main" id="{E6980739-1888-C147-B9BF-C2701B688B3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6250" r="6563" b="2222"/>
          <a:stretch/>
        </p:blipFill>
        <p:spPr>
          <a:xfrm>
            <a:off x="5738191" y="106017"/>
            <a:ext cx="3273287" cy="2332383"/>
          </a:xfrm>
          <a:prstGeom prst="rect">
            <a:avLst/>
          </a:prstGeom>
        </p:spPr>
      </p:pic>
      <p:pic>
        <p:nvPicPr>
          <p:cNvPr id="5" name="Picture 4">
            <a:extLst>
              <a:ext uri="{FF2B5EF4-FFF2-40B4-BE49-F238E27FC236}">
                <a16:creationId xmlns:a16="http://schemas.microsoft.com/office/drawing/2014/main" id="{3FA473FF-F178-674A-9910-470D17448F6F}"/>
              </a:ext>
            </a:extLst>
          </p:cNvPr>
          <p:cNvPicPr>
            <a:picLocks noChangeAspect="1"/>
          </p:cNvPicPr>
          <p:nvPr/>
        </p:nvPicPr>
        <p:blipFill>
          <a:blip r:embed="rId7"/>
          <a:stretch>
            <a:fillRect/>
          </a:stretch>
        </p:blipFill>
        <p:spPr>
          <a:xfrm>
            <a:off x="841115" y="2758452"/>
            <a:ext cx="7073900" cy="2209800"/>
          </a:xfrm>
          <a:prstGeom prst="rect">
            <a:avLst/>
          </a:prstGeom>
        </p:spPr>
      </p:pic>
      <p:pic>
        <p:nvPicPr>
          <p:cNvPr id="6" name="Audio Recording Oct 13, 2020 at 9:45:59 AM" descr="Audio Recording Oct 13, 2020 at 9:45:59 AM">
            <a:hlinkClick r:id="" action="ppaction://media"/>
            <a:extLst>
              <a:ext uri="{FF2B5EF4-FFF2-40B4-BE49-F238E27FC236}">
                <a16:creationId xmlns:a16="http://schemas.microsoft.com/office/drawing/2014/main" id="{B9F7B920-4FE2-0443-A32A-883CBF1C5EE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165600" y="2165350"/>
            <a:ext cx="812800" cy="812800"/>
          </a:xfrm>
          <a:prstGeom prst="rect">
            <a:avLst/>
          </a:prstGeom>
        </p:spPr>
      </p:pic>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p:txBody>
          <a:bodyPr/>
          <a:lstStyle/>
          <a:p>
            <a:r>
              <a:rPr lang="en-US" dirty="0"/>
              <a:t>Results – New subsidence feature</a:t>
            </a:r>
          </a:p>
        </p:txBody>
      </p:sp>
    </p:spTree>
    <p:extLst>
      <p:ext uri="{BB962C8B-B14F-4D97-AF65-F5344CB8AC3E}">
        <p14:creationId xmlns:p14="http://schemas.microsoft.com/office/powerpoint/2010/main" val="1836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4"/>
                </p:tgtEl>
              </p:cMediaNode>
            </p:video>
            <p:audio>
              <p:cMediaNode vol="80000" numSld="999" showWhenStopped="0">
                <p:cTn id="16"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tist's Concept of NISAR spacecraft">
            <a:extLst>
              <a:ext uri="{FF2B5EF4-FFF2-40B4-BE49-F238E27FC236}">
                <a16:creationId xmlns:a16="http://schemas.microsoft.com/office/drawing/2014/main" id="{4DCABF83-0359-0646-B095-6CD63641FD7F}"/>
              </a:ext>
            </a:extLst>
          </p:cNvPr>
          <p:cNvPicPr>
            <a:picLocks noChangeAspect="1" noChangeArrowheads="1"/>
          </p:cNvPicPr>
          <p:nvPr/>
        </p:nvPicPr>
        <p:blipFill>
          <a:blip r:embed="rId4">
            <a:alphaModFix amt="25000"/>
            <a:extLst>
              <a:ext uri="{28A0092B-C50C-407E-A947-70E740481C1C}">
                <a14:useLocalDpi xmlns:a14="http://schemas.microsoft.com/office/drawing/2010/main" val="0"/>
              </a:ext>
            </a:extLst>
          </a:blip>
          <a:srcRect/>
          <a:stretch>
            <a:fillRect/>
          </a:stretch>
        </p:blipFill>
        <p:spPr bwMode="auto">
          <a:xfrm>
            <a:off x="2487613" y="0"/>
            <a:ext cx="665638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7276B31-6F26-4049-A748-5A3AB86F0598}"/>
              </a:ext>
            </a:extLst>
          </p:cNvPr>
          <p:cNvPicPr>
            <a:picLocks noChangeAspect="1"/>
          </p:cNvPicPr>
          <p:nvPr/>
        </p:nvPicPr>
        <p:blipFill rotWithShape="1">
          <a:blip r:embed="rId5"/>
          <a:srcRect l="1926" r="14086"/>
          <a:stretch/>
        </p:blipFill>
        <p:spPr>
          <a:xfrm>
            <a:off x="361380" y="1267619"/>
            <a:ext cx="3828874" cy="1544334"/>
          </a:xfrm>
          <a:prstGeom prst="rect">
            <a:avLst/>
          </a:prstGeom>
        </p:spPr>
      </p:pic>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p:txBody>
          <a:bodyPr/>
          <a:lstStyle/>
          <a:p>
            <a:r>
              <a:rPr lang="en-US" dirty="0"/>
              <a:t>Publications and Acknowledgements</a:t>
            </a:r>
          </a:p>
          <a:p>
            <a:endParaRPr lang="en-US" dirty="0"/>
          </a:p>
        </p:txBody>
      </p:sp>
      <p:sp>
        <p:nvSpPr>
          <p:cNvPr id="6" name="Text Placeholder 5">
            <a:extLst>
              <a:ext uri="{FF2B5EF4-FFF2-40B4-BE49-F238E27FC236}">
                <a16:creationId xmlns:a16="http://schemas.microsoft.com/office/drawing/2014/main" id="{4F56093F-DB39-F14C-A150-AE8C3C8B238A}"/>
              </a:ext>
            </a:extLst>
          </p:cNvPr>
          <p:cNvSpPr>
            <a:spLocks noGrp="1"/>
          </p:cNvSpPr>
          <p:nvPr>
            <p:ph type="body" sz="quarter" idx="17"/>
          </p:nvPr>
        </p:nvSpPr>
        <p:spPr>
          <a:xfrm>
            <a:off x="336981" y="3034632"/>
            <a:ext cx="4379397" cy="650467"/>
          </a:xfrm>
        </p:spPr>
        <p:txBody>
          <a:bodyPr/>
          <a:lstStyle/>
          <a:p>
            <a:r>
              <a:rPr lang="en-US" dirty="0"/>
              <a:t>Miller, M., &amp; Jones, C. (2020). Drought-induced rapid subsidence in the Central Valley and its impact on the California Aqueduct. In </a:t>
            </a:r>
            <a:r>
              <a:rPr lang="en-US" i="1" dirty="0"/>
              <a:t>EGU General Assembly Conference Abstracts</a:t>
            </a:r>
            <a:r>
              <a:rPr lang="en-US" dirty="0"/>
              <a:t> (p. 10733).</a:t>
            </a:r>
          </a:p>
          <a:p>
            <a:endParaRPr lang="en-US" dirty="0"/>
          </a:p>
        </p:txBody>
      </p:sp>
      <p:pic>
        <p:nvPicPr>
          <p:cNvPr id="2" name="Audio Recording Oct 13, 2020 at 9:51:33 AM" descr="Audio Recording Oct 13, 2020 at 9:51:33 AM">
            <a:hlinkClick r:id="" action="ppaction://media"/>
            <a:extLst>
              <a:ext uri="{FF2B5EF4-FFF2-40B4-BE49-F238E27FC236}">
                <a16:creationId xmlns:a16="http://schemas.microsoft.com/office/drawing/2014/main" id="{FA154A1E-80C9-D349-B3FF-FAA9CA0382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165350"/>
            <a:ext cx="812800" cy="812800"/>
          </a:xfrm>
          <a:prstGeom prst="rect">
            <a:avLst/>
          </a:prstGeom>
        </p:spPr>
      </p:pic>
    </p:spTree>
    <p:extLst>
      <p:ext uri="{BB962C8B-B14F-4D97-AF65-F5344CB8AC3E}">
        <p14:creationId xmlns:p14="http://schemas.microsoft.com/office/powerpoint/2010/main" val="206857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22193</TotalTime>
  <Words>542</Words>
  <Application>Microsoft Macintosh PowerPoint</Application>
  <PresentationFormat>On-screen Show (16:9)</PresentationFormat>
  <Paragraphs>38</Paragraphs>
  <Slides>6</Slides>
  <Notes>3</Notes>
  <HiddenSlides>0</HiddenSlides>
  <MMClips>9</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vt:i4>
      </vt:variant>
    </vt:vector>
  </HeadingPairs>
  <TitlesOfParts>
    <vt:vector size="12" baseType="lpstr">
      <vt:lpstr>Arial</vt:lpstr>
      <vt:lpstr>Calibri</vt:lpstr>
      <vt:lpstr>Cambria Math</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Miller, Megan M (US 334G)</cp:lastModifiedBy>
  <cp:revision>177</cp:revision>
  <dcterms:created xsi:type="dcterms:W3CDTF">2016-09-08T21:41:17Z</dcterms:created>
  <dcterms:modified xsi:type="dcterms:W3CDTF">2020-10-13T17:56:25Z</dcterms:modified>
</cp:coreProperties>
</file>