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71" r:id="rId3"/>
    <p:sldId id="259" r:id="rId4"/>
    <p:sldId id="265" r:id="rId5"/>
    <p:sldId id="266" r:id="rId6"/>
    <p:sldId id="268" r:id="rId7"/>
    <p:sldId id="267" r:id="rId8"/>
    <p:sldId id="269" r:id="rId9"/>
    <p:sldId id="27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7F7F7F"/>
    <a:srgbClr val="ABABAB"/>
    <a:srgbClr val="BFBFBF"/>
    <a:srgbClr val="DEEBF6"/>
    <a:srgbClr val="D2DFEA"/>
    <a:srgbClr val="D39B99"/>
    <a:srgbClr val="D8D8D8"/>
    <a:srgbClr val="8FAADC"/>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9" autoAdjust="0"/>
    <p:restoredTop sz="94660"/>
  </p:normalViewPr>
  <p:slideViewPr>
    <p:cSldViewPr snapToGrid="0">
      <p:cViewPr varScale="1">
        <p:scale>
          <a:sx n="163" d="100"/>
          <a:sy n="163" d="100"/>
        </p:scale>
        <p:origin x="236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14469A-CBF1-4ACB-8C3A-707C22113383}" type="datetimeFigureOut">
              <a:rPr lang="en-US" smtClean="0"/>
              <a:t>11/8/2020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18FAA6-5DB5-4E96-8257-1B59D83EB551}" type="slidenum">
              <a:rPr lang="en-US" smtClean="0"/>
              <a:t>‹#›</a:t>
            </a:fld>
            <a:endParaRPr lang="en-US"/>
          </a:p>
        </p:txBody>
      </p:sp>
    </p:spTree>
    <p:extLst>
      <p:ext uri="{BB962C8B-B14F-4D97-AF65-F5344CB8AC3E}">
        <p14:creationId xmlns:p14="http://schemas.microsoft.com/office/powerpoint/2010/main" val="628921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05E9-77F8-4D3B-8BEF-27959E02BE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8F8B2D-831F-4808-8960-648758172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71A004-F4A7-4516-9BAA-D71907A7CAA9}"/>
              </a:ext>
            </a:extLst>
          </p:cNvPr>
          <p:cNvSpPr>
            <a:spLocks noGrp="1"/>
          </p:cNvSpPr>
          <p:nvPr>
            <p:ph type="dt" sz="half" idx="10"/>
          </p:nvPr>
        </p:nvSpPr>
        <p:spPr/>
        <p:txBody>
          <a:bodyPr/>
          <a:lstStyle/>
          <a:p>
            <a:fld id="{D920BED6-E612-46FE-ADFB-33ADD3ED0DF2}" type="datetimeFigureOut">
              <a:rPr lang="en-US" smtClean="0"/>
              <a:t>11/8/2020</a:t>
            </a:fld>
            <a:endParaRPr lang="en-US"/>
          </a:p>
        </p:txBody>
      </p:sp>
      <p:sp>
        <p:nvSpPr>
          <p:cNvPr id="5" name="Footer Placeholder 4">
            <a:extLst>
              <a:ext uri="{FF2B5EF4-FFF2-40B4-BE49-F238E27FC236}">
                <a16:creationId xmlns:a16="http://schemas.microsoft.com/office/drawing/2014/main" id="{BC87202C-C0D6-4997-873B-847AC33DE5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92E9B1-BA56-4666-B0C7-6DA8C5A60F55}"/>
              </a:ext>
            </a:extLst>
          </p:cNvPr>
          <p:cNvSpPr>
            <a:spLocks noGrp="1"/>
          </p:cNvSpPr>
          <p:nvPr>
            <p:ph type="sldNum" sz="quarter" idx="12"/>
          </p:nvPr>
        </p:nvSpPr>
        <p:spPr/>
        <p:txBody>
          <a:bodyPr/>
          <a:lstStyle/>
          <a:p>
            <a:fld id="{FFBCFE1E-4E8A-4D2A-BC6C-E3588A337102}" type="slidenum">
              <a:rPr lang="en-US" smtClean="0"/>
              <a:t>‹#›</a:t>
            </a:fld>
            <a:endParaRPr lang="en-US"/>
          </a:p>
        </p:txBody>
      </p:sp>
    </p:spTree>
    <p:extLst>
      <p:ext uri="{BB962C8B-B14F-4D97-AF65-F5344CB8AC3E}">
        <p14:creationId xmlns:p14="http://schemas.microsoft.com/office/powerpoint/2010/main" val="159004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5E94-CFA2-4BFD-AC03-BA1D5B8460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B88E26-8CCD-47E3-8BE7-51792C7833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64942-FE15-431A-8C99-8B90974CB256}"/>
              </a:ext>
            </a:extLst>
          </p:cNvPr>
          <p:cNvSpPr>
            <a:spLocks noGrp="1"/>
          </p:cNvSpPr>
          <p:nvPr>
            <p:ph type="dt" sz="half" idx="10"/>
          </p:nvPr>
        </p:nvSpPr>
        <p:spPr/>
        <p:txBody>
          <a:bodyPr/>
          <a:lstStyle/>
          <a:p>
            <a:fld id="{D920BED6-E612-46FE-ADFB-33ADD3ED0DF2}" type="datetimeFigureOut">
              <a:rPr lang="en-US" smtClean="0"/>
              <a:t>11/8/2020</a:t>
            </a:fld>
            <a:endParaRPr lang="en-US"/>
          </a:p>
        </p:txBody>
      </p:sp>
      <p:sp>
        <p:nvSpPr>
          <p:cNvPr id="5" name="Footer Placeholder 4">
            <a:extLst>
              <a:ext uri="{FF2B5EF4-FFF2-40B4-BE49-F238E27FC236}">
                <a16:creationId xmlns:a16="http://schemas.microsoft.com/office/drawing/2014/main" id="{E2F33D4B-910A-470E-8F26-38548EC1CF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69DA21-87D0-4534-9209-97B977889AE9}"/>
              </a:ext>
            </a:extLst>
          </p:cNvPr>
          <p:cNvSpPr>
            <a:spLocks noGrp="1"/>
          </p:cNvSpPr>
          <p:nvPr>
            <p:ph type="sldNum" sz="quarter" idx="12"/>
          </p:nvPr>
        </p:nvSpPr>
        <p:spPr/>
        <p:txBody>
          <a:bodyPr/>
          <a:lstStyle/>
          <a:p>
            <a:fld id="{FFBCFE1E-4E8A-4D2A-BC6C-E3588A337102}" type="slidenum">
              <a:rPr lang="en-US" smtClean="0"/>
              <a:t>‹#›</a:t>
            </a:fld>
            <a:endParaRPr lang="en-US"/>
          </a:p>
        </p:txBody>
      </p:sp>
    </p:spTree>
    <p:extLst>
      <p:ext uri="{BB962C8B-B14F-4D97-AF65-F5344CB8AC3E}">
        <p14:creationId xmlns:p14="http://schemas.microsoft.com/office/powerpoint/2010/main" val="792262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1C410A-426F-4D82-A8A1-630D330FA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A13A54-CAC2-4992-9089-71E61673FB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C96DA1-C2FD-469F-9E95-39E2F770E713}"/>
              </a:ext>
            </a:extLst>
          </p:cNvPr>
          <p:cNvSpPr>
            <a:spLocks noGrp="1"/>
          </p:cNvSpPr>
          <p:nvPr>
            <p:ph type="dt" sz="half" idx="10"/>
          </p:nvPr>
        </p:nvSpPr>
        <p:spPr/>
        <p:txBody>
          <a:bodyPr/>
          <a:lstStyle/>
          <a:p>
            <a:fld id="{D920BED6-E612-46FE-ADFB-33ADD3ED0DF2}" type="datetimeFigureOut">
              <a:rPr lang="en-US" smtClean="0"/>
              <a:t>11/8/2020</a:t>
            </a:fld>
            <a:endParaRPr lang="en-US"/>
          </a:p>
        </p:txBody>
      </p:sp>
      <p:sp>
        <p:nvSpPr>
          <p:cNvPr id="5" name="Footer Placeholder 4">
            <a:extLst>
              <a:ext uri="{FF2B5EF4-FFF2-40B4-BE49-F238E27FC236}">
                <a16:creationId xmlns:a16="http://schemas.microsoft.com/office/drawing/2014/main" id="{00C6E7C7-563F-44AB-8F1F-A303EFC52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F269F8-45AF-4667-BBD5-3EEFBF96BA83}"/>
              </a:ext>
            </a:extLst>
          </p:cNvPr>
          <p:cNvSpPr>
            <a:spLocks noGrp="1"/>
          </p:cNvSpPr>
          <p:nvPr>
            <p:ph type="sldNum" sz="quarter" idx="12"/>
          </p:nvPr>
        </p:nvSpPr>
        <p:spPr/>
        <p:txBody>
          <a:bodyPr/>
          <a:lstStyle/>
          <a:p>
            <a:fld id="{FFBCFE1E-4E8A-4D2A-BC6C-E3588A337102}" type="slidenum">
              <a:rPr lang="en-US" smtClean="0"/>
              <a:t>‹#›</a:t>
            </a:fld>
            <a:endParaRPr lang="en-US"/>
          </a:p>
        </p:txBody>
      </p:sp>
    </p:spTree>
    <p:extLst>
      <p:ext uri="{BB962C8B-B14F-4D97-AF65-F5344CB8AC3E}">
        <p14:creationId xmlns:p14="http://schemas.microsoft.com/office/powerpoint/2010/main" val="3231033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3705F-5194-42C4-BEAF-253DB6B38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FD5DE-3A50-40E1-8C16-1158B086E1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59DBF-4B27-41E3-9794-913AEEB2964A}"/>
              </a:ext>
            </a:extLst>
          </p:cNvPr>
          <p:cNvSpPr>
            <a:spLocks noGrp="1"/>
          </p:cNvSpPr>
          <p:nvPr>
            <p:ph type="dt" sz="half" idx="10"/>
          </p:nvPr>
        </p:nvSpPr>
        <p:spPr/>
        <p:txBody>
          <a:bodyPr/>
          <a:lstStyle/>
          <a:p>
            <a:fld id="{D920BED6-E612-46FE-ADFB-33ADD3ED0DF2}" type="datetimeFigureOut">
              <a:rPr lang="en-US" smtClean="0"/>
              <a:t>11/8/2020</a:t>
            </a:fld>
            <a:endParaRPr lang="en-US"/>
          </a:p>
        </p:txBody>
      </p:sp>
      <p:sp>
        <p:nvSpPr>
          <p:cNvPr id="5" name="Footer Placeholder 4">
            <a:extLst>
              <a:ext uri="{FF2B5EF4-FFF2-40B4-BE49-F238E27FC236}">
                <a16:creationId xmlns:a16="http://schemas.microsoft.com/office/drawing/2014/main" id="{2951AEF1-C015-43FF-8BF5-D76866DD1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8638A-D045-4E0D-8EBD-D5C81070BD58}"/>
              </a:ext>
            </a:extLst>
          </p:cNvPr>
          <p:cNvSpPr>
            <a:spLocks noGrp="1"/>
          </p:cNvSpPr>
          <p:nvPr>
            <p:ph type="sldNum" sz="quarter" idx="12"/>
          </p:nvPr>
        </p:nvSpPr>
        <p:spPr/>
        <p:txBody>
          <a:bodyPr/>
          <a:lstStyle/>
          <a:p>
            <a:fld id="{FFBCFE1E-4E8A-4D2A-BC6C-E3588A337102}" type="slidenum">
              <a:rPr lang="en-US" smtClean="0"/>
              <a:t>‹#›</a:t>
            </a:fld>
            <a:endParaRPr lang="en-US"/>
          </a:p>
        </p:txBody>
      </p:sp>
    </p:spTree>
    <p:extLst>
      <p:ext uri="{BB962C8B-B14F-4D97-AF65-F5344CB8AC3E}">
        <p14:creationId xmlns:p14="http://schemas.microsoft.com/office/powerpoint/2010/main" val="2820279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E3184-0DCC-4FDD-A988-3A2E27B355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31EB38-DE89-4669-A11B-AE09C993E4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397CB2-067E-49D7-83CF-FF43FDB5D225}"/>
              </a:ext>
            </a:extLst>
          </p:cNvPr>
          <p:cNvSpPr>
            <a:spLocks noGrp="1"/>
          </p:cNvSpPr>
          <p:nvPr>
            <p:ph type="dt" sz="half" idx="10"/>
          </p:nvPr>
        </p:nvSpPr>
        <p:spPr/>
        <p:txBody>
          <a:bodyPr/>
          <a:lstStyle/>
          <a:p>
            <a:fld id="{D920BED6-E612-46FE-ADFB-33ADD3ED0DF2}" type="datetimeFigureOut">
              <a:rPr lang="en-US" smtClean="0"/>
              <a:t>11/8/2020</a:t>
            </a:fld>
            <a:endParaRPr lang="en-US"/>
          </a:p>
        </p:txBody>
      </p:sp>
      <p:sp>
        <p:nvSpPr>
          <p:cNvPr id="5" name="Footer Placeholder 4">
            <a:extLst>
              <a:ext uri="{FF2B5EF4-FFF2-40B4-BE49-F238E27FC236}">
                <a16:creationId xmlns:a16="http://schemas.microsoft.com/office/drawing/2014/main" id="{9AAFACC2-C392-4383-9900-4D81DD79A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B414A2-B26F-4153-AC50-9F489D40D9BE}"/>
              </a:ext>
            </a:extLst>
          </p:cNvPr>
          <p:cNvSpPr>
            <a:spLocks noGrp="1"/>
          </p:cNvSpPr>
          <p:nvPr>
            <p:ph type="sldNum" sz="quarter" idx="12"/>
          </p:nvPr>
        </p:nvSpPr>
        <p:spPr/>
        <p:txBody>
          <a:bodyPr/>
          <a:lstStyle/>
          <a:p>
            <a:fld id="{FFBCFE1E-4E8A-4D2A-BC6C-E3588A337102}" type="slidenum">
              <a:rPr lang="en-US" smtClean="0"/>
              <a:t>‹#›</a:t>
            </a:fld>
            <a:endParaRPr lang="en-US"/>
          </a:p>
        </p:txBody>
      </p:sp>
    </p:spTree>
    <p:extLst>
      <p:ext uri="{BB962C8B-B14F-4D97-AF65-F5344CB8AC3E}">
        <p14:creationId xmlns:p14="http://schemas.microsoft.com/office/powerpoint/2010/main" val="3139880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4500-26A2-491F-BBFF-1CBED73174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89E1E8-8076-49C0-8D5B-40F7FE025C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E73172-0D6B-4177-9799-6288F066AE2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C1C46C-A125-4FA2-A937-5F96996EAE3D}"/>
              </a:ext>
            </a:extLst>
          </p:cNvPr>
          <p:cNvSpPr>
            <a:spLocks noGrp="1"/>
          </p:cNvSpPr>
          <p:nvPr>
            <p:ph type="dt" sz="half" idx="10"/>
          </p:nvPr>
        </p:nvSpPr>
        <p:spPr/>
        <p:txBody>
          <a:bodyPr/>
          <a:lstStyle/>
          <a:p>
            <a:fld id="{D920BED6-E612-46FE-ADFB-33ADD3ED0DF2}" type="datetimeFigureOut">
              <a:rPr lang="en-US" smtClean="0"/>
              <a:t>11/8/2020</a:t>
            </a:fld>
            <a:endParaRPr lang="en-US"/>
          </a:p>
        </p:txBody>
      </p:sp>
      <p:sp>
        <p:nvSpPr>
          <p:cNvPr id="6" name="Footer Placeholder 5">
            <a:extLst>
              <a:ext uri="{FF2B5EF4-FFF2-40B4-BE49-F238E27FC236}">
                <a16:creationId xmlns:a16="http://schemas.microsoft.com/office/drawing/2014/main" id="{70BEF8C8-3991-48E7-8B99-9089771673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8E0D8-0220-4AD7-9817-7F963CA8163D}"/>
              </a:ext>
            </a:extLst>
          </p:cNvPr>
          <p:cNvSpPr>
            <a:spLocks noGrp="1"/>
          </p:cNvSpPr>
          <p:nvPr>
            <p:ph type="sldNum" sz="quarter" idx="12"/>
          </p:nvPr>
        </p:nvSpPr>
        <p:spPr/>
        <p:txBody>
          <a:bodyPr/>
          <a:lstStyle/>
          <a:p>
            <a:fld id="{FFBCFE1E-4E8A-4D2A-BC6C-E3588A337102}" type="slidenum">
              <a:rPr lang="en-US" smtClean="0"/>
              <a:t>‹#›</a:t>
            </a:fld>
            <a:endParaRPr lang="en-US"/>
          </a:p>
        </p:txBody>
      </p:sp>
    </p:spTree>
    <p:extLst>
      <p:ext uri="{BB962C8B-B14F-4D97-AF65-F5344CB8AC3E}">
        <p14:creationId xmlns:p14="http://schemas.microsoft.com/office/powerpoint/2010/main" val="2729716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41394-36D3-4268-92C0-B6216CC836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D620E4-EE10-4B72-A7DA-A1555F1C6F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86713EE-C5AA-4A11-B34E-376D6BDEF7E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E1091D-D824-4474-A502-914C213B1A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5F3F80A-C9FB-453E-9586-740E133AC2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36D2BD-0BF8-4255-B737-F183B70F82C2}"/>
              </a:ext>
            </a:extLst>
          </p:cNvPr>
          <p:cNvSpPr>
            <a:spLocks noGrp="1"/>
          </p:cNvSpPr>
          <p:nvPr>
            <p:ph type="dt" sz="half" idx="10"/>
          </p:nvPr>
        </p:nvSpPr>
        <p:spPr/>
        <p:txBody>
          <a:bodyPr/>
          <a:lstStyle/>
          <a:p>
            <a:fld id="{D920BED6-E612-46FE-ADFB-33ADD3ED0DF2}" type="datetimeFigureOut">
              <a:rPr lang="en-US" smtClean="0"/>
              <a:t>11/8/2020</a:t>
            </a:fld>
            <a:endParaRPr lang="en-US"/>
          </a:p>
        </p:txBody>
      </p:sp>
      <p:sp>
        <p:nvSpPr>
          <p:cNvPr id="8" name="Footer Placeholder 7">
            <a:extLst>
              <a:ext uri="{FF2B5EF4-FFF2-40B4-BE49-F238E27FC236}">
                <a16:creationId xmlns:a16="http://schemas.microsoft.com/office/drawing/2014/main" id="{3E7A5613-24C5-45BD-B785-247FA363FE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2696B6-CCA0-490A-A18A-AA84ADC7E148}"/>
              </a:ext>
            </a:extLst>
          </p:cNvPr>
          <p:cNvSpPr>
            <a:spLocks noGrp="1"/>
          </p:cNvSpPr>
          <p:nvPr>
            <p:ph type="sldNum" sz="quarter" idx="12"/>
          </p:nvPr>
        </p:nvSpPr>
        <p:spPr/>
        <p:txBody>
          <a:bodyPr/>
          <a:lstStyle/>
          <a:p>
            <a:fld id="{FFBCFE1E-4E8A-4D2A-BC6C-E3588A337102}" type="slidenum">
              <a:rPr lang="en-US" smtClean="0"/>
              <a:t>‹#›</a:t>
            </a:fld>
            <a:endParaRPr lang="en-US"/>
          </a:p>
        </p:txBody>
      </p:sp>
    </p:spTree>
    <p:extLst>
      <p:ext uri="{BB962C8B-B14F-4D97-AF65-F5344CB8AC3E}">
        <p14:creationId xmlns:p14="http://schemas.microsoft.com/office/powerpoint/2010/main" val="2281955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FDD6-A7F6-40B5-9134-11A13F5010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C2A333-411B-4468-8D6D-526C73C3F0D3}"/>
              </a:ext>
            </a:extLst>
          </p:cNvPr>
          <p:cNvSpPr>
            <a:spLocks noGrp="1"/>
          </p:cNvSpPr>
          <p:nvPr>
            <p:ph type="dt" sz="half" idx="10"/>
          </p:nvPr>
        </p:nvSpPr>
        <p:spPr/>
        <p:txBody>
          <a:bodyPr/>
          <a:lstStyle/>
          <a:p>
            <a:fld id="{D920BED6-E612-46FE-ADFB-33ADD3ED0DF2}" type="datetimeFigureOut">
              <a:rPr lang="en-US" smtClean="0"/>
              <a:t>11/8/2020</a:t>
            </a:fld>
            <a:endParaRPr lang="en-US"/>
          </a:p>
        </p:txBody>
      </p:sp>
      <p:sp>
        <p:nvSpPr>
          <p:cNvPr id="4" name="Footer Placeholder 3">
            <a:extLst>
              <a:ext uri="{FF2B5EF4-FFF2-40B4-BE49-F238E27FC236}">
                <a16:creationId xmlns:a16="http://schemas.microsoft.com/office/drawing/2014/main" id="{7BB91CA2-21B6-4BA4-9461-F1AB086203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5B8AEF-DB4C-4481-BB29-77C3C003245C}"/>
              </a:ext>
            </a:extLst>
          </p:cNvPr>
          <p:cNvSpPr>
            <a:spLocks noGrp="1"/>
          </p:cNvSpPr>
          <p:nvPr>
            <p:ph type="sldNum" sz="quarter" idx="12"/>
          </p:nvPr>
        </p:nvSpPr>
        <p:spPr/>
        <p:txBody>
          <a:bodyPr/>
          <a:lstStyle/>
          <a:p>
            <a:fld id="{FFBCFE1E-4E8A-4D2A-BC6C-E3588A337102}" type="slidenum">
              <a:rPr lang="en-US" smtClean="0"/>
              <a:t>‹#›</a:t>
            </a:fld>
            <a:endParaRPr lang="en-US"/>
          </a:p>
        </p:txBody>
      </p:sp>
    </p:spTree>
    <p:extLst>
      <p:ext uri="{BB962C8B-B14F-4D97-AF65-F5344CB8AC3E}">
        <p14:creationId xmlns:p14="http://schemas.microsoft.com/office/powerpoint/2010/main" val="943387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D24BC6-9590-4CA8-9E94-455B6C2C92AB}"/>
              </a:ext>
            </a:extLst>
          </p:cNvPr>
          <p:cNvSpPr>
            <a:spLocks noGrp="1"/>
          </p:cNvSpPr>
          <p:nvPr>
            <p:ph type="dt" sz="half" idx="10"/>
          </p:nvPr>
        </p:nvSpPr>
        <p:spPr/>
        <p:txBody>
          <a:bodyPr/>
          <a:lstStyle/>
          <a:p>
            <a:fld id="{D920BED6-E612-46FE-ADFB-33ADD3ED0DF2}" type="datetimeFigureOut">
              <a:rPr lang="en-US" smtClean="0"/>
              <a:t>11/8/2020</a:t>
            </a:fld>
            <a:endParaRPr lang="en-US"/>
          </a:p>
        </p:txBody>
      </p:sp>
      <p:sp>
        <p:nvSpPr>
          <p:cNvPr id="3" name="Footer Placeholder 2">
            <a:extLst>
              <a:ext uri="{FF2B5EF4-FFF2-40B4-BE49-F238E27FC236}">
                <a16:creationId xmlns:a16="http://schemas.microsoft.com/office/drawing/2014/main" id="{A2F24A2D-18BD-4DF9-A4D7-F6AE5AE201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842DD-C33B-4C1D-B6BD-9793F8B3AC58}"/>
              </a:ext>
            </a:extLst>
          </p:cNvPr>
          <p:cNvSpPr>
            <a:spLocks noGrp="1"/>
          </p:cNvSpPr>
          <p:nvPr>
            <p:ph type="sldNum" sz="quarter" idx="12"/>
          </p:nvPr>
        </p:nvSpPr>
        <p:spPr/>
        <p:txBody>
          <a:bodyPr/>
          <a:lstStyle/>
          <a:p>
            <a:fld id="{FFBCFE1E-4E8A-4D2A-BC6C-E3588A337102}" type="slidenum">
              <a:rPr lang="en-US" smtClean="0"/>
              <a:t>‹#›</a:t>
            </a:fld>
            <a:endParaRPr lang="en-US"/>
          </a:p>
        </p:txBody>
      </p:sp>
    </p:spTree>
    <p:extLst>
      <p:ext uri="{BB962C8B-B14F-4D97-AF65-F5344CB8AC3E}">
        <p14:creationId xmlns:p14="http://schemas.microsoft.com/office/powerpoint/2010/main" val="3590106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FEC85-6666-470B-B896-1B8F04D310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B6DBAA-BC07-4414-BEC4-E0E018CD46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5008F4-D371-4A34-876C-6A632BB2CF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F7A188-7FC1-4530-A97F-D3524015791B}"/>
              </a:ext>
            </a:extLst>
          </p:cNvPr>
          <p:cNvSpPr>
            <a:spLocks noGrp="1"/>
          </p:cNvSpPr>
          <p:nvPr>
            <p:ph type="dt" sz="half" idx="10"/>
          </p:nvPr>
        </p:nvSpPr>
        <p:spPr/>
        <p:txBody>
          <a:bodyPr/>
          <a:lstStyle/>
          <a:p>
            <a:fld id="{D920BED6-E612-46FE-ADFB-33ADD3ED0DF2}" type="datetimeFigureOut">
              <a:rPr lang="en-US" smtClean="0"/>
              <a:t>11/8/2020</a:t>
            </a:fld>
            <a:endParaRPr lang="en-US"/>
          </a:p>
        </p:txBody>
      </p:sp>
      <p:sp>
        <p:nvSpPr>
          <p:cNvPr id="6" name="Footer Placeholder 5">
            <a:extLst>
              <a:ext uri="{FF2B5EF4-FFF2-40B4-BE49-F238E27FC236}">
                <a16:creationId xmlns:a16="http://schemas.microsoft.com/office/drawing/2014/main" id="{43D335E4-FAA3-4E61-8928-3B54C9F03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A4283-AC81-441C-B248-FECF2312F97F}"/>
              </a:ext>
            </a:extLst>
          </p:cNvPr>
          <p:cNvSpPr>
            <a:spLocks noGrp="1"/>
          </p:cNvSpPr>
          <p:nvPr>
            <p:ph type="sldNum" sz="quarter" idx="12"/>
          </p:nvPr>
        </p:nvSpPr>
        <p:spPr/>
        <p:txBody>
          <a:bodyPr/>
          <a:lstStyle/>
          <a:p>
            <a:fld id="{FFBCFE1E-4E8A-4D2A-BC6C-E3588A337102}" type="slidenum">
              <a:rPr lang="en-US" smtClean="0"/>
              <a:t>‹#›</a:t>
            </a:fld>
            <a:endParaRPr lang="en-US"/>
          </a:p>
        </p:txBody>
      </p:sp>
    </p:spTree>
    <p:extLst>
      <p:ext uri="{BB962C8B-B14F-4D97-AF65-F5344CB8AC3E}">
        <p14:creationId xmlns:p14="http://schemas.microsoft.com/office/powerpoint/2010/main" val="3565666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1A67D-64E0-4AF6-8B8E-278766E9B4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67CD26-DCEB-42B2-89D2-2E40C596B4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E90E4A-D791-42D1-A264-FAEB4C58C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D852C9-862D-458A-9BB6-BB5566576C9F}"/>
              </a:ext>
            </a:extLst>
          </p:cNvPr>
          <p:cNvSpPr>
            <a:spLocks noGrp="1"/>
          </p:cNvSpPr>
          <p:nvPr>
            <p:ph type="dt" sz="half" idx="10"/>
          </p:nvPr>
        </p:nvSpPr>
        <p:spPr/>
        <p:txBody>
          <a:bodyPr/>
          <a:lstStyle/>
          <a:p>
            <a:fld id="{D920BED6-E612-46FE-ADFB-33ADD3ED0DF2}" type="datetimeFigureOut">
              <a:rPr lang="en-US" smtClean="0"/>
              <a:t>11/8/2020</a:t>
            </a:fld>
            <a:endParaRPr lang="en-US"/>
          </a:p>
        </p:txBody>
      </p:sp>
      <p:sp>
        <p:nvSpPr>
          <p:cNvPr id="6" name="Footer Placeholder 5">
            <a:extLst>
              <a:ext uri="{FF2B5EF4-FFF2-40B4-BE49-F238E27FC236}">
                <a16:creationId xmlns:a16="http://schemas.microsoft.com/office/drawing/2014/main" id="{55CB2D37-257E-4DF6-B4E7-63F1C81468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321331-DC19-4BF7-A8C9-0B9FA1AD9190}"/>
              </a:ext>
            </a:extLst>
          </p:cNvPr>
          <p:cNvSpPr>
            <a:spLocks noGrp="1"/>
          </p:cNvSpPr>
          <p:nvPr>
            <p:ph type="sldNum" sz="quarter" idx="12"/>
          </p:nvPr>
        </p:nvSpPr>
        <p:spPr/>
        <p:txBody>
          <a:bodyPr/>
          <a:lstStyle/>
          <a:p>
            <a:fld id="{FFBCFE1E-4E8A-4D2A-BC6C-E3588A337102}" type="slidenum">
              <a:rPr lang="en-US" smtClean="0"/>
              <a:t>‹#›</a:t>
            </a:fld>
            <a:endParaRPr lang="en-US"/>
          </a:p>
        </p:txBody>
      </p:sp>
    </p:spTree>
    <p:extLst>
      <p:ext uri="{BB962C8B-B14F-4D97-AF65-F5344CB8AC3E}">
        <p14:creationId xmlns:p14="http://schemas.microsoft.com/office/powerpoint/2010/main" val="2483192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17CE4E-C6A8-4676-A341-5F205FFC83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3D816A-3836-46CC-9470-CF4DAA3536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451227-0AA5-4D62-8503-8CD050D7B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20BED6-E612-46FE-ADFB-33ADD3ED0DF2}" type="datetimeFigureOut">
              <a:rPr lang="en-US" smtClean="0"/>
              <a:t>11/8/2020</a:t>
            </a:fld>
            <a:endParaRPr lang="en-US"/>
          </a:p>
        </p:txBody>
      </p:sp>
      <p:sp>
        <p:nvSpPr>
          <p:cNvPr id="5" name="Footer Placeholder 4">
            <a:extLst>
              <a:ext uri="{FF2B5EF4-FFF2-40B4-BE49-F238E27FC236}">
                <a16:creationId xmlns:a16="http://schemas.microsoft.com/office/drawing/2014/main" id="{DC3A8E8E-D157-491A-B2B1-2A71DD0A2D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717413-5C40-426C-B340-B755D12928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BCFE1E-4E8A-4D2A-BC6C-E3588A337102}" type="slidenum">
              <a:rPr lang="en-US" smtClean="0"/>
              <a:t>‹#›</a:t>
            </a:fld>
            <a:endParaRPr lang="en-US"/>
          </a:p>
        </p:txBody>
      </p:sp>
    </p:spTree>
    <p:extLst>
      <p:ext uri="{BB962C8B-B14F-4D97-AF65-F5344CB8AC3E}">
        <p14:creationId xmlns:p14="http://schemas.microsoft.com/office/powerpoint/2010/main" val="2349138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www.gemini.edu/node/12113" TargetMode="External"/><Relationship Id="rId3" Type="http://schemas.openxmlformats.org/officeDocument/2006/relationships/slideLayout" Target="../slideLayouts/slideLayout2.xml"/><Relationship Id="rId7" Type="http://schemas.openxmlformats.org/officeDocument/2006/relationships/image" Target="../media/image6.jp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4a"/><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jpeg"/><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audio" Target="../media/media3.m4a"/><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1.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jpg"/><Relationship Id="rId5" Type="http://schemas.openxmlformats.org/officeDocument/2006/relationships/image" Target="../media/image4.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7829A2-6B05-4C1C-BB80-F2BEDA3341D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25002"/>
          <a:stretch/>
        </p:blipFill>
        <p:spPr>
          <a:xfrm>
            <a:off x="0" y="0"/>
            <a:ext cx="12192000" cy="6858001"/>
          </a:xfrm>
          <a:prstGeom prst="rect">
            <a:avLst/>
          </a:prstGeom>
        </p:spPr>
      </p:pic>
      <p:pic>
        <p:nvPicPr>
          <p:cNvPr id="5" name="Picture 4">
            <a:extLst>
              <a:ext uri="{FF2B5EF4-FFF2-40B4-BE49-F238E27FC236}">
                <a16:creationId xmlns:a16="http://schemas.microsoft.com/office/drawing/2014/main" id="{1F1009BB-45A9-45CD-A85B-F64BE3AE993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8315" y="3359391"/>
            <a:ext cx="3022052" cy="3035485"/>
          </a:xfrm>
          <a:prstGeom prst="rect">
            <a:avLst/>
          </a:prstGeom>
        </p:spPr>
      </p:pic>
      <p:pic>
        <p:nvPicPr>
          <p:cNvPr id="6" name="Picture 5">
            <a:extLst>
              <a:ext uri="{FF2B5EF4-FFF2-40B4-BE49-F238E27FC236}">
                <a16:creationId xmlns:a16="http://schemas.microsoft.com/office/drawing/2014/main" id="{9771F7C7-F91E-4890-B2B4-1FDE7C65CA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3564" y="316063"/>
            <a:ext cx="1740533" cy="1068054"/>
          </a:xfrm>
          <a:prstGeom prst="rect">
            <a:avLst/>
          </a:prstGeom>
        </p:spPr>
      </p:pic>
      <p:sp>
        <p:nvSpPr>
          <p:cNvPr id="7" name="TextBox 6">
            <a:extLst>
              <a:ext uri="{FF2B5EF4-FFF2-40B4-BE49-F238E27FC236}">
                <a16:creationId xmlns:a16="http://schemas.microsoft.com/office/drawing/2014/main" id="{0CC66362-FE51-4481-A661-65610B050422}"/>
              </a:ext>
            </a:extLst>
          </p:cNvPr>
          <p:cNvSpPr txBox="1"/>
          <p:nvPr/>
        </p:nvSpPr>
        <p:spPr>
          <a:xfrm>
            <a:off x="661633" y="1384117"/>
            <a:ext cx="9891408" cy="4862870"/>
          </a:xfrm>
          <a:prstGeom prst="rect">
            <a:avLst/>
          </a:prstGeom>
          <a:noFill/>
        </p:spPr>
        <p:txBody>
          <a:bodyPr wrap="square" rtlCol="0">
            <a:spAutoFit/>
          </a:bodyPr>
          <a:lstStyle/>
          <a:p>
            <a:r>
              <a:rPr lang="en-US" sz="4000" dirty="0">
                <a:solidFill>
                  <a:schemeClr val="bg1"/>
                </a:solidFill>
                <a:latin typeface="Helvetica" panose="020B0604020202020204" pitchFamily="34" charset="0"/>
                <a:cs typeface="Helvetica" panose="020B0604020202020204" pitchFamily="34" charset="0"/>
              </a:rPr>
              <a:t>Optimization of photon counting sensors for direct exoplanet imaging</a:t>
            </a:r>
          </a:p>
          <a:p>
            <a:endParaRPr lang="en-US" sz="3600" dirty="0">
              <a:solidFill>
                <a:schemeClr val="bg1"/>
              </a:solidFill>
              <a:latin typeface="Calibri Light" panose="020F0302020204030204" pitchFamily="34" charset="0"/>
              <a:cs typeface="Calibri Light" panose="020F0302020204030204" pitchFamily="34" charset="0"/>
            </a:endParaRPr>
          </a:p>
          <a:p>
            <a:r>
              <a:rPr lang="en-US" sz="2200" dirty="0">
                <a:solidFill>
                  <a:schemeClr val="bg1"/>
                </a:solidFill>
                <a:latin typeface="Helvetica" panose="020B0604020202020204" pitchFamily="34" charset="0"/>
                <a:cs typeface="Helvetica" panose="020B0604020202020204" pitchFamily="34" charset="0"/>
              </a:rPr>
              <a:t>2020 Postdoc Research Day Presentation Conference</a:t>
            </a:r>
          </a:p>
          <a:p>
            <a:endParaRPr lang="en-US" sz="3600" dirty="0">
              <a:solidFill>
                <a:schemeClr val="bg1"/>
              </a:solidFill>
              <a:latin typeface="Calibri Light" panose="020F0302020204030204" pitchFamily="34" charset="0"/>
              <a:cs typeface="Calibri Light" panose="020F0302020204030204" pitchFamily="34" charset="0"/>
            </a:endParaRPr>
          </a:p>
          <a:p>
            <a:r>
              <a:rPr lang="en-US" sz="2000" dirty="0">
                <a:solidFill>
                  <a:schemeClr val="bg1"/>
                </a:solidFill>
                <a:latin typeface="Helvetica" panose="020B0604020202020204" pitchFamily="34" charset="0"/>
                <a:cs typeface="Helvetica" panose="020B0604020202020204" pitchFamily="34" charset="0"/>
              </a:rPr>
              <a:t>Nathan Bush, JPL Postdoctoral Fellow, 389N</a:t>
            </a:r>
          </a:p>
          <a:p>
            <a:endParaRPr lang="en-US" sz="2000" dirty="0">
              <a:solidFill>
                <a:schemeClr val="bg1"/>
              </a:solidFill>
              <a:latin typeface="Helvetica" panose="020B0604020202020204" pitchFamily="34" charset="0"/>
              <a:cs typeface="Helvetica" panose="020B0604020202020204" pitchFamily="34" charset="0"/>
            </a:endParaRPr>
          </a:p>
          <a:p>
            <a:r>
              <a:rPr lang="en-US" sz="2000" dirty="0">
                <a:solidFill>
                  <a:schemeClr val="bg1"/>
                </a:solidFill>
                <a:latin typeface="Helvetica" panose="020B0604020202020204" pitchFamily="34" charset="0"/>
                <a:cs typeface="Helvetica" panose="020B0604020202020204" pitchFamily="34" charset="0"/>
              </a:rPr>
              <a:t>Supervisor: Patrick Morrissey</a:t>
            </a:r>
          </a:p>
          <a:p>
            <a:endParaRPr lang="en-US" sz="2000" dirty="0">
              <a:solidFill>
                <a:schemeClr val="bg1"/>
              </a:solidFill>
              <a:latin typeface="Calibri Light" panose="020F0302020204030204" pitchFamily="34" charset="0"/>
              <a:cs typeface="Calibri Light" panose="020F0302020204030204" pitchFamily="34" charset="0"/>
            </a:endParaRPr>
          </a:p>
          <a:p>
            <a:endParaRPr lang="en-US" sz="2000" dirty="0">
              <a:solidFill>
                <a:schemeClr val="bg1"/>
              </a:solidFill>
              <a:latin typeface="Calibri Light" panose="020F0302020204030204" pitchFamily="34" charset="0"/>
              <a:cs typeface="Calibri Light" panose="020F0302020204030204" pitchFamily="34" charset="0"/>
            </a:endParaRPr>
          </a:p>
          <a:p>
            <a:endParaRPr lang="en-US" sz="3600" dirty="0">
              <a:solidFill>
                <a:schemeClr val="bg1"/>
              </a:solidFill>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19B564D0-6812-4156-B58D-D04D20DF34A9}"/>
              </a:ext>
            </a:extLst>
          </p:cNvPr>
          <p:cNvSpPr txBox="1"/>
          <p:nvPr/>
        </p:nvSpPr>
        <p:spPr>
          <a:xfrm>
            <a:off x="7460794" y="62148"/>
            <a:ext cx="4731206" cy="507831"/>
          </a:xfrm>
          <a:prstGeom prst="rect">
            <a:avLst/>
          </a:prstGeom>
          <a:noFill/>
        </p:spPr>
        <p:txBody>
          <a:bodyPr wrap="square" rtlCol="0">
            <a:spAutoFit/>
          </a:bodyPr>
          <a:lstStyle/>
          <a:p>
            <a:pPr algn="just"/>
            <a:r>
              <a:rPr lang="en-US" sz="900" dirty="0">
                <a:solidFill>
                  <a:schemeClr val="bg1">
                    <a:lumMod val="65000"/>
                  </a:schemeClr>
                </a:solidFill>
                <a:latin typeface="Helvetica" panose="020B0604020202020204" pitchFamily="34" charset="0"/>
                <a:cs typeface="Helvetica" panose="020B0604020202020204" pitchFamily="34" charset="0"/>
              </a:rPr>
              <a:t>The decision to implement the Nancy Grace Roman Space Telescope mission will not be finalized until NASA's completion of the National Environmental Policy Act (NEPA) process. This document is being made available for information purposes only.</a:t>
            </a:r>
          </a:p>
        </p:txBody>
      </p:sp>
      <p:sp>
        <p:nvSpPr>
          <p:cNvPr id="9" name="Text Placeholder 17">
            <a:extLst>
              <a:ext uri="{FF2B5EF4-FFF2-40B4-BE49-F238E27FC236}">
                <a16:creationId xmlns:a16="http://schemas.microsoft.com/office/drawing/2014/main" id="{E781307B-B676-48CB-B838-33621BA2085A}"/>
              </a:ext>
            </a:extLst>
          </p:cNvPr>
          <p:cNvSpPr txBox="1">
            <a:spLocks/>
          </p:cNvSpPr>
          <p:nvPr/>
        </p:nvSpPr>
        <p:spPr>
          <a:xfrm>
            <a:off x="3793055" y="6495796"/>
            <a:ext cx="5916546" cy="223184"/>
          </a:xfrm>
          <a:prstGeom prst="rect">
            <a:avLst/>
          </a:prstGeom>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buNone/>
            </a:pPr>
            <a:r>
              <a:rPr lang="en-US" sz="1000" dirty="0">
                <a:solidFill>
                  <a:schemeClr val="bg1"/>
                </a:solidFill>
                <a:latin typeface="Helvetica" panose="020B0604020202020204" pitchFamily="34" charset="0"/>
                <a:cs typeface="Helvetica" panose="020B0604020202020204" pitchFamily="34" charset="0"/>
              </a:rPr>
              <a:t>© 2020.  California Institute of Technology.  Government sponsorship acknowledged.  </a:t>
            </a:r>
          </a:p>
        </p:txBody>
      </p:sp>
      <p:pic>
        <p:nvPicPr>
          <p:cNvPr id="10" name="Picture 9">
            <a:extLst>
              <a:ext uri="{FF2B5EF4-FFF2-40B4-BE49-F238E27FC236}">
                <a16:creationId xmlns:a16="http://schemas.microsoft.com/office/drawing/2014/main" id="{3B8CDC99-C7AB-446F-B843-206E844C373E}"/>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76746" y="6073074"/>
            <a:ext cx="3374846" cy="719906"/>
          </a:xfrm>
          <a:prstGeom prst="rect">
            <a:avLst/>
          </a:prstGeom>
        </p:spPr>
      </p:pic>
    </p:spTree>
    <p:extLst>
      <p:ext uri="{BB962C8B-B14F-4D97-AF65-F5344CB8AC3E}">
        <p14:creationId xmlns:p14="http://schemas.microsoft.com/office/powerpoint/2010/main" val="345443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CC274C-2594-4016-97B3-CC2F1B5BC22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25002"/>
          <a:stretch/>
        </p:blipFill>
        <p:spPr>
          <a:xfrm>
            <a:off x="0" y="0"/>
            <a:ext cx="12192000" cy="6858001"/>
          </a:xfrm>
          <a:prstGeom prst="rect">
            <a:avLst/>
          </a:prstGeom>
        </p:spPr>
      </p:pic>
      <p:sp>
        <p:nvSpPr>
          <p:cNvPr id="4" name="Rectangle 3">
            <a:extLst>
              <a:ext uri="{FF2B5EF4-FFF2-40B4-BE49-F238E27FC236}">
                <a16:creationId xmlns:a16="http://schemas.microsoft.com/office/drawing/2014/main" id="{8440CE40-0539-497B-AB96-939A269B1C15}"/>
              </a:ext>
            </a:extLst>
          </p:cNvPr>
          <p:cNvSpPr/>
          <p:nvPr/>
        </p:nvSpPr>
        <p:spPr>
          <a:xfrm rot="10800000">
            <a:off x="0" y="3086098"/>
            <a:ext cx="12192000" cy="2872742"/>
          </a:xfrm>
          <a:prstGeom prst="rect">
            <a:avLst/>
          </a:prstGeom>
          <a:gradFill>
            <a:gsLst>
              <a:gs pos="0">
                <a:schemeClr val="tx1">
                  <a:alpha val="0"/>
                </a:schemeClr>
              </a:gs>
              <a:gs pos="3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F8360E-1C02-4006-9347-89CDA90A2427}"/>
              </a:ext>
            </a:extLst>
          </p:cNvPr>
          <p:cNvSpPr/>
          <p:nvPr/>
        </p:nvSpPr>
        <p:spPr>
          <a:xfrm>
            <a:off x="0" y="1021080"/>
            <a:ext cx="12192000" cy="2065019"/>
          </a:xfrm>
          <a:prstGeom prst="rect">
            <a:avLst/>
          </a:prstGeom>
          <a:gradFill>
            <a:gsLst>
              <a:gs pos="0">
                <a:schemeClr val="tx1">
                  <a:alpha val="0"/>
                </a:schemeClr>
              </a:gs>
              <a:gs pos="3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378369B-3BEA-4C1B-878A-C10C7E33DAD0}"/>
              </a:ext>
            </a:extLst>
          </p:cNvPr>
          <p:cNvSpPr txBox="1"/>
          <p:nvPr/>
        </p:nvSpPr>
        <p:spPr>
          <a:xfrm>
            <a:off x="1333500" y="1817368"/>
            <a:ext cx="9525000" cy="2246769"/>
          </a:xfrm>
          <a:prstGeom prst="rect">
            <a:avLst/>
          </a:prstGeom>
          <a:noFill/>
        </p:spPr>
        <p:txBody>
          <a:bodyPr wrap="square" rtlCol="0">
            <a:spAutoFit/>
          </a:bodyPr>
          <a:lstStyle/>
          <a:p>
            <a:pPr algn="ctr"/>
            <a:r>
              <a:rPr lang="en-US" sz="2800" dirty="0">
                <a:solidFill>
                  <a:schemeClr val="bg1"/>
                </a:solidFill>
                <a:latin typeface="Helvetica" panose="020B0604020202020204" pitchFamily="34" charset="0"/>
                <a:cs typeface="Helvetica" panose="020B0604020202020204" pitchFamily="34" charset="0"/>
              </a:rPr>
              <a:t>These slides have automatic audio and timed animations. Please do not click until a tick appears at the bottom right of the screen.</a:t>
            </a:r>
          </a:p>
          <a:p>
            <a:pPr algn="ctr"/>
            <a:endParaRPr lang="en-US" sz="2800" dirty="0">
              <a:solidFill>
                <a:schemeClr val="bg1"/>
              </a:solidFill>
              <a:latin typeface="Helvetica" panose="020B0604020202020204" pitchFamily="34" charset="0"/>
              <a:cs typeface="Helvetica" panose="020B0604020202020204" pitchFamily="34" charset="0"/>
            </a:endParaRPr>
          </a:p>
          <a:p>
            <a:pPr algn="ctr"/>
            <a:r>
              <a:rPr lang="en-US" sz="2800" dirty="0">
                <a:solidFill>
                  <a:schemeClr val="bg1"/>
                </a:solidFill>
                <a:latin typeface="Helvetica" panose="020B0604020202020204" pitchFamily="34" charset="0"/>
                <a:cs typeface="Helvetica" panose="020B0604020202020204" pitchFamily="34" charset="0"/>
              </a:rPr>
              <a:t>Enjoy!</a:t>
            </a:r>
            <a:endParaRPr lang="en-GB" sz="2800" dirty="0">
              <a:solidFill>
                <a:schemeClr val="bg1"/>
              </a:solidFill>
              <a:latin typeface="Helvetica" panose="020B0604020202020204" pitchFamily="34" charset="0"/>
              <a:cs typeface="Helvetica" panose="020B0604020202020204" pitchFamily="34" charset="0"/>
            </a:endParaRPr>
          </a:p>
        </p:txBody>
      </p:sp>
      <p:grpSp>
        <p:nvGrpSpPr>
          <p:cNvPr id="11" name="Group 10">
            <a:extLst>
              <a:ext uri="{FF2B5EF4-FFF2-40B4-BE49-F238E27FC236}">
                <a16:creationId xmlns:a16="http://schemas.microsoft.com/office/drawing/2014/main" id="{8347A0A0-6A9A-4B4E-AA12-F68FE1DC56AB}"/>
              </a:ext>
            </a:extLst>
          </p:cNvPr>
          <p:cNvGrpSpPr/>
          <p:nvPr/>
        </p:nvGrpSpPr>
        <p:grpSpPr>
          <a:xfrm>
            <a:off x="11424002" y="6108093"/>
            <a:ext cx="400814" cy="749907"/>
            <a:chOff x="2453623" y="4461797"/>
            <a:chExt cx="400814" cy="749907"/>
          </a:xfrm>
        </p:grpSpPr>
        <p:sp>
          <p:nvSpPr>
            <p:cNvPr id="9" name="Rectangle 8">
              <a:extLst>
                <a:ext uri="{FF2B5EF4-FFF2-40B4-BE49-F238E27FC236}">
                  <a16:creationId xmlns:a16="http://schemas.microsoft.com/office/drawing/2014/main" id="{63525DC7-D783-4BA0-95BB-AFCA39308168}"/>
                </a:ext>
              </a:extLst>
            </p:cNvPr>
            <p:cNvSpPr/>
            <p:nvPr/>
          </p:nvSpPr>
          <p:spPr>
            <a:xfrm rot="2703990">
              <a:off x="2366090" y="4946004"/>
              <a:ext cx="283708" cy="10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D3A57D3-1721-4310-AE73-8E5EB431F456}"/>
                </a:ext>
              </a:extLst>
            </p:cNvPr>
            <p:cNvSpPr/>
            <p:nvPr/>
          </p:nvSpPr>
          <p:spPr>
            <a:xfrm rot="8060217">
              <a:off x="2430576" y="4787843"/>
              <a:ext cx="749907" cy="97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8747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3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1EB24F-B0B3-4785-9EF6-E04CB26B8F4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5002"/>
          <a:stretch/>
        </p:blipFill>
        <p:spPr>
          <a:xfrm>
            <a:off x="0" y="0"/>
            <a:ext cx="12192000" cy="6858001"/>
          </a:xfrm>
          <a:prstGeom prst="rect">
            <a:avLst/>
          </a:prstGeom>
        </p:spPr>
      </p:pic>
      <p:sp>
        <p:nvSpPr>
          <p:cNvPr id="12" name="Rectangle 11">
            <a:extLst>
              <a:ext uri="{FF2B5EF4-FFF2-40B4-BE49-F238E27FC236}">
                <a16:creationId xmlns:a16="http://schemas.microsoft.com/office/drawing/2014/main" id="{99C28100-22C4-4022-963D-DF9836A86705}"/>
              </a:ext>
            </a:extLst>
          </p:cNvPr>
          <p:cNvSpPr/>
          <p:nvPr/>
        </p:nvSpPr>
        <p:spPr>
          <a:xfrm rot="10800000">
            <a:off x="0" y="3086098"/>
            <a:ext cx="12192000" cy="3771901"/>
          </a:xfrm>
          <a:prstGeom prst="rect">
            <a:avLst/>
          </a:prstGeom>
          <a:gradFill>
            <a:gsLst>
              <a:gs pos="0">
                <a:schemeClr val="tx1">
                  <a:alpha val="0"/>
                </a:schemeClr>
              </a:gs>
              <a:gs pos="3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9337A7-A520-4D52-9D5C-3BF79BFBF6FD}"/>
              </a:ext>
            </a:extLst>
          </p:cNvPr>
          <p:cNvSpPr/>
          <p:nvPr/>
        </p:nvSpPr>
        <p:spPr>
          <a:xfrm>
            <a:off x="0" y="0"/>
            <a:ext cx="12192000" cy="3086099"/>
          </a:xfrm>
          <a:prstGeom prst="rect">
            <a:avLst/>
          </a:prstGeom>
          <a:gradFill>
            <a:gsLst>
              <a:gs pos="0">
                <a:schemeClr val="tx1">
                  <a:alpha val="0"/>
                </a:schemeClr>
              </a:gs>
              <a:gs pos="3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6AE243-2039-4671-840E-CAC66CE89E16}"/>
              </a:ext>
            </a:extLst>
          </p:cNvPr>
          <p:cNvSpPr txBox="1"/>
          <p:nvPr/>
        </p:nvSpPr>
        <p:spPr>
          <a:xfrm>
            <a:off x="507207" y="1406153"/>
            <a:ext cx="5903118"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Helvetica" panose="020B0604020202020204" pitchFamily="34" charset="0"/>
                <a:cs typeface="Helvetica" panose="020B0604020202020204" pitchFamily="34" charset="0"/>
              </a:rPr>
              <a:t>Direct planet imaging offers the best means to identify and characterize a habitable planet analogue. </a:t>
            </a:r>
          </a:p>
          <a:p>
            <a:endParaRPr lang="en-US" dirty="0">
              <a:solidFill>
                <a:schemeClr val="bg1"/>
              </a:solidFill>
              <a:latin typeface="Helvetica" panose="020B0604020202020204" pitchFamily="34" charset="0"/>
              <a:cs typeface="Helvetica" panose="020B0604020202020204" pitchFamily="34" charset="0"/>
            </a:endParaRPr>
          </a:p>
        </p:txBody>
      </p:sp>
      <p:sp>
        <p:nvSpPr>
          <p:cNvPr id="17" name="Rectangle 16">
            <a:extLst>
              <a:ext uri="{FF2B5EF4-FFF2-40B4-BE49-F238E27FC236}">
                <a16:creationId xmlns:a16="http://schemas.microsoft.com/office/drawing/2014/main" id="{96B97B42-F836-4971-9732-85E43D3C9B55}"/>
              </a:ext>
            </a:extLst>
          </p:cNvPr>
          <p:cNvSpPr/>
          <p:nvPr/>
        </p:nvSpPr>
        <p:spPr>
          <a:xfrm rot="10800000">
            <a:off x="0" y="1057274"/>
            <a:ext cx="7686675" cy="66675"/>
          </a:xfrm>
          <a:prstGeom prst="rect">
            <a:avLst/>
          </a:prstGeom>
          <a:gradFill flip="none" rotWithShape="1">
            <a:gsLst>
              <a:gs pos="0">
                <a:schemeClr val="tx1">
                  <a:alpha val="0"/>
                </a:schemeClr>
              </a:gs>
              <a:gs pos="4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074E557-55C3-4C21-BE13-2A417B1BB313}"/>
              </a:ext>
            </a:extLst>
          </p:cNvPr>
          <p:cNvSpPr txBox="1"/>
          <p:nvPr/>
        </p:nvSpPr>
        <p:spPr>
          <a:xfrm>
            <a:off x="452441" y="251103"/>
            <a:ext cx="2866490" cy="707886"/>
          </a:xfrm>
          <a:prstGeom prst="rect">
            <a:avLst/>
          </a:prstGeom>
          <a:noFill/>
        </p:spPr>
        <p:txBody>
          <a:bodyPr wrap="none" rtlCol="0">
            <a:spAutoFit/>
          </a:bodyPr>
          <a:lstStyle/>
          <a:p>
            <a:r>
              <a:rPr lang="en-US" sz="4000" dirty="0">
                <a:solidFill>
                  <a:schemeClr val="bg1"/>
                </a:solidFill>
                <a:latin typeface="Helvetica" panose="020B0604020202020204" pitchFamily="34" charset="0"/>
                <a:cs typeface="Helvetica" panose="020B0604020202020204" pitchFamily="34" charset="0"/>
              </a:rPr>
              <a:t>Introduction</a:t>
            </a:r>
          </a:p>
        </p:txBody>
      </p:sp>
      <p:pic>
        <p:nvPicPr>
          <p:cNvPr id="10" name="Picture 2" descr="http://www.universetoday.com/wp-content/uploads/2014/01/BetaPictorisb.jpg">
            <a:extLst>
              <a:ext uri="{FF2B5EF4-FFF2-40B4-BE49-F238E27FC236}">
                <a16:creationId xmlns:a16="http://schemas.microsoft.com/office/drawing/2014/main" id="{958CE950-5578-491D-BC60-047CBF1B373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artisticGlowDiffused/>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5196" r="4137"/>
          <a:stretch/>
        </p:blipFill>
        <p:spPr bwMode="auto">
          <a:xfrm flipV="1">
            <a:off x="7865518" y="3244305"/>
            <a:ext cx="3233630" cy="2826052"/>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F2DD6D0-625D-4B6D-8B30-4F6C8E162772}"/>
              </a:ext>
            </a:extLst>
          </p:cNvPr>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516773" y="723167"/>
            <a:ext cx="4315883" cy="2426488"/>
          </a:xfrm>
          <a:prstGeom prst="roundRect">
            <a:avLst>
              <a:gd name="adj" fmla="val 0"/>
            </a:avLst>
          </a:prstGeom>
        </p:spPr>
      </p:pic>
      <p:sp>
        <p:nvSpPr>
          <p:cNvPr id="3" name="TextBox 2">
            <a:extLst>
              <a:ext uri="{FF2B5EF4-FFF2-40B4-BE49-F238E27FC236}">
                <a16:creationId xmlns:a16="http://schemas.microsoft.com/office/drawing/2014/main" id="{F1FE05AE-BCE6-4A90-8B95-539E5ABA7A60}"/>
              </a:ext>
            </a:extLst>
          </p:cNvPr>
          <p:cNvSpPr txBox="1"/>
          <p:nvPr/>
        </p:nvSpPr>
        <p:spPr>
          <a:xfrm>
            <a:off x="7742320" y="2111925"/>
            <a:ext cx="928459" cy="369332"/>
          </a:xfrm>
          <a:prstGeom prst="rect">
            <a:avLst/>
          </a:prstGeom>
          <a:noFill/>
        </p:spPr>
        <p:txBody>
          <a:bodyPr wrap="none" rtlCol="0">
            <a:spAutoFit/>
          </a:bodyPr>
          <a:lstStyle/>
          <a:p>
            <a:r>
              <a:rPr lang="en-US" dirty="0">
                <a:solidFill>
                  <a:schemeClr val="bg1"/>
                </a:solidFill>
                <a:latin typeface="Helvetica" panose="020B0604020202020204" pitchFamily="34" charset="0"/>
                <a:cs typeface="Helvetica" panose="020B0604020202020204" pitchFamily="34" charset="0"/>
              </a:rPr>
              <a:t>Roman</a:t>
            </a:r>
          </a:p>
        </p:txBody>
      </p:sp>
      <p:cxnSp>
        <p:nvCxnSpPr>
          <p:cNvPr id="6" name="Straight Arrow Connector 5">
            <a:extLst>
              <a:ext uri="{FF2B5EF4-FFF2-40B4-BE49-F238E27FC236}">
                <a16:creationId xmlns:a16="http://schemas.microsoft.com/office/drawing/2014/main" id="{9B42EABD-0DC4-4A73-ADE9-8DA904FBCF32}"/>
              </a:ext>
            </a:extLst>
          </p:cNvPr>
          <p:cNvCxnSpPr>
            <a:cxnSpLocks/>
          </p:cNvCxnSpPr>
          <p:nvPr/>
        </p:nvCxnSpPr>
        <p:spPr>
          <a:xfrm flipV="1">
            <a:off x="8670779" y="5045383"/>
            <a:ext cx="471154" cy="56339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804426C-E6A3-4B12-9F1C-32DB7B5C7C61}"/>
              </a:ext>
            </a:extLst>
          </p:cNvPr>
          <p:cNvSpPr txBox="1"/>
          <p:nvPr/>
        </p:nvSpPr>
        <p:spPr>
          <a:xfrm>
            <a:off x="8020592" y="5608777"/>
            <a:ext cx="1915909" cy="369332"/>
          </a:xfrm>
          <a:prstGeom prst="rect">
            <a:avLst/>
          </a:prstGeom>
          <a:noFill/>
        </p:spPr>
        <p:txBody>
          <a:bodyPr wrap="none" rtlCol="0">
            <a:spAutoFit/>
          </a:bodyPr>
          <a:lstStyle/>
          <a:p>
            <a:r>
              <a:rPr lang="en-US" dirty="0">
                <a:solidFill>
                  <a:schemeClr val="bg1"/>
                </a:solidFill>
                <a:latin typeface="Helvetica" panose="020B0604020202020204" pitchFamily="34" charset="0"/>
                <a:cs typeface="Helvetica" panose="020B0604020202020204" pitchFamily="34" charset="0"/>
              </a:rPr>
              <a:t>Blocked Starlight</a:t>
            </a:r>
          </a:p>
        </p:txBody>
      </p:sp>
      <p:sp>
        <p:nvSpPr>
          <p:cNvPr id="19" name="Oval 18">
            <a:extLst>
              <a:ext uri="{FF2B5EF4-FFF2-40B4-BE49-F238E27FC236}">
                <a16:creationId xmlns:a16="http://schemas.microsoft.com/office/drawing/2014/main" id="{AAD268DF-7A34-4F1C-A572-684D086AA593}"/>
              </a:ext>
            </a:extLst>
          </p:cNvPr>
          <p:cNvSpPr/>
          <p:nvPr/>
        </p:nvSpPr>
        <p:spPr>
          <a:xfrm>
            <a:off x="9788700" y="3777345"/>
            <a:ext cx="320040" cy="320040"/>
          </a:xfrm>
          <a:prstGeom prst="ellips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552FE8B3-C95A-480B-B025-3CC21E557619}"/>
              </a:ext>
            </a:extLst>
          </p:cNvPr>
          <p:cNvCxnSpPr>
            <a:cxnSpLocks/>
          </p:cNvCxnSpPr>
          <p:nvPr/>
        </p:nvCxnSpPr>
        <p:spPr>
          <a:xfrm>
            <a:off x="9378022" y="3659469"/>
            <a:ext cx="296693" cy="16619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716452D-8E40-4D09-A301-9166F9F8A0FA}"/>
              </a:ext>
            </a:extLst>
          </p:cNvPr>
          <p:cNvSpPr txBox="1"/>
          <p:nvPr/>
        </p:nvSpPr>
        <p:spPr>
          <a:xfrm>
            <a:off x="7898773" y="3312071"/>
            <a:ext cx="1544012" cy="369332"/>
          </a:xfrm>
          <a:prstGeom prst="rect">
            <a:avLst/>
          </a:prstGeom>
          <a:noFill/>
        </p:spPr>
        <p:txBody>
          <a:bodyPr wrap="none" rtlCol="0">
            <a:spAutoFit/>
          </a:bodyPr>
          <a:lstStyle/>
          <a:p>
            <a:r>
              <a:rPr lang="en-US" dirty="0">
                <a:solidFill>
                  <a:schemeClr val="bg1"/>
                </a:solidFill>
                <a:latin typeface="Helvetica" panose="020B0604020202020204" pitchFamily="34" charset="0"/>
                <a:cs typeface="Helvetica" panose="020B0604020202020204" pitchFamily="34" charset="0"/>
              </a:rPr>
              <a:t>Planet Signal</a:t>
            </a:r>
          </a:p>
        </p:txBody>
      </p:sp>
      <p:sp>
        <p:nvSpPr>
          <p:cNvPr id="26" name="TextBox 25">
            <a:extLst>
              <a:ext uri="{FF2B5EF4-FFF2-40B4-BE49-F238E27FC236}">
                <a16:creationId xmlns:a16="http://schemas.microsoft.com/office/drawing/2014/main" id="{11E3A0F8-6BA7-48BE-97EA-5FC708064098}"/>
              </a:ext>
            </a:extLst>
          </p:cNvPr>
          <p:cNvSpPr txBox="1"/>
          <p:nvPr/>
        </p:nvSpPr>
        <p:spPr>
          <a:xfrm>
            <a:off x="3425610" y="6461857"/>
            <a:ext cx="7458100" cy="430887"/>
          </a:xfrm>
          <a:prstGeom prst="rect">
            <a:avLst/>
          </a:prstGeom>
          <a:noFill/>
        </p:spPr>
        <p:txBody>
          <a:bodyPr wrap="square" rtlCol="0">
            <a:spAutoFit/>
          </a:bodyPr>
          <a:lstStyle/>
          <a:p>
            <a:r>
              <a:rPr lang="en-US" sz="1100" baseline="30000" dirty="0">
                <a:solidFill>
                  <a:schemeClr val="bg1"/>
                </a:solidFill>
                <a:latin typeface="Helvetica" panose="020B0604020202020204" pitchFamily="34" charset="0"/>
                <a:cs typeface="Helvetica" panose="020B0604020202020204" pitchFamily="34" charset="0"/>
              </a:rPr>
              <a:t>1</a:t>
            </a:r>
            <a:r>
              <a:rPr lang="en-US" sz="1100" dirty="0">
                <a:solidFill>
                  <a:schemeClr val="bg1"/>
                </a:solidFill>
                <a:latin typeface="Helvetica" panose="020B0604020202020204" pitchFamily="34" charset="0"/>
                <a:cs typeface="Helvetica" panose="020B0604020202020204" pitchFamily="34" charset="0"/>
              </a:rPr>
              <a:t>Image taken from Gemini planet imager, </a:t>
            </a:r>
            <a:r>
              <a:rPr lang="en-US" sz="1100" dirty="0">
                <a:solidFill>
                  <a:schemeClr val="bg1"/>
                </a:solidFill>
                <a:latin typeface="Helvetica" panose="020B0604020202020204" pitchFamily="34" charset="0"/>
                <a:cs typeface="Helvetica" panose="020B0604020202020204" pitchFamily="34" charset="0"/>
                <a:hlinkClick r:id="rId8">
                  <a:extLst>
                    <a:ext uri="{A12FA001-AC4F-418D-AE19-62706E023703}">
                      <ahyp:hlinkClr xmlns:ahyp="http://schemas.microsoft.com/office/drawing/2018/hyperlinkcolor" val="tx"/>
                    </a:ext>
                  </a:extLst>
                </a:hlinkClick>
              </a:rPr>
              <a:t>http://www.gemini.edu/node/12113</a:t>
            </a:r>
            <a:r>
              <a:rPr lang="en-US" sz="1100" dirty="0">
                <a:solidFill>
                  <a:schemeClr val="bg1"/>
                </a:solidFill>
                <a:latin typeface="Helvetica" panose="020B0604020202020204" pitchFamily="34" charset="0"/>
                <a:cs typeface="Helvetica" panose="020B0604020202020204" pitchFamily="34" charset="0"/>
              </a:rPr>
              <a:t>,  </a:t>
            </a:r>
            <a:r>
              <a:rPr lang="en-US" sz="1100" i="1" dirty="0">
                <a:solidFill>
                  <a:schemeClr val="bg1"/>
                </a:solidFill>
                <a:latin typeface="Helvetica" panose="020B0604020202020204" pitchFamily="34" charset="0"/>
                <a:cs typeface="Helvetica" panose="020B0604020202020204" pitchFamily="34" charset="0"/>
              </a:rPr>
              <a:t>Image credit: Processing by Christian </a:t>
            </a:r>
            <a:r>
              <a:rPr lang="en-US" sz="1100" i="1" dirty="0" err="1">
                <a:solidFill>
                  <a:schemeClr val="bg1"/>
                </a:solidFill>
                <a:latin typeface="Helvetica" panose="020B0604020202020204" pitchFamily="34" charset="0"/>
                <a:cs typeface="Helvetica" panose="020B0604020202020204" pitchFamily="34" charset="0"/>
              </a:rPr>
              <a:t>Marois</a:t>
            </a:r>
            <a:r>
              <a:rPr lang="en-US" sz="1100" i="1" dirty="0">
                <a:solidFill>
                  <a:schemeClr val="bg1"/>
                </a:solidFill>
                <a:latin typeface="Helvetica" panose="020B0604020202020204" pitchFamily="34" charset="0"/>
                <a:cs typeface="Helvetica" panose="020B0604020202020204" pitchFamily="34" charset="0"/>
              </a:rPr>
              <a:t>, NRC Canada. </a:t>
            </a:r>
            <a:endParaRPr lang="en-US" sz="1100" dirty="0">
              <a:solidFill>
                <a:schemeClr val="bg1"/>
              </a:solidFill>
              <a:latin typeface="Helvetica" panose="020B0604020202020204" pitchFamily="34" charset="0"/>
              <a:cs typeface="Helvetica" panose="020B0604020202020204" pitchFamily="34" charset="0"/>
            </a:endParaRPr>
          </a:p>
        </p:txBody>
      </p:sp>
      <p:sp>
        <p:nvSpPr>
          <p:cNvPr id="27" name="Isosceles Triangle 26">
            <a:extLst>
              <a:ext uri="{FF2B5EF4-FFF2-40B4-BE49-F238E27FC236}">
                <a16:creationId xmlns:a16="http://schemas.microsoft.com/office/drawing/2014/main" id="{43B598CB-4678-49C6-A9F2-2A773838D982}"/>
              </a:ext>
            </a:extLst>
          </p:cNvPr>
          <p:cNvSpPr/>
          <p:nvPr/>
        </p:nvSpPr>
        <p:spPr>
          <a:xfrm>
            <a:off x="7865518" y="2692684"/>
            <a:ext cx="3233630" cy="529104"/>
          </a:xfrm>
          <a:prstGeom prst="triangle">
            <a:avLst>
              <a:gd name="adj" fmla="val 78038"/>
            </a:avLst>
          </a:prstGeom>
          <a:gradFill>
            <a:gsLst>
              <a:gs pos="0">
                <a:schemeClr val="bg1"/>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86CAB968-BA05-4D5B-8852-67D4163C8BED}"/>
              </a:ext>
            </a:extLst>
          </p:cNvPr>
          <p:cNvPicPr>
            <a:picLocks noChangeAspect="1"/>
          </p:cNvPicPr>
          <p:nvPr/>
        </p:nvPicPr>
        <p:blipFill>
          <a:blip r:embed="rId9">
            <a:clrChange>
              <a:clrFrom>
                <a:srgbClr val="000000"/>
              </a:clrFrom>
              <a:clrTo>
                <a:srgbClr val="000000">
                  <a:alpha val="0"/>
                </a:srgbClr>
              </a:clrTo>
            </a:clrChange>
          </a:blip>
          <a:stretch>
            <a:fillRect/>
          </a:stretch>
        </p:blipFill>
        <p:spPr>
          <a:xfrm>
            <a:off x="76746" y="6172162"/>
            <a:ext cx="2910327" cy="620817"/>
          </a:xfrm>
          <a:prstGeom prst="rect">
            <a:avLst/>
          </a:prstGeom>
        </p:spPr>
      </p:pic>
      <p:pic>
        <p:nvPicPr>
          <p:cNvPr id="2" name="Recorded Sound">
            <a:hlinkClick r:id="" action="ppaction://media"/>
            <a:extLst>
              <a:ext uri="{FF2B5EF4-FFF2-40B4-BE49-F238E27FC236}">
                <a16:creationId xmlns:a16="http://schemas.microsoft.com/office/drawing/2014/main" id="{7BBA31F8-1CAC-443B-8BB4-614C7F34948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36039" y="8268211"/>
            <a:ext cx="487363" cy="487363"/>
          </a:xfrm>
          <a:prstGeom prst="rect">
            <a:avLst/>
          </a:prstGeom>
        </p:spPr>
      </p:pic>
      <p:sp>
        <p:nvSpPr>
          <p:cNvPr id="5" name="Rectangle 4">
            <a:extLst>
              <a:ext uri="{FF2B5EF4-FFF2-40B4-BE49-F238E27FC236}">
                <a16:creationId xmlns:a16="http://schemas.microsoft.com/office/drawing/2014/main" id="{071DB3C9-D5C4-4C93-918F-B8435A1E1154}"/>
              </a:ext>
            </a:extLst>
          </p:cNvPr>
          <p:cNvSpPr/>
          <p:nvPr/>
        </p:nvSpPr>
        <p:spPr>
          <a:xfrm>
            <a:off x="507207" y="2278383"/>
            <a:ext cx="6096000" cy="1477328"/>
          </a:xfrm>
          <a:prstGeom prst="rect">
            <a:avLst/>
          </a:prstGeom>
        </p:spPr>
        <p:txBody>
          <a:bodyPr>
            <a:spAutoFit/>
          </a:bodyPr>
          <a:lstStyle/>
          <a:p>
            <a:pPr marL="285750" indent="-285750">
              <a:buFont typeface="Arial" panose="020B0604020202020204" pitchFamily="34" charset="0"/>
              <a:buChar char="•"/>
            </a:pPr>
            <a:r>
              <a:rPr lang="en-US" dirty="0">
                <a:solidFill>
                  <a:schemeClr val="bg1"/>
                </a:solidFill>
                <a:latin typeface="Helvetica" panose="020B0604020202020204" pitchFamily="34" charset="0"/>
                <a:cs typeface="Helvetica" panose="020B0604020202020204" pitchFamily="34" charset="0"/>
              </a:rPr>
              <a:t>The Nancy Grace Roman Space Telescope will have an onboard coronagraph capable of imaging planets with properties similar to those within our own solar system.</a:t>
            </a:r>
          </a:p>
          <a:p>
            <a:pPr marL="285750" indent="-285750">
              <a:buFont typeface="Arial" panose="020B0604020202020204" pitchFamily="34" charset="0"/>
              <a:buChar char="•"/>
            </a:pPr>
            <a:endParaRPr lang="en-US" dirty="0">
              <a:solidFill>
                <a:schemeClr val="bg1"/>
              </a:solidFill>
              <a:latin typeface="Helvetica" panose="020B0604020202020204" pitchFamily="34" charset="0"/>
              <a:cs typeface="Helvetica" panose="020B0604020202020204" pitchFamily="34" charset="0"/>
            </a:endParaRPr>
          </a:p>
        </p:txBody>
      </p:sp>
      <p:sp>
        <p:nvSpPr>
          <p:cNvPr id="21" name="TextBox 20">
            <a:extLst>
              <a:ext uri="{FF2B5EF4-FFF2-40B4-BE49-F238E27FC236}">
                <a16:creationId xmlns:a16="http://schemas.microsoft.com/office/drawing/2014/main" id="{99B448B3-B3F7-4082-91CF-4B75515249DA}"/>
              </a:ext>
            </a:extLst>
          </p:cNvPr>
          <p:cNvSpPr txBox="1"/>
          <p:nvPr/>
        </p:nvSpPr>
        <p:spPr>
          <a:xfrm>
            <a:off x="507207" y="3686655"/>
            <a:ext cx="5903118"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Helvetica" panose="020B0604020202020204" pitchFamily="34" charset="0"/>
                <a:cs typeface="Helvetica" panose="020B0604020202020204" pitchFamily="34" charset="0"/>
              </a:rPr>
              <a:t>The fraction of light reflected by planets is incredibly small; up to a billion times less than the parent star.</a:t>
            </a:r>
          </a:p>
          <a:p>
            <a:endParaRPr lang="en-US" b="1"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dirty="0">
                <a:solidFill>
                  <a:schemeClr val="bg1"/>
                </a:solidFill>
                <a:latin typeface="Helvetica" panose="020B0604020202020204" pitchFamily="34" charset="0"/>
                <a:cs typeface="Helvetica" panose="020B0604020202020204" pitchFamily="34" charset="0"/>
              </a:rPr>
              <a:t>Highly sensitive detectors are needed to image the planet signals – they must be able to detect single optical photons.</a:t>
            </a:r>
          </a:p>
        </p:txBody>
      </p:sp>
      <p:grpSp>
        <p:nvGrpSpPr>
          <p:cNvPr id="23" name="Group 22">
            <a:extLst>
              <a:ext uri="{FF2B5EF4-FFF2-40B4-BE49-F238E27FC236}">
                <a16:creationId xmlns:a16="http://schemas.microsoft.com/office/drawing/2014/main" id="{38F70073-14FA-4462-A0F9-3C54BB6D20BD}"/>
              </a:ext>
            </a:extLst>
          </p:cNvPr>
          <p:cNvGrpSpPr/>
          <p:nvPr/>
        </p:nvGrpSpPr>
        <p:grpSpPr>
          <a:xfrm>
            <a:off x="11424002" y="6108093"/>
            <a:ext cx="400814" cy="749907"/>
            <a:chOff x="2453623" y="4461797"/>
            <a:chExt cx="400814" cy="749907"/>
          </a:xfrm>
        </p:grpSpPr>
        <p:sp>
          <p:nvSpPr>
            <p:cNvPr id="24" name="Rectangle 23">
              <a:extLst>
                <a:ext uri="{FF2B5EF4-FFF2-40B4-BE49-F238E27FC236}">
                  <a16:creationId xmlns:a16="http://schemas.microsoft.com/office/drawing/2014/main" id="{9F811EEC-ADCC-4A82-BA97-20F379BAA16A}"/>
                </a:ext>
              </a:extLst>
            </p:cNvPr>
            <p:cNvSpPr/>
            <p:nvPr/>
          </p:nvSpPr>
          <p:spPr>
            <a:xfrm rot="2703990">
              <a:off x="2366090" y="4946004"/>
              <a:ext cx="283708" cy="10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19D829E-CE45-458A-9CC7-80EA2E2479D6}"/>
                </a:ext>
              </a:extLst>
            </p:cNvPr>
            <p:cNvSpPr/>
            <p:nvPr/>
          </p:nvSpPr>
          <p:spPr>
            <a:xfrm rot="8060217">
              <a:off x="2430576" y="4787843"/>
              <a:ext cx="749907" cy="97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987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934" fill="hold"/>
                                        <p:tgtEl>
                                          <p:spTgt spid="2"/>
                                        </p:tgtEl>
                                      </p:cBhvr>
                                    </p:cmd>
                                  </p:childTnLst>
                                </p:cTn>
                              </p:par>
                              <p:par>
                                <p:cTn id="7" presetID="10" presetClass="entr" presetSubtype="0" fill="hold" grpId="0" nodeType="withEffect">
                                  <p:stCondLst>
                                    <p:cond delay="35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ntr" presetSubtype="0" fill="hold" grpId="0" nodeType="withEffect">
                                  <p:stCondLst>
                                    <p:cond delay="47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600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38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3800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nodeType="withEffect">
                                  <p:stCondLst>
                                    <p:cond delay="38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38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3800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3800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3800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470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4700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par>
                                <p:cTn id="43" presetID="10" presetClass="entr" presetSubtype="0" fill="hold" grpId="0" nodeType="withEffect">
                                  <p:stCondLst>
                                    <p:cond delay="4700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par>
                          <p:cTn id="46" fill="hold">
                            <p:stCondLst>
                              <p:cond delay="63934"/>
                            </p:stCondLst>
                            <p:childTnLst>
                              <p:par>
                                <p:cTn id="47" presetID="10" presetClass="entr" presetSubtype="0"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
                </p:tgtEl>
              </p:cMediaNode>
            </p:audio>
          </p:childTnLst>
        </p:cTn>
      </p:par>
    </p:tnLst>
    <p:bldLst>
      <p:bldP spid="4" grpId="0"/>
      <p:bldP spid="3" grpId="0"/>
      <p:bldP spid="16" grpId="0"/>
      <p:bldP spid="19" grpId="0" animBg="1"/>
      <p:bldP spid="22" grpId="0"/>
      <p:bldP spid="26" grpId="0"/>
      <p:bldP spid="27" grpId="0" animBg="1"/>
      <p:bldP spid="5"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1EB24F-B0B3-4785-9EF6-E04CB26B8F4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25002"/>
          <a:stretch/>
        </p:blipFill>
        <p:spPr>
          <a:xfrm>
            <a:off x="0" y="0"/>
            <a:ext cx="12192000" cy="6858001"/>
          </a:xfrm>
          <a:prstGeom prst="rect">
            <a:avLst/>
          </a:prstGeom>
        </p:spPr>
      </p:pic>
      <p:sp>
        <p:nvSpPr>
          <p:cNvPr id="12" name="Rectangle 11">
            <a:extLst>
              <a:ext uri="{FF2B5EF4-FFF2-40B4-BE49-F238E27FC236}">
                <a16:creationId xmlns:a16="http://schemas.microsoft.com/office/drawing/2014/main" id="{99C28100-22C4-4022-963D-DF9836A86705}"/>
              </a:ext>
            </a:extLst>
          </p:cNvPr>
          <p:cNvSpPr/>
          <p:nvPr/>
        </p:nvSpPr>
        <p:spPr>
          <a:xfrm rot="10800000">
            <a:off x="0" y="3086098"/>
            <a:ext cx="12192000" cy="37719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9337A7-A520-4D52-9D5C-3BF79BFBF6FD}"/>
              </a:ext>
            </a:extLst>
          </p:cNvPr>
          <p:cNvSpPr/>
          <p:nvPr/>
        </p:nvSpPr>
        <p:spPr>
          <a:xfrm>
            <a:off x="24534" y="-16958"/>
            <a:ext cx="12167466" cy="3163114"/>
          </a:xfrm>
          <a:prstGeom prst="rect">
            <a:avLst/>
          </a:prstGeom>
          <a:gradFill>
            <a:gsLst>
              <a:gs pos="0">
                <a:schemeClr val="tx1">
                  <a:alpha val="0"/>
                </a:schemeClr>
              </a:gs>
              <a:gs pos="3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6AE243-2039-4671-840E-CAC66CE89E16}"/>
              </a:ext>
            </a:extLst>
          </p:cNvPr>
          <p:cNvSpPr txBox="1"/>
          <p:nvPr/>
        </p:nvSpPr>
        <p:spPr>
          <a:xfrm>
            <a:off x="507207" y="1404938"/>
            <a:ext cx="4785464"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Helvetica" panose="020B0604020202020204" pitchFamily="34" charset="0"/>
                <a:cs typeface="Helvetica" panose="020B0604020202020204" pitchFamily="34" charset="0"/>
              </a:rPr>
              <a:t>The coronagraph detectors contain individual photo-sensitive elements (pixels) that collect the planet signal.</a:t>
            </a:r>
          </a:p>
          <a:p>
            <a:pPr marL="285750" indent="-285750">
              <a:buFont typeface="Arial" panose="020B0604020202020204" pitchFamily="34" charset="0"/>
              <a:buChar char="•"/>
            </a:pPr>
            <a:endParaRPr lang="en-US" dirty="0">
              <a:solidFill>
                <a:schemeClr val="bg1"/>
              </a:solidFill>
              <a:latin typeface="Helvetica" panose="020B0604020202020204" pitchFamily="34" charset="0"/>
              <a:cs typeface="Helvetica" panose="020B0604020202020204" pitchFamily="34" charset="0"/>
            </a:endParaRPr>
          </a:p>
        </p:txBody>
      </p:sp>
      <p:sp>
        <p:nvSpPr>
          <p:cNvPr id="18" name="TextBox 17">
            <a:extLst>
              <a:ext uri="{FF2B5EF4-FFF2-40B4-BE49-F238E27FC236}">
                <a16:creationId xmlns:a16="http://schemas.microsoft.com/office/drawing/2014/main" id="{D074E557-55C3-4C21-BE13-2A417B1BB313}"/>
              </a:ext>
            </a:extLst>
          </p:cNvPr>
          <p:cNvSpPr txBox="1"/>
          <p:nvPr/>
        </p:nvSpPr>
        <p:spPr>
          <a:xfrm>
            <a:off x="452441" y="251103"/>
            <a:ext cx="5772734" cy="707886"/>
          </a:xfrm>
          <a:prstGeom prst="rect">
            <a:avLst/>
          </a:prstGeom>
          <a:noFill/>
        </p:spPr>
        <p:txBody>
          <a:bodyPr wrap="none" rtlCol="0">
            <a:spAutoFit/>
          </a:bodyPr>
          <a:lstStyle/>
          <a:p>
            <a:r>
              <a:rPr lang="en-US" sz="4000" dirty="0">
                <a:solidFill>
                  <a:schemeClr val="bg1"/>
                </a:solidFill>
                <a:latin typeface="Helvetica" panose="020B0604020202020204" pitchFamily="34" charset="0"/>
                <a:cs typeface="Helvetica" panose="020B0604020202020204" pitchFamily="34" charset="0"/>
              </a:rPr>
              <a:t>Detecting Planet Signals</a:t>
            </a:r>
          </a:p>
        </p:txBody>
      </p:sp>
      <p:sp>
        <p:nvSpPr>
          <p:cNvPr id="17" name="Rectangle 16">
            <a:extLst>
              <a:ext uri="{FF2B5EF4-FFF2-40B4-BE49-F238E27FC236}">
                <a16:creationId xmlns:a16="http://schemas.microsoft.com/office/drawing/2014/main" id="{96B97B42-F836-4971-9732-85E43D3C9B55}"/>
              </a:ext>
            </a:extLst>
          </p:cNvPr>
          <p:cNvSpPr/>
          <p:nvPr/>
        </p:nvSpPr>
        <p:spPr>
          <a:xfrm rot="10800000">
            <a:off x="0" y="1057274"/>
            <a:ext cx="7686675" cy="66675"/>
          </a:xfrm>
          <a:prstGeom prst="rect">
            <a:avLst/>
          </a:prstGeom>
          <a:gradFill flip="none" rotWithShape="1">
            <a:gsLst>
              <a:gs pos="0">
                <a:schemeClr val="tx1">
                  <a:alpha val="0"/>
                </a:schemeClr>
              </a:gs>
              <a:gs pos="4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0" name="Picture 309">
            <a:extLst>
              <a:ext uri="{FF2B5EF4-FFF2-40B4-BE49-F238E27FC236}">
                <a16:creationId xmlns:a16="http://schemas.microsoft.com/office/drawing/2014/main" id="{E763D4DD-55EC-4814-AC95-04082EEA865E}"/>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76746" y="6172162"/>
            <a:ext cx="2910327" cy="620817"/>
          </a:xfrm>
          <a:prstGeom prst="rect">
            <a:avLst/>
          </a:prstGeom>
        </p:spPr>
      </p:pic>
      <p:pic>
        <p:nvPicPr>
          <p:cNvPr id="3" name="ezgif.com-gif-to-mp4(1)">
            <a:hlinkClick r:id="" action="ppaction://media"/>
            <a:extLst>
              <a:ext uri="{FF2B5EF4-FFF2-40B4-BE49-F238E27FC236}">
                <a16:creationId xmlns:a16="http://schemas.microsoft.com/office/drawing/2014/main" id="{C8AB0E0F-C317-4BBE-B820-11DB36CED6E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977122" y="1260235"/>
            <a:ext cx="5434149" cy="4755018"/>
          </a:xfrm>
          <a:prstGeom prst="rect">
            <a:avLst/>
          </a:prstGeom>
        </p:spPr>
      </p:pic>
      <p:grpSp>
        <p:nvGrpSpPr>
          <p:cNvPr id="515" name="Group 514">
            <a:extLst>
              <a:ext uri="{FF2B5EF4-FFF2-40B4-BE49-F238E27FC236}">
                <a16:creationId xmlns:a16="http://schemas.microsoft.com/office/drawing/2014/main" id="{A00D7722-A9EC-4AE3-B055-F19210638B78}"/>
              </a:ext>
            </a:extLst>
          </p:cNvPr>
          <p:cNvGrpSpPr>
            <a:grpSpLocks noChangeAspect="1"/>
          </p:cNvGrpSpPr>
          <p:nvPr/>
        </p:nvGrpSpPr>
        <p:grpSpPr>
          <a:xfrm>
            <a:off x="9306290" y="401132"/>
            <a:ext cx="2441051" cy="3164705"/>
            <a:chOff x="9885473" y="594739"/>
            <a:chExt cx="2090096" cy="2709709"/>
          </a:xfrm>
        </p:grpSpPr>
        <p:pic>
          <p:nvPicPr>
            <p:cNvPr id="516" name="Picture 515">
              <a:extLst>
                <a:ext uri="{FF2B5EF4-FFF2-40B4-BE49-F238E27FC236}">
                  <a16:creationId xmlns:a16="http://schemas.microsoft.com/office/drawing/2014/main" id="{8C93D7FB-AFE3-44E5-9EB3-1366768121BC}"/>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9996952" y="594739"/>
              <a:ext cx="1978617" cy="2709709"/>
            </a:xfrm>
            <a:prstGeom prst="rect">
              <a:avLst/>
            </a:prstGeom>
          </p:spPr>
        </p:pic>
        <p:sp>
          <p:nvSpPr>
            <p:cNvPr id="517" name="Isosceles Triangle 516">
              <a:extLst>
                <a:ext uri="{FF2B5EF4-FFF2-40B4-BE49-F238E27FC236}">
                  <a16:creationId xmlns:a16="http://schemas.microsoft.com/office/drawing/2014/main" id="{FCAF38F2-9ADC-40D6-83B9-228F66E5AB0F}"/>
                </a:ext>
              </a:extLst>
            </p:cNvPr>
            <p:cNvSpPr/>
            <p:nvPr/>
          </p:nvSpPr>
          <p:spPr>
            <a:xfrm rot="16200000">
              <a:off x="9876313" y="3101313"/>
              <a:ext cx="207289" cy="188970"/>
            </a:xfrm>
            <a:prstGeom prst="triangle">
              <a:avLst/>
            </a:prstGeom>
            <a:solidFill>
              <a:srgbClr val="D8D8D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18" name="Straight Connector 517">
              <a:extLst>
                <a:ext uri="{FF2B5EF4-FFF2-40B4-BE49-F238E27FC236}">
                  <a16:creationId xmlns:a16="http://schemas.microsoft.com/office/drawing/2014/main" id="{933D6539-5412-4AAB-AFD1-AEFEBF2A5F67}"/>
                </a:ext>
              </a:extLst>
            </p:cNvPr>
            <p:cNvCxnSpPr/>
            <p:nvPr/>
          </p:nvCxnSpPr>
          <p:spPr>
            <a:xfrm>
              <a:off x="10074443" y="3195798"/>
              <a:ext cx="12697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9" name="TextBox 518">
              <a:extLst>
                <a:ext uri="{FF2B5EF4-FFF2-40B4-BE49-F238E27FC236}">
                  <a16:creationId xmlns:a16="http://schemas.microsoft.com/office/drawing/2014/main" id="{03823A47-D663-4388-B74A-927E08010691}"/>
                </a:ext>
              </a:extLst>
            </p:cNvPr>
            <p:cNvSpPr txBox="1"/>
            <p:nvPr/>
          </p:nvSpPr>
          <p:spPr>
            <a:xfrm>
              <a:off x="10417601" y="972433"/>
              <a:ext cx="1067553" cy="553407"/>
            </a:xfrm>
            <a:prstGeom prst="rect">
              <a:avLst/>
            </a:prstGeom>
            <a:noFill/>
          </p:spPr>
          <p:txBody>
            <a:bodyPr wrap="square" rtlCol="0">
              <a:spAutoFit/>
            </a:bodyPr>
            <a:lstStyle/>
            <a:p>
              <a:pPr algn="ctr"/>
              <a:r>
                <a:rPr lang="en-US" dirty="0">
                  <a:latin typeface="Helvetica" panose="020B0604020202020204" pitchFamily="34" charset="0"/>
                  <a:cs typeface="Helvetica" panose="020B0604020202020204" pitchFamily="34" charset="0"/>
                </a:rPr>
                <a:t>Image Area</a:t>
              </a:r>
            </a:p>
          </p:txBody>
        </p:sp>
      </p:grpSp>
      <p:sp>
        <p:nvSpPr>
          <p:cNvPr id="296" name="TextBox 295">
            <a:extLst>
              <a:ext uri="{FF2B5EF4-FFF2-40B4-BE49-F238E27FC236}">
                <a16:creationId xmlns:a16="http://schemas.microsoft.com/office/drawing/2014/main" id="{FCFD9D6F-D609-4F3A-9B58-62E021443D31}"/>
              </a:ext>
            </a:extLst>
          </p:cNvPr>
          <p:cNvSpPr txBox="1"/>
          <p:nvPr/>
        </p:nvSpPr>
        <p:spPr>
          <a:xfrm>
            <a:off x="9638727" y="3686127"/>
            <a:ext cx="1367253" cy="307777"/>
          </a:xfrm>
          <a:prstGeom prst="rect">
            <a:avLst/>
          </a:prstGeom>
          <a:noFill/>
        </p:spPr>
        <p:txBody>
          <a:bodyPr wrap="square" rtlCol="0">
            <a:spAutoFit/>
          </a:bodyPr>
          <a:lstStyle/>
          <a:p>
            <a:pPr algn="ctr"/>
            <a:r>
              <a:rPr lang="en-GB" sz="1400" dirty="0">
                <a:latin typeface="Helvetica" panose="020B0604020202020204" pitchFamily="34" charset="0"/>
                <a:cs typeface="Helvetica" panose="020B0604020202020204" pitchFamily="34" charset="0"/>
              </a:rPr>
              <a:t>EM Register</a:t>
            </a:r>
          </a:p>
        </p:txBody>
      </p:sp>
      <p:sp>
        <p:nvSpPr>
          <p:cNvPr id="297" name="Rectangle 296">
            <a:extLst>
              <a:ext uri="{FF2B5EF4-FFF2-40B4-BE49-F238E27FC236}">
                <a16:creationId xmlns:a16="http://schemas.microsoft.com/office/drawing/2014/main" id="{4FE7AD73-ADA4-407C-9E7E-CF71EBF6605A}"/>
              </a:ext>
            </a:extLst>
          </p:cNvPr>
          <p:cNvSpPr>
            <a:spLocks noChangeAspect="1"/>
          </p:cNvSpPr>
          <p:nvPr/>
        </p:nvSpPr>
        <p:spPr>
          <a:xfrm>
            <a:off x="9991996" y="1365977"/>
            <a:ext cx="199543" cy="199543"/>
          </a:xfrm>
          <a:prstGeom prst="rect">
            <a:avLst/>
          </a:prstGeom>
          <a:no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298" name="TextBox 297">
            <a:extLst>
              <a:ext uri="{FF2B5EF4-FFF2-40B4-BE49-F238E27FC236}">
                <a16:creationId xmlns:a16="http://schemas.microsoft.com/office/drawing/2014/main" id="{6BD70593-5405-4278-8116-6A6DC128F9E8}"/>
              </a:ext>
            </a:extLst>
          </p:cNvPr>
          <p:cNvSpPr txBox="1"/>
          <p:nvPr/>
        </p:nvSpPr>
        <p:spPr>
          <a:xfrm>
            <a:off x="5692283" y="1281083"/>
            <a:ext cx="1390124" cy="369332"/>
          </a:xfrm>
          <a:prstGeom prst="rect">
            <a:avLst/>
          </a:prstGeom>
          <a:noFill/>
        </p:spPr>
        <p:txBody>
          <a:bodyPr wrap="none" rtlCol="0">
            <a:spAutoFit/>
          </a:bodyPr>
          <a:lstStyle/>
          <a:p>
            <a:r>
              <a:rPr lang="en-GB" u="sng" dirty="0">
                <a:solidFill>
                  <a:schemeClr val="bg1"/>
                </a:solidFill>
                <a:latin typeface="Helvetica" panose="020B0604020202020204" pitchFamily="34" charset="0"/>
                <a:cs typeface="Helvetica" panose="020B0604020202020204" pitchFamily="34" charset="0"/>
              </a:rPr>
              <a:t>Image Pixel</a:t>
            </a:r>
          </a:p>
        </p:txBody>
      </p:sp>
      <p:cxnSp>
        <p:nvCxnSpPr>
          <p:cNvPr id="301" name="Straight Connector 300">
            <a:extLst>
              <a:ext uri="{FF2B5EF4-FFF2-40B4-BE49-F238E27FC236}">
                <a16:creationId xmlns:a16="http://schemas.microsoft.com/office/drawing/2014/main" id="{AC8F7CEA-0B12-48CB-861C-FA121387C68D}"/>
              </a:ext>
            </a:extLst>
          </p:cNvPr>
          <p:cNvCxnSpPr>
            <a:cxnSpLocks/>
            <a:stCxn id="314" idx="1"/>
            <a:endCxn id="297" idx="1"/>
          </p:cNvCxnSpPr>
          <p:nvPr/>
        </p:nvCxnSpPr>
        <p:spPr>
          <a:xfrm flipV="1">
            <a:off x="5767868" y="1465749"/>
            <a:ext cx="4224128" cy="651437"/>
          </a:xfrm>
          <a:prstGeom prst="line">
            <a:avLst/>
          </a:prstGeom>
          <a:ln>
            <a:gradFill>
              <a:gsLst>
                <a:gs pos="0">
                  <a:schemeClr val="tx1"/>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302" name="Rectangle 301">
            <a:extLst>
              <a:ext uri="{FF2B5EF4-FFF2-40B4-BE49-F238E27FC236}">
                <a16:creationId xmlns:a16="http://schemas.microsoft.com/office/drawing/2014/main" id="{7C92E29C-B107-440A-9823-13729E9C7C28}"/>
              </a:ext>
            </a:extLst>
          </p:cNvPr>
          <p:cNvSpPr/>
          <p:nvPr/>
        </p:nvSpPr>
        <p:spPr bwMode="auto">
          <a:xfrm>
            <a:off x="5766729" y="2199026"/>
            <a:ext cx="3187967" cy="1134377"/>
          </a:xfrm>
          <a:prstGeom prst="rect">
            <a:avLst/>
          </a:prstGeom>
          <a:solidFill>
            <a:srgbClr val="7F7F7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4322">
              <a:defRPr/>
            </a:pPr>
            <a:endParaRPr lang="en-GB" kern="0" dirty="0">
              <a:solidFill>
                <a:prstClr val="black"/>
              </a:solidFill>
              <a:latin typeface="Helvetica" panose="020B0604020202020204" pitchFamily="34" charset="0"/>
              <a:cs typeface="Helvetica" panose="020B0604020202020204" pitchFamily="34" charset="0"/>
            </a:endParaRPr>
          </a:p>
        </p:txBody>
      </p:sp>
      <p:sp>
        <p:nvSpPr>
          <p:cNvPr id="303" name="Rectangle 302">
            <a:extLst>
              <a:ext uri="{FF2B5EF4-FFF2-40B4-BE49-F238E27FC236}">
                <a16:creationId xmlns:a16="http://schemas.microsoft.com/office/drawing/2014/main" id="{3F7103B7-560F-46E5-8FA9-7EDE85F9C14A}"/>
              </a:ext>
            </a:extLst>
          </p:cNvPr>
          <p:cNvSpPr/>
          <p:nvPr/>
        </p:nvSpPr>
        <p:spPr bwMode="auto">
          <a:xfrm>
            <a:off x="5767868" y="2165125"/>
            <a:ext cx="3187968" cy="72754"/>
          </a:xfrm>
          <a:prstGeom prst="rect">
            <a:avLst/>
          </a:prstGeom>
          <a:solidFill>
            <a:srgbClr val="5B9BD5">
              <a:lumMod val="7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4322">
              <a:defRPr/>
            </a:pPr>
            <a:endParaRPr lang="en-GB" kern="0" dirty="0">
              <a:solidFill>
                <a:prstClr val="black"/>
              </a:solidFill>
              <a:latin typeface="Helvetica" panose="020B0604020202020204" pitchFamily="34" charset="0"/>
              <a:cs typeface="Helvetica" panose="020B0604020202020204" pitchFamily="34" charset="0"/>
            </a:endParaRPr>
          </a:p>
        </p:txBody>
      </p:sp>
      <p:sp>
        <p:nvSpPr>
          <p:cNvPr id="304" name="Rectangle 303">
            <a:extLst>
              <a:ext uri="{FF2B5EF4-FFF2-40B4-BE49-F238E27FC236}">
                <a16:creationId xmlns:a16="http://schemas.microsoft.com/office/drawing/2014/main" id="{92ED4475-2ED3-4D95-AFBA-F857241C8B8E}"/>
              </a:ext>
            </a:extLst>
          </p:cNvPr>
          <p:cNvSpPr/>
          <p:nvPr/>
        </p:nvSpPr>
        <p:spPr bwMode="auto">
          <a:xfrm>
            <a:off x="8002436" y="2067451"/>
            <a:ext cx="953401" cy="94544"/>
          </a:xfrm>
          <a:prstGeom prst="rect">
            <a:avLst/>
          </a:prstGeom>
          <a:solidFill>
            <a:srgbClr val="DEEBF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4322">
              <a:defRPr/>
            </a:pPr>
            <a:endParaRPr lang="en-GB" kern="0" dirty="0">
              <a:solidFill>
                <a:prstClr val="black"/>
              </a:solidFill>
              <a:latin typeface="Helvetica" panose="020B0604020202020204" pitchFamily="34" charset="0"/>
              <a:cs typeface="Helvetica" panose="020B0604020202020204" pitchFamily="34" charset="0"/>
            </a:endParaRPr>
          </a:p>
        </p:txBody>
      </p:sp>
      <p:cxnSp>
        <p:nvCxnSpPr>
          <p:cNvPr id="305" name="Straight Connector 304">
            <a:extLst>
              <a:ext uri="{FF2B5EF4-FFF2-40B4-BE49-F238E27FC236}">
                <a16:creationId xmlns:a16="http://schemas.microsoft.com/office/drawing/2014/main" id="{2E67E1FD-438E-42F3-8C6F-E34E6D72E513}"/>
              </a:ext>
            </a:extLst>
          </p:cNvPr>
          <p:cNvCxnSpPr>
            <a:cxnSpLocks/>
          </p:cNvCxnSpPr>
          <p:nvPr/>
        </p:nvCxnSpPr>
        <p:spPr>
          <a:xfrm flipV="1">
            <a:off x="6196273" y="1978603"/>
            <a:ext cx="0" cy="945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7" name="TextBox 306">
            <a:extLst>
              <a:ext uri="{FF2B5EF4-FFF2-40B4-BE49-F238E27FC236}">
                <a16:creationId xmlns:a16="http://schemas.microsoft.com/office/drawing/2014/main" id="{7C51A6BF-0C59-4ED2-8702-E90B6639A0E4}"/>
              </a:ext>
            </a:extLst>
          </p:cNvPr>
          <p:cNvSpPr txBox="1"/>
          <p:nvPr/>
        </p:nvSpPr>
        <p:spPr>
          <a:xfrm>
            <a:off x="8126828" y="1638899"/>
            <a:ext cx="595035" cy="369332"/>
          </a:xfrm>
          <a:prstGeom prst="rect">
            <a:avLst/>
          </a:prstGeom>
          <a:noFill/>
        </p:spPr>
        <p:txBody>
          <a:bodyPr wrap="none" rtlCol="0">
            <a:spAutoFit/>
          </a:bodyPr>
          <a:lstStyle/>
          <a:p>
            <a:r>
              <a:rPr lang="en-GB" dirty="0">
                <a:solidFill>
                  <a:schemeClr val="bg1"/>
                </a:solidFill>
                <a:latin typeface="Helvetica" panose="020B0604020202020204" pitchFamily="34" charset="0"/>
                <a:cs typeface="Helvetica" panose="020B0604020202020204" pitchFamily="34" charset="0"/>
              </a:rPr>
              <a:t> 0 V</a:t>
            </a:r>
          </a:p>
        </p:txBody>
      </p:sp>
      <p:sp>
        <p:nvSpPr>
          <p:cNvPr id="308" name="TextBox 307">
            <a:extLst>
              <a:ext uri="{FF2B5EF4-FFF2-40B4-BE49-F238E27FC236}">
                <a16:creationId xmlns:a16="http://schemas.microsoft.com/office/drawing/2014/main" id="{EE00EBE2-5270-431C-8631-67DC2A00B2A9}"/>
              </a:ext>
            </a:extLst>
          </p:cNvPr>
          <p:cNvSpPr txBox="1"/>
          <p:nvPr/>
        </p:nvSpPr>
        <p:spPr>
          <a:xfrm>
            <a:off x="7071770" y="1650928"/>
            <a:ext cx="530915" cy="369332"/>
          </a:xfrm>
          <a:prstGeom prst="rect">
            <a:avLst/>
          </a:prstGeom>
          <a:noFill/>
        </p:spPr>
        <p:txBody>
          <a:bodyPr wrap="none" rtlCol="0">
            <a:spAutoFit/>
          </a:bodyPr>
          <a:lstStyle/>
          <a:p>
            <a:r>
              <a:rPr lang="en-GB" dirty="0">
                <a:solidFill>
                  <a:schemeClr val="bg1"/>
                </a:solidFill>
                <a:latin typeface="Helvetica" panose="020B0604020202020204" pitchFamily="34" charset="0"/>
                <a:cs typeface="Helvetica" panose="020B0604020202020204" pitchFamily="34" charset="0"/>
              </a:rPr>
              <a:t>0 V</a:t>
            </a:r>
          </a:p>
        </p:txBody>
      </p:sp>
      <p:sp>
        <p:nvSpPr>
          <p:cNvPr id="309" name="TextBox 308">
            <a:extLst>
              <a:ext uri="{FF2B5EF4-FFF2-40B4-BE49-F238E27FC236}">
                <a16:creationId xmlns:a16="http://schemas.microsoft.com/office/drawing/2014/main" id="{4BCB7FEE-8645-48FB-91DA-ADAFE904B131}"/>
              </a:ext>
            </a:extLst>
          </p:cNvPr>
          <p:cNvSpPr txBox="1"/>
          <p:nvPr/>
        </p:nvSpPr>
        <p:spPr>
          <a:xfrm>
            <a:off x="5973911" y="1661088"/>
            <a:ext cx="530915" cy="369332"/>
          </a:xfrm>
          <a:prstGeom prst="rect">
            <a:avLst/>
          </a:prstGeom>
          <a:noFill/>
        </p:spPr>
        <p:txBody>
          <a:bodyPr wrap="none" rtlCol="0">
            <a:spAutoFit/>
          </a:bodyPr>
          <a:lstStyle/>
          <a:p>
            <a:r>
              <a:rPr lang="en-GB" dirty="0">
                <a:solidFill>
                  <a:schemeClr val="bg1"/>
                </a:solidFill>
                <a:latin typeface="Helvetica" panose="020B0604020202020204" pitchFamily="34" charset="0"/>
                <a:cs typeface="Helvetica" panose="020B0604020202020204" pitchFamily="34" charset="0"/>
              </a:rPr>
              <a:t>0 V</a:t>
            </a:r>
          </a:p>
        </p:txBody>
      </p:sp>
      <p:cxnSp>
        <p:nvCxnSpPr>
          <p:cNvPr id="311" name="Straight Connector 310">
            <a:extLst>
              <a:ext uri="{FF2B5EF4-FFF2-40B4-BE49-F238E27FC236}">
                <a16:creationId xmlns:a16="http://schemas.microsoft.com/office/drawing/2014/main" id="{2E5D3815-FCE2-4DBA-BD14-74443295D9C4}"/>
              </a:ext>
            </a:extLst>
          </p:cNvPr>
          <p:cNvCxnSpPr>
            <a:cxnSpLocks/>
          </p:cNvCxnSpPr>
          <p:nvPr/>
        </p:nvCxnSpPr>
        <p:spPr>
          <a:xfrm flipV="1">
            <a:off x="7313557" y="1978603"/>
            <a:ext cx="0" cy="945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EAA1E5B2-7596-4B51-9EC7-D865A9CF1339}"/>
              </a:ext>
            </a:extLst>
          </p:cNvPr>
          <p:cNvCxnSpPr>
            <a:cxnSpLocks/>
          </p:cNvCxnSpPr>
          <p:nvPr/>
        </p:nvCxnSpPr>
        <p:spPr>
          <a:xfrm flipV="1">
            <a:off x="8430841" y="1978603"/>
            <a:ext cx="0" cy="945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3" name="Rectangle 312">
            <a:extLst>
              <a:ext uri="{FF2B5EF4-FFF2-40B4-BE49-F238E27FC236}">
                <a16:creationId xmlns:a16="http://schemas.microsoft.com/office/drawing/2014/main" id="{3A5BF28E-8EA5-40D4-B9E7-4F79C13BCA57}"/>
              </a:ext>
            </a:extLst>
          </p:cNvPr>
          <p:cNvSpPr/>
          <p:nvPr/>
        </p:nvSpPr>
        <p:spPr bwMode="auto">
          <a:xfrm>
            <a:off x="6885152" y="2068949"/>
            <a:ext cx="953401" cy="94544"/>
          </a:xfrm>
          <a:prstGeom prst="rect">
            <a:avLst/>
          </a:prstGeom>
          <a:solidFill>
            <a:srgbClr val="DEEBF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4322">
              <a:defRPr/>
            </a:pPr>
            <a:endParaRPr lang="en-GB" kern="0" dirty="0">
              <a:solidFill>
                <a:srgbClr val="C00000"/>
              </a:solidFill>
              <a:latin typeface="Helvetica" panose="020B0604020202020204" pitchFamily="34" charset="0"/>
              <a:cs typeface="Helvetica" panose="020B0604020202020204" pitchFamily="34" charset="0"/>
            </a:endParaRPr>
          </a:p>
        </p:txBody>
      </p:sp>
      <p:sp>
        <p:nvSpPr>
          <p:cNvPr id="314" name="Rectangle 313">
            <a:extLst>
              <a:ext uri="{FF2B5EF4-FFF2-40B4-BE49-F238E27FC236}">
                <a16:creationId xmlns:a16="http://schemas.microsoft.com/office/drawing/2014/main" id="{65BE8AB2-EAAC-4C22-9CFE-121EF280D906}"/>
              </a:ext>
            </a:extLst>
          </p:cNvPr>
          <p:cNvSpPr/>
          <p:nvPr/>
        </p:nvSpPr>
        <p:spPr bwMode="auto">
          <a:xfrm>
            <a:off x="5767868" y="2069914"/>
            <a:ext cx="953401" cy="94544"/>
          </a:xfrm>
          <a:prstGeom prst="rect">
            <a:avLst/>
          </a:prstGeom>
          <a:solidFill>
            <a:srgbClr val="DEEBF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4322">
              <a:defRPr/>
            </a:pPr>
            <a:endParaRPr lang="en-GB" kern="0" dirty="0">
              <a:solidFill>
                <a:prstClr val="black"/>
              </a:solidFill>
              <a:latin typeface="Helvetica" panose="020B0604020202020204" pitchFamily="34" charset="0"/>
              <a:cs typeface="Helvetica" panose="020B0604020202020204" pitchFamily="34" charset="0"/>
            </a:endParaRPr>
          </a:p>
        </p:txBody>
      </p:sp>
      <p:sp>
        <p:nvSpPr>
          <p:cNvPr id="315" name="Oval 314">
            <a:extLst>
              <a:ext uri="{FF2B5EF4-FFF2-40B4-BE49-F238E27FC236}">
                <a16:creationId xmlns:a16="http://schemas.microsoft.com/office/drawing/2014/main" id="{D2D51538-FB89-4D92-A340-9816FD6435E5}"/>
              </a:ext>
            </a:extLst>
          </p:cNvPr>
          <p:cNvSpPr/>
          <p:nvPr/>
        </p:nvSpPr>
        <p:spPr>
          <a:xfrm>
            <a:off x="6955068" y="2392678"/>
            <a:ext cx="805220" cy="170839"/>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latin typeface="Helvetica" panose="020B0604020202020204" pitchFamily="34" charset="0"/>
              <a:cs typeface="Helvetica" panose="020B0604020202020204" pitchFamily="34" charset="0"/>
            </a:endParaRPr>
          </a:p>
        </p:txBody>
      </p:sp>
      <p:sp>
        <p:nvSpPr>
          <p:cNvPr id="316" name="Rectangle 315">
            <a:extLst>
              <a:ext uri="{FF2B5EF4-FFF2-40B4-BE49-F238E27FC236}">
                <a16:creationId xmlns:a16="http://schemas.microsoft.com/office/drawing/2014/main" id="{75DEF7A2-1423-41E7-8C69-1910AB217338}"/>
              </a:ext>
            </a:extLst>
          </p:cNvPr>
          <p:cNvSpPr/>
          <p:nvPr/>
        </p:nvSpPr>
        <p:spPr>
          <a:xfrm>
            <a:off x="7712052" y="3471199"/>
            <a:ext cx="363576" cy="144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317" name="TextBox 316">
            <a:extLst>
              <a:ext uri="{FF2B5EF4-FFF2-40B4-BE49-F238E27FC236}">
                <a16:creationId xmlns:a16="http://schemas.microsoft.com/office/drawing/2014/main" id="{DBDC9CFC-02DD-4FDD-801D-561BAC116A31}"/>
              </a:ext>
            </a:extLst>
          </p:cNvPr>
          <p:cNvSpPr txBox="1"/>
          <p:nvPr/>
        </p:nvSpPr>
        <p:spPr>
          <a:xfrm>
            <a:off x="8059903" y="3346704"/>
            <a:ext cx="986167" cy="369332"/>
          </a:xfrm>
          <a:prstGeom prst="rect">
            <a:avLst/>
          </a:prstGeom>
          <a:noFill/>
        </p:spPr>
        <p:txBody>
          <a:bodyPr wrap="none" rtlCol="0">
            <a:spAutoFit/>
          </a:bodyPr>
          <a:lstStyle/>
          <a:p>
            <a:r>
              <a:rPr lang="en-US" dirty="0">
                <a:solidFill>
                  <a:schemeClr val="bg1"/>
                </a:solidFill>
                <a:latin typeface="Helvetica" panose="020B0604020202020204" pitchFamily="34" charset="0"/>
                <a:cs typeface="Helvetica" panose="020B0604020202020204" pitchFamily="34" charset="0"/>
              </a:rPr>
              <a:t>= signal</a:t>
            </a:r>
          </a:p>
        </p:txBody>
      </p:sp>
      <p:cxnSp>
        <p:nvCxnSpPr>
          <p:cNvPr id="318" name="Straight Connector 317">
            <a:extLst>
              <a:ext uri="{FF2B5EF4-FFF2-40B4-BE49-F238E27FC236}">
                <a16:creationId xmlns:a16="http://schemas.microsoft.com/office/drawing/2014/main" id="{130089B8-A9D7-4B40-8889-7B315023ED67}"/>
              </a:ext>
            </a:extLst>
          </p:cNvPr>
          <p:cNvCxnSpPr>
            <a:cxnSpLocks/>
            <a:stCxn id="304" idx="3"/>
            <a:endCxn id="297" idx="2"/>
          </p:cNvCxnSpPr>
          <p:nvPr/>
        </p:nvCxnSpPr>
        <p:spPr>
          <a:xfrm flipV="1">
            <a:off x="8955837" y="1565520"/>
            <a:ext cx="1135931" cy="549203"/>
          </a:xfrm>
          <a:prstGeom prst="line">
            <a:avLst/>
          </a:prstGeom>
          <a:ln>
            <a:gradFill>
              <a:gsLst>
                <a:gs pos="0">
                  <a:schemeClr val="tx1"/>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319" name="TextBox 318">
            <a:extLst>
              <a:ext uri="{FF2B5EF4-FFF2-40B4-BE49-F238E27FC236}">
                <a16:creationId xmlns:a16="http://schemas.microsoft.com/office/drawing/2014/main" id="{7A884FB7-72F7-472C-877B-6BA80A81AD0B}"/>
              </a:ext>
            </a:extLst>
          </p:cNvPr>
          <p:cNvSpPr txBox="1"/>
          <p:nvPr/>
        </p:nvSpPr>
        <p:spPr>
          <a:xfrm>
            <a:off x="6943493" y="1647811"/>
            <a:ext cx="659155" cy="369332"/>
          </a:xfrm>
          <a:prstGeom prst="rect">
            <a:avLst/>
          </a:prstGeom>
          <a:noFill/>
        </p:spPr>
        <p:txBody>
          <a:bodyPr wrap="none" rtlCol="0">
            <a:spAutoFit/>
          </a:bodyPr>
          <a:lstStyle/>
          <a:p>
            <a:r>
              <a:rPr lang="en-GB" dirty="0">
                <a:solidFill>
                  <a:schemeClr val="bg1"/>
                </a:solidFill>
                <a:latin typeface="Helvetica" panose="020B0604020202020204" pitchFamily="34" charset="0"/>
                <a:cs typeface="Helvetica" panose="020B0604020202020204" pitchFamily="34" charset="0"/>
              </a:rPr>
              <a:t>10 V</a:t>
            </a:r>
          </a:p>
        </p:txBody>
      </p:sp>
      <p:sp>
        <p:nvSpPr>
          <p:cNvPr id="320" name="Oval 319">
            <a:extLst>
              <a:ext uri="{FF2B5EF4-FFF2-40B4-BE49-F238E27FC236}">
                <a16:creationId xmlns:a16="http://schemas.microsoft.com/office/drawing/2014/main" id="{94F2D8AF-518C-44BE-BFE9-6A34F3197F9C}"/>
              </a:ext>
            </a:extLst>
          </p:cNvPr>
          <p:cNvSpPr/>
          <p:nvPr/>
        </p:nvSpPr>
        <p:spPr>
          <a:xfrm>
            <a:off x="7094897" y="2392360"/>
            <a:ext cx="1487311" cy="177015"/>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latin typeface="Helvetica" panose="020B0604020202020204" pitchFamily="34" charset="0"/>
              <a:cs typeface="Helvetica" panose="020B0604020202020204" pitchFamily="34" charset="0"/>
            </a:endParaRPr>
          </a:p>
        </p:txBody>
      </p:sp>
      <p:sp>
        <p:nvSpPr>
          <p:cNvPr id="321" name="TextBox 320">
            <a:extLst>
              <a:ext uri="{FF2B5EF4-FFF2-40B4-BE49-F238E27FC236}">
                <a16:creationId xmlns:a16="http://schemas.microsoft.com/office/drawing/2014/main" id="{552F9FF8-135F-4BB9-88D7-347C62084AC1}"/>
              </a:ext>
            </a:extLst>
          </p:cNvPr>
          <p:cNvSpPr txBox="1"/>
          <p:nvPr/>
        </p:nvSpPr>
        <p:spPr>
          <a:xfrm>
            <a:off x="7997823" y="1635872"/>
            <a:ext cx="723275" cy="369332"/>
          </a:xfrm>
          <a:prstGeom prst="rect">
            <a:avLst/>
          </a:prstGeom>
          <a:noFill/>
        </p:spPr>
        <p:txBody>
          <a:bodyPr wrap="none" rtlCol="0">
            <a:spAutoFit/>
          </a:bodyPr>
          <a:lstStyle/>
          <a:p>
            <a:r>
              <a:rPr lang="en-GB" dirty="0">
                <a:solidFill>
                  <a:schemeClr val="bg1"/>
                </a:solidFill>
                <a:latin typeface="Helvetica" panose="020B0604020202020204" pitchFamily="34" charset="0"/>
                <a:cs typeface="Helvetica" panose="020B0604020202020204" pitchFamily="34" charset="0"/>
              </a:rPr>
              <a:t> 10 V</a:t>
            </a:r>
          </a:p>
        </p:txBody>
      </p:sp>
      <p:sp>
        <p:nvSpPr>
          <p:cNvPr id="322" name="Oval 321">
            <a:extLst>
              <a:ext uri="{FF2B5EF4-FFF2-40B4-BE49-F238E27FC236}">
                <a16:creationId xmlns:a16="http://schemas.microsoft.com/office/drawing/2014/main" id="{956AC587-B457-4484-B278-4B38F0AC06CD}"/>
              </a:ext>
            </a:extLst>
          </p:cNvPr>
          <p:cNvSpPr/>
          <p:nvPr/>
        </p:nvSpPr>
        <p:spPr>
          <a:xfrm>
            <a:off x="8035845" y="2392360"/>
            <a:ext cx="805220" cy="170839"/>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latin typeface="Helvetica" panose="020B0604020202020204" pitchFamily="34" charset="0"/>
              <a:cs typeface="Helvetica" panose="020B0604020202020204" pitchFamily="34" charset="0"/>
            </a:endParaRPr>
          </a:p>
        </p:txBody>
      </p:sp>
      <p:sp>
        <p:nvSpPr>
          <p:cNvPr id="323" name="TextBox 322">
            <a:extLst>
              <a:ext uri="{FF2B5EF4-FFF2-40B4-BE49-F238E27FC236}">
                <a16:creationId xmlns:a16="http://schemas.microsoft.com/office/drawing/2014/main" id="{A8E7D23F-CCEB-4590-880A-B3E6956B1BE9}"/>
              </a:ext>
            </a:extLst>
          </p:cNvPr>
          <p:cNvSpPr txBox="1"/>
          <p:nvPr/>
        </p:nvSpPr>
        <p:spPr>
          <a:xfrm>
            <a:off x="7067312" y="1648790"/>
            <a:ext cx="530915" cy="369332"/>
          </a:xfrm>
          <a:prstGeom prst="rect">
            <a:avLst/>
          </a:prstGeom>
          <a:noFill/>
        </p:spPr>
        <p:txBody>
          <a:bodyPr wrap="none" rtlCol="0">
            <a:spAutoFit/>
          </a:bodyPr>
          <a:lstStyle/>
          <a:p>
            <a:r>
              <a:rPr lang="en-GB" dirty="0">
                <a:solidFill>
                  <a:schemeClr val="bg1"/>
                </a:solidFill>
                <a:latin typeface="Helvetica" panose="020B0604020202020204" pitchFamily="34" charset="0"/>
                <a:cs typeface="Helvetica" panose="020B0604020202020204" pitchFamily="34" charset="0"/>
              </a:rPr>
              <a:t>0 V</a:t>
            </a:r>
          </a:p>
        </p:txBody>
      </p:sp>
      <p:grpSp>
        <p:nvGrpSpPr>
          <p:cNvPr id="5" name="Group 4">
            <a:extLst>
              <a:ext uri="{FF2B5EF4-FFF2-40B4-BE49-F238E27FC236}">
                <a16:creationId xmlns:a16="http://schemas.microsoft.com/office/drawing/2014/main" id="{00DBC91D-B53A-4858-9662-C407F267A245}"/>
              </a:ext>
            </a:extLst>
          </p:cNvPr>
          <p:cNvGrpSpPr/>
          <p:nvPr/>
        </p:nvGrpSpPr>
        <p:grpSpPr>
          <a:xfrm>
            <a:off x="7448394" y="4437180"/>
            <a:ext cx="4244568" cy="1186453"/>
            <a:chOff x="7289536" y="7893292"/>
            <a:chExt cx="4244568" cy="1186453"/>
          </a:xfrm>
        </p:grpSpPr>
        <p:sp>
          <p:nvSpPr>
            <p:cNvPr id="328" name="Rectangle 327">
              <a:extLst>
                <a:ext uri="{FF2B5EF4-FFF2-40B4-BE49-F238E27FC236}">
                  <a16:creationId xmlns:a16="http://schemas.microsoft.com/office/drawing/2014/main" id="{5CAF8A34-D844-4AD3-8A75-82F60C08DF5C}"/>
                </a:ext>
              </a:extLst>
            </p:cNvPr>
            <p:cNvSpPr/>
            <p:nvPr/>
          </p:nvSpPr>
          <p:spPr>
            <a:xfrm flipH="1">
              <a:off x="11156686" y="8757483"/>
              <a:ext cx="275771" cy="2540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29" name="Rectangle 328">
              <a:extLst>
                <a:ext uri="{FF2B5EF4-FFF2-40B4-BE49-F238E27FC236}">
                  <a16:creationId xmlns:a16="http://schemas.microsoft.com/office/drawing/2014/main" id="{BCA60B86-4FB2-4D2B-B150-443C2C33821D}"/>
                </a:ext>
              </a:extLst>
            </p:cNvPr>
            <p:cNvSpPr/>
            <p:nvPr/>
          </p:nvSpPr>
          <p:spPr>
            <a:xfrm flipH="1">
              <a:off x="10880915" y="8757483"/>
              <a:ext cx="275771" cy="2540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30" name="Rectangle 329">
              <a:extLst>
                <a:ext uri="{FF2B5EF4-FFF2-40B4-BE49-F238E27FC236}">
                  <a16:creationId xmlns:a16="http://schemas.microsoft.com/office/drawing/2014/main" id="{DB198075-92A2-44A9-A50C-AFB42280E0B6}"/>
                </a:ext>
              </a:extLst>
            </p:cNvPr>
            <p:cNvSpPr/>
            <p:nvPr/>
          </p:nvSpPr>
          <p:spPr>
            <a:xfrm flipH="1">
              <a:off x="10605144" y="8757483"/>
              <a:ext cx="275771" cy="2540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31" name="Rectangle 330">
              <a:extLst>
                <a:ext uri="{FF2B5EF4-FFF2-40B4-BE49-F238E27FC236}">
                  <a16:creationId xmlns:a16="http://schemas.microsoft.com/office/drawing/2014/main" id="{07F1945F-EE6A-4736-9A60-430E424CA9FC}"/>
                </a:ext>
              </a:extLst>
            </p:cNvPr>
            <p:cNvSpPr/>
            <p:nvPr/>
          </p:nvSpPr>
          <p:spPr>
            <a:xfrm flipH="1">
              <a:off x="10329373" y="8757483"/>
              <a:ext cx="275771" cy="2540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32" name="Rectangle 331">
              <a:extLst>
                <a:ext uri="{FF2B5EF4-FFF2-40B4-BE49-F238E27FC236}">
                  <a16:creationId xmlns:a16="http://schemas.microsoft.com/office/drawing/2014/main" id="{5463F2CC-0F0E-4C60-86F3-887A3184D6AD}"/>
                </a:ext>
              </a:extLst>
            </p:cNvPr>
            <p:cNvSpPr/>
            <p:nvPr/>
          </p:nvSpPr>
          <p:spPr>
            <a:xfrm flipH="1">
              <a:off x="10053602" y="8757483"/>
              <a:ext cx="275771" cy="2540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33" name="Rectangle 332">
              <a:extLst>
                <a:ext uri="{FF2B5EF4-FFF2-40B4-BE49-F238E27FC236}">
                  <a16:creationId xmlns:a16="http://schemas.microsoft.com/office/drawing/2014/main" id="{563F52CF-FF1A-46FC-9EA1-D70AA1C9120F}"/>
                </a:ext>
              </a:extLst>
            </p:cNvPr>
            <p:cNvSpPr/>
            <p:nvPr/>
          </p:nvSpPr>
          <p:spPr>
            <a:xfrm flipH="1">
              <a:off x="9777831" y="8757483"/>
              <a:ext cx="275771" cy="2540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34" name="Rectangle 333">
              <a:extLst>
                <a:ext uri="{FF2B5EF4-FFF2-40B4-BE49-F238E27FC236}">
                  <a16:creationId xmlns:a16="http://schemas.microsoft.com/office/drawing/2014/main" id="{06B37E88-893B-4DEE-8B28-66D23550FBE9}"/>
                </a:ext>
              </a:extLst>
            </p:cNvPr>
            <p:cNvSpPr/>
            <p:nvPr/>
          </p:nvSpPr>
          <p:spPr>
            <a:xfrm flipH="1">
              <a:off x="9502060" y="8757483"/>
              <a:ext cx="275771" cy="2540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35" name="Rectangle 334">
              <a:extLst>
                <a:ext uri="{FF2B5EF4-FFF2-40B4-BE49-F238E27FC236}">
                  <a16:creationId xmlns:a16="http://schemas.microsoft.com/office/drawing/2014/main" id="{8492C150-01F9-4540-B7E3-69CE35B6ACD8}"/>
                </a:ext>
              </a:extLst>
            </p:cNvPr>
            <p:cNvSpPr/>
            <p:nvPr/>
          </p:nvSpPr>
          <p:spPr>
            <a:xfrm flipH="1">
              <a:off x="9226289" y="8757483"/>
              <a:ext cx="275771" cy="2540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36" name="Rectangle 335">
              <a:extLst>
                <a:ext uri="{FF2B5EF4-FFF2-40B4-BE49-F238E27FC236}">
                  <a16:creationId xmlns:a16="http://schemas.microsoft.com/office/drawing/2014/main" id="{55AB9041-828B-4A1C-9FE3-2CE3CECDEEDD}"/>
                </a:ext>
              </a:extLst>
            </p:cNvPr>
            <p:cNvSpPr/>
            <p:nvPr/>
          </p:nvSpPr>
          <p:spPr>
            <a:xfrm flipH="1">
              <a:off x="8950518" y="8757483"/>
              <a:ext cx="275771" cy="2540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37" name="Rectangle 336">
              <a:extLst>
                <a:ext uri="{FF2B5EF4-FFF2-40B4-BE49-F238E27FC236}">
                  <a16:creationId xmlns:a16="http://schemas.microsoft.com/office/drawing/2014/main" id="{C092F6C7-47EA-4B60-BDDC-45E778DFAEC0}"/>
                </a:ext>
              </a:extLst>
            </p:cNvPr>
            <p:cNvSpPr/>
            <p:nvPr/>
          </p:nvSpPr>
          <p:spPr>
            <a:xfrm flipH="1">
              <a:off x="8674747" y="8757483"/>
              <a:ext cx="275771" cy="2540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38" name="Rectangle 337">
              <a:extLst>
                <a:ext uri="{FF2B5EF4-FFF2-40B4-BE49-F238E27FC236}">
                  <a16:creationId xmlns:a16="http://schemas.microsoft.com/office/drawing/2014/main" id="{380BD356-559E-4F23-9AC1-AF73B14BA25E}"/>
                </a:ext>
              </a:extLst>
            </p:cNvPr>
            <p:cNvSpPr/>
            <p:nvPr/>
          </p:nvSpPr>
          <p:spPr>
            <a:xfrm flipH="1">
              <a:off x="8398976" y="8757483"/>
              <a:ext cx="275771" cy="2540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39" name="Rectangle 338">
              <a:extLst>
                <a:ext uri="{FF2B5EF4-FFF2-40B4-BE49-F238E27FC236}">
                  <a16:creationId xmlns:a16="http://schemas.microsoft.com/office/drawing/2014/main" id="{89839668-8EC5-4EB6-A7D9-A069D31EB978}"/>
                </a:ext>
              </a:extLst>
            </p:cNvPr>
            <p:cNvSpPr/>
            <p:nvPr/>
          </p:nvSpPr>
          <p:spPr>
            <a:xfrm flipH="1">
              <a:off x="8123205" y="8757483"/>
              <a:ext cx="275771" cy="2540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40" name="Rectangle 339">
              <a:extLst>
                <a:ext uri="{FF2B5EF4-FFF2-40B4-BE49-F238E27FC236}">
                  <a16:creationId xmlns:a16="http://schemas.microsoft.com/office/drawing/2014/main" id="{7B74A15F-BA60-4ECB-AE11-002AFB1F998A}"/>
                </a:ext>
              </a:extLst>
            </p:cNvPr>
            <p:cNvSpPr/>
            <p:nvPr/>
          </p:nvSpPr>
          <p:spPr>
            <a:xfrm flipH="1">
              <a:off x="7847434" y="8757483"/>
              <a:ext cx="275771" cy="2540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41" name="Isosceles Triangle 340">
              <a:extLst>
                <a:ext uri="{FF2B5EF4-FFF2-40B4-BE49-F238E27FC236}">
                  <a16:creationId xmlns:a16="http://schemas.microsoft.com/office/drawing/2014/main" id="{D1D88456-7C85-416A-98A4-6D357385A08F}"/>
                </a:ext>
              </a:extLst>
            </p:cNvPr>
            <p:cNvSpPr/>
            <p:nvPr/>
          </p:nvSpPr>
          <p:spPr>
            <a:xfrm rot="16200000" flipH="1">
              <a:off x="7273661" y="8705095"/>
              <a:ext cx="390525" cy="358775"/>
            </a:xfrm>
            <a:prstGeom prst="triangl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cxnSp>
          <p:nvCxnSpPr>
            <p:cNvPr id="342" name="Straight Connector 341">
              <a:extLst>
                <a:ext uri="{FF2B5EF4-FFF2-40B4-BE49-F238E27FC236}">
                  <a16:creationId xmlns:a16="http://schemas.microsoft.com/office/drawing/2014/main" id="{42FB347F-C7CC-4111-B53F-1944C2DD947B}"/>
                </a:ext>
              </a:extLst>
            </p:cNvPr>
            <p:cNvCxnSpPr>
              <a:stCxn id="340" idx="3"/>
              <a:endCxn id="341" idx="3"/>
            </p:cNvCxnSpPr>
            <p:nvPr/>
          </p:nvCxnSpPr>
          <p:spPr>
            <a:xfrm flipH="1">
              <a:off x="7648311" y="8884483"/>
              <a:ext cx="1991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3" name="Oval 342">
              <a:extLst>
                <a:ext uri="{FF2B5EF4-FFF2-40B4-BE49-F238E27FC236}">
                  <a16:creationId xmlns:a16="http://schemas.microsoft.com/office/drawing/2014/main" id="{F469292D-8DFA-4C73-8E03-B17796D93EED}"/>
                </a:ext>
              </a:extLst>
            </p:cNvPr>
            <p:cNvSpPr/>
            <p:nvPr/>
          </p:nvSpPr>
          <p:spPr>
            <a:xfrm flipH="1">
              <a:off x="11271712" y="8861622"/>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44" name="Oval 343">
              <a:extLst>
                <a:ext uri="{FF2B5EF4-FFF2-40B4-BE49-F238E27FC236}">
                  <a16:creationId xmlns:a16="http://schemas.microsoft.com/office/drawing/2014/main" id="{805E76AB-2D92-4A5D-A32C-1DC2B681E804}"/>
                </a:ext>
              </a:extLst>
            </p:cNvPr>
            <p:cNvSpPr/>
            <p:nvPr/>
          </p:nvSpPr>
          <p:spPr>
            <a:xfrm flipH="1">
              <a:off x="11018801" y="8838762"/>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45" name="Oval 344">
              <a:extLst>
                <a:ext uri="{FF2B5EF4-FFF2-40B4-BE49-F238E27FC236}">
                  <a16:creationId xmlns:a16="http://schemas.microsoft.com/office/drawing/2014/main" id="{539286CA-EB6B-462A-8E1C-BF8FF3D440BA}"/>
                </a:ext>
              </a:extLst>
            </p:cNvPr>
            <p:cNvSpPr/>
            <p:nvPr/>
          </p:nvSpPr>
          <p:spPr>
            <a:xfrm flipH="1">
              <a:off x="11057178" y="8902262"/>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46" name="Oval 345">
              <a:extLst>
                <a:ext uri="{FF2B5EF4-FFF2-40B4-BE49-F238E27FC236}">
                  <a16:creationId xmlns:a16="http://schemas.microsoft.com/office/drawing/2014/main" id="{7E84DF1C-7D8B-40F2-BB6C-DA0A189F47CA}"/>
                </a:ext>
              </a:extLst>
            </p:cNvPr>
            <p:cNvSpPr/>
            <p:nvPr/>
          </p:nvSpPr>
          <p:spPr>
            <a:xfrm flipH="1">
              <a:off x="10732594" y="8793042"/>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47" name="Oval 346">
              <a:extLst>
                <a:ext uri="{FF2B5EF4-FFF2-40B4-BE49-F238E27FC236}">
                  <a16:creationId xmlns:a16="http://schemas.microsoft.com/office/drawing/2014/main" id="{79C743BF-3AB1-4101-8765-279158F1AD6D}"/>
                </a:ext>
              </a:extLst>
            </p:cNvPr>
            <p:cNvSpPr/>
            <p:nvPr/>
          </p:nvSpPr>
          <p:spPr>
            <a:xfrm flipH="1">
              <a:off x="10781407" y="8856542"/>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48" name="Oval 347">
              <a:extLst>
                <a:ext uri="{FF2B5EF4-FFF2-40B4-BE49-F238E27FC236}">
                  <a16:creationId xmlns:a16="http://schemas.microsoft.com/office/drawing/2014/main" id="{F329921E-7445-4967-849E-4533D3D4D8BC}"/>
                </a:ext>
              </a:extLst>
            </p:cNvPr>
            <p:cNvSpPr/>
            <p:nvPr/>
          </p:nvSpPr>
          <p:spPr>
            <a:xfrm rot="5751989" flipH="1">
              <a:off x="10704653" y="8852109"/>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49" name="Oval 348">
              <a:extLst>
                <a:ext uri="{FF2B5EF4-FFF2-40B4-BE49-F238E27FC236}">
                  <a16:creationId xmlns:a16="http://schemas.microsoft.com/office/drawing/2014/main" id="{720ECBAE-BD3E-4189-BF72-D98CB05FD97A}"/>
                </a:ext>
              </a:extLst>
            </p:cNvPr>
            <p:cNvSpPr/>
            <p:nvPr/>
          </p:nvSpPr>
          <p:spPr>
            <a:xfrm rot="5751989" flipH="1">
              <a:off x="10391260" y="8927338"/>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50" name="Oval 349">
              <a:extLst>
                <a:ext uri="{FF2B5EF4-FFF2-40B4-BE49-F238E27FC236}">
                  <a16:creationId xmlns:a16="http://schemas.microsoft.com/office/drawing/2014/main" id="{E58594CC-73A6-4610-BD46-273D782858E6}"/>
                </a:ext>
              </a:extLst>
            </p:cNvPr>
            <p:cNvSpPr/>
            <p:nvPr/>
          </p:nvSpPr>
          <p:spPr>
            <a:xfrm flipH="1">
              <a:off x="10450055" y="8793042"/>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51" name="Oval 350">
              <a:extLst>
                <a:ext uri="{FF2B5EF4-FFF2-40B4-BE49-F238E27FC236}">
                  <a16:creationId xmlns:a16="http://schemas.microsoft.com/office/drawing/2014/main" id="{586F4E5A-BF45-434C-A7BC-9ED862B248DE}"/>
                </a:ext>
              </a:extLst>
            </p:cNvPr>
            <p:cNvSpPr/>
            <p:nvPr/>
          </p:nvSpPr>
          <p:spPr>
            <a:xfrm flipH="1">
              <a:off x="10498868" y="8856542"/>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52" name="Oval 351">
              <a:extLst>
                <a:ext uri="{FF2B5EF4-FFF2-40B4-BE49-F238E27FC236}">
                  <a16:creationId xmlns:a16="http://schemas.microsoft.com/office/drawing/2014/main" id="{22F195C6-3BA1-41CD-B9DA-60322198D0ED}"/>
                </a:ext>
              </a:extLst>
            </p:cNvPr>
            <p:cNvSpPr/>
            <p:nvPr/>
          </p:nvSpPr>
          <p:spPr>
            <a:xfrm rot="5751989" flipH="1">
              <a:off x="10422114" y="8852109"/>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53" name="Oval 352">
              <a:extLst>
                <a:ext uri="{FF2B5EF4-FFF2-40B4-BE49-F238E27FC236}">
                  <a16:creationId xmlns:a16="http://schemas.microsoft.com/office/drawing/2014/main" id="{EA3A00DA-6804-4B29-BD0E-897F8A96822D}"/>
                </a:ext>
              </a:extLst>
            </p:cNvPr>
            <p:cNvSpPr/>
            <p:nvPr/>
          </p:nvSpPr>
          <p:spPr>
            <a:xfrm rot="5751989" flipH="1">
              <a:off x="10460491" y="8915609"/>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54" name="Oval 353">
              <a:extLst>
                <a:ext uri="{FF2B5EF4-FFF2-40B4-BE49-F238E27FC236}">
                  <a16:creationId xmlns:a16="http://schemas.microsoft.com/office/drawing/2014/main" id="{49455A41-38AE-4FD1-BCB2-BB70E99FC7F8}"/>
                </a:ext>
              </a:extLst>
            </p:cNvPr>
            <p:cNvSpPr/>
            <p:nvPr/>
          </p:nvSpPr>
          <p:spPr>
            <a:xfrm rot="5751989" flipH="1">
              <a:off x="10141386" y="8936851"/>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55" name="Oval 354">
              <a:extLst>
                <a:ext uri="{FF2B5EF4-FFF2-40B4-BE49-F238E27FC236}">
                  <a16:creationId xmlns:a16="http://schemas.microsoft.com/office/drawing/2014/main" id="{08F21569-092E-4B47-8DFB-BD89618B059F}"/>
                </a:ext>
              </a:extLst>
            </p:cNvPr>
            <p:cNvSpPr/>
            <p:nvPr/>
          </p:nvSpPr>
          <p:spPr>
            <a:xfrm flipH="1">
              <a:off x="10200181" y="8802555"/>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56" name="Oval 355">
              <a:extLst>
                <a:ext uri="{FF2B5EF4-FFF2-40B4-BE49-F238E27FC236}">
                  <a16:creationId xmlns:a16="http://schemas.microsoft.com/office/drawing/2014/main" id="{A3EC3B65-B5C2-4E75-8E7B-9A6C1B939943}"/>
                </a:ext>
              </a:extLst>
            </p:cNvPr>
            <p:cNvSpPr/>
            <p:nvPr/>
          </p:nvSpPr>
          <p:spPr>
            <a:xfrm flipH="1">
              <a:off x="10248994" y="8866055"/>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57" name="Oval 356">
              <a:extLst>
                <a:ext uri="{FF2B5EF4-FFF2-40B4-BE49-F238E27FC236}">
                  <a16:creationId xmlns:a16="http://schemas.microsoft.com/office/drawing/2014/main" id="{3F6FB93D-B901-4E2C-98EF-BAD157C599F7}"/>
                </a:ext>
              </a:extLst>
            </p:cNvPr>
            <p:cNvSpPr/>
            <p:nvPr/>
          </p:nvSpPr>
          <p:spPr>
            <a:xfrm rot="5751989" flipH="1">
              <a:off x="10172240" y="8861622"/>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58" name="Oval 357">
              <a:extLst>
                <a:ext uri="{FF2B5EF4-FFF2-40B4-BE49-F238E27FC236}">
                  <a16:creationId xmlns:a16="http://schemas.microsoft.com/office/drawing/2014/main" id="{E1B3A8A3-B46B-4115-A1F4-490F1479304F}"/>
                </a:ext>
              </a:extLst>
            </p:cNvPr>
            <p:cNvSpPr/>
            <p:nvPr/>
          </p:nvSpPr>
          <p:spPr>
            <a:xfrm rot="5751989" flipH="1">
              <a:off x="10210617" y="8925122"/>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59" name="Oval 358">
              <a:extLst>
                <a:ext uri="{FF2B5EF4-FFF2-40B4-BE49-F238E27FC236}">
                  <a16:creationId xmlns:a16="http://schemas.microsoft.com/office/drawing/2014/main" id="{346180B5-6E17-4100-BB7B-CF28667EACDD}"/>
                </a:ext>
              </a:extLst>
            </p:cNvPr>
            <p:cNvSpPr/>
            <p:nvPr/>
          </p:nvSpPr>
          <p:spPr>
            <a:xfrm rot="5751989" flipH="1">
              <a:off x="9878387" y="8936851"/>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60" name="Oval 359">
              <a:extLst>
                <a:ext uri="{FF2B5EF4-FFF2-40B4-BE49-F238E27FC236}">
                  <a16:creationId xmlns:a16="http://schemas.microsoft.com/office/drawing/2014/main" id="{EFAF21B6-3DDE-4CF8-9C76-F4A7EE492FF7}"/>
                </a:ext>
              </a:extLst>
            </p:cNvPr>
            <p:cNvSpPr/>
            <p:nvPr/>
          </p:nvSpPr>
          <p:spPr>
            <a:xfrm flipH="1">
              <a:off x="9937182" y="8802555"/>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61" name="Oval 360">
              <a:extLst>
                <a:ext uri="{FF2B5EF4-FFF2-40B4-BE49-F238E27FC236}">
                  <a16:creationId xmlns:a16="http://schemas.microsoft.com/office/drawing/2014/main" id="{735CAFCC-AB2F-4861-8A9E-0F2D129F541C}"/>
                </a:ext>
              </a:extLst>
            </p:cNvPr>
            <p:cNvSpPr/>
            <p:nvPr/>
          </p:nvSpPr>
          <p:spPr>
            <a:xfrm flipH="1">
              <a:off x="9985995" y="8866055"/>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62" name="Oval 361">
              <a:extLst>
                <a:ext uri="{FF2B5EF4-FFF2-40B4-BE49-F238E27FC236}">
                  <a16:creationId xmlns:a16="http://schemas.microsoft.com/office/drawing/2014/main" id="{ABEE77F8-444F-4C24-B459-610410D7C136}"/>
                </a:ext>
              </a:extLst>
            </p:cNvPr>
            <p:cNvSpPr/>
            <p:nvPr/>
          </p:nvSpPr>
          <p:spPr>
            <a:xfrm rot="5751989" flipH="1">
              <a:off x="9947618" y="8925122"/>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63" name="Oval 362">
              <a:extLst>
                <a:ext uri="{FF2B5EF4-FFF2-40B4-BE49-F238E27FC236}">
                  <a16:creationId xmlns:a16="http://schemas.microsoft.com/office/drawing/2014/main" id="{B988F654-842E-4465-A457-A418CA80B804}"/>
                </a:ext>
              </a:extLst>
            </p:cNvPr>
            <p:cNvSpPr/>
            <p:nvPr/>
          </p:nvSpPr>
          <p:spPr>
            <a:xfrm flipH="1">
              <a:off x="9627693" y="8779695"/>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64" name="Oval 363">
              <a:extLst>
                <a:ext uri="{FF2B5EF4-FFF2-40B4-BE49-F238E27FC236}">
                  <a16:creationId xmlns:a16="http://schemas.microsoft.com/office/drawing/2014/main" id="{E321B4D1-4649-41E8-81F2-295CA6A4766B}"/>
                </a:ext>
              </a:extLst>
            </p:cNvPr>
            <p:cNvSpPr/>
            <p:nvPr/>
          </p:nvSpPr>
          <p:spPr>
            <a:xfrm flipH="1">
              <a:off x="9676506" y="8843195"/>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65" name="Oval 364">
              <a:extLst>
                <a:ext uri="{FF2B5EF4-FFF2-40B4-BE49-F238E27FC236}">
                  <a16:creationId xmlns:a16="http://schemas.microsoft.com/office/drawing/2014/main" id="{D216FFAD-4FDE-47A1-999E-78C696087210}"/>
                </a:ext>
              </a:extLst>
            </p:cNvPr>
            <p:cNvSpPr/>
            <p:nvPr/>
          </p:nvSpPr>
          <p:spPr>
            <a:xfrm rot="5751989" flipH="1">
              <a:off x="9599752" y="8838762"/>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66" name="Oval 365">
              <a:extLst>
                <a:ext uri="{FF2B5EF4-FFF2-40B4-BE49-F238E27FC236}">
                  <a16:creationId xmlns:a16="http://schemas.microsoft.com/office/drawing/2014/main" id="{C111951C-49C5-4C0A-8C78-4A9EDD246B14}"/>
                </a:ext>
              </a:extLst>
            </p:cNvPr>
            <p:cNvSpPr/>
            <p:nvPr/>
          </p:nvSpPr>
          <p:spPr>
            <a:xfrm rot="5751989" flipH="1">
              <a:off x="9638129" y="8902262"/>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67" name="Oval 366">
              <a:extLst>
                <a:ext uri="{FF2B5EF4-FFF2-40B4-BE49-F238E27FC236}">
                  <a16:creationId xmlns:a16="http://schemas.microsoft.com/office/drawing/2014/main" id="{A7BF1425-42A3-43DF-859F-93C219A2E557}"/>
                </a:ext>
              </a:extLst>
            </p:cNvPr>
            <p:cNvSpPr/>
            <p:nvPr/>
          </p:nvSpPr>
          <p:spPr>
            <a:xfrm rot="5751989" flipH="1">
              <a:off x="9331920" y="8956947"/>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68" name="Oval 367">
              <a:extLst>
                <a:ext uri="{FF2B5EF4-FFF2-40B4-BE49-F238E27FC236}">
                  <a16:creationId xmlns:a16="http://schemas.microsoft.com/office/drawing/2014/main" id="{37619494-75F7-41B7-BD77-32FCF270592A}"/>
                </a:ext>
              </a:extLst>
            </p:cNvPr>
            <p:cNvSpPr/>
            <p:nvPr/>
          </p:nvSpPr>
          <p:spPr>
            <a:xfrm flipH="1">
              <a:off x="9390715" y="8822651"/>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69" name="Oval 368">
              <a:extLst>
                <a:ext uri="{FF2B5EF4-FFF2-40B4-BE49-F238E27FC236}">
                  <a16:creationId xmlns:a16="http://schemas.microsoft.com/office/drawing/2014/main" id="{997DEBD4-2406-4170-836C-05CA88A073F8}"/>
                </a:ext>
              </a:extLst>
            </p:cNvPr>
            <p:cNvSpPr/>
            <p:nvPr/>
          </p:nvSpPr>
          <p:spPr>
            <a:xfrm flipH="1">
              <a:off x="9439528" y="8886151"/>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70" name="Oval 369">
              <a:extLst>
                <a:ext uri="{FF2B5EF4-FFF2-40B4-BE49-F238E27FC236}">
                  <a16:creationId xmlns:a16="http://schemas.microsoft.com/office/drawing/2014/main" id="{2E87DD91-346E-4D82-957C-E878026656B4}"/>
                </a:ext>
              </a:extLst>
            </p:cNvPr>
            <p:cNvSpPr/>
            <p:nvPr/>
          </p:nvSpPr>
          <p:spPr>
            <a:xfrm rot="5751989" flipH="1">
              <a:off x="9362774" y="8881718"/>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71" name="Oval 370">
              <a:extLst>
                <a:ext uri="{FF2B5EF4-FFF2-40B4-BE49-F238E27FC236}">
                  <a16:creationId xmlns:a16="http://schemas.microsoft.com/office/drawing/2014/main" id="{45A9B953-DAAF-4588-8164-308637A936C9}"/>
                </a:ext>
              </a:extLst>
            </p:cNvPr>
            <p:cNvSpPr/>
            <p:nvPr/>
          </p:nvSpPr>
          <p:spPr>
            <a:xfrm rot="5751989" flipH="1">
              <a:off x="9401151" y="8945218"/>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72" name="Oval 371">
              <a:extLst>
                <a:ext uri="{FF2B5EF4-FFF2-40B4-BE49-F238E27FC236}">
                  <a16:creationId xmlns:a16="http://schemas.microsoft.com/office/drawing/2014/main" id="{C701FB1F-87E5-4A15-9411-9E9B53178E05}"/>
                </a:ext>
              </a:extLst>
            </p:cNvPr>
            <p:cNvSpPr/>
            <p:nvPr/>
          </p:nvSpPr>
          <p:spPr>
            <a:xfrm rot="5751989" flipH="1">
              <a:off x="9024624" y="8933987"/>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73" name="Oval 372">
              <a:extLst>
                <a:ext uri="{FF2B5EF4-FFF2-40B4-BE49-F238E27FC236}">
                  <a16:creationId xmlns:a16="http://schemas.microsoft.com/office/drawing/2014/main" id="{5AB94413-ED95-4369-A092-644C623BA7B8}"/>
                </a:ext>
              </a:extLst>
            </p:cNvPr>
            <p:cNvSpPr/>
            <p:nvPr/>
          </p:nvSpPr>
          <p:spPr>
            <a:xfrm flipH="1">
              <a:off x="9083419" y="8799691"/>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74" name="Oval 373">
              <a:extLst>
                <a:ext uri="{FF2B5EF4-FFF2-40B4-BE49-F238E27FC236}">
                  <a16:creationId xmlns:a16="http://schemas.microsoft.com/office/drawing/2014/main" id="{A5FCD6F7-3942-4B84-9214-32920848F7F3}"/>
                </a:ext>
              </a:extLst>
            </p:cNvPr>
            <p:cNvSpPr/>
            <p:nvPr/>
          </p:nvSpPr>
          <p:spPr>
            <a:xfrm flipH="1">
              <a:off x="9132232" y="8863191"/>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75" name="Oval 374">
              <a:extLst>
                <a:ext uri="{FF2B5EF4-FFF2-40B4-BE49-F238E27FC236}">
                  <a16:creationId xmlns:a16="http://schemas.microsoft.com/office/drawing/2014/main" id="{5502BE5A-CF1D-4B1D-BA40-003FD2D96994}"/>
                </a:ext>
              </a:extLst>
            </p:cNvPr>
            <p:cNvSpPr/>
            <p:nvPr/>
          </p:nvSpPr>
          <p:spPr>
            <a:xfrm rot="5751989" flipH="1">
              <a:off x="9055478" y="8858758"/>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76" name="Oval 375">
              <a:extLst>
                <a:ext uri="{FF2B5EF4-FFF2-40B4-BE49-F238E27FC236}">
                  <a16:creationId xmlns:a16="http://schemas.microsoft.com/office/drawing/2014/main" id="{285FA169-FED4-43DA-AF06-8B9534D3EFD2}"/>
                </a:ext>
              </a:extLst>
            </p:cNvPr>
            <p:cNvSpPr/>
            <p:nvPr/>
          </p:nvSpPr>
          <p:spPr>
            <a:xfrm rot="5751989" flipH="1">
              <a:off x="9093855" y="8922258"/>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77" name="Oval 376">
              <a:extLst>
                <a:ext uri="{FF2B5EF4-FFF2-40B4-BE49-F238E27FC236}">
                  <a16:creationId xmlns:a16="http://schemas.microsoft.com/office/drawing/2014/main" id="{EA25C293-BF27-403A-A757-44D7F0D19525}"/>
                </a:ext>
              </a:extLst>
            </p:cNvPr>
            <p:cNvSpPr/>
            <p:nvPr/>
          </p:nvSpPr>
          <p:spPr>
            <a:xfrm rot="5751989" flipH="1">
              <a:off x="8725979" y="8933987"/>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78" name="Oval 377">
              <a:extLst>
                <a:ext uri="{FF2B5EF4-FFF2-40B4-BE49-F238E27FC236}">
                  <a16:creationId xmlns:a16="http://schemas.microsoft.com/office/drawing/2014/main" id="{2AE9C202-B4B4-4329-AA4D-2371CFDCEA9E}"/>
                </a:ext>
              </a:extLst>
            </p:cNvPr>
            <p:cNvSpPr/>
            <p:nvPr/>
          </p:nvSpPr>
          <p:spPr>
            <a:xfrm flipH="1">
              <a:off x="8842043" y="8793041"/>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79" name="Oval 378">
              <a:extLst>
                <a:ext uri="{FF2B5EF4-FFF2-40B4-BE49-F238E27FC236}">
                  <a16:creationId xmlns:a16="http://schemas.microsoft.com/office/drawing/2014/main" id="{52FBBAF7-B042-4D00-BD46-3D761B6447EA}"/>
                </a:ext>
              </a:extLst>
            </p:cNvPr>
            <p:cNvSpPr/>
            <p:nvPr/>
          </p:nvSpPr>
          <p:spPr>
            <a:xfrm flipH="1">
              <a:off x="8890856" y="8856541"/>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80" name="Oval 379">
              <a:extLst>
                <a:ext uri="{FF2B5EF4-FFF2-40B4-BE49-F238E27FC236}">
                  <a16:creationId xmlns:a16="http://schemas.microsoft.com/office/drawing/2014/main" id="{C957391D-5C76-481D-A10B-E96F417A65DE}"/>
                </a:ext>
              </a:extLst>
            </p:cNvPr>
            <p:cNvSpPr/>
            <p:nvPr/>
          </p:nvSpPr>
          <p:spPr>
            <a:xfrm rot="5751989" flipH="1">
              <a:off x="8707136" y="8785741"/>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81" name="Oval 380">
              <a:extLst>
                <a:ext uri="{FF2B5EF4-FFF2-40B4-BE49-F238E27FC236}">
                  <a16:creationId xmlns:a16="http://schemas.microsoft.com/office/drawing/2014/main" id="{7726BC86-66C8-4C80-AFE3-EBD9FDF97FA5}"/>
                </a:ext>
              </a:extLst>
            </p:cNvPr>
            <p:cNvSpPr/>
            <p:nvPr/>
          </p:nvSpPr>
          <p:spPr>
            <a:xfrm rot="5751989" flipH="1">
              <a:off x="8852479" y="8915608"/>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82" name="Oval 381">
              <a:extLst>
                <a:ext uri="{FF2B5EF4-FFF2-40B4-BE49-F238E27FC236}">
                  <a16:creationId xmlns:a16="http://schemas.microsoft.com/office/drawing/2014/main" id="{909494C9-B3B5-413F-9D0B-6B1EC6210BEF}"/>
                </a:ext>
              </a:extLst>
            </p:cNvPr>
            <p:cNvSpPr/>
            <p:nvPr/>
          </p:nvSpPr>
          <p:spPr>
            <a:xfrm rot="5751989" flipH="1">
              <a:off x="8495752" y="8925123"/>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83" name="Oval 382">
              <a:extLst>
                <a:ext uri="{FF2B5EF4-FFF2-40B4-BE49-F238E27FC236}">
                  <a16:creationId xmlns:a16="http://schemas.microsoft.com/office/drawing/2014/main" id="{F2142656-BBBC-4369-9EC3-B200DF68FCF6}"/>
                </a:ext>
              </a:extLst>
            </p:cNvPr>
            <p:cNvSpPr/>
            <p:nvPr/>
          </p:nvSpPr>
          <p:spPr>
            <a:xfrm flipH="1">
              <a:off x="8554547" y="8790827"/>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84" name="Oval 383">
              <a:extLst>
                <a:ext uri="{FF2B5EF4-FFF2-40B4-BE49-F238E27FC236}">
                  <a16:creationId xmlns:a16="http://schemas.microsoft.com/office/drawing/2014/main" id="{98414B45-6CF9-44AF-859F-652628CFECF1}"/>
                </a:ext>
              </a:extLst>
            </p:cNvPr>
            <p:cNvSpPr/>
            <p:nvPr/>
          </p:nvSpPr>
          <p:spPr>
            <a:xfrm flipH="1">
              <a:off x="8603360" y="8854327"/>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85" name="Oval 384">
              <a:extLst>
                <a:ext uri="{FF2B5EF4-FFF2-40B4-BE49-F238E27FC236}">
                  <a16:creationId xmlns:a16="http://schemas.microsoft.com/office/drawing/2014/main" id="{7E1C8190-98D6-4FF4-9819-9B510B957BEB}"/>
                </a:ext>
              </a:extLst>
            </p:cNvPr>
            <p:cNvSpPr/>
            <p:nvPr/>
          </p:nvSpPr>
          <p:spPr>
            <a:xfrm rot="5751989" flipH="1">
              <a:off x="8526606" y="8849894"/>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86" name="Oval 385">
              <a:extLst>
                <a:ext uri="{FF2B5EF4-FFF2-40B4-BE49-F238E27FC236}">
                  <a16:creationId xmlns:a16="http://schemas.microsoft.com/office/drawing/2014/main" id="{BBCFEFA4-4AF2-47BE-9248-4208ED7CA3BF}"/>
                </a:ext>
              </a:extLst>
            </p:cNvPr>
            <p:cNvSpPr/>
            <p:nvPr/>
          </p:nvSpPr>
          <p:spPr>
            <a:xfrm rot="5751989" flipH="1">
              <a:off x="8564983" y="8913394"/>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87" name="Oval 386">
              <a:extLst>
                <a:ext uri="{FF2B5EF4-FFF2-40B4-BE49-F238E27FC236}">
                  <a16:creationId xmlns:a16="http://schemas.microsoft.com/office/drawing/2014/main" id="{2FF988D5-3C3A-45B3-B132-623C208FA20F}"/>
                </a:ext>
              </a:extLst>
            </p:cNvPr>
            <p:cNvSpPr/>
            <p:nvPr/>
          </p:nvSpPr>
          <p:spPr>
            <a:xfrm rot="5751989" flipH="1">
              <a:off x="8213902" y="8927338"/>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88" name="Oval 387">
              <a:extLst>
                <a:ext uri="{FF2B5EF4-FFF2-40B4-BE49-F238E27FC236}">
                  <a16:creationId xmlns:a16="http://schemas.microsoft.com/office/drawing/2014/main" id="{584D18E7-BA6F-4F58-86F3-D21B203660D0}"/>
                </a:ext>
              </a:extLst>
            </p:cNvPr>
            <p:cNvSpPr/>
            <p:nvPr/>
          </p:nvSpPr>
          <p:spPr>
            <a:xfrm flipH="1">
              <a:off x="8272697" y="8793042"/>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89" name="Oval 388">
              <a:extLst>
                <a:ext uri="{FF2B5EF4-FFF2-40B4-BE49-F238E27FC236}">
                  <a16:creationId xmlns:a16="http://schemas.microsoft.com/office/drawing/2014/main" id="{1739C687-CC94-4CD8-8D42-7F0102445148}"/>
                </a:ext>
              </a:extLst>
            </p:cNvPr>
            <p:cNvSpPr/>
            <p:nvPr/>
          </p:nvSpPr>
          <p:spPr>
            <a:xfrm flipH="1">
              <a:off x="8321510" y="8856542"/>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90" name="Oval 389">
              <a:extLst>
                <a:ext uri="{FF2B5EF4-FFF2-40B4-BE49-F238E27FC236}">
                  <a16:creationId xmlns:a16="http://schemas.microsoft.com/office/drawing/2014/main" id="{B13C562C-0E12-45E3-A8FC-BB533CD5EFD4}"/>
                </a:ext>
              </a:extLst>
            </p:cNvPr>
            <p:cNvSpPr/>
            <p:nvPr/>
          </p:nvSpPr>
          <p:spPr>
            <a:xfrm rot="5751989" flipH="1">
              <a:off x="8244756" y="8852109"/>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91" name="Oval 390">
              <a:extLst>
                <a:ext uri="{FF2B5EF4-FFF2-40B4-BE49-F238E27FC236}">
                  <a16:creationId xmlns:a16="http://schemas.microsoft.com/office/drawing/2014/main" id="{F30CF648-6BED-4F8A-A997-885A969F900E}"/>
                </a:ext>
              </a:extLst>
            </p:cNvPr>
            <p:cNvSpPr/>
            <p:nvPr/>
          </p:nvSpPr>
          <p:spPr>
            <a:xfrm rot="5751989" flipH="1">
              <a:off x="8283133" y="8915609"/>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92" name="Oval 391">
              <a:extLst>
                <a:ext uri="{FF2B5EF4-FFF2-40B4-BE49-F238E27FC236}">
                  <a16:creationId xmlns:a16="http://schemas.microsoft.com/office/drawing/2014/main" id="{87801288-28CD-423F-BAAE-D788300E1313}"/>
                </a:ext>
              </a:extLst>
            </p:cNvPr>
            <p:cNvSpPr/>
            <p:nvPr/>
          </p:nvSpPr>
          <p:spPr>
            <a:xfrm rot="5751989" flipH="1">
              <a:off x="7945075" y="8933987"/>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93" name="Oval 392">
              <a:extLst>
                <a:ext uri="{FF2B5EF4-FFF2-40B4-BE49-F238E27FC236}">
                  <a16:creationId xmlns:a16="http://schemas.microsoft.com/office/drawing/2014/main" id="{C9D7B85B-80D8-4C35-A938-AFF1E976513C}"/>
                </a:ext>
              </a:extLst>
            </p:cNvPr>
            <p:cNvSpPr/>
            <p:nvPr/>
          </p:nvSpPr>
          <p:spPr>
            <a:xfrm flipH="1">
              <a:off x="8003870" y="8799691"/>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94" name="Oval 393">
              <a:extLst>
                <a:ext uri="{FF2B5EF4-FFF2-40B4-BE49-F238E27FC236}">
                  <a16:creationId xmlns:a16="http://schemas.microsoft.com/office/drawing/2014/main" id="{FB9D319B-682F-4566-B673-56B9743AD689}"/>
                </a:ext>
              </a:extLst>
            </p:cNvPr>
            <p:cNvSpPr/>
            <p:nvPr/>
          </p:nvSpPr>
          <p:spPr>
            <a:xfrm flipH="1">
              <a:off x="8052683" y="8863191"/>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95" name="Oval 394">
              <a:extLst>
                <a:ext uri="{FF2B5EF4-FFF2-40B4-BE49-F238E27FC236}">
                  <a16:creationId xmlns:a16="http://schemas.microsoft.com/office/drawing/2014/main" id="{C4369F36-AEB2-45AE-895F-DE6391EC49E4}"/>
                </a:ext>
              </a:extLst>
            </p:cNvPr>
            <p:cNvSpPr/>
            <p:nvPr/>
          </p:nvSpPr>
          <p:spPr>
            <a:xfrm rot="5751989" flipH="1">
              <a:off x="7975929" y="8858758"/>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96" name="Oval 395">
              <a:extLst>
                <a:ext uri="{FF2B5EF4-FFF2-40B4-BE49-F238E27FC236}">
                  <a16:creationId xmlns:a16="http://schemas.microsoft.com/office/drawing/2014/main" id="{B13017EC-23BA-48C5-BBDC-4D3ECCBA40FC}"/>
                </a:ext>
              </a:extLst>
            </p:cNvPr>
            <p:cNvSpPr/>
            <p:nvPr/>
          </p:nvSpPr>
          <p:spPr>
            <a:xfrm rot="5751989" flipH="1">
              <a:off x="8014306" y="8922258"/>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97" name="Oval 396">
              <a:extLst>
                <a:ext uri="{FF2B5EF4-FFF2-40B4-BE49-F238E27FC236}">
                  <a16:creationId xmlns:a16="http://schemas.microsoft.com/office/drawing/2014/main" id="{50DCD2E6-7C97-4F93-A9CE-E0BF4F8B2021}"/>
                </a:ext>
              </a:extLst>
            </p:cNvPr>
            <p:cNvSpPr/>
            <p:nvPr/>
          </p:nvSpPr>
          <p:spPr>
            <a:xfrm rot="5751989" flipH="1">
              <a:off x="7895626" y="8914430"/>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98" name="Oval 397">
              <a:extLst>
                <a:ext uri="{FF2B5EF4-FFF2-40B4-BE49-F238E27FC236}">
                  <a16:creationId xmlns:a16="http://schemas.microsoft.com/office/drawing/2014/main" id="{3455D8CB-B26E-465B-9C71-21BF5CD5061C}"/>
                </a:ext>
              </a:extLst>
            </p:cNvPr>
            <p:cNvSpPr/>
            <p:nvPr/>
          </p:nvSpPr>
          <p:spPr>
            <a:xfrm flipH="1">
              <a:off x="7954421" y="8780134"/>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99" name="Oval 398">
              <a:extLst>
                <a:ext uri="{FF2B5EF4-FFF2-40B4-BE49-F238E27FC236}">
                  <a16:creationId xmlns:a16="http://schemas.microsoft.com/office/drawing/2014/main" id="{1A3AF509-A19B-498D-B02F-0A3EC80C555F}"/>
                </a:ext>
              </a:extLst>
            </p:cNvPr>
            <p:cNvSpPr/>
            <p:nvPr/>
          </p:nvSpPr>
          <p:spPr>
            <a:xfrm flipH="1">
              <a:off x="8003234" y="8843634"/>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00" name="Oval 399">
              <a:extLst>
                <a:ext uri="{FF2B5EF4-FFF2-40B4-BE49-F238E27FC236}">
                  <a16:creationId xmlns:a16="http://schemas.microsoft.com/office/drawing/2014/main" id="{40F8CD4F-F7E2-41E4-93D3-F2AD10002AD3}"/>
                </a:ext>
              </a:extLst>
            </p:cNvPr>
            <p:cNvSpPr/>
            <p:nvPr/>
          </p:nvSpPr>
          <p:spPr>
            <a:xfrm rot="5751989" flipH="1">
              <a:off x="7926480" y="8839201"/>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01" name="Oval 400">
              <a:extLst>
                <a:ext uri="{FF2B5EF4-FFF2-40B4-BE49-F238E27FC236}">
                  <a16:creationId xmlns:a16="http://schemas.microsoft.com/office/drawing/2014/main" id="{5DD185AA-7BC5-4015-B186-54CFD0B24D76}"/>
                </a:ext>
              </a:extLst>
            </p:cNvPr>
            <p:cNvSpPr/>
            <p:nvPr/>
          </p:nvSpPr>
          <p:spPr>
            <a:xfrm rot="5751989" flipH="1">
              <a:off x="7964857" y="8902701"/>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02" name="Oval 401">
              <a:extLst>
                <a:ext uri="{FF2B5EF4-FFF2-40B4-BE49-F238E27FC236}">
                  <a16:creationId xmlns:a16="http://schemas.microsoft.com/office/drawing/2014/main" id="{F9BE8EB5-F4C7-4FC4-ADF8-D76A67EED191}"/>
                </a:ext>
              </a:extLst>
            </p:cNvPr>
            <p:cNvSpPr/>
            <p:nvPr/>
          </p:nvSpPr>
          <p:spPr>
            <a:xfrm rot="5751989" flipH="1">
              <a:off x="7872776" y="8940638"/>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03" name="Oval 402">
              <a:extLst>
                <a:ext uri="{FF2B5EF4-FFF2-40B4-BE49-F238E27FC236}">
                  <a16:creationId xmlns:a16="http://schemas.microsoft.com/office/drawing/2014/main" id="{58669884-0C09-40F5-A16A-EE3AE8488B24}"/>
                </a:ext>
              </a:extLst>
            </p:cNvPr>
            <p:cNvSpPr/>
            <p:nvPr/>
          </p:nvSpPr>
          <p:spPr>
            <a:xfrm flipH="1">
              <a:off x="7931571" y="8806342"/>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04" name="Oval 403">
              <a:extLst>
                <a:ext uri="{FF2B5EF4-FFF2-40B4-BE49-F238E27FC236}">
                  <a16:creationId xmlns:a16="http://schemas.microsoft.com/office/drawing/2014/main" id="{CEF00A87-DDBE-4C62-BA06-A92671F930FA}"/>
                </a:ext>
              </a:extLst>
            </p:cNvPr>
            <p:cNvSpPr/>
            <p:nvPr/>
          </p:nvSpPr>
          <p:spPr>
            <a:xfrm flipH="1">
              <a:off x="7980384" y="8869842"/>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05" name="Oval 404">
              <a:extLst>
                <a:ext uri="{FF2B5EF4-FFF2-40B4-BE49-F238E27FC236}">
                  <a16:creationId xmlns:a16="http://schemas.microsoft.com/office/drawing/2014/main" id="{AB45AD5B-5758-4484-AC9C-6EAC5FCF6E7B}"/>
                </a:ext>
              </a:extLst>
            </p:cNvPr>
            <p:cNvSpPr/>
            <p:nvPr/>
          </p:nvSpPr>
          <p:spPr>
            <a:xfrm rot="5751989" flipH="1">
              <a:off x="7903630" y="8865409"/>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06" name="Oval 405">
              <a:extLst>
                <a:ext uri="{FF2B5EF4-FFF2-40B4-BE49-F238E27FC236}">
                  <a16:creationId xmlns:a16="http://schemas.microsoft.com/office/drawing/2014/main" id="{040B4800-E242-479B-9B17-65841F477F1E}"/>
                </a:ext>
              </a:extLst>
            </p:cNvPr>
            <p:cNvSpPr/>
            <p:nvPr/>
          </p:nvSpPr>
          <p:spPr>
            <a:xfrm rot="5751989" flipH="1">
              <a:off x="7942007" y="8928909"/>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07" name="Oval 406">
              <a:extLst>
                <a:ext uri="{FF2B5EF4-FFF2-40B4-BE49-F238E27FC236}">
                  <a16:creationId xmlns:a16="http://schemas.microsoft.com/office/drawing/2014/main" id="{A091D369-A6ED-4F13-AF49-7BB0D2784A07}"/>
                </a:ext>
              </a:extLst>
            </p:cNvPr>
            <p:cNvSpPr/>
            <p:nvPr/>
          </p:nvSpPr>
          <p:spPr>
            <a:xfrm rot="5751989" flipH="1">
              <a:off x="8166425" y="8913990"/>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08" name="Oval 407">
              <a:extLst>
                <a:ext uri="{FF2B5EF4-FFF2-40B4-BE49-F238E27FC236}">
                  <a16:creationId xmlns:a16="http://schemas.microsoft.com/office/drawing/2014/main" id="{4186A752-FB59-4FA8-8146-2D10D956A724}"/>
                </a:ext>
              </a:extLst>
            </p:cNvPr>
            <p:cNvSpPr/>
            <p:nvPr/>
          </p:nvSpPr>
          <p:spPr>
            <a:xfrm flipH="1">
              <a:off x="8225220" y="8779694"/>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09" name="Oval 408">
              <a:extLst>
                <a:ext uri="{FF2B5EF4-FFF2-40B4-BE49-F238E27FC236}">
                  <a16:creationId xmlns:a16="http://schemas.microsoft.com/office/drawing/2014/main" id="{5F2DC631-745C-4745-87D5-F59A825DBFEE}"/>
                </a:ext>
              </a:extLst>
            </p:cNvPr>
            <p:cNvSpPr/>
            <p:nvPr/>
          </p:nvSpPr>
          <p:spPr>
            <a:xfrm flipH="1">
              <a:off x="8274033" y="8843194"/>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10" name="Oval 409">
              <a:extLst>
                <a:ext uri="{FF2B5EF4-FFF2-40B4-BE49-F238E27FC236}">
                  <a16:creationId xmlns:a16="http://schemas.microsoft.com/office/drawing/2014/main" id="{A0D93B74-4C26-4999-8E14-6BE48AB378E6}"/>
                </a:ext>
              </a:extLst>
            </p:cNvPr>
            <p:cNvSpPr/>
            <p:nvPr/>
          </p:nvSpPr>
          <p:spPr>
            <a:xfrm rot="5751989" flipH="1">
              <a:off x="8197279" y="8838761"/>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11" name="Oval 410">
              <a:extLst>
                <a:ext uri="{FF2B5EF4-FFF2-40B4-BE49-F238E27FC236}">
                  <a16:creationId xmlns:a16="http://schemas.microsoft.com/office/drawing/2014/main" id="{D8653415-06BF-4DB7-A8C8-127766EB7324}"/>
                </a:ext>
              </a:extLst>
            </p:cNvPr>
            <p:cNvSpPr/>
            <p:nvPr/>
          </p:nvSpPr>
          <p:spPr>
            <a:xfrm rot="5751989" flipH="1">
              <a:off x="8235656" y="8902261"/>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12" name="Oval 411">
              <a:extLst>
                <a:ext uri="{FF2B5EF4-FFF2-40B4-BE49-F238E27FC236}">
                  <a16:creationId xmlns:a16="http://schemas.microsoft.com/office/drawing/2014/main" id="{74D7A7D0-4C23-4C81-976C-3E1F1B90B2FB}"/>
                </a:ext>
              </a:extLst>
            </p:cNvPr>
            <p:cNvSpPr/>
            <p:nvPr/>
          </p:nvSpPr>
          <p:spPr>
            <a:xfrm rot="5751989" flipH="1">
              <a:off x="10149986" y="8808605"/>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13" name="Oval 412">
              <a:extLst>
                <a:ext uri="{FF2B5EF4-FFF2-40B4-BE49-F238E27FC236}">
                  <a16:creationId xmlns:a16="http://schemas.microsoft.com/office/drawing/2014/main" id="{817008B1-1166-4B86-897A-7804579BDDD6}"/>
                </a:ext>
              </a:extLst>
            </p:cNvPr>
            <p:cNvSpPr/>
            <p:nvPr/>
          </p:nvSpPr>
          <p:spPr>
            <a:xfrm rot="5751989" flipH="1">
              <a:off x="9809375" y="8809849"/>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14" name="Oval 413">
              <a:extLst>
                <a:ext uri="{FF2B5EF4-FFF2-40B4-BE49-F238E27FC236}">
                  <a16:creationId xmlns:a16="http://schemas.microsoft.com/office/drawing/2014/main" id="{D57382B9-D678-4688-8330-128635EE012D}"/>
                </a:ext>
              </a:extLst>
            </p:cNvPr>
            <p:cNvSpPr/>
            <p:nvPr/>
          </p:nvSpPr>
          <p:spPr>
            <a:xfrm rot="5751989" flipH="1">
              <a:off x="9878606" y="8798120"/>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15" name="Oval 414">
              <a:extLst>
                <a:ext uri="{FF2B5EF4-FFF2-40B4-BE49-F238E27FC236}">
                  <a16:creationId xmlns:a16="http://schemas.microsoft.com/office/drawing/2014/main" id="{4BA95ED3-EB3E-45C4-8A3B-24024095EAAA}"/>
                </a:ext>
              </a:extLst>
            </p:cNvPr>
            <p:cNvSpPr/>
            <p:nvPr/>
          </p:nvSpPr>
          <p:spPr>
            <a:xfrm rot="5751989" flipH="1">
              <a:off x="9816318" y="8886697"/>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16" name="Oval 415">
              <a:extLst>
                <a:ext uri="{FF2B5EF4-FFF2-40B4-BE49-F238E27FC236}">
                  <a16:creationId xmlns:a16="http://schemas.microsoft.com/office/drawing/2014/main" id="{7F9432C0-D41D-4165-8659-3D5C342C3EAC}"/>
                </a:ext>
              </a:extLst>
            </p:cNvPr>
            <p:cNvSpPr/>
            <p:nvPr/>
          </p:nvSpPr>
          <p:spPr>
            <a:xfrm rot="5751989" flipH="1">
              <a:off x="9514943" y="8942316"/>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17" name="Oval 416">
              <a:extLst>
                <a:ext uri="{FF2B5EF4-FFF2-40B4-BE49-F238E27FC236}">
                  <a16:creationId xmlns:a16="http://schemas.microsoft.com/office/drawing/2014/main" id="{A271E838-193E-40E7-97C5-D1F2408C2EB7}"/>
                </a:ext>
              </a:extLst>
            </p:cNvPr>
            <p:cNvSpPr/>
            <p:nvPr/>
          </p:nvSpPr>
          <p:spPr>
            <a:xfrm flipH="1">
              <a:off x="9573738" y="8808020"/>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18" name="Oval 417">
              <a:extLst>
                <a:ext uri="{FF2B5EF4-FFF2-40B4-BE49-F238E27FC236}">
                  <a16:creationId xmlns:a16="http://schemas.microsoft.com/office/drawing/2014/main" id="{93FDCF1F-0ECC-4159-9868-556FC4770415}"/>
                </a:ext>
              </a:extLst>
            </p:cNvPr>
            <p:cNvSpPr/>
            <p:nvPr/>
          </p:nvSpPr>
          <p:spPr>
            <a:xfrm rot="5751989" flipH="1">
              <a:off x="9545797" y="8867087"/>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19" name="Oval 418">
              <a:extLst>
                <a:ext uri="{FF2B5EF4-FFF2-40B4-BE49-F238E27FC236}">
                  <a16:creationId xmlns:a16="http://schemas.microsoft.com/office/drawing/2014/main" id="{F6E9F418-B524-4550-A68F-9693A5899DA0}"/>
                </a:ext>
              </a:extLst>
            </p:cNvPr>
            <p:cNvSpPr/>
            <p:nvPr/>
          </p:nvSpPr>
          <p:spPr>
            <a:xfrm rot="5751989" flipH="1">
              <a:off x="9584174" y="8930587"/>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20" name="Oval 419">
              <a:extLst>
                <a:ext uri="{FF2B5EF4-FFF2-40B4-BE49-F238E27FC236}">
                  <a16:creationId xmlns:a16="http://schemas.microsoft.com/office/drawing/2014/main" id="{3E46FD04-5ED9-4800-8D00-60DE42A4AB44}"/>
                </a:ext>
              </a:extLst>
            </p:cNvPr>
            <p:cNvSpPr/>
            <p:nvPr/>
          </p:nvSpPr>
          <p:spPr>
            <a:xfrm rot="5751989" flipH="1">
              <a:off x="9265479" y="8906793"/>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21" name="Oval 420">
              <a:extLst>
                <a:ext uri="{FF2B5EF4-FFF2-40B4-BE49-F238E27FC236}">
                  <a16:creationId xmlns:a16="http://schemas.microsoft.com/office/drawing/2014/main" id="{1593009D-1DC6-418C-8268-8197E0F4C42B}"/>
                </a:ext>
              </a:extLst>
            </p:cNvPr>
            <p:cNvSpPr/>
            <p:nvPr/>
          </p:nvSpPr>
          <p:spPr>
            <a:xfrm flipH="1">
              <a:off x="9324274" y="8772497"/>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22" name="Oval 421">
              <a:extLst>
                <a:ext uri="{FF2B5EF4-FFF2-40B4-BE49-F238E27FC236}">
                  <a16:creationId xmlns:a16="http://schemas.microsoft.com/office/drawing/2014/main" id="{D27B27C4-FE66-4505-9618-CE93AE64B47C}"/>
                </a:ext>
              </a:extLst>
            </p:cNvPr>
            <p:cNvSpPr/>
            <p:nvPr/>
          </p:nvSpPr>
          <p:spPr>
            <a:xfrm rot="5751989" flipH="1">
              <a:off x="9296333" y="8831564"/>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23" name="Oval 422">
              <a:extLst>
                <a:ext uri="{FF2B5EF4-FFF2-40B4-BE49-F238E27FC236}">
                  <a16:creationId xmlns:a16="http://schemas.microsoft.com/office/drawing/2014/main" id="{F9EFDA0E-487C-445A-8A06-09D201B168BE}"/>
                </a:ext>
              </a:extLst>
            </p:cNvPr>
            <p:cNvSpPr/>
            <p:nvPr/>
          </p:nvSpPr>
          <p:spPr>
            <a:xfrm rot="5751989" flipH="1">
              <a:off x="9334710" y="8895064"/>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24" name="Oval 423">
              <a:extLst>
                <a:ext uri="{FF2B5EF4-FFF2-40B4-BE49-F238E27FC236}">
                  <a16:creationId xmlns:a16="http://schemas.microsoft.com/office/drawing/2014/main" id="{4CE64895-165B-4FE9-AED0-FAA7DCAF0127}"/>
                </a:ext>
              </a:extLst>
            </p:cNvPr>
            <p:cNvSpPr/>
            <p:nvPr/>
          </p:nvSpPr>
          <p:spPr>
            <a:xfrm rot="5751989" flipH="1">
              <a:off x="8966355" y="8943283"/>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25" name="Oval 424">
              <a:extLst>
                <a:ext uri="{FF2B5EF4-FFF2-40B4-BE49-F238E27FC236}">
                  <a16:creationId xmlns:a16="http://schemas.microsoft.com/office/drawing/2014/main" id="{9500BF75-A873-4A7E-A424-6CFA4CE754E5}"/>
                </a:ext>
              </a:extLst>
            </p:cNvPr>
            <p:cNvSpPr/>
            <p:nvPr/>
          </p:nvSpPr>
          <p:spPr>
            <a:xfrm flipH="1">
              <a:off x="9131536" y="8806343"/>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26" name="Oval 425">
              <a:extLst>
                <a:ext uri="{FF2B5EF4-FFF2-40B4-BE49-F238E27FC236}">
                  <a16:creationId xmlns:a16="http://schemas.microsoft.com/office/drawing/2014/main" id="{744D47C6-3C49-4DDA-A2B7-694766A7829C}"/>
                </a:ext>
              </a:extLst>
            </p:cNvPr>
            <p:cNvSpPr/>
            <p:nvPr/>
          </p:nvSpPr>
          <p:spPr>
            <a:xfrm flipH="1">
              <a:off x="9005635" y="8801194"/>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27" name="Oval 426">
              <a:extLst>
                <a:ext uri="{FF2B5EF4-FFF2-40B4-BE49-F238E27FC236}">
                  <a16:creationId xmlns:a16="http://schemas.microsoft.com/office/drawing/2014/main" id="{70206591-150C-4950-88D0-DF75F1D38899}"/>
                </a:ext>
              </a:extLst>
            </p:cNvPr>
            <p:cNvSpPr/>
            <p:nvPr/>
          </p:nvSpPr>
          <p:spPr>
            <a:xfrm rot="5751989" flipH="1">
              <a:off x="8997901" y="8869842"/>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28" name="Oval 427">
              <a:extLst>
                <a:ext uri="{FF2B5EF4-FFF2-40B4-BE49-F238E27FC236}">
                  <a16:creationId xmlns:a16="http://schemas.microsoft.com/office/drawing/2014/main" id="{BC08CEF2-C2C4-4C91-8C54-6AE75537C61F}"/>
                </a:ext>
              </a:extLst>
            </p:cNvPr>
            <p:cNvSpPr/>
            <p:nvPr/>
          </p:nvSpPr>
          <p:spPr>
            <a:xfrm rot="5751989" flipH="1">
              <a:off x="9141972" y="8928910"/>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29" name="Oval 428">
              <a:extLst>
                <a:ext uri="{FF2B5EF4-FFF2-40B4-BE49-F238E27FC236}">
                  <a16:creationId xmlns:a16="http://schemas.microsoft.com/office/drawing/2014/main" id="{443F08B9-547D-42E6-9EF4-DB4B1369EF22}"/>
                </a:ext>
              </a:extLst>
            </p:cNvPr>
            <p:cNvSpPr/>
            <p:nvPr/>
          </p:nvSpPr>
          <p:spPr>
            <a:xfrm rot="5751989" flipH="1">
              <a:off x="8730056" y="8904474"/>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30" name="Oval 429">
              <a:extLst>
                <a:ext uri="{FF2B5EF4-FFF2-40B4-BE49-F238E27FC236}">
                  <a16:creationId xmlns:a16="http://schemas.microsoft.com/office/drawing/2014/main" id="{1F40886A-79A0-4CF6-8A7C-8D9617516453}"/>
                </a:ext>
              </a:extLst>
            </p:cNvPr>
            <p:cNvSpPr/>
            <p:nvPr/>
          </p:nvSpPr>
          <p:spPr>
            <a:xfrm flipH="1">
              <a:off x="8788851" y="8770178"/>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31" name="Oval 430">
              <a:extLst>
                <a:ext uri="{FF2B5EF4-FFF2-40B4-BE49-F238E27FC236}">
                  <a16:creationId xmlns:a16="http://schemas.microsoft.com/office/drawing/2014/main" id="{5198174C-F193-4B1B-B836-F6A76E8EF6F7}"/>
                </a:ext>
              </a:extLst>
            </p:cNvPr>
            <p:cNvSpPr/>
            <p:nvPr/>
          </p:nvSpPr>
          <p:spPr>
            <a:xfrm flipH="1">
              <a:off x="8837664" y="8833678"/>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32" name="Oval 431">
              <a:extLst>
                <a:ext uri="{FF2B5EF4-FFF2-40B4-BE49-F238E27FC236}">
                  <a16:creationId xmlns:a16="http://schemas.microsoft.com/office/drawing/2014/main" id="{6A0D6F7B-3A6B-4E8A-ABEA-447E02893C4B}"/>
                </a:ext>
              </a:extLst>
            </p:cNvPr>
            <p:cNvSpPr/>
            <p:nvPr/>
          </p:nvSpPr>
          <p:spPr>
            <a:xfrm rot="5751989" flipH="1">
              <a:off x="8760910" y="8829245"/>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33" name="Oval 432">
              <a:extLst>
                <a:ext uri="{FF2B5EF4-FFF2-40B4-BE49-F238E27FC236}">
                  <a16:creationId xmlns:a16="http://schemas.microsoft.com/office/drawing/2014/main" id="{27F4A39F-9DB3-4F89-A6BE-376A9E1B3583}"/>
                </a:ext>
              </a:extLst>
            </p:cNvPr>
            <p:cNvSpPr/>
            <p:nvPr/>
          </p:nvSpPr>
          <p:spPr>
            <a:xfrm rot="5751989" flipH="1">
              <a:off x="8799287" y="8892745"/>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34" name="Oval 433">
              <a:extLst>
                <a:ext uri="{FF2B5EF4-FFF2-40B4-BE49-F238E27FC236}">
                  <a16:creationId xmlns:a16="http://schemas.microsoft.com/office/drawing/2014/main" id="{52A92527-8900-423A-8CA0-9934F6C40583}"/>
                </a:ext>
              </a:extLst>
            </p:cNvPr>
            <p:cNvSpPr/>
            <p:nvPr/>
          </p:nvSpPr>
          <p:spPr>
            <a:xfrm rot="5751989" flipH="1">
              <a:off x="8427731" y="8890834"/>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35" name="Oval 434">
              <a:extLst>
                <a:ext uri="{FF2B5EF4-FFF2-40B4-BE49-F238E27FC236}">
                  <a16:creationId xmlns:a16="http://schemas.microsoft.com/office/drawing/2014/main" id="{336F08F2-CDEC-4425-805B-03BB8483A241}"/>
                </a:ext>
              </a:extLst>
            </p:cNvPr>
            <p:cNvSpPr/>
            <p:nvPr/>
          </p:nvSpPr>
          <p:spPr>
            <a:xfrm flipH="1">
              <a:off x="8486526" y="8756538"/>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36" name="Oval 435">
              <a:extLst>
                <a:ext uri="{FF2B5EF4-FFF2-40B4-BE49-F238E27FC236}">
                  <a16:creationId xmlns:a16="http://schemas.microsoft.com/office/drawing/2014/main" id="{86F933E8-11A3-4551-95C4-3F10686D4A84}"/>
                </a:ext>
              </a:extLst>
            </p:cNvPr>
            <p:cNvSpPr/>
            <p:nvPr/>
          </p:nvSpPr>
          <p:spPr>
            <a:xfrm flipH="1">
              <a:off x="8535339" y="8820038"/>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37" name="Oval 436">
              <a:extLst>
                <a:ext uri="{FF2B5EF4-FFF2-40B4-BE49-F238E27FC236}">
                  <a16:creationId xmlns:a16="http://schemas.microsoft.com/office/drawing/2014/main" id="{25FD90A1-71F3-489C-A96D-CEE56F3E29D2}"/>
                </a:ext>
              </a:extLst>
            </p:cNvPr>
            <p:cNvSpPr/>
            <p:nvPr/>
          </p:nvSpPr>
          <p:spPr>
            <a:xfrm rot="5751989" flipH="1">
              <a:off x="8458585" y="8815605"/>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38" name="Oval 437">
              <a:extLst>
                <a:ext uri="{FF2B5EF4-FFF2-40B4-BE49-F238E27FC236}">
                  <a16:creationId xmlns:a16="http://schemas.microsoft.com/office/drawing/2014/main" id="{F065876B-0199-43D7-BE48-084C9E1F0928}"/>
                </a:ext>
              </a:extLst>
            </p:cNvPr>
            <p:cNvSpPr/>
            <p:nvPr/>
          </p:nvSpPr>
          <p:spPr>
            <a:xfrm rot="5751989" flipH="1">
              <a:off x="8496962" y="8879105"/>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39" name="Oval 438">
              <a:extLst>
                <a:ext uri="{FF2B5EF4-FFF2-40B4-BE49-F238E27FC236}">
                  <a16:creationId xmlns:a16="http://schemas.microsoft.com/office/drawing/2014/main" id="{EBF22C3F-BBE9-4467-9F61-BB507FFA8585}"/>
                </a:ext>
              </a:extLst>
            </p:cNvPr>
            <p:cNvSpPr/>
            <p:nvPr/>
          </p:nvSpPr>
          <p:spPr>
            <a:xfrm rot="5751989" flipH="1">
              <a:off x="8791885" y="8943283"/>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40" name="Oval 439">
              <a:extLst>
                <a:ext uri="{FF2B5EF4-FFF2-40B4-BE49-F238E27FC236}">
                  <a16:creationId xmlns:a16="http://schemas.microsoft.com/office/drawing/2014/main" id="{767EFFD8-18DB-4691-A11C-D3CF1C6CDEEE}"/>
                </a:ext>
              </a:extLst>
            </p:cNvPr>
            <p:cNvSpPr/>
            <p:nvPr/>
          </p:nvSpPr>
          <p:spPr>
            <a:xfrm rot="5751989" flipH="1">
              <a:off x="8709438" y="8854028"/>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41" name="Oval 440">
              <a:extLst>
                <a:ext uri="{FF2B5EF4-FFF2-40B4-BE49-F238E27FC236}">
                  <a16:creationId xmlns:a16="http://schemas.microsoft.com/office/drawing/2014/main" id="{789DD011-97C1-4AA0-AB76-EBFD1286F944}"/>
                </a:ext>
              </a:extLst>
            </p:cNvPr>
            <p:cNvSpPr/>
            <p:nvPr/>
          </p:nvSpPr>
          <p:spPr>
            <a:xfrm rot="5751989" flipH="1">
              <a:off x="8531093" y="8955455"/>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42" name="Oval 441">
              <a:extLst>
                <a:ext uri="{FF2B5EF4-FFF2-40B4-BE49-F238E27FC236}">
                  <a16:creationId xmlns:a16="http://schemas.microsoft.com/office/drawing/2014/main" id="{8475D7A0-5CDF-43F1-9333-727E367FCC50}"/>
                </a:ext>
              </a:extLst>
            </p:cNvPr>
            <p:cNvSpPr/>
            <p:nvPr/>
          </p:nvSpPr>
          <p:spPr>
            <a:xfrm flipH="1">
              <a:off x="8589888" y="8821159"/>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43" name="Oval 442">
              <a:extLst>
                <a:ext uri="{FF2B5EF4-FFF2-40B4-BE49-F238E27FC236}">
                  <a16:creationId xmlns:a16="http://schemas.microsoft.com/office/drawing/2014/main" id="{2E779621-49E0-4064-9591-AC106F470701}"/>
                </a:ext>
              </a:extLst>
            </p:cNvPr>
            <p:cNvSpPr/>
            <p:nvPr/>
          </p:nvSpPr>
          <p:spPr>
            <a:xfrm flipH="1">
              <a:off x="8638701" y="8884659"/>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44" name="Oval 443">
              <a:extLst>
                <a:ext uri="{FF2B5EF4-FFF2-40B4-BE49-F238E27FC236}">
                  <a16:creationId xmlns:a16="http://schemas.microsoft.com/office/drawing/2014/main" id="{8970B40F-7443-41E2-8CAA-A6DBA30766DE}"/>
                </a:ext>
              </a:extLst>
            </p:cNvPr>
            <p:cNvSpPr/>
            <p:nvPr/>
          </p:nvSpPr>
          <p:spPr>
            <a:xfrm rot="5751989" flipH="1">
              <a:off x="8561947" y="8880226"/>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45" name="Oval 444">
              <a:extLst>
                <a:ext uri="{FF2B5EF4-FFF2-40B4-BE49-F238E27FC236}">
                  <a16:creationId xmlns:a16="http://schemas.microsoft.com/office/drawing/2014/main" id="{C1923FDA-64DB-4DCE-81B1-A9841A87A2EA}"/>
                </a:ext>
              </a:extLst>
            </p:cNvPr>
            <p:cNvSpPr/>
            <p:nvPr/>
          </p:nvSpPr>
          <p:spPr>
            <a:xfrm rot="5751989" flipH="1">
              <a:off x="8600324" y="8943726"/>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46" name="Oval 445">
              <a:extLst>
                <a:ext uri="{FF2B5EF4-FFF2-40B4-BE49-F238E27FC236}">
                  <a16:creationId xmlns:a16="http://schemas.microsoft.com/office/drawing/2014/main" id="{A7B15516-8FE0-4A11-9A1F-D1C787E7FF31}"/>
                </a:ext>
              </a:extLst>
            </p:cNvPr>
            <p:cNvSpPr/>
            <p:nvPr/>
          </p:nvSpPr>
          <p:spPr>
            <a:xfrm rot="5751989" flipH="1">
              <a:off x="8463072" y="8921166"/>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47" name="Oval 446">
              <a:extLst>
                <a:ext uri="{FF2B5EF4-FFF2-40B4-BE49-F238E27FC236}">
                  <a16:creationId xmlns:a16="http://schemas.microsoft.com/office/drawing/2014/main" id="{6A861A96-4ADC-4320-BF4B-6A4E677B5848}"/>
                </a:ext>
              </a:extLst>
            </p:cNvPr>
            <p:cNvSpPr/>
            <p:nvPr/>
          </p:nvSpPr>
          <p:spPr>
            <a:xfrm flipH="1">
              <a:off x="8521867" y="8786870"/>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48" name="Oval 447">
              <a:extLst>
                <a:ext uri="{FF2B5EF4-FFF2-40B4-BE49-F238E27FC236}">
                  <a16:creationId xmlns:a16="http://schemas.microsoft.com/office/drawing/2014/main" id="{785ED4AF-5553-44AC-A530-0C1D5BFD0D40}"/>
                </a:ext>
              </a:extLst>
            </p:cNvPr>
            <p:cNvSpPr/>
            <p:nvPr/>
          </p:nvSpPr>
          <p:spPr>
            <a:xfrm flipH="1">
              <a:off x="8570680" y="8850370"/>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49" name="Oval 448">
              <a:extLst>
                <a:ext uri="{FF2B5EF4-FFF2-40B4-BE49-F238E27FC236}">
                  <a16:creationId xmlns:a16="http://schemas.microsoft.com/office/drawing/2014/main" id="{D04CDCA6-661A-41A2-9E9C-6F388CE6F542}"/>
                </a:ext>
              </a:extLst>
            </p:cNvPr>
            <p:cNvSpPr/>
            <p:nvPr/>
          </p:nvSpPr>
          <p:spPr>
            <a:xfrm rot="5751989" flipH="1">
              <a:off x="8493926" y="8845937"/>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50" name="Oval 449">
              <a:extLst>
                <a:ext uri="{FF2B5EF4-FFF2-40B4-BE49-F238E27FC236}">
                  <a16:creationId xmlns:a16="http://schemas.microsoft.com/office/drawing/2014/main" id="{CD3C1C9D-C99B-4C69-8D77-FFBB095CCC46}"/>
                </a:ext>
              </a:extLst>
            </p:cNvPr>
            <p:cNvSpPr/>
            <p:nvPr/>
          </p:nvSpPr>
          <p:spPr>
            <a:xfrm rot="5751989" flipH="1">
              <a:off x="8532303" y="8909437"/>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51" name="Oval 450">
              <a:extLst>
                <a:ext uri="{FF2B5EF4-FFF2-40B4-BE49-F238E27FC236}">
                  <a16:creationId xmlns:a16="http://schemas.microsoft.com/office/drawing/2014/main" id="{EC323C3D-D5BE-4931-AD6C-F83591C00BE1}"/>
                </a:ext>
              </a:extLst>
            </p:cNvPr>
            <p:cNvSpPr/>
            <p:nvPr/>
          </p:nvSpPr>
          <p:spPr>
            <a:xfrm rot="5751989" flipH="1">
              <a:off x="8204277" y="8931423"/>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52" name="Oval 451">
              <a:extLst>
                <a:ext uri="{FF2B5EF4-FFF2-40B4-BE49-F238E27FC236}">
                  <a16:creationId xmlns:a16="http://schemas.microsoft.com/office/drawing/2014/main" id="{E79CD7F6-40B3-4DB4-BF60-0F9655EB8E8F}"/>
                </a:ext>
              </a:extLst>
            </p:cNvPr>
            <p:cNvSpPr/>
            <p:nvPr/>
          </p:nvSpPr>
          <p:spPr>
            <a:xfrm flipH="1">
              <a:off x="8263072" y="8797127"/>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53" name="Oval 452">
              <a:extLst>
                <a:ext uri="{FF2B5EF4-FFF2-40B4-BE49-F238E27FC236}">
                  <a16:creationId xmlns:a16="http://schemas.microsoft.com/office/drawing/2014/main" id="{1B834EC6-5818-4DB8-A83F-A5148890157F}"/>
                </a:ext>
              </a:extLst>
            </p:cNvPr>
            <p:cNvSpPr/>
            <p:nvPr/>
          </p:nvSpPr>
          <p:spPr>
            <a:xfrm flipH="1">
              <a:off x="8311885" y="8860627"/>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54" name="Oval 453">
              <a:extLst>
                <a:ext uri="{FF2B5EF4-FFF2-40B4-BE49-F238E27FC236}">
                  <a16:creationId xmlns:a16="http://schemas.microsoft.com/office/drawing/2014/main" id="{39C50FA2-057D-44B4-8A4D-6927B787B158}"/>
                </a:ext>
              </a:extLst>
            </p:cNvPr>
            <p:cNvSpPr/>
            <p:nvPr/>
          </p:nvSpPr>
          <p:spPr>
            <a:xfrm rot="5751989" flipH="1">
              <a:off x="8235131" y="8856194"/>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55" name="Oval 454">
              <a:extLst>
                <a:ext uri="{FF2B5EF4-FFF2-40B4-BE49-F238E27FC236}">
                  <a16:creationId xmlns:a16="http://schemas.microsoft.com/office/drawing/2014/main" id="{4A728D63-38A2-4E8B-8B79-9BCD502013D2}"/>
                </a:ext>
              </a:extLst>
            </p:cNvPr>
            <p:cNvSpPr/>
            <p:nvPr/>
          </p:nvSpPr>
          <p:spPr>
            <a:xfrm rot="5751989" flipH="1">
              <a:off x="8273508" y="8919694"/>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56" name="Oval 455">
              <a:extLst>
                <a:ext uri="{FF2B5EF4-FFF2-40B4-BE49-F238E27FC236}">
                  <a16:creationId xmlns:a16="http://schemas.microsoft.com/office/drawing/2014/main" id="{41617512-3CE4-4D31-A59B-A23B001A1B9E}"/>
                </a:ext>
              </a:extLst>
            </p:cNvPr>
            <p:cNvSpPr/>
            <p:nvPr/>
          </p:nvSpPr>
          <p:spPr>
            <a:xfrm rot="5751989" flipH="1">
              <a:off x="8136256" y="8897134"/>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57" name="Oval 456">
              <a:extLst>
                <a:ext uri="{FF2B5EF4-FFF2-40B4-BE49-F238E27FC236}">
                  <a16:creationId xmlns:a16="http://schemas.microsoft.com/office/drawing/2014/main" id="{AD41F3F9-B91B-4837-B02F-736C9329B8CC}"/>
                </a:ext>
              </a:extLst>
            </p:cNvPr>
            <p:cNvSpPr/>
            <p:nvPr/>
          </p:nvSpPr>
          <p:spPr>
            <a:xfrm flipH="1">
              <a:off x="8195051" y="8762838"/>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58" name="Oval 457">
              <a:extLst>
                <a:ext uri="{FF2B5EF4-FFF2-40B4-BE49-F238E27FC236}">
                  <a16:creationId xmlns:a16="http://schemas.microsoft.com/office/drawing/2014/main" id="{8ACE7C27-427B-42A1-BD64-FE6C7C06F794}"/>
                </a:ext>
              </a:extLst>
            </p:cNvPr>
            <p:cNvSpPr/>
            <p:nvPr/>
          </p:nvSpPr>
          <p:spPr>
            <a:xfrm flipH="1">
              <a:off x="8243864" y="8826338"/>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59" name="Oval 458">
              <a:extLst>
                <a:ext uri="{FF2B5EF4-FFF2-40B4-BE49-F238E27FC236}">
                  <a16:creationId xmlns:a16="http://schemas.microsoft.com/office/drawing/2014/main" id="{10484FC3-587C-4D40-9C84-89EB365141E7}"/>
                </a:ext>
              </a:extLst>
            </p:cNvPr>
            <p:cNvSpPr/>
            <p:nvPr/>
          </p:nvSpPr>
          <p:spPr>
            <a:xfrm rot="5751989" flipH="1">
              <a:off x="8167110" y="8821905"/>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60" name="Oval 459">
              <a:extLst>
                <a:ext uri="{FF2B5EF4-FFF2-40B4-BE49-F238E27FC236}">
                  <a16:creationId xmlns:a16="http://schemas.microsoft.com/office/drawing/2014/main" id="{841DDA77-5BAF-466F-A107-719518899A25}"/>
                </a:ext>
              </a:extLst>
            </p:cNvPr>
            <p:cNvSpPr/>
            <p:nvPr/>
          </p:nvSpPr>
          <p:spPr>
            <a:xfrm rot="5751989" flipH="1">
              <a:off x="8205487" y="8885405"/>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61" name="Oval 460">
              <a:extLst>
                <a:ext uri="{FF2B5EF4-FFF2-40B4-BE49-F238E27FC236}">
                  <a16:creationId xmlns:a16="http://schemas.microsoft.com/office/drawing/2014/main" id="{B96DF3FD-92EE-4599-8743-36F50F5C8D4F}"/>
                </a:ext>
              </a:extLst>
            </p:cNvPr>
            <p:cNvSpPr/>
            <p:nvPr/>
          </p:nvSpPr>
          <p:spPr>
            <a:xfrm rot="5751989" flipH="1">
              <a:off x="7933956" y="8943198"/>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62" name="Oval 461">
              <a:extLst>
                <a:ext uri="{FF2B5EF4-FFF2-40B4-BE49-F238E27FC236}">
                  <a16:creationId xmlns:a16="http://schemas.microsoft.com/office/drawing/2014/main" id="{F0E9C7E5-CF8D-44F5-AADD-563277E399D8}"/>
                </a:ext>
              </a:extLst>
            </p:cNvPr>
            <p:cNvSpPr/>
            <p:nvPr/>
          </p:nvSpPr>
          <p:spPr>
            <a:xfrm flipH="1">
              <a:off x="7992751" y="8808902"/>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63" name="Oval 462">
              <a:extLst>
                <a:ext uri="{FF2B5EF4-FFF2-40B4-BE49-F238E27FC236}">
                  <a16:creationId xmlns:a16="http://schemas.microsoft.com/office/drawing/2014/main" id="{766F9ACC-E206-4C0C-82D9-968B481AC31B}"/>
                </a:ext>
              </a:extLst>
            </p:cNvPr>
            <p:cNvSpPr/>
            <p:nvPr/>
          </p:nvSpPr>
          <p:spPr>
            <a:xfrm flipH="1">
              <a:off x="8041564" y="8872402"/>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64" name="Oval 463">
              <a:extLst>
                <a:ext uri="{FF2B5EF4-FFF2-40B4-BE49-F238E27FC236}">
                  <a16:creationId xmlns:a16="http://schemas.microsoft.com/office/drawing/2014/main" id="{40A261F2-FDC1-4269-8E79-71396402225E}"/>
                </a:ext>
              </a:extLst>
            </p:cNvPr>
            <p:cNvSpPr/>
            <p:nvPr/>
          </p:nvSpPr>
          <p:spPr>
            <a:xfrm rot="5751989" flipH="1">
              <a:off x="7964810" y="8867969"/>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65" name="Oval 464">
              <a:extLst>
                <a:ext uri="{FF2B5EF4-FFF2-40B4-BE49-F238E27FC236}">
                  <a16:creationId xmlns:a16="http://schemas.microsoft.com/office/drawing/2014/main" id="{740B6264-F8AD-40BB-B6C2-C7809A70E32B}"/>
                </a:ext>
              </a:extLst>
            </p:cNvPr>
            <p:cNvSpPr/>
            <p:nvPr/>
          </p:nvSpPr>
          <p:spPr>
            <a:xfrm rot="5751989" flipH="1">
              <a:off x="8003187" y="8931469"/>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66" name="Oval 465">
              <a:extLst>
                <a:ext uri="{FF2B5EF4-FFF2-40B4-BE49-F238E27FC236}">
                  <a16:creationId xmlns:a16="http://schemas.microsoft.com/office/drawing/2014/main" id="{41E77A90-271B-4EE7-A7B0-D73633CD17DB}"/>
                </a:ext>
              </a:extLst>
            </p:cNvPr>
            <p:cNvSpPr/>
            <p:nvPr/>
          </p:nvSpPr>
          <p:spPr>
            <a:xfrm rot="5751989" flipH="1">
              <a:off x="7865935" y="8908909"/>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67" name="Oval 466">
              <a:extLst>
                <a:ext uri="{FF2B5EF4-FFF2-40B4-BE49-F238E27FC236}">
                  <a16:creationId xmlns:a16="http://schemas.microsoft.com/office/drawing/2014/main" id="{5160014C-759A-44DF-9F95-C8CB81BA0755}"/>
                </a:ext>
              </a:extLst>
            </p:cNvPr>
            <p:cNvSpPr/>
            <p:nvPr/>
          </p:nvSpPr>
          <p:spPr>
            <a:xfrm flipH="1">
              <a:off x="7924730" y="8774613"/>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68" name="Oval 467">
              <a:extLst>
                <a:ext uri="{FF2B5EF4-FFF2-40B4-BE49-F238E27FC236}">
                  <a16:creationId xmlns:a16="http://schemas.microsoft.com/office/drawing/2014/main" id="{23DCD9CC-FF1F-4178-AC29-8E3F49F20AE8}"/>
                </a:ext>
              </a:extLst>
            </p:cNvPr>
            <p:cNvSpPr/>
            <p:nvPr/>
          </p:nvSpPr>
          <p:spPr>
            <a:xfrm flipH="1">
              <a:off x="7973543" y="8838113"/>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69" name="Oval 468">
              <a:extLst>
                <a:ext uri="{FF2B5EF4-FFF2-40B4-BE49-F238E27FC236}">
                  <a16:creationId xmlns:a16="http://schemas.microsoft.com/office/drawing/2014/main" id="{5F178D4D-B992-451F-9B9B-900F6F2E01AB}"/>
                </a:ext>
              </a:extLst>
            </p:cNvPr>
            <p:cNvSpPr/>
            <p:nvPr/>
          </p:nvSpPr>
          <p:spPr>
            <a:xfrm rot="5751989" flipH="1">
              <a:off x="7896789" y="8833680"/>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70" name="Oval 469">
              <a:extLst>
                <a:ext uri="{FF2B5EF4-FFF2-40B4-BE49-F238E27FC236}">
                  <a16:creationId xmlns:a16="http://schemas.microsoft.com/office/drawing/2014/main" id="{678645B4-ED2A-4DA6-B082-1E0CFD937DD6}"/>
                </a:ext>
              </a:extLst>
            </p:cNvPr>
            <p:cNvSpPr/>
            <p:nvPr/>
          </p:nvSpPr>
          <p:spPr>
            <a:xfrm rot="5751989" flipH="1">
              <a:off x="7935166" y="8897180"/>
              <a:ext cx="45720" cy="45720"/>
            </a:xfrm>
            <a:prstGeom prst="ellipse">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471" name="TextBox 470">
              <a:extLst>
                <a:ext uri="{FF2B5EF4-FFF2-40B4-BE49-F238E27FC236}">
                  <a16:creationId xmlns:a16="http://schemas.microsoft.com/office/drawing/2014/main" id="{ADA840DA-0979-44A2-854F-265A7695F404}"/>
                </a:ext>
              </a:extLst>
            </p:cNvPr>
            <p:cNvSpPr txBox="1"/>
            <p:nvPr/>
          </p:nvSpPr>
          <p:spPr>
            <a:xfrm flipH="1">
              <a:off x="11041661" y="7893292"/>
              <a:ext cx="492443" cy="369332"/>
            </a:xfrm>
            <a:prstGeom prst="rect">
              <a:avLst/>
            </a:prstGeom>
            <a:noFill/>
          </p:spPr>
          <p:txBody>
            <a:bodyPr wrap="none" rtlCol="0">
              <a:spAutoFit/>
            </a:bodyPr>
            <a:lstStyle/>
            <a:p>
              <a:r>
                <a:rPr lang="en-US" dirty="0">
                  <a:solidFill>
                    <a:schemeClr val="bg1"/>
                  </a:solidFill>
                  <a:latin typeface="Helvetica" panose="020B0604020202020204" pitchFamily="34" charset="0"/>
                  <a:cs typeface="Helvetica" panose="020B0604020202020204" pitchFamily="34" charset="0"/>
                </a:rPr>
                <a:t>1e</a:t>
              </a:r>
              <a:r>
                <a:rPr lang="en-US" baseline="30000" dirty="0">
                  <a:solidFill>
                    <a:schemeClr val="bg1"/>
                  </a:solidFill>
                  <a:latin typeface="Helvetica" panose="020B0604020202020204" pitchFamily="34" charset="0"/>
                  <a:cs typeface="Helvetica" panose="020B0604020202020204" pitchFamily="34" charset="0"/>
                </a:rPr>
                <a:t>-</a:t>
              </a:r>
              <a:endParaRPr lang="en-US" dirty="0">
                <a:solidFill>
                  <a:schemeClr val="bg1"/>
                </a:solidFill>
                <a:latin typeface="Helvetica" panose="020B0604020202020204" pitchFamily="34" charset="0"/>
                <a:cs typeface="Helvetica" panose="020B0604020202020204" pitchFamily="34" charset="0"/>
              </a:endParaRPr>
            </a:p>
          </p:txBody>
        </p:sp>
        <p:sp>
          <p:nvSpPr>
            <p:cNvPr id="472" name="TextBox 471">
              <a:extLst>
                <a:ext uri="{FF2B5EF4-FFF2-40B4-BE49-F238E27FC236}">
                  <a16:creationId xmlns:a16="http://schemas.microsoft.com/office/drawing/2014/main" id="{BE3888BB-1812-4D56-8632-3CB1A2F337CA}"/>
                </a:ext>
              </a:extLst>
            </p:cNvPr>
            <p:cNvSpPr txBox="1"/>
            <p:nvPr/>
          </p:nvSpPr>
          <p:spPr>
            <a:xfrm flipH="1">
              <a:off x="7591968" y="7950959"/>
              <a:ext cx="941283" cy="369332"/>
            </a:xfrm>
            <a:prstGeom prst="rect">
              <a:avLst/>
            </a:prstGeom>
            <a:noFill/>
          </p:spPr>
          <p:txBody>
            <a:bodyPr wrap="none" rtlCol="0">
              <a:spAutoFit/>
            </a:bodyPr>
            <a:lstStyle/>
            <a:p>
              <a:r>
                <a:rPr lang="en-US" dirty="0">
                  <a:solidFill>
                    <a:schemeClr val="bg1"/>
                  </a:solidFill>
                  <a:latin typeface="Helvetica" panose="020B0604020202020204" pitchFamily="34" charset="0"/>
                  <a:cs typeface="Helvetica" panose="020B0604020202020204" pitchFamily="34" charset="0"/>
                </a:rPr>
                <a:t>1000 e</a:t>
              </a:r>
              <a:r>
                <a:rPr lang="en-US" baseline="30000" dirty="0">
                  <a:solidFill>
                    <a:schemeClr val="bg1"/>
                  </a:solidFill>
                  <a:latin typeface="Helvetica" panose="020B0604020202020204" pitchFamily="34" charset="0"/>
                  <a:cs typeface="Helvetica" panose="020B0604020202020204" pitchFamily="34" charset="0"/>
                </a:rPr>
                <a:t>-</a:t>
              </a:r>
              <a:endParaRPr lang="en-US" dirty="0">
                <a:solidFill>
                  <a:schemeClr val="bg1"/>
                </a:solidFill>
                <a:latin typeface="Helvetica" panose="020B0604020202020204" pitchFamily="34" charset="0"/>
                <a:cs typeface="Helvetica" panose="020B0604020202020204" pitchFamily="34" charset="0"/>
              </a:endParaRPr>
            </a:p>
          </p:txBody>
        </p:sp>
        <p:cxnSp>
          <p:nvCxnSpPr>
            <p:cNvPr id="473" name="Straight Arrow Connector 472">
              <a:extLst>
                <a:ext uri="{FF2B5EF4-FFF2-40B4-BE49-F238E27FC236}">
                  <a16:creationId xmlns:a16="http://schemas.microsoft.com/office/drawing/2014/main" id="{D1C87903-8D30-44DD-97E6-46EB76C608B3}"/>
                </a:ext>
              </a:extLst>
            </p:cNvPr>
            <p:cNvCxnSpPr>
              <a:cxnSpLocks/>
              <a:stCxn id="471" idx="2"/>
              <a:endCxn id="328" idx="0"/>
            </p:cNvCxnSpPr>
            <p:nvPr/>
          </p:nvCxnSpPr>
          <p:spPr>
            <a:xfrm flipH="1">
              <a:off x="11287882" y="8262624"/>
              <a:ext cx="6689" cy="49485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4" name="Straight Arrow Connector 473">
              <a:extLst>
                <a:ext uri="{FF2B5EF4-FFF2-40B4-BE49-F238E27FC236}">
                  <a16:creationId xmlns:a16="http://schemas.microsoft.com/office/drawing/2014/main" id="{FF163C9B-759E-414D-B4F7-CEA9170076BD}"/>
                </a:ext>
              </a:extLst>
            </p:cNvPr>
            <p:cNvCxnSpPr>
              <a:cxnSpLocks/>
              <a:stCxn id="340" idx="0"/>
            </p:cNvCxnSpPr>
            <p:nvPr/>
          </p:nvCxnSpPr>
          <p:spPr>
            <a:xfrm flipH="1" flipV="1">
              <a:off x="7983970" y="8262624"/>
              <a:ext cx="1349" cy="49485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6" name="Straight Arrow Connector 325">
              <a:extLst>
                <a:ext uri="{FF2B5EF4-FFF2-40B4-BE49-F238E27FC236}">
                  <a16:creationId xmlns:a16="http://schemas.microsoft.com/office/drawing/2014/main" id="{8093BB53-E25D-4257-A927-E68DF0F84FBE}"/>
                </a:ext>
              </a:extLst>
            </p:cNvPr>
            <p:cNvCxnSpPr/>
            <p:nvPr/>
          </p:nvCxnSpPr>
          <p:spPr>
            <a:xfrm flipH="1">
              <a:off x="8357605" y="8633430"/>
              <a:ext cx="251368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7" name="TextBox 326">
              <a:extLst>
                <a:ext uri="{FF2B5EF4-FFF2-40B4-BE49-F238E27FC236}">
                  <a16:creationId xmlns:a16="http://schemas.microsoft.com/office/drawing/2014/main" id="{440E685C-5E10-4D70-9CA3-40DF8E5EF7B6}"/>
                </a:ext>
              </a:extLst>
            </p:cNvPr>
            <p:cNvSpPr txBox="1"/>
            <p:nvPr/>
          </p:nvSpPr>
          <p:spPr>
            <a:xfrm flipH="1">
              <a:off x="8549466" y="8222058"/>
              <a:ext cx="2185278" cy="369332"/>
            </a:xfrm>
            <a:prstGeom prst="rect">
              <a:avLst/>
            </a:prstGeom>
            <a:noFill/>
          </p:spPr>
          <p:txBody>
            <a:bodyPr wrap="none" rtlCol="0">
              <a:spAutoFit/>
            </a:bodyPr>
            <a:lstStyle/>
            <a:p>
              <a:r>
                <a:rPr lang="en-US" dirty="0">
                  <a:solidFill>
                    <a:schemeClr val="bg1"/>
                  </a:solidFill>
                  <a:latin typeface="Helvetica" panose="020B0604020202020204" pitchFamily="34" charset="0"/>
                  <a:cs typeface="Helvetica" panose="020B0604020202020204" pitchFamily="34" charset="0"/>
                </a:rPr>
                <a:t>Signal Amplification</a:t>
              </a:r>
            </a:p>
          </p:txBody>
        </p:sp>
      </p:grpSp>
      <p:sp>
        <p:nvSpPr>
          <p:cNvPr id="508" name="TextBox 507">
            <a:extLst>
              <a:ext uri="{FF2B5EF4-FFF2-40B4-BE49-F238E27FC236}">
                <a16:creationId xmlns:a16="http://schemas.microsoft.com/office/drawing/2014/main" id="{3B751515-79B7-4BE2-8D53-7B16A2803E56}"/>
              </a:ext>
            </a:extLst>
          </p:cNvPr>
          <p:cNvSpPr txBox="1"/>
          <p:nvPr/>
        </p:nvSpPr>
        <p:spPr>
          <a:xfrm>
            <a:off x="5761814" y="5077260"/>
            <a:ext cx="1548626" cy="646331"/>
          </a:xfrm>
          <a:prstGeom prst="rect">
            <a:avLst/>
          </a:prstGeom>
          <a:noFill/>
        </p:spPr>
        <p:txBody>
          <a:bodyPr wrap="square" rtlCol="0">
            <a:spAutoFit/>
          </a:bodyPr>
          <a:lstStyle/>
          <a:p>
            <a:pPr algn="ctr"/>
            <a:r>
              <a:rPr lang="en-US" dirty="0">
                <a:solidFill>
                  <a:schemeClr val="bg1"/>
                </a:solidFill>
                <a:latin typeface="Helvetica" panose="020B0604020202020204" pitchFamily="34" charset="0"/>
                <a:cs typeface="Helvetica" panose="020B0604020202020204" pitchFamily="34" charset="0"/>
              </a:rPr>
              <a:t>100e</a:t>
            </a:r>
            <a:r>
              <a:rPr lang="en-US" baseline="30000" dirty="0">
                <a:solidFill>
                  <a:schemeClr val="bg1"/>
                </a:solidFill>
                <a:latin typeface="Helvetica" panose="020B0604020202020204" pitchFamily="34" charset="0"/>
                <a:cs typeface="Helvetica" panose="020B0604020202020204" pitchFamily="34" charset="0"/>
              </a:rPr>
              <a:t>-</a:t>
            </a:r>
            <a:r>
              <a:rPr lang="en-US" dirty="0">
                <a:solidFill>
                  <a:schemeClr val="bg1"/>
                </a:solidFill>
                <a:latin typeface="Helvetica" panose="020B0604020202020204" pitchFamily="34" charset="0"/>
                <a:cs typeface="Helvetica" panose="020B0604020202020204" pitchFamily="34" charset="0"/>
              </a:rPr>
              <a:t> noise (RMS)</a:t>
            </a:r>
          </a:p>
        </p:txBody>
      </p:sp>
      <p:sp>
        <p:nvSpPr>
          <p:cNvPr id="509" name="TextBox 508">
            <a:extLst>
              <a:ext uri="{FF2B5EF4-FFF2-40B4-BE49-F238E27FC236}">
                <a16:creationId xmlns:a16="http://schemas.microsoft.com/office/drawing/2014/main" id="{2AD16E1C-6D35-4DA1-B44E-7DFF0432F26B}"/>
              </a:ext>
            </a:extLst>
          </p:cNvPr>
          <p:cNvSpPr txBox="1"/>
          <p:nvPr/>
        </p:nvSpPr>
        <p:spPr>
          <a:xfrm>
            <a:off x="6108267" y="4684609"/>
            <a:ext cx="877163" cy="369332"/>
          </a:xfrm>
          <a:prstGeom prst="rect">
            <a:avLst/>
          </a:prstGeom>
          <a:noFill/>
        </p:spPr>
        <p:txBody>
          <a:bodyPr wrap="none" rtlCol="0">
            <a:spAutoFit/>
          </a:bodyPr>
          <a:lstStyle/>
          <a:p>
            <a:r>
              <a:rPr lang="en-US" dirty="0">
                <a:solidFill>
                  <a:schemeClr val="bg1"/>
                </a:solidFill>
                <a:latin typeface="Helvetica" panose="020B0604020202020204" pitchFamily="34" charset="0"/>
                <a:cs typeface="Helvetica" panose="020B0604020202020204" pitchFamily="34" charset="0"/>
              </a:rPr>
              <a:t>Output</a:t>
            </a:r>
          </a:p>
        </p:txBody>
      </p:sp>
      <p:cxnSp>
        <p:nvCxnSpPr>
          <p:cNvPr id="513" name="Straight Connector 512">
            <a:extLst>
              <a:ext uri="{FF2B5EF4-FFF2-40B4-BE49-F238E27FC236}">
                <a16:creationId xmlns:a16="http://schemas.microsoft.com/office/drawing/2014/main" id="{565D6554-8A8C-4ED8-9F21-65420DF5C874}"/>
              </a:ext>
            </a:extLst>
          </p:cNvPr>
          <p:cNvCxnSpPr>
            <a:cxnSpLocks/>
          </p:cNvCxnSpPr>
          <p:nvPr/>
        </p:nvCxnSpPr>
        <p:spPr>
          <a:xfrm flipV="1">
            <a:off x="8035845" y="3519531"/>
            <a:ext cx="1638328" cy="1739632"/>
          </a:xfrm>
          <a:prstGeom prst="line">
            <a:avLst/>
          </a:prstGeom>
          <a:ln>
            <a:gradFill>
              <a:gsLst>
                <a:gs pos="0">
                  <a:schemeClr val="tx1"/>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86DB1052-B175-4B88-B60E-F736DE1FAC27}"/>
              </a:ext>
            </a:extLst>
          </p:cNvPr>
          <p:cNvCxnSpPr>
            <a:cxnSpLocks/>
          </p:cNvCxnSpPr>
          <p:nvPr/>
        </p:nvCxnSpPr>
        <p:spPr>
          <a:xfrm flipH="1" flipV="1">
            <a:off x="10727343" y="3521324"/>
            <a:ext cx="863972" cy="1761785"/>
          </a:xfrm>
          <a:prstGeom prst="line">
            <a:avLst/>
          </a:prstGeom>
          <a:ln>
            <a:gradFill>
              <a:gsLst>
                <a:gs pos="0">
                  <a:schemeClr val="tx1"/>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524" name="TextBox 523">
            <a:extLst>
              <a:ext uri="{FF2B5EF4-FFF2-40B4-BE49-F238E27FC236}">
                <a16:creationId xmlns:a16="http://schemas.microsoft.com/office/drawing/2014/main" id="{A12A51FC-686A-4449-AD30-9E8ED140B9E1}"/>
              </a:ext>
            </a:extLst>
          </p:cNvPr>
          <p:cNvSpPr txBox="1"/>
          <p:nvPr/>
        </p:nvSpPr>
        <p:spPr>
          <a:xfrm>
            <a:off x="9319062" y="3596175"/>
            <a:ext cx="1751776" cy="369332"/>
          </a:xfrm>
          <a:prstGeom prst="rect">
            <a:avLst/>
          </a:prstGeom>
          <a:noFill/>
        </p:spPr>
        <p:txBody>
          <a:bodyPr wrap="square" rtlCol="0">
            <a:spAutoFit/>
          </a:bodyPr>
          <a:lstStyle/>
          <a:p>
            <a:pPr algn="ctr"/>
            <a:r>
              <a:rPr lang="en-US" dirty="0">
                <a:solidFill>
                  <a:schemeClr val="bg1"/>
                </a:solidFill>
                <a:latin typeface="Helvetica" panose="020B0604020202020204" pitchFamily="34" charset="0"/>
                <a:cs typeface="Helvetica" panose="020B0604020202020204" pitchFamily="34" charset="0"/>
              </a:rPr>
              <a:t>EM Register</a:t>
            </a:r>
          </a:p>
        </p:txBody>
      </p:sp>
      <p:pic>
        <p:nvPicPr>
          <p:cNvPr id="2" name="Recorded Sound">
            <a:hlinkClick r:id="" action="ppaction://media"/>
            <a:extLst>
              <a:ext uri="{FF2B5EF4-FFF2-40B4-BE49-F238E27FC236}">
                <a16:creationId xmlns:a16="http://schemas.microsoft.com/office/drawing/2014/main" id="{41761214-AC13-4E37-9F3E-84E1896740C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27902" y="7650999"/>
            <a:ext cx="487363" cy="487363"/>
          </a:xfrm>
          <a:prstGeom prst="rect">
            <a:avLst/>
          </a:prstGeom>
        </p:spPr>
      </p:pic>
      <p:sp>
        <p:nvSpPr>
          <p:cNvPr id="195" name="TextBox 194">
            <a:extLst>
              <a:ext uri="{FF2B5EF4-FFF2-40B4-BE49-F238E27FC236}">
                <a16:creationId xmlns:a16="http://schemas.microsoft.com/office/drawing/2014/main" id="{BE03E563-0E23-40F0-B7DA-35C49CDB6FCB}"/>
              </a:ext>
            </a:extLst>
          </p:cNvPr>
          <p:cNvSpPr txBox="1"/>
          <p:nvPr/>
        </p:nvSpPr>
        <p:spPr>
          <a:xfrm>
            <a:off x="488605" y="3325389"/>
            <a:ext cx="4785464" cy="2585323"/>
          </a:xfrm>
          <a:prstGeom prst="rect">
            <a:avLst/>
          </a:prstGeom>
          <a:noFill/>
        </p:spPr>
        <p:txBody>
          <a:bodyPr wrap="square" rtlCol="0">
            <a:spAutoFit/>
          </a:bodyPr>
          <a:lstStyle/>
          <a:p>
            <a:endParaRPr lang="en-US"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dirty="0">
                <a:solidFill>
                  <a:schemeClr val="bg1"/>
                </a:solidFill>
                <a:latin typeface="Helvetica" panose="020B0604020202020204" pitchFamily="34" charset="0"/>
                <a:cs typeface="Helvetica" panose="020B0604020202020204" pitchFamily="34" charset="0"/>
              </a:rPr>
              <a:t>Electron Multiplication (EM) gain increases the signal size prior to the output and allows detection of faint planet signals.</a:t>
            </a:r>
          </a:p>
          <a:p>
            <a:pPr marL="285750" indent="-285750">
              <a:buFont typeface="Arial" panose="020B0604020202020204" pitchFamily="34" charset="0"/>
              <a:buChar char="•"/>
            </a:pPr>
            <a:endParaRPr lang="en-US"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dirty="0">
                <a:solidFill>
                  <a:schemeClr val="bg1"/>
                </a:solidFill>
                <a:latin typeface="Helvetica" panose="020B0604020202020204" pitchFamily="34" charset="0"/>
                <a:cs typeface="Helvetica" panose="020B0604020202020204" pitchFamily="34" charset="0"/>
              </a:rPr>
              <a:t>The detectors are called Electron Multiplying Charge Coupled Devices (EMCCDs)</a:t>
            </a:r>
          </a:p>
        </p:txBody>
      </p:sp>
      <p:sp>
        <p:nvSpPr>
          <p:cNvPr id="196" name="TextBox 195">
            <a:extLst>
              <a:ext uri="{FF2B5EF4-FFF2-40B4-BE49-F238E27FC236}">
                <a16:creationId xmlns:a16="http://schemas.microsoft.com/office/drawing/2014/main" id="{2439548D-622E-47E6-BCFA-DDF97EFEACDC}"/>
              </a:ext>
            </a:extLst>
          </p:cNvPr>
          <p:cNvSpPr txBox="1"/>
          <p:nvPr/>
        </p:nvSpPr>
        <p:spPr>
          <a:xfrm>
            <a:off x="488605" y="2263102"/>
            <a:ext cx="4785464" cy="1477328"/>
          </a:xfrm>
          <a:prstGeom prst="rect">
            <a:avLst/>
          </a:prstGeom>
          <a:noFill/>
        </p:spPr>
        <p:txBody>
          <a:bodyPr wrap="square" rtlCol="0">
            <a:spAutoFit/>
          </a:bodyPr>
          <a:lstStyle/>
          <a:p>
            <a:endParaRPr lang="en-US"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dirty="0">
                <a:solidFill>
                  <a:schemeClr val="bg1"/>
                </a:solidFill>
                <a:latin typeface="Helvetica" panose="020B0604020202020204" pitchFamily="34" charset="0"/>
                <a:cs typeface="Helvetica" panose="020B0604020202020204" pitchFamily="34" charset="0"/>
              </a:rPr>
              <a:t>Timed voltage pulses applied to each pixel electrode move the charge towards the output.</a:t>
            </a:r>
          </a:p>
          <a:p>
            <a:pPr marL="285750" indent="-285750">
              <a:buFont typeface="Arial" panose="020B0604020202020204" pitchFamily="34" charset="0"/>
              <a:buChar char="•"/>
            </a:pPr>
            <a:endParaRPr lang="en-US" dirty="0">
              <a:solidFill>
                <a:schemeClr val="bg1"/>
              </a:solidFill>
              <a:latin typeface="Helvetica" panose="020B0604020202020204" pitchFamily="34" charset="0"/>
              <a:cs typeface="Helvetica" panose="020B0604020202020204" pitchFamily="34" charset="0"/>
            </a:endParaRPr>
          </a:p>
        </p:txBody>
      </p:sp>
      <p:sp>
        <p:nvSpPr>
          <p:cNvPr id="197" name="TextBox 196">
            <a:extLst>
              <a:ext uri="{FF2B5EF4-FFF2-40B4-BE49-F238E27FC236}">
                <a16:creationId xmlns:a16="http://schemas.microsoft.com/office/drawing/2014/main" id="{D1DAD254-950A-4BBB-94CA-938DF4ACD44A}"/>
              </a:ext>
            </a:extLst>
          </p:cNvPr>
          <p:cNvSpPr txBox="1"/>
          <p:nvPr/>
        </p:nvSpPr>
        <p:spPr>
          <a:xfrm>
            <a:off x="8565866" y="412043"/>
            <a:ext cx="1056700" cy="369332"/>
          </a:xfrm>
          <a:prstGeom prst="rect">
            <a:avLst/>
          </a:prstGeom>
          <a:noFill/>
        </p:spPr>
        <p:txBody>
          <a:bodyPr wrap="none" rtlCol="0">
            <a:spAutoFit/>
          </a:bodyPr>
          <a:lstStyle/>
          <a:p>
            <a:r>
              <a:rPr lang="en-GB" u="sng" dirty="0">
                <a:solidFill>
                  <a:schemeClr val="bg1"/>
                </a:solidFill>
                <a:latin typeface="Helvetica" panose="020B0604020202020204" pitchFamily="34" charset="0"/>
                <a:cs typeface="Helvetica" panose="020B0604020202020204" pitchFamily="34" charset="0"/>
              </a:rPr>
              <a:t>Detector</a:t>
            </a:r>
          </a:p>
        </p:txBody>
      </p:sp>
      <p:grpSp>
        <p:nvGrpSpPr>
          <p:cNvPr id="198" name="Group 197">
            <a:extLst>
              <a:ext uri="{FF2B5EF4-FFF2-40B4-BE49-F238E27FC236}">
                <a16:creationId xmlns:a16="http://schemas.microsoft.com/office/drawing/2014/main" id="{C10CFC24-9D03-4CC1-989F-6DEFE0D5A5E1}"/>
              </a:ext>
            </a:extLst>
          </p:cNvPr>
          <p:cNvGrpSpPr/>
          <p:nvPr/>
        </p:nvGrpSpPr>
        <p:grpSpPr>
          <a:xfrm>
            <a:off x="11424002" y="6108093"/>
            <a:ext cx="400814" cy="749907"/>
            <a:chOff x="2453623" y="4461797"/>
            <a:chExt cx="400814" cy="749907"/>
          </a:xfrm>
        </p:grpSpPr>
        <p:sp>
          <p:nvSpPr>
            <p:cNvPr id="199" name="Rectangle 198">
              <a:extLst>
                <a:ext uri="{FF2B5EF4-FFF2-40B4-BE49-F238E27FC236}">
                  <a16:creationId xmlns:a16="http://schemas.microsoft.com/office/drawing/2014/main" id="{DE191068-267B-4B1E-B488-1093C6235FB0}"/>
                </a:ext>
              </a:extLst>
            </p:cNvPr>
            <p:cNvSpPr/>
            <p:nvPr/>
          </p:nvSpPr>
          <p:spPr>
            <a:xfrm rot="2703990">
              <a:off x="2366090" y="4946004"/>
              <a:ext cx="283708" cy="10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93A3A639-6658-4B6F-A7EB-B702B40BCE2F}"/>
                </a:ext>
              </a:extLst>
            </p:cNvPr>
            <p:cNvSpPr/>
            <p:nvPr/>
          </p:nvSpPr>
          <p:spPr>
            <a:xfrm rot="8060217">
              <a:off x="2430576" y="4787843"/>
              <a:ext cx="749907" cy="97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2349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02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515"/>
                                        </p:tgtEl>
                                        <p:attrNameLst>
                                          <p:attrName>style.visibility</p:attrName>
                                        </p:attrNameLst>
                                      </p:cBhvr>
                                      <p:to>
                                        <p:strVal val="visible"/>
                                      </p:to>
                                    </p:set>
                                    <p:animEffect transition="in" filter="fade">
                                      <p:cBhvr>
                                        <p:cTn id="9" dur="500"/>
                                        <p:tgtEl>
                                          <p:spTgt spid="51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24"/>
                                        </p:tgtEl>
                                        <p:attrNameLst>
                                          <p:attrName>style.visibility</p:attrName>
                                        </p:attrNameLst>
                                      </p:cBhvr>
                                      <p:to>
                                        <p:strVal val="visible"/>
                                      </p:to>
                                    </p:set>
                                    <p:animEffect transition="in" filter="fade">
                                      <p:cBhvr>
                                        <p:cTn id="12" dur="500"/>
                                        <p:tgtEl>
                                          <p:spTgt spid="5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6"/>
                                        </p:tgtEl>
                                        <p:attrNameLst>
                                          <p:attrName>style.visibility</p:attrName>
                                        </p:attrNameLst>
                                      </p:cBhvr>
                                      <p:to>
                                        <p:strVal val="visible"/>
                                      </p:to>
                                    </p:set>
                                    <p:animEffect transition="in" filter="fade">
                                      <p:cBhvr>
                                        <p:cTn id="18" dur="500"/>
                                        <p:tgtEl>
                                          <p:spTgt spid="19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7"/>
                                        </p:tgtEl>
                                        <p:attrNameLst>
                                          <p:attrName>style.visibility</p:attrName>
                                        </p:attrNameLst>
                                      </p:cBhvr>
                                      <p:to>
                                        <p:strVal val="visible"/>
                                      </p:to>
                                    </p:set>
                                    <p:animEffect transition="in" filter="fade">
                                      <p:cBhvr>
                                        <p:cTn id="21" dur="500"/>
                                        <p:tgtEl>
                                          <p:spTgt spid="197"/>
                                        </p:tgtEl>
                                      </p:cBhvr>
                                    </p:animEffect>
                                  </p:childTnLst>
                                </p:cTn>
                              </p:par>
                              <p:par>
                                <p:cTn id="22" presetID="10" presetClass="entr" presetSubtype="0" fill="hold" grpId="0" nodeType="withEffect">
                                  <p:stCondLst>
                                    <p:cond delay="5000"/>
                                  </p:stCondLst>
                                  <p:childTnLst>
                                    <p:set>
                                      <p:cBhvr>
                                        <p:cTn id="23" dur="1" fill="hold">
                                          <p:stCondLst>
                                            <p:cond delay="0"/>
                                          </p:stCondLst>
                                        </p:cTn>
                                        <p:tgtEl>
                                          <p:spTgt spid="297"/>
                                        </p:tgtEl>
                                        <p:attrNameLst>
                                          <p:attrName>style.visibility</p:attrName>
                                        </p:attrNameLst>
                                      </p:cBhvr>
                                      <p:to>
                                        <p:strVal val="visible"/>
                                      </p:to>
                                    </p:set>
                                    <p:animEffect transition="in" filter="fade">
                                      <p:cBhvr>
                                        <p:cTn id="24" dur="500"/>
                                        <p:tgtEl>
                                          <p:spTgt spid="297"/>
                                        </p:tgtEl>
                                      </p:cBhvr>
                                    </p:animEffect>
                                  </p:childTnLst>
                                </p:cTn>
                              </p:par>
                              <p:par>
                                <p:cTn id="25" presetID="10" presetClass="entr" presetSubtype="0" fill="hold" nodeType="withEffect">
                                  <p:stCondLst>
                                    <p:cond delay="5000"/>
                                  </p:stCondLst>
                                  <p:childTnLst>
                                    <p:set>
                                      <p:cBhvr>
                                        <p:cTn id="26" dur="1" fill="hold">
                                          <p:stCondLst>
                                            <p:cond delay="0"/>
                                          </p:stCondLst>
                                        </p:cTn>
                                        <p:tgtEl>
                                          <p:spTgt spid="301"/>
                                        </p:tgtEl>
                                        <p:attrNameLst>
                                          <p:attrName>style.visibility</p:attrName>
                                        </p:attrNameLst>
                                      </p:cBhvr>
                                      <p:to>
                                        <p:strVal val="visible"/>
                                      </p:to>
                                    </p:set>
                                    <p:animEffect transition="in" filter="fade">
                                      <p:cBhvr>
                                        <p:cTn id="27" dur="500"/>
                                        <p:tgtEl>
                                          <p:spTgt spid="301"/>
                                        </p:tgtEl>
                                      </p:cBhvr>
                                    </p:animEffect>
                                  </p:childTnLst>
                                </p:cTn>
                              </p:par>
                              <p:par>
                                <p:cTn id="28" presetID="10" presetClass="entr" presetSubtype="0" fill="hold" nodeType="withEffect">
                                  <p:stCondLst>
                                    <p:cond delay="5000"/>
                                  </p:stCondLst>
                                  <p:childTnLst>
                                    <p:set>
                                      <p:cBhvr>
                                        <p:cTn id="29" dur="1" fill="hold">
                                          <p:stCondLst>
                                            <p:cond delay="0"/>
                                          </p:stCondLst>
                                        </p:cTn>
                                        <p:tgtEl>
                                          <p:spTgt spid="318"/>
                                        </p:tgtEl>
                                        <p:attrNameLst>
                                          <p:attrName>style.visibility</p:attrName>
                                        </p:attrNameLst>
                                      </p:cBhvr>
                                      <p:to>
                                        <p:strVal val="visible"/>
                                      </p:to>
                                    </p:set>
                                    <p:animEffect transition="in" filter="fade">
                                      <p:cBhvr>
                                        <p:cTn id="30" dur="500"/>
                                        <p:tgtEl>
                                          <p:spTgt spid="318"/>
                                        </p:tgtEl>
                                      </p:cBhvr>
                                    </p:animEffect>
                                  </p:childTnLst>
                                </p:cTn>
                              </p:par>
                              <p:par>
                                <p:cTn id="31" presetID="10" presetClass="entr" presetSubtype="0" fill="hold" grpId="0" nodeType="withEffect">
                                  <p:stCondLst>
                                    <p:cond delay="5000"/>
                                  </p:stCondLst>
                                  <p:childTnLst>
                                    <p:set>
                                      <p:cBhvr>
                                        <p:cTn id="32" dur="1" fill="hold">
                                          <p:stCondLst>
                                            <p:cond delay="0"/>
                                          </p:stCondLst>
                                        </p:cTn>
                                        <p:tgtEl>
                                          <p:spTgt spid="302"/>
                                        </p:tgtEl>
                                        <p:attrNameLst>
                                          <p:attrName>style.visibility</p:attrName>
                                        </p:attrNameLst>
                                      </p:cBhvr>
                                      <p:to>
                                        <p:strVal val="visible"/>
                                      </p:to>
                                    </p:set>
                                    <p:animEffect transition="in" filter="fade">
                                      <p:cBhvr>
                                        <p:cTn id="33" dur="500"/>
                                        <p:tgtEl>
                                          <p:spTgt spid="302"/>
                                        </p:tgtEl>
                                      </p:cBhvr>
                                    </p:animEffect>
                                  </p:childTnLst>
                                </p:cTn>
                              </p:par>
                              <p:par>
                                <p:cTn id="34" presetID="10" presetClass="entr" presetSubtype="0" fill="hold" grpId="0" nodeType="withEffect">
                                  <p:stCondLst>
                                    <p:cond delay="5000"/>
                                  </p:stCondLst>
                                  <p:childTnLst>
                                    <p:set>
                                      <p:cBhvr>
                                        <p:cTn id="35" dur="1" fill="hold">
                                          <p:stCondLst>
                                            <p:cond delay="0"/>
                                          </p:stCondLst>
                                        </p:cTn>
                                        <p:tgtEl>
                                          <p:spTgt spid="303"/>
                                        </p:tgtEl>
                                        <p:attrNameLst>
                                          <p:attrName>style.visibility</p:attrName>
                                        </p:attrNameLst>
                                      </p:cBhvr>
                                      <p:to>
                                        <p:strVal val="visible"/>
                                      </p:to>
                                    </p:set>
                                    <p:animEffect transition="in" filter="fade">
                                      <p:cBhvr>
                                        <p:cTn id="36" dur="500"/>
                                        <p:tgtEl>
                                          <p:spTgt spid="303"/>
                                        </p:tgtEl>
                                      </p:cBhvr>
                                    </p:animEffect>
                                  </p:childTnLst>
                                </p:cTn>
                              </p:par>
                              <p:par>
                                <p:cTn id="37" presetID="10" presetClass="entr" presetSubtype="0" fill="hold" grpId="0" nodeType="withEffect">
                                  <p:stCondLst>
                                    <p:cond delay="5000"/>
                                  </p:stCondLst>
                                  <p:childTnLst>
                                    <p:set>
                                      <p:cBhvr>
                                        <p:cTn id="38" dur="1" fill="hold">
                                          <p:stCondLst>
                                            <p:cond delay="0"/>
                                          </p:stCondLst>
                                        </p:cTn>
                                        <p:tgtEl>
                                          <p:spTgt spid="304"/>
                                        </p:tgtEl>
                                        <p:attrNameLst>
                                          <p:attrName>style.visibility</p:attrName>
                                        </p:attrNameLst>
                                      </p:cBhvr>
                                      <p:to>
                                        <p:strVal val="visible"/>
                                      </p:to>
                                    </p:set>
                                    <p:animEffect transition="in" filter="fade">
                                      <p:cBhvr>
                                        <p:cTn id="39" dur="500"/>
                                        <p:tgtEl>
                                          <p:spTgt spid="304"/>
                                        </p:tgtEl>
                                      </p:cBhvr>
                                    </p:animEffect>
                                  </p:childTnLst>
                                </p:cTn>
                              </p:par>
                              <p:par>
                                <p:cTn id="40" presetID="10" presetClass="entr" presetSubtype="0" fill="hold" nodeType="withEffect">
                                  <p:stCondLst>
                                    <p:cond delay="5000"/>
                                  </p:stCondLst>
                                  <p:childTnLst>
                                    <p:set>
                                      <p:cBhvr>
                                        <p:cTn id="41" dur="1" fill="hold">
                                          <p:stCondLst>
                                            <p:cond delay="0"/>
                                          </p:stCondLst>
                                        </p:cTn>
                                        <p:tgtEl>
                                          <p:spTgt spid="305"/>
                                        </p:tgtEl>
                                        <p:attrNameLst>
                                          <p:attrName>style.visibility</p:attrName>
                                        </p:attrNameLst>
                                      </p:cBhvr>
                                      <p:to>
                                        <p:strVal val="visible"/>
                                      </p:to>
                                    </p:set>
                                    <p:animEffect transition="in" filter="fade">
                                      <p:cBhvr>
                                        <p:cTn id="42" dur="500"/>
                                        <p:tgtEl>
                                          <p:spTgt spid="305"/>
                                        </p:tgtEl>
                                      </p:cBhvr>
                                    </p:animEffect>
                                  </p:childTnLst>
                                </p:cTn>
                              </p:par>
                              <p:par>
                                <p:cTn id="43" presetID="10" presetClass="entr" presetSubtype="0" fill="hold" grpId="0" nodeType="withEffect">
                                  <p:stCondLst>
                                    <p:cond delay="5000"/>
                                  </p:stCondLst>
                                  <p:childTnLst>
                                    <p:set>
                                      <p:cBhvr>
                                        <p:cTn id="44" dur="1" fill="hold">
                                          <p:stCondLst>
                                            <p:cond delay="0"/>
                                          </p:stCondLst>
                                        </p:cTn>
                                        <p:tgtEl>
                                          <p:spTgt spid="307"/>
                                        </p:tgtEl>
                                        <p:attrNameLst>
                                          <p:attrName>style.visibility</p:attrName>
                                        </p:attrNameLst>
                                      </p:cBhvr>
                                      <p:to>
                                        <p:strVal val="visible"/>
                                      </p:to>
                                    </p:set>
                                    <p:animEffect transition="in" filter="fade">
                                      <p:cBhvr>
                                        <p:cTn id="45" dur="500"/>
                                        <p:tgtEl>
                                          <p:spTgt spid="307"/>
                                        </p:tgtEl>
                                      </p:cBhvr>
                                    </p:animEffect>
                                  </p:childTnLst>
                                </p:cTn>
                              </p:par>
                              <p:par>
                                <p:cTn id="46" presetID="10" presetClass="entr" presetSubtype="0" fill="hold" grpId="0" nodeType="withEffect">
                                  <p:stCondLst>
                                    <p:cond delay="5000"/>
                                  </p:stCondLst>
                                  <p:childTnLst>
                                    <p:set>
                                      <p:cBhvr>
                                        <p:cTn id="47" dur="1" fill="hold">
                                          <p:stCondLst>
                                            <p:cond delay="0"/>
                                          </p:stCondLst>
                                        </p:cTn>
                                        <p:tgtEl>
                                          <p:spTgt spid="309"/>
                                        </p:tgtEl>
                                        <p:attrNameLst>
                                          <p:attrName>style.visibility</p:attrName>
                                        </p:attrNameLst>
                                      </p:cBhvr>
                                      <p:to>
                                        <p:strVal val="visible"/>
                                      </p:to>
                                    </p:set>
                                    <p:animEffect transition="in" filter="fade">
                                      <p:cBhvr>
                                        <p:cTn id="48" dur="500"/>
                                        <p:tgtEl>
                                          <p:spTgt spid="309"/>
                                        </p:tgtEl>
                                      </p:cBhvr>
                                    </p:animEffect>
                                  </p:childTnLst>
                                </p:cTn>
                              </p:par>
                              <p:par>
                                <p:cTn id="49" presetID="10" presetClass="entr" presetSubtype="0" fill="hold" nodeType="withEffect">
                                  <p:stCondLst>
                                    <p:cond delay="5000"/>
                                  </p:stCondLst>
                                  <p:childTnLst>
                                    <p:set>
                                      <p:cBhvr>
                                        <p:cTn id="50" dur="1" fill="hold">
                                          <p:stCondLst>
                                            <p:cond delay="0"/>
                                          </p:stCondLst>
                                        </p:cTn>
                                        <p:tgtEl>
                                          <p:spTgt spid="311"/>
                                        </p:tgtEl>
                                        <p:attrNameLst>
                                          <p:attrName>style.visibility</p:attrName>
                                        </p:attrNameLst>
                                      </p:cBhvr>
                                      <p:to>
                                        <p:strVal val="visible"/>
                                      </p:to>
                                    </p:set>
                                    <p:animEffect transition="in" filter="fade">
                                      <p:cBhvr>
                                        <p:cTn id="51" dur="500"/>
                                        <p:tgtEl>
                                          <p:spTgt spid="311"/>
                                        </p:tgtEl>
                                      </p:cBhvr>
                                    </p:animEffect>
                                  </p:childTnLst>
                                </p:cTn>
                              </p:par>
                              <p:par>
                                <p:cTn id="52" presetID="10" presetClass="entr" presetSubtype="0" fill="hold" nodeType="withEffect">
                                  <p:stCondLst>
                                    <p:cond delay="5000"/>
                                  </p:stCondLst>
                                  <p:childTnLst>
                                    <p:set>
                                      <p:cBhvr>
                                        <p:cTn id="53" dur="1" fill="hold">
                                          <p:stCondLst>
                                            <p:cond delay="0"/>
                                          </p:stCondLst>
                                        </p:cTn>
                                        <p:tgtEl>
                                          <p:spTgt spid="312"/>
                                        </p:tgtEl>
                                        <p:attrNameLst>
                                          <p:attrName>style.visibility</p:attrName>
                                        </p:attrNameLst>
                                      </p:cBhvr>
                                      <p:to>
                                        <p:strVal val="visible"/>
                                      </p:to>
                                    </p:set>
                                    <p:animEffect transition="in" filter="fade">
                                      <p:cBhvr>
                                        <p:cTn id="54" dur="500"/>
                                        <p:tgtEl>
                                          <p:spTgt spid="312"/>
                                        </p:tgtEl>
                                      </p:cBhvr>
                                    </p:animEffect>
                                  </p:childTnLst>
                                </p:cTn>
                              </p:par>
                              <p:par>
                                <p:cTn id="55" presetID="10" presetClass="entr" presetSubtype="0" fill="hold" grpId="0" nodeType="withEffect">
                                  <p:stCondLst>
                                    <p:cond delay="5000"/>
                                  </p:stCondLst>
                                  <p:childTnLst>
                                    <p:set>
                                      <p:cBhvr>
                                        <p:cTn id="56" dur="1" fill="hold">
                                          <p:stCondLst>
                                            <p:cond delay="0"/>
                                          </p:stCondLst>
                                        </p:cTn>
                                        <p:tgtEl>
                                          <p:spTgt spid="313"/>
                                        </p:tgtEl>
                                        <p:attrNameLst>
                                          <p:attrName>style.visibility</p:attrName>
                                        </p:attrNameLst>
                                      </p:cBhvr>
                                      <p:to>
                                        <p:strVal val="visible"/>
                                      </p:to>
                                    </p:set>
                                    <p:animEffect transition="in" filter="fade">
                                      <p:cBhvr>
                                        <p:cTn id="57" dur="500"/>
                                        <p:tgtEl>
                                          <p:spTgt spid="313"/>
                                        </p:tgtEl>
                                      </p:cBhvr>
                                    </p:animEffect>
                                  </p:childTnLst>
                                </p:cTn>
                              </p:par>
                              <p:par>
                                <p:cTn id="58" presetID="10" presetClass="entr" presetSubtype="0" fill="hold" grpId="0" nodeType="withEffect">
                                  <p:stCondLst>
                                    <p:cond delay="5000"/>
                                  </p:stCondLst>
                                  <p:childTnLst>
                                    <p:set>
                                      <p:cBhvr>
                                        <p:cTn id="59" dur="1" fill="hold">
                                          <p:stCondLst>
                                            <p:cond delay="0"/>
                                          </p:stCondLst>
                                        </p:cTn>
                                        <p:tgtEl>
                                          <p:spTgt spid="314"/>
                                        </p:tgtEl>
                                        <p:attrNameLst>
                                          <p:attrName>style.visibility</p:attrName>
                                        </p:attrNameLst>
                                      </p:cBhvr>
                                      <p:to>
                                        <p:strVal val="visible"/>
                                      </p:to>
                                    </p:set>
                                    <p:animEffect transition="in" filter="fade">
                                      <p:cBhvr>
                                        <p:cTn id="60" dur="500"/>
                                        <p:tgtEl>
                                          <p:spTgt spid="314"/>
                                        </p:tgtEl>
                                      </p:cBhvr>
                                    </p:animEffect>
                                  </p:childTnLst>
                                </p:cTn>
                              </p:par>
                              <p:par>
                                <p:cTn id="61" presetID="10" presetClass="entr" presetSubtype="0" fill="hold" grpId="1" nodeType="withEffect">
                                  <p:stCondLst>
                                    <p:cond delay="5000"/>
                                  </p:stCondLst>
                                  <p:childTnLst>
                                    <p:set>
                                      <p:cBhvr>
                                        <p:cTn id="62" dur="1" fill="hold">
                                          <p:stCondLst>
                                            <p:cond delay="0"/>
                                          </p:stCondLst>
                                        </p:cTn>
                                        <p:tgtEl>
                                          <p:spTgt spid="308"/>
                                        </p:tgtEl>
                                        <p:attrNameLst>
                                          <p:attrName>style.visibility</p:attrName>
                                        </p:attrNameLst>
                                      </p:cBhvr>
                                      <p:to>
                                        <p:strVal val="visible"/>
                                      </p:to>
                                    </p:set>
                                    <p:animEffect transition="in" filter="fade">
                                      <p:cBhvr>
                                        <p:cTn id="63" dur="500"/>
                                        <p:tgtEl>
                                          <p:spTgt spid="308"/>
                                        </p:tgtEl>
                                      </p:cBhvr>
                                    </p:animEffect>
                                  </p:childTnLst>
                                </p:cTn>
                              </p:par>
                              <p:par>
                                <p:cTn id="64" presetID="10" presetClass="entr" presetSubtype="0" fill="hold" grpId="0" nodeType="withEffect">
                                  <p:stCondLst>
                                    <p:cond delay="5000"/>
                                  </p:stCondLst>
                                  <p:childTnLst>
                                    <p:set>
                                      <p:cBhvr>
                                        <p:cTn id="65" dur="1" fill="hold">
                                          <p:stCondLst>
                                            <p:cond delay="0"/>
                                          </p:stCondLst>
                                        </p:cTn>
                                        <p:tgtEl>
                                          <p:spTgt spid="298"/>
                                        </p:tgtEl>
                                        <p:attrNameLst>
                                          <p:attrName>style.visibility</p:attrName>
                                        </p:attrNameLst>
                                      </p:cBhvr>
                                      <p:to>
                                        <p:strVal val="visible"/>
                                      </p:to>
                                    </p:set>
                                    <p:animEffect transition="in" filter="fade">
                                      <p:cBhvr>
                                        <p:cTn id="66" dur="500"/>
                                        <p:tgtEl>
                                          <p:spTgt spid="298"/>
                                        </p:tgtEl>
                                      </p:cBhvr>
                                    </p:animEffect>
                                  </p:childTnLst>
                                </p:cTn>
                              </p:par>
                              <p:par>
                                <p:cTn id="67" presetID="10" presetClass="entr" presetSubtype="0" fill="hold" grpId="0" nodeType="withEffect">
                                  <p:stCondLst>
                                    <p:cond delay="5000"/>
                                  </p:stCondLst>
                                  <p:childTnLst>
                                    <p:set>
                                      <p:cBhvr>
                                        <p:cTn id="68" dur="1" fill="hold">
                                          <p:stCondLst>
                                            <p:cond delay="0"/>
                                          </p:stCondLst>
                                        </p:cTn>
                                        <p:tgtEl>
                                          <p:spTgt spid="316"/>
                                        </p:tgtEl>
                                        <p:attrNameLst>
                                          <p:attrName>style.visibility</p:attrName>
                                        </p:attrNameLst>
                                      </p:cBhvr>
                                      <p:to>
                                        <p:strVal val="visible"/>
                                      </p:to>
                                    </p:set>
                                    <p:animEffect transition="in" filter="fade">
                                      <p:cBhvr>
                                        <p:cTn id="69" dur="500"/>
                                        <p:tgtEl>
                                          <p:spTgt spid="316"/>
                                        </p:tgtEl>
                                      </p:cBhvr>
                                    </p:animEffect>
                                  </p:childTnLst>
                                </p:cTn>
                              </p:par>
                              <p:par>
                                <p:cTn id="70" presetID="10" presetClass="entr" presetSubtype="0" fill="hold" grpId="0" nodeType="withEffect">
                                  <p:stCondLst>
                                    <p:cond delay="5000"/>
                                  </p:stCondLst>
                                  <p:childTnLst>
                                    <p:set>
                                      <p:cBhvr>
                                        <p:cTn id="71" dur="1" fill="hold">
                                          <p:stCondLst>
                                            <p:cond delay="0"/>
                                          </p:stCondLst>
                                        </p:cTn>
                                        <p:tgtEl>
                                          <p:spTgt spid="317"/>
                                        </p:tgtEl>
                                        <p:attrNameLst>
                                          <p:attrName>style.visibility</p:attrName>
                                        </p:attrNameLst>
                                      </p:cBhvr>
                                      <p:to>
                                        <p:strVal val="visible"/>
                                      </p:to>
                                    </p:set>
                                    <p:animEffect transition="in" filter="fade">
                                      <p:cBhvr>
                                        <p:cTn id="72" dur="500"/>
                                        <p:tgtEl>
                                          <p:spTgt spid="317"/>
                                        </p:tgtEl>
                                      </p:cBhvr>
                                    </p:animEffect>
                                  </p:childTnLst>
                                </p:cTn>
                              </p:par>
                              <p:par>
                                <p:cTn id="73" presetID="19" presetClass="emph" presetSubtype="0" fill="hold" grpId="1" nodeType="withEffect">
                                  <p:stCondLst>
                                    <p:cond delay="6000"/>
                                  </p:stCondLst>
                                  <p:childTnLst>
                                    <p:animClr clrSpc="rgb" dir="cw">
                                      <p:cBhvr override="childStyle">
                                        <p:cTn id="74" dur="500" fill="hold"/>
                                        <p:tgtEl>
                                          <p:spTgt spid="313"/>
                                        </p:tgtEl>
                                        <p:attrNameLst>
                                          <p:attrName>style.color</p:attrName>
                                        </p:attrNameLst>
                                      </p:cBhvr>
                                      <p:to>
                                        <a:srgbClr val="FF6969"/>
                                      </p:to>
                                    </p:animClr>
                                    <p:animClr clrSpc="rgb" dir="cw">
                                      <p:cBhvr>
                                        <p:cTn id="75" dur="500" fill="hold"/>
                                        <p:tgtEl>
                                          <p:spTgt spid="313"/>
                                        </p:tgtEl>
                                        <p:attrNameLst>
                                          <p:attrName>fillcolor</p:attrName>
                                        </p:attrNameLst>
                                      </p:cBhvr>
                                      <p:to>
                                        <a:srgbClr val="FF6969"/>
                                      </p:to>
                                    </p:animClr>
                                    <p:set>
                                      <p:cBhvr>
                                        <p:cTn id="76" dur="500" fill="hold"/>
                                        <p:tgtEl>
                                          <p:spTgt spid="313"/>
                                        </p:tgtEl>
                                        <p:attrNameLst>
                                          <p:attrName>fill.type</p:attrName>
                                        </p:attrNameLst>
                                      </p:cBhvr>
                                      <p:to>
                                        <p:strVal val="solid"/>
                                      </p:to>
                                    </p:set>
                                    <p:set>
                                      <p:cBhvr>
                                        <p:cTn id="77" dur="500" fill="hold"/>
                                        <p:tgtEl>
                                          <p:spTgt spid="313"/>
                                        </p:tgtEl>
                                        <p:attrNameLst>
                                          <p:attrName>fill.on</p:attrName>
                                        </p:attrNameLst>
                                      </p:cBhvr>
                                      <p:to>
                                        <p:strVal val="true"/>
                                      </p:to>
                                    </p:set>
                                  </p:childTnLst>
                                </p:cTn>
                              </p:par>
                              <p:par>
                                <p:cTn id="78" presetID="10" presetClass="exit" presetSubtype="0" fill="hold" grpId="0" nodeType="withEffect">
                                  <p:stCondLst>
                                    <p:cond delay="6000"/>
                                  </p:stCondLst>
                                  <p:childTnLst>
                                    <p:animEffect transition="out" filter="fade">
                                      <p:cBhvr>
                                        <p:cTn id="79" dur="500"/>
                                        <p:tgtEl>
                                          <p:spTgt spid="308"/>
                                        </p:tgtEl>
                                      </p:cBhvr>
                                    </p:animEffect>
                                    <p:set>
                                      <p:cBhvr>
                                        <p:cTn id="80" dur="1" fill="hold">
                                          <p:stCondLst>
                                            <p:cond delay="499"/>
                                          </p:stCondLst>
                                        </p:cTn>
                                        <p:tgtEl>
                                          <p:spTgt spid="308"/>
                                        </p:tgtEl>
                                        <p:attrNameLst>
                                          <p:attrName>style.visibility</p:attrName>
                                        </p:attrNameLst>
                                      </p:cBhvr>
                                      <p:to>
                                        <p:strVal val="hidden"/>
                                      </p:to>
                                    </p:set>
                                  </p:childTnLst>
                                </p:cTn>
                              </p:par>
                              <p:par>
                                <p:cTn id="81" presetID="10" presetClass="entr" presetSubtype="0" fill="hold" grpId="0" nodeType="withEffect">
                                  <p:stCondLst>
                                    <p:cond delay="6000"/>
                                  </p:stCondLst>
                                  <p:childTnLst>
                                    <p:set>
                                      <p:cBhvr>
                                        <p:cTn id="82" dur="1" fill="hold">
                                          <p:stCondLst>
                                            <p:cond delay="0"/>
                                          </p:stCondLst>
                                        </p:cTn>
                                        <p:tgtEl>
                                          <p:spTgt spid="315"/>
                                        </p:tgtEl>
                                        <p:attrNameLst>
                                          <p:attrName>style.visibility</p:attrName>
                                        </p:attrNameLst>
                                      </p:cBhvr>
                                      <p:to>
                                        <p:strVal val="visible"/>
                                      </p:to>
                                    </p:set>
                                    <p:animEffect transition="in" filter="fade">
                                      <p:cBhvr>
                                        <p:cTn id="83" dur="500"/>
                                        <p:tgtEl>
                                          <p:spTgt spid="315"/>
                                        </p:tgtEl>
                                      </p:cBhvr>
                                    </p:animEffect>
                                  </p:childTnLst>
                                </p:cTn>
                              </p:par>
                              <p:par>
                                <p:cTn id="84" presetID="10" presetClass="entr" presetSubtype="0" fill="hold" grpId="0" nodeType="withEffect">
                                  <p:stCondLst>
                                    <p:cond delay="6000"/>
                                  </p:stCondLst>
                                  <p:childTnLst>
                                    <p:set>
                                      <p:cBhvr>
                                        <p:cTn id="85" dur="1" fill="hold">
                                          <p:stCondLst>
                                            <p:cond delay="0"/>
                                          </p:stCondLst>
                                        </p:cTn>
                                        <p:tgtEl>
                                          <p:spTgt spid="319"/>
                                        </p:tgtEl>
                                        <p:attrNameLst>
                                          <p:attrName>style.visibility</p:attrName>
                                        </p:attrNameLst>
                                      </p:cBhvr>
                                      <p:to>
                                        <p:strVal val="visible"/>
                                      </p:to>
                                    </p:set>
                                    <p:animEffect transition="in" filter="fade">
                                      <p:cBhvr>
                                        <p:cTn id="86" dur="500"/>
                                        <p:tgtEl>
                                          <p:spTgt spid="319"/>
                                        </p:tgtEl>
                                      </p:cBhvr>
                                    </p:animEffect>
                                  </p:childTnLst>
                                </p:cTn>
                              </p:par>
                              <p:par>
                                <p:cTn id="87" presetID="19" presetClass="emph" presetSubtype="0" fill="hold" grpId="1" nodeType="withEffect">
                                  <p:stCondLst>
                                    <p:cond delay="11000"/>
                                  </p:stCondLst>
                                  <p:childTnLst>
                                    <p:animClr clrSpc="rgb" dir="cw">
                                      <p:cBhvr override="childStyle">
                                        <p:cTn id="88" dur="500" fill="hold"/>
                                        <p:tgtEl>
                                          <p:spTgt spid="304"/>
                                        </p:tgtEl>
                                        <p:attrNameLst>
                                          <p:attrName>style.color</p:attrName>
                                        </p:attrNameLst>
                                      </p:cBhvr>
                                      <p:to>
                                        <a:srgbClr val="FF6969"/>
                                      </p:to>
                                    </p:animClr>
                                    <p:animClr clrSpc="rgb" dir="cw">
                                      <p:cBhvr>
                                        <p:cTn id="89" dur="500" fill="hold"/>
                                        <p:tgtEl>
                                          <p:spTgt spid="304"/>
                                        </p:tgtEl>
                                        <p:attrNameLst>
                                          <p:attrName>fillcolor</p:attrName>
                                        </p:attrNameLst>
                                      </p:cBhvr>
                                      <p:to>
                                        <a:srgbClr val="FF6969"/>
                                      </p:to>
                                    </p:animClr>
                                    <p:set>
                                      <p:cBhvr>
                                        <p:cTn id="90" dur="500" fill="hold"/>
                                        <p:tgtEl>
                                          <p:spTgt spid="304"/>
                                        </p:tgtEl>
                                        <p:attrNameLst>
                                          <p:attrName>fill.type</p:attrName>
                                        </p:attrNameLst>
                                      </p:cBhvr>
                                      <p:to>
                                        <p:strVal val="solid"/>
                                      </p:to>
                                    </p:set>
                                    <p:set>
                                      <p:cBhvr>
                                        <p:cTn id="91" dur="500" fill="hold"/>
                                        <p:tgtEl>
                                          <p:spTgt spid="304"/>
                                        </p:tgtEl>
                                        <p:attrNameLst>
                                          <p:attrName>fill.on</p:attrName>
                                        </p:attrNameLst>
                                      </p:cBhvr>
                                      <p:to>
                                        <p:strVal val="true"/>
                                      </p:to>
                                    </p:set>
                                  </p:childTnLst>
                                </p:cTn>
                              </p:par>
                              <p:par>
                                <p:cTn id="92" presetID="10" presetClass="entr" presetSubtype="0" fill="hold" grpId="0" nodeType="withEffect">
                                  <p:stCondLst>
                                    <p:cond delay="11000"/>
                                  </p:stCondLst>
                                  <p:childTnLst>
                                    <p:set>
                                      <p:cBhvr>
                                        <p:cTn id="93" dur="1" fill="hold">
                                          <p:stCondLst>
                                            <p:cond delay="0"/>
                                          </p:stCondLst>
                                        </p:cTn>
                                        <p:tgtEl>
                                          <p:spTgt spid="321"/>
                                        </p:tgtEl>
                                        <p:attrNameLst>
                                          <p:attrName>style.visibility</p:attrName>
                                        </p:attrNameLst>
                                      </p:cBhvr>
                                      <p:to>
                                        <p:strVal val="visible"/>
                                      </p:to>
                                    </p:set>
                                    <p:animEffect transition="in" filter="fade">
                                      <p:cBhvr>
                                        <p:cTn id="94" dur="500"/>
                                        <p:tgtEl>
                                          <p:spTgt spid="321"/>
                                        </p:tgtEl>
                                      </p:cBhvr>
                                    </p:animEffect>
                                  </p:childTnLst>
                                </p:cTn>
                              </p:par>
                              <p:par>
                                <p:cTn id="95" presetID="10" presetClass="exit" presetSubtype="0" fill="hold" grpId="1" nodeType="withEffect">
                                  <p:stCondLst>
                                    <p:cond delay="11000"/>
                                  </p:stCondLst>
                                  <p:childTnLst>
                                    <p:animEffect transition="out" filter="fade">
                                      <p:cBhvr>
                                        <p:cTn id="96" dur="500"/>
                                        <p:tgtEl>
                                          <p:spTgt spid="307"/>
                                        </p:tgtEl>
                                      </p:cBhvr>
                                    </p:animEffect>
                                    <p:set>
                                      <p:cBhvr>
                                        <p:cTn id="97" dur="1" fill="hold">
                                          <p:stCondLst>
                                            <p:cond delay="499"/>
                                          </p:stCondLst>
                                        </p:cTn>
                                        <p:tgtEl>
                                          <p:spTgt spid="307"/>
                                        </p:tgtEl>
                                        <p:attrNameLst>
                                          <p:attrName>style.visibility</p:attrName>
                                        </p:attrNameLst>
                                      </p:cBhvr>
                                      <p:to>
                                        <p:strVal val="hidden"/>
                                      </p:to>
                                    </p:set>
                                  </p:childTnLst>
                                </p:cTn>
                              </p:par>
                              <p:par>
                                <p:cTn id="98" presetID="10" presetClass="exit" presetSubtype="0" fill="hold" grpId="1" nodeType="withEffect">
                                  <p:stCondLst>
                                    <p:cond delay="11000"/>
                                  </p:stCondLst>
                                  <p:childTnLst>
                                    <p:animEffect transition="out" filter="fade">
                                      <p:cBhvr>
                                        <p:cTn id="99" dur="500"/>
                                        <p:tgtEl>
                                          <p:spTgt spid="315"/>
                                        </p:tgtEl>
                                      </p:cBhvr>
                                    </p:animEffect>
                                    <p:set>
                                      <p:cBhvr>
                                        <p:cTn id="100" dur="1" fill="hold">
                                          <p:stCondLst>
                                            <p:cond delay="499"/>
                                          </p:stCondLst>
                                        </p:cTn>
                                        <p:tgtEl>
                                          <p:spTgt spid="315"/>
                                        </p:tgtEl>
                                        <p:attrNameLst>
                                          <p:attrName>style.visibility</p:attrName>
                                        </p:attrNameLst>
                                      </p:cBhvr>
                                      <p:to>
                                        <p:strVal val="hidden"/>
                                      </p:to>
                                    </p:set>
                                  </p:childTnLst>
                                </p:cTn>
                              </p:par>
                              <p:par>
                                <p:cTn id="101" presetID="10" presetClass="entr" presetSubtype="0" fill="hold" grpId="0" nodeType="withEffect">
                                  <p:stCondLst>
                                    <p:cond delay="11000"/>
                                  </p:stCondLst>
                                  <p:childTnLst>
                                    <p:set>
                                      <p:cBhvr>
                                        <p:cTn id="102" dur="1" fill="hold">
                                          <p:stCondLst>
                                            <p:cond delay="0"/>
                                          </p:stCondLst>
                                        </p:cTn>
                                        <p:tgtEl>
                                          <p:spTgt spid="320"/>
                                        </p:tgtEl>
                                        <p:attrNameLst>
                                          <p:attrName>style.visibility</p:attrName>
                                        </p:attrNameLst>
                                      </p:cBhvr>
                                      <p:to>
                                        <p:strVal val="visible"/>
                                      </p:to>
                                    </p:set>
                                    <p:animEffect transition="in" filter="fade">
                                      <p:cBhvr>
                                        <p:cTn id="103" dur="500"/>
                                        <p:tgtEl>
                                          <p:spTgt spid="320"/>
                                        </p:tgtEl>
                                      </p:cBhvr>
                                    </p:animEffect>
                                  </p:childTnLst>
                                </p:cTn>
                              </p:par>
                              <p:par>
                                <p:cTn id="104" presetID="10" presetClass="exit" presetSubtype="0" fill="hold" grpId="1" nodeType="withEffect">
                                  <p:stCondLst>
                                    <p:cond delay="14000"/>
                                  </p:stCondLst>
                                  <p:childTnLst>
                                    <p:animEffect transition="out" filter="fade">
                                      <p:cBhvr>
                                        <p:cTn id="105" dur="500"/>
                                        <p:tgtEl>
                                          <p:spTgt spid="319"/>
                                        </p:tgtEl>
                                      </p:cBhvr>
                                    </p:animEffect>
                                    <p:set>
                                      <p:cBhvr>
                                        <p:cTn id="106" dur="1" fill="hold">
                                          <p:stCondLst>
                                            <p:cond delay="499"/>
                                          </p:stCondLst>
                                        </p:cTn>
                                        <p:tgtEl>
                                          <p:spTgt spid="319"/>
                                        </p:tgtEl>
                                        <p:attrNameLst>
                                          <p:attrName>style.visibility</p:attrName>
                                        </p:attrNameLst>
                                      </p:cBhvr>
                                      <p:to>
                                        <p:strVal val="hidden"/>
                                      </p:to>
                                    </p:set>
                                  </p:childTnLst>
                                </p:cTn>
                              </p:par>
                              <p:par>
                                <p:cTn id="107" presetID="10" presetClass="exit" presetSubtype="0" fill="hold" grpId="1" nodeType="withEffect">
                                  <p:stCondLst>
                                    <p:cond delay="14000"/>
                                  </p:stCondLst>
                                  <p:childTnLst>
                                    <p:animEffect transition="out" filter="fade">
                                      <p:cBhvr>
                                        <p:cTn id="108" dur="500"/>
                                        <p:tgtEl>
                                          <p:spTgt spid="320"/>
                                        </p:tgtEl>
                                      </p:cBhvr>
                                    </p:animEffect>
                                    <p:set>
                                      <p:cBhvr>
                                        <p:cTn id="109" dur="1" fill="hold">
                                          <p:stCondLst>
                                            <p:cond delay="499"/>
                                          </p:stCondLst>
                                        </p:cTn>
                                        <p:tgtEl>
                                          <p:spTgt spid="320"/>
                                        </p:tgtEl>
                                        <p:attrNameLst>
                                          <p:attrName>style.visibility</p:attrName>
                                        </p:attrNameLst>
                                      </p:cBhvr>
                                      <p:to>
                                        <p:strVal val="hidden"/>
                                      </p:to>
                                    </p:set>
                                  </p:childTnLst>
                                </p:cTn>
                              </p:par>
                              <p:par>
                                <p:cTn id="110" presetID="10" presetClass="entr" presetSubtype="0" fill="hold" grpId="0" nodeType="withEffect">
                                  <p:stCondLst>
                                    <p:cond delay="14000"/>
                                  </p:stCondLst>
                                  <p:childTnLst>
                                    <p:set>
                                      <p:cBhvr>
                                        <p:cTn id="111" dur="1" fill="hold">
                                          <p:stCondLst>
                                            <p:cond delay="0"/>
                                          </p:stCondLst>
                                        </p:cTn>
                                        <p:tgtEl>
                                          <p:spTgt spid="322"/>
                                        </p:tgtEl>
                                        <p:attrNameLst>
                                          <p:attrName>style.visibility</p:attrName>
                                        </p:attrNameLst>
                                      </p:cBhvr>
                                      <p:to>
                                        <p:strVal val="visible"/>
                                      </p:to>
                                    </p:set>
                                    <p:animEffect transition="in" filter="fade">
                                      <p:cBhvr>
                                        <p:cTn id="112" dur="500"/>
                                        <p:tgtEl>
                                          <p:spTgt spid="322"/>
                                        </p:tgtEl>
                                      </p:cBhvr>
                                    </p:animEffect>
                                  </p:childTnLst>
                                </p:cTn>
                              </p:par>
                              <p:par>
                                <p:cTn id="113" presetID="19" presetClass="emph" presetSubtype="0" fill="hold" grpId="2" nodeType="withEffect">
                                  <p:stCondLst>
                                    <p:cond delay="14000"/>
                                  </p:stCondLst>
                                  <p:childTnLst>
                                    <p:animClr clrSpc="rgb" dir="cw">
                                      <p:cBhvr override="childStyle">
                                        <p:cTn id="114" dur="500" fill="hold"/>
                                        <p:tgtEl>
                                          <p:spTgt spid="313"/>
                                        </p:tgtEl>
                                        <p:attrNameLst>
                                          <p:attrName>style.color</p:attrName>
                                        </p:attrNameLst>
                                      </p:cBhvr>
                                      <p:to>
                                        <a:srgbClr val="DEEBF6"/>
                                      </p:to>
                                    </p:animClr>
                                    <p:animClr clrSpc="rgb" dir="cw">
                                      <p:cBhvr>
                                        <p:cTn id="115" dur="500" fill="hold"/>
                                        <p:tgtEl>
                                          <p:spTgt spid="313"/>
                                        </p:tgtEl>
                                        <p:attrNameLst>
                                          <p:attrName>fillcolor</p:attrName>
                                        </p:attrNameLst>
                                      </p:cBhvr>
                                      <p:to>
                                        <a:srgbClr val="DEEBF6"/>
                                      </p:to>
                                    </p:animClr>
                                    <p:set>
                                      <p:cBhvr>
                                        <p:cTn id="116" dur="500" fill="hold"/>
                                        <p:tgtEl>
                                          <p:spTgt spid="313"/>
                                        </p:tgtEl>
                                        <p:attrNameLst>
                                          <p:attrName>fill.type</p:attrName>
                                        </p:attrNameLst>
                                      </p:cBhvr>
                                      <p:to>
                                        <p:strVal val="solid"/>
                                      </p:to>
                                    </p:set>
                                    <p:set>
                                      <p:cBhvr>
                                        <p:cTn id="117" dur="500" fill="hold"/>
                                        <p:tgtEl>
                                          <p:spTgt spid="313"/>
                                        </p:tgtEl>
                                        <p:attrNameLst>
                                          <p:attrName>fill.on</p:attrName>
                                        </p:attrNameLst>
                                      </p:cBhvr>
                                      <p:to>
                                        <p:strVal val="true"/>
                                      </p:to>
                                    </p:set>
                                  </p:childTnLst>
                                </p:cTn>
                              </p:par>
                              <p:par>
                                <p:cTn id="118" presetID="10" presetClass="entr" presetSubtype="0" fill="hold" grpId="0" nodeType="withEffect">
                                  <p:stCondLst>
                                    <p:cond delay="14000"/>
                                  </p:stCondLst>
                                  <p:childTnLst>
                                    <p:set>
                                      <p:cBhvr>
                                        <p:cTn id="119" dur="1" fill="hold">
                                          <p:stCondLst>
                                            <p:cond delay="0"/>
                                          </p:stCondLst>
                                        </p:cTn>
                                        <p:tgtEl>
                                          <p:spTgt spid="323"/>
                                        </p:tgtEl>
                                        <p:attrNameLst>
                                          <p:attrName>style.visibility</p:attrName>
                                        </p:attrNameLst>
                                      </p:cBhvr>
                                      <p:to>
                                        <p:strVal val="visible"/>
                                      </p:to>
                                    </p:set>
                                    <p:animEffect transition="in" filter="fade">
                                      <p:cBhvr>
                                        <p:cTn id="120" dur="500"/>
                                        <p:tgtEl>
                                          <p:spTgt spid="323"/>
                                        </p:tgtEl>
                                      </p:cBhvr>
                                    </p:animEffect>
                                  </p:childTnLst>
                                </p:cTn>
                              </p:par>
                              <p:par>
                                <p:cTn id="121" presetID="10" presetClass="entr" presetSubtype="0" fill="hold" grpId="0" nodeType="withEffect">
                                  <p:stCondLst>
                                    <p:cond delay="27000"/>
                                  </p:stCondLst>
                                  <p:childTnLst>
                                    <p:set>
                                      <p:cBhvr>
                                        <p:cTn id="122" dur="1" fill="hold">
                                          <p:stCondLst>
                                            <p:cond delay="0"/>
                                          </p:stCondLst>
                                        </p:cTn>
                                        <p:tgtEl>
                                          <p:spTgt spid="296"/>
                                        </p:tgtEl>
                                        <p:attrNameLst>
                                          <p:attrName>style.visibility</p:attrName>
                                        </p:attrNameLst>
                                      </p:cBhvr>
                                      <p:to>
                                        <p:strVal val="visible"/>
                                      </p:to>
                                    </p:set>
                                    <p:animEffect transition="in" filter="fade">
                                      <p:cBhvr>
                                        <p:cTn id="123" dur="500"/>
                                        <p:tgtEl>
                                          <p:spTgt spid="296"/>
                                        </p:tgtEl>
                                      </p:cBhvr>
                                    </p:animEffect>
                                  </p:childTnLst>
                                </p:cTn>
                              </p:par>
                              <p:par>
                                <p:cTn id="124" presetID="10" presetClass="entr" presetSubtype="0" fill="hold" grpId="0" nodeType="withEffect">
                                  <p:stCondLst>
                                    <p:cond delay="27000"/>
                                  </p:stCondLst>
                                  <p:childTnLst>
                                    <p:set>
                                      <p:cBhvr>
                                        <p:cTn id="125" dur="1" fill="hold">
                                          <p:stCondLst>
                                            <p:cond delay="0"/>
                                          </p:stCondLst>
                                        </p:cTn>
                                        <p:tgtEl>
                                          <p:spTgt spid="508"/>
                                        </p:tgtEl>
                                        <p:attrNameLst>
                                          <p:attrName>style.visibility</p:attrName>
                                        </p:attrNameLst>
                                      </p:cBhvr>
                                      <p:to>
                                        <p:strVal val="visible"/>
                                      </p:to>
                                    </p:set>
                                    <p:animEffect transition="in" filter="fade">
                                      <p:cBhvr>
                                        <p:cTn id="126" dur="500"/>
                                        <p:tgtEl>
                                          <p:spTgt spid="508"/>
                                        </p:tgtEl>
                                      </p:cBhvr>
                                    </p:animEffect>
                                  </p:childTnLst>
                                </p:cTn>
                              </p:par>
                              <p:par>
                                <p:cTn id="127" presetID="10" presetClass="entr" presetSubtype="0" fill="hold" grpId="0" nodeType="withEffect">
                                  <p:stCondLst>
                                    <p:cond delay="27000"/>
                                  </p:stCondLst>
                                  <p:childTnLst>
                                    <p:set>
                                      <p:cBhvr>
                                        <p:cTn id="128" dur="1" fill="hold">
                                          <p:stCondLst>
                                            <p:cond delay="0"/>
                                          </p:stCondLst>
                                        </p:cTn>
                                        <p:tgtEl>
                                          <p:spTgt spid="509"/>
                                        </p:tgtEl>
                                        <p:attrNameLst>
                                          <p:attrName>style.visibility</p:attrName>
                                        </p:attrNameLst>
                                      </p:cBhvr>
                                      <p:to>
                                        <p:strVal val="visible"/>
                                      </p:to>
                                    </p:set>
                                    <p:animEffect transition="in" filter="fade">
                                      <p:cBhvr>
                                        <p:cTn id="129" dur="500"/>
                                        <p:tgtEl>
                                          <p:spTgt spid="509"/>
                                        </p:tgtEl>
                                      </p:cBhvr>
                                    </p:animEffect>
                                  </p:childTnLst>
                                </p:cTn>
                              </p:par>
                              <p:par>
                                <p:cTn id="130" presetID="10" presetClass="entr" presetSubtype="0" fill="hold" nodeType="withEffect">
                                  <p:stCondLst>
                                    <p:cond delay="27000"/>
                                  </p:stCondLst>
                                  <p:childTnLst>
                                    <p:set>
                                      <p:cBhvr>
                                        <p:cTn id="131" dur="1" fill="hold">
                                          <p:stCondLst>
                                            <p:cond delay="0"/>
                                          </p:stCondLst>
                                        </p:cTn>
                                        <p:tgtEl>
                                          <p:spTgt spid="513"/>
                                        </p:tgtEl>
                                        <p:attrNameLst>
                                          <p:attrName>style.visibility</p:attrName>
                                        </p:attrNameLst>
                                      </p:cBhvr>
                                      <p:to>
                                        <p:strVal val="visible"/>
                                      </p:to>
                                    </p:set>
                                    <p:animEffect transition="in" filter="fade">
                                      <p:cBhvr>
                                        <p:cTn id="132" dur="500"/>
                                        <p:tgtEl>
                                          <p:spTgt spid="513"/>
                                        </p:tgtEl>
                                      </p:cBhvr>
                                    </p:animEffect>
                                  </p:childTnLst>
                                </p:cTn>
                              </p:par>
                              <p:par>
                                <p:cTn id="133" presetID="10" presetClass="entr" presetSubtype="0" fill="hold" nodeType="withEffect">
                                  <p:stCondLst>
                                    <p:cond delay="27000"/>
                                  </p:stCondLst>
                                  <p:childTnLst>
                                    <p:set>
                                      <p:cBhvr>
                                        <p:cTn id="134" dur="1" fill="hold">
                                          <p:stCondLst>
                                            <p:cond delay="0"/>
                                          </p:stCondLst>
                                        </p:cTn>
                                        <p:tgtEl>
                                          <p:spTgt spid="514"/>
                                        </p:tgtEl>
                                        <p:attrNameLst>
                                          <p:attrName>style.visibility</p:attrName>
                                        </p:attrNameLst>
                                      </p:cBhvr>
                                      <p:to>
                                        <p:strVal val="visible"/>
                                      </p:to>
                                    </p:set>
                                    <p:animEffect transition="in" filter="fade">
                                      <p:cBhvr>
                                        <p:cTn id="135" dur="500"/>
                                        <p:tgtEl>
                                          <p:spTgt spid="514"/>
                                        </p:tgtEl>
                                      </p:cBhvr>
                                    </p:animEffect>
                                  </p:childTnLst>
                                </p:cTn>
                              </p:par>
                              <p:par>
                                <p:cTn id="136" presetID="10" presetClass="entr" presetSubtype="0" fill="hold" nodeType="withEffect">
                                  <p:stCondLst>
                                    <p:cond delay="27000"/>
                                  </p:stCondLst>
                                  <p:childTnLst>
                                    <p:set>
                                      <p:cBhvr>
                                        <p:cTn id="137" dur="1" fill="hold">
                                          <p:stCondLst>
                                            <p:cond delay="0"/>
                                          </p:stCondLst>
                                        </p:cTn>
                                        <p:tgtEl>
                                          <p:spTgt spid="5"/>
                                        </p:tgtEl>
                                        <p:attrNameLst>
                                          <p:attrName>style.visibility</p:attrName>
                                        </p:attrNameLst>
                                      </p:cBhvr>
                                      <p:to>
                                        <p:strVal val="visible"/>
                                      </p:to>
                                    </p:set>
                                    <p:animEffect transition="in" filter="fade">
                                      <p:cBhvr>
                                        <p:cTn id="138" dur="500"/>
                                        <p:tgtEl>
                                          <p:spTgt spid="5"/>
                                        </p:tgtEl>
                                      </p:cBhvr>
                                    </p:animEffect>
                                  </p:childTnLst>
                                </p:cTn>
                              </p:par>
                              <p:par>
                                <p:cTn id="139" presetID="10" presetClass="entr" presetSubtype="0" fill="hold" grpId="0" nodeType="withEffect">
                                  <p:stCondLst>
                                    <p:cond delay="27000"/>
                                  </p:stCondLst>
                                  <p:childTnLst>
                                    <p:set>
                                      <p:cBhvr>
                                        <p:cTn id="140" dur="1" fill="hold">
                                          <p:stCondLst>
                                            <p:cond delay="0"/>
                                          </p:stCondLst>
                                        </p:cTn>
                                        <p:tgtEl>
                                          <p:spTgt spid="195"/>
                                        </p:tgtEl>
                                        <p:attrNameLst>
                                          <p:attrName>style.visibility</p:attrName>
                                        </p:attrNameLst>
                                      </p:cBhvr>
                                      <p:to>
                                        <p:strVal val="visible"/>
                                      </p:to>
                                    </p:set>
                                    <p:animEffect transition="in" filter="fade">
                                      <p:cBhvr>
                                        <p:cTn id="141" dur="500"/>
                                        <p:tgtEl>
                                          <p:spTgt spid="195"/>
                                        </p:tgtEl>
                                      </p:cBhvr>
                                    </p:animEffect>
                                  </p:childTnLst>
                                </p:cTn>
                              </p:par>
                              <p:par>
                                <p:cTn id="142" presetID="10" presetClass="exit" presetSubtype="0" fill="hold" nodeType="withEffect">
                                  <p:stCondLst>
                                    <p:cond delay="39000"/>
                                  </p:stCondLst>
                                  <p:childTnLst>
                                    <p:animEffect transition="out" filter="fade">
                                      <p:cBhvr>
                                        <p:cTn id="143" dur="500"/>
                                        <p:tgtEl>
                                          <p:spTgt spid="515"/>
                                        </p:tgtEl>
                                      </p:cBhvr>
                                    </p:animEffect>
                                    <p:set>
                                      <p:cBhvr>
                                        <p:cTn id="144" dur="1" fill="hold">
                                          <p:stCondLst>
                                            <p:cond delay="499"/>
                                          </p:stCondLst>
                                        </p:cTn>
                                        <p:tgtEl>
                                          <p:spTgt spid="515"/>
                                        </p:tgtEl>
                                        <p:attrNameLst>
                                          <p:attrName>style.visibility</p:attrName>
                                        </p:attrNameLst>
                                      </p:cBhvr>
                                      <p:to>
                                        <p:strVal val="hidden"/>
                                      </p:to>
                                    </p:set>
                                  </p:childTnLst>
                                </p:cTn>
                              </p:par>
                              <p:par>
                                <p:cTn id="145" presetID="10" presetClass="exit" presetSubtype="0" fill="hold" grpId="1" nodeType="withEffect">
                                  <p:stCondLst>
                                    <p:cond delay="39000"/>
                                  </p:stCondLst>
                                  <p:childTnLst>
                                    <p:animEffect transition="out" filter="fade">
                                      <p:cBhvr>
                                        <p:cTn id="146" dur="500"/>
                                        <p:tgtEl>
                                          <p:spTgt spid="524"/>
                                        </p:tgtEl>
                                      </p:cBhvr>
                                    </p:animEffect>
                                    <p:set>
                                      <p:cBhvr>
                                        <p:cTn id="147" dur="1" fill="hold">
                                          <p:stCondLst>
                                            <p:cond delay="499"/>
                                          </p:stCondLst>
                                        </p:cTn>
                                        <p:tgtEl>
                                          <p:spTgt spid="524"/>
                                        </p:tgtEl>
                                        <p:attrNameLst>
                                          <p:attrName>style.visibility</p:attrName>
                                        </p:attrNameLst>
                                      </p:cBhvr>
                                      <p:to>
                                        <p:strVal val="hidden"/>
                                      </p:to>
                                    </p:set>
                                  </p:childTnLst>
                                </p:cTn>
                              </p:par>
                              <p:par>
                                <p:cTn id="148" presetID="10" presetClass="exit" presetSubtype="0" fill="hold" grpId="1" nodeType="withEffect">
                                  <p:stCondLst>
                                    <p:cond delay="39000"/>
                                  </p:stCondLst>
                                  <p:childTnLst>
                                    <p:animEffect transition="out" filter="fade">
                                      <p:cBhvr>
                                        <p:cTn id="149" dur="500"/>
                                        <p:tgtEl>
                                          <p:spTgt spid="297"/>
                                        </p:tgtEl>
                                      </p:cBhvr>
                                    </p:animEffect>
                                    <p:set>
                                      <p:cBhvr>
                                        <p:cTn id="150" dur="1" fill="hold">
                                          <p:stCondLst>
                                            <p:cond delay="499"/>
                                          </p:stCondLst>
                                        </p:cTn>
                                        <p:tgtEl>
                                          <p:spTgt spid="297"/>
                                        </p:tgtEl>
                                        <p:attrNameLst>
                                          <p:attrName>style.visibility</p:attrName>
                                        </p:attrNameLst>
                                      </p:cBhvr>
                                      <p:to>
                                        <p:strVal val="hidden"/>
                                      </p:to>
                                    </p:set>
                                  </p:childTnLst>
                                </p:cTn>
                              </p:par>
                              <p:par>
                                <p:cTn id="151" presetID="10" presetClass="exit" presetSubtype="0" fill="hold" nodeType="withEffect">
                                  <p:stCondLst>
                                    <p:cond delay="39000"/>
                                  </p:stCondLst>
                                  <p:childTnLst>
                                    <p:animEffect transition="out" filter="fade">
                                      <p:cBhvr>
                                        <p:cTn id="152" dur="500"/>
                                        <p:tgtEl>
                                          <p:spTgt spid="301"/>
                                        </p:tgtEl>
                                      </p:cBhvr>
                                    </p:animEffect>
                                    <p:set>
                                      <p:cBhvr>
                                        <p:cTn id="153" dur="1" fill="hold">
                                          <p:stCondLst>
                                            <p:cond delay="499"/>
                                          </p:stCondLst>
                                        </p:cTn>
                                        <p:tgtEl>
                                          <p:spTgt spid="301"/>
                                        </p:tgtEl>
                                        <p:attrNameLst>
                                          <p:attrName>style.visibility</p:attrName>
                                        </p:attrNameLst>
                                      </p:cBhvr>
                                      <p:to>
                                        <p:strVal val="hidden"/>
                                      </p:to>
                                    </p:set>
                                  </p:childTnLst>
                                </p:cTn>
                              </p:par>
                              <p:par>
                                <p:cTn id="154" presetID="10" presetClass="exit" presetSubtype="0" fill="hold" nodeType="withEffect">
                                  <p:stCondLst>
                                    <p:cond delay="39000"/>
                                  </p:stCondLst>
                                  <p:childTnLst>
                                    <p:animEffect transition="out" filter="fade">
                                      <p:cBhvr>
                                        <p:cTn id="155" dur="500"/>
                                        <p:tgtEl>
                                          <p:spTgt spid="318"/>
                                        </p:tgtEl>
                                      </p:cBhvr>
                                    </p:animEffect>
                                    <p:set>
                                      <p:cBhvr>
                                        <p:cTn id="156" dur="1" fill="hold">
                                          <p:stCondLst>
                                            <p:cond delay="499"/>
                                          </p:stCondLst>
                                        </p:cTn>
                                        <p:tgtEl>
                                          <p:spTgt spid="318"/>
                                        </p:tgtEl>
                                        <p:attrNameLst>
                                          <p:attrName>style.visibility</p:attrName>
                                        </p:attrNameLst>
                                      </p:cBhvr>
                                      <p:to>
                                        <p:strVal val="hidden"/>
                                      </p:to>
                                    </p:set>
                                  </p:childTnLst>
                                </p:cTn>
                              </p:par>
                              <p:par>
                                <p:cTn id="157" presetID="10" presetClass="exit" presetSubtype="0" fill="hold" grpId="1" nodeType="withEffect">
                                  <p:stCondLst>
                                    <p:cond delay="39000"/>
                                  </p:stCondLst>
                                  <p:childTnLst>
                                    <p:animEffect transition="out" filter="fade">
                                      <p:cBhvr>
                                        <p:cTn id="158" dur="500"/>
                                        <p:tgtEl>
                                          <p:spTgt spid="302"/>
                                        </p:tgtEl>
                                      </p:cBhvr>
                                    </p:animEffect>
                                    <p:set>
                                      <p:cBhvr>
                                        <p:cTn id="159" dur="1" fill="hold">
                                          <p:stCondLst>
                                            <p:cond delay="499"/>
                                          </p:stCondLst>
                                        </p:cTn>
                                        <p:tgtEl>
                                          <p:spTgt spid="302"/>
                                        </p:tgtEl>
                                        <p:attrNameLst>
                                          <p:attrName>style.visibility</p:attrName>
                                        </p:attrNameLst>
                                      </p:cBhvr>
                                      <p:to>
                                        <p:strVal val="hidden"/>
                                      </p:to>
                                    </p:set>
                                  </p:childTnLst>
                                </p:cTn>
                              </p:par>
                              <p:par>
                                <p:cTn id="160" presetID="10" presetClass="exit" presetSubtype="0" fill="hold" grpId="1" nodeType="withEffect">
                                  <p:stCondLst>
                                    <p:cond delay="39000"/>
                                  </p:stCondLst>
                                  <p:childTnLst>
                                    <p:animEffect transition="out" filter="fade">
                                      <p:cBhvr>
                                        <p:cTn id="161" dur="500"/>
                                        <p:tgtEl>
                                          <p:spTgt spid="303"/>
                                        </p:tgtEl>
                                      </p:cBhvr>
                                    </p:animEffect>
                                    <p:set>
                                      <p:cBhvr>
                                        <p:cTn id="162" dur="1" fill="hold">
                                          <p:stCondLst>
                                            <p:cond delay="499"/>
                                          </p:stCondLst>
                                        </p:cTn>
                                        <p:tgtEl>
                                          <p:spTgt spid="303"/>
                                        </p:tgtEl>
                                        <p:attrNameLst>
                                          <p:attrName>style.visibility</p:attrName>
                                        </p:attrNameLst>
                                      </p:cBhvr>
                                      <p:to>
                                        <p:strVal val="hidden"/>
                                      </p:to>
                                    </p:set>
                                  </p:childTnLst>
                                </p:cTn>
                              </p:par>
                              <p:par>
                                <p:cTn id="163" presetID="10" presetClass="exit" presetSubtype="0" fill="hold" grpId="2" nodeType="withEffect">
                                  <p:stCondLst>
                                    <p:cond delay="39000"/>
                                  </p:stCondLst>
                                  <p:childTnLst>
                                    <p:animEffect transition="out" filter="fade">
                                      <p:cBhvr>
                                        <p:cTn id="164" dur="500"/>
                                        <p:tgtEl>
                                          <p:spTgt spid="304"/>
                                        </p:tgtEl>
                                      </p:cBhvr>
                                    </p:animEffect>
                                    <p:set>
                                      <p:cBhvr>
                                        <p:cTn id="165" dur="1" fill="hold">
                                          <p:stCondLst>
                                            <p:cond delay="499"/>
                                          </p:stCondLst>
                                        </p:cTn>
                                        <p:tgtEl>
                                          <p:spTgt spid="304"/>
                                        </p:tgtEl>
                                        <p:attrNameLst>
                                          <p:attrName>style.visibility</p:attrName>
                                        </p:attrNameLst>
                                      </p:cBhvr>
                                      <p:to>
                                        <p:strVal val="hidden"/>
                                      </p:to>
                                    </p:set>
                                  </p:childTnLst>
                                </p:cTn>
                              </p:par>
                              <p:par>
                                <p:cTn id="166" presetID="10" presetClass="exit" presetSubtype="0" fill="hold" nodeType="withEffect">
                                  <p:stCondLst>
                                    <p:cond delay="39000"/>
                                  </p:stCondLst>
                                  <p:childTnLst>
                                    <p:animEffect transition="out" filter="fade">
                                      <p:cBhvr>
                                        <p:cTn id="167" dur="500"/>
                                        <p:tgtEl>
                                          <p:spTgt spid="305"/>
                                        </p:tgtEl>
                                      </p:cBhvr>
                                    </p:animEffect>
                                    <p:set>
                                      <p:cBhvr>
                                        <p:cTn id="168" dur="1" fill="hold">
                                          <p:stCondLst>
                                            <p:cond delay="499"/>
                                          </p:stCondLst>
                                        </p:cTn>
                                        <p:tgtEl>
                                          <p:spTgt spid="305"/>
                                        </p:tgtEl>
                                        <p:attrNameLst>
                                          <p:attrName>style.visibility</p:attrName>
                                        </p:attrNameLst>
                                      </p:cBhvr>
                                      <p:to>
                                        <p:strVal val="hidden"/>
                                      </p:to>
                                    </p:set>
                                  </p:childTnLst>
                                </p:cTn>
                              </p:par>
                              <p:par>
                                <p:cTn id="169" presetID="10" presetClass="exit" presetSubtype="0" fill="hold" grpId="2" nodeType="withEffect">
                                  <p:stCondLst>
                                    <p:cond delay="39000"/>
                                  </p:stCondLst>
                                  <p:childTnLst>
                                    <p:animEffect transition="out" filter="fade">
                                      <p:cBhvr>
                                        <p:cTn id="170" dur="500"/>
                                        <p:tgtEl>
                                          <p:spTgt spid="307"/>
                                        </p:tgtEl>
                                      </p:cBhvr>
                                    </p:animEffect>
                                    <p:set>
                                      <p:cBhvr>
                                        <p:cTn id="171" dur="1" fill="hold">
                                          <p:stCondLst>
                                            <p:cond delay="499"/>
                                          </p:stCondLst>
                                        </p:cTn>
                                        <p:tgtEl>
                                          <p:spTgt spid="307"/>
                                        </p:tgtEl>
                                        <p:attrNameLst>
                                          <p:attrName>style.visibility</p:attrName>
                                        </p:attrNameLst>
                                      </p:cBhvr>
                                      <p:to>
                                        <p:strVal val="hidden"/>
                                      </p:to>
                                    </p:set>
                                  </p:childTnLst>
                                </p:cTn>
                              </p:par>
                              <p:par>
                                <p:cTn id="172" presetID="10" presetClass="exit" presetSubtype="0" fill="hold" grpId="1" nodeType="withEffect">
                                  <p:stCondLst>
                                    <p:cond delay="39000"/>
                                  </p:stCondLst>
                                  <p:childTnLst>
                                    <p:animEffect transition="out" filter="fade">
                                      <p:cBhvr>
                                        <p:cTn id="173" dur="500"/>
                                        <p:tgtEl>
                                          <p:spTgt spid="309"/>
                                        </p:tgtEl>
                                      </p:cBhvr>
                                    </p:animEffect>
                                    <p:set>
                                      <p:cBhvr>
                                        <p:cTn id="174" dur="1" fill="hold">
                                          <p:stCondLst>
                                            <p:cond delay="499"/>
                                          </p:stCondLst>
                                        </p:cTn>
                                        <p:tgtEl>
                                          <p:spTgt spid="309"/>
                                        </p:tgtEl>
                                        <p:attrNameLst>
                                          <p:attrName>style.visibility</p:attrName>
                                        </p:attrNameLst>
                                      </p:cBhvr>
                                      <p:to>
                                        <p:strVal val="hidden"/>
                                      </p:to>
                                    </p:set>
                                  </p:childTnLst>
                                </p:cTn>
                              </p:par>
                              <p:par>
                                <p:cTn id="175" presetID="10" presetClass="exit" presetSubtype="0" fill="hold" nodeType="withEffect">
                                  <p:stCondLst>
                                    <p:cond delay="39000"/>
                                  </p:stCondLst>
                                  <p:childTnLst>
                                    <p:animEffect transition="out" filter="fade">
                                      <p:cBhvr>
                                        <p:cTn id="176" dur="500"/>
                                        <p:tgtEl>
                                          <p:spTgt spid="311"/>
                                        </p:tgtEl>
                                      </p:cBhvr>
                                    </p:animEffect>
                                    <p:set>
                                      <p:cBhvr>
                                        <p:cTn id="177" dur="1" fill="hold">
                                          <p:stCondLst>
                                            <p:cond delay="499"/>
                                          </p:stCondLst>
                                        </p:cTn>
                                        <p:tgtEl>
                                          <p:spTgt spid="311"/>
                                        </p:tgtEl>
                                        <p:attrNameLst>
                                          <p:attrName>style.visibility</p:attrName>
                                        </p:attrNameLst>
                                      </p:cBhvr>
                                      <p:to>
                                        <p:strVal val="hidden"/>
                                      </p:to>
                                    </p:set>
                                  </p:childTnLst>
                                </p:cTn>
                              </p:par>
                              <p:par>
                                <p:cTn id="178" presetID="10" presetClass="exit" presetSubtype="0" fill="hold" nodeType="withEffect">
                                  <p:stCondLst>
                                    <p:cond delay="39000"/>
                                  </p:stCondLst>
                                  <p:childTnLst>
                                    <p:animEffect transition="out" filter="fade">
                                      <p:cBhvr>
                                        <p:cTn id="179" dur="500"/>
                                        <p:tgtEl>
                                          <p:spTgt spid="312"/>
                                        </p:tgtEl>
                                      </p:cBhvr>
                                    </p:animEffect>
                                    <p:set>
                                      <p:cBhvr>
                                        <p:cTn id="180" dur="1" fill="hold">
                                          <p:stCondLst>
                                            <p:cond delay="499"/>
                                          </p:stCondLst>
                                        </p:cTn>
                                        <p:tgtEl>
                                          <p:spTgt spid="312"/>
                                        </p:tgtEl>
                                        <p:attrNameLst>
                                          <p:attrName>style.visibility</p:attrName>
                                        </p:attrNameLst>
                                      </p:cBhvr>
                                      <p:to>
                                        <p:strVal val="hidden"/>
                                      </p:to>
                                    </p:set>
                                  </p:childTnLst>
                                </p:cTn>
                              </p:par>
                              <p:par>
                                <p:cTn id="181" presetID="10" presetClass="exit" presetSubtype="0" fill="hold" grpId="3" nodeType="withEffect">
                                  <p:stCondLst>
                                    <p:cond delay="39000"/>
                                  </p:stCondLst>
                                  <p:childTnLst>
                                    <p:animEffect transition="out" filter="fade">
                                      <p:cBhvr>
                                        <p:cTn id="182" dur="500"/>
                                        <p:tgtEl>
                                          <p:spTgt spid="313"/>
                                        </p:tgtEl>
                                      </p:cBhvr>
                                    </p:animEffect>
                                    <p:set>
                                      <p:cBhvr>
                                        <p:cTn id="183" dur="1" fill="hold">
                                          <p:stCondLst>
                                            <p:cond delay="499"/>
                                          </p:stCondLst>
                                        </p:cTn>
                                        <p:tgtEl>
                                          <p:spTgt spid="313"/>
                                        </p:tgtEl>
                                        <p:attrNameLst>
                                          <p:attrName>style.visibility</p:attrName>
                                        </p:attrNameLst>
                                      </p:cBhvr>
                                      <p:to>
                                        <p:strVal val="hidden"/>
                                      </p:to>
                                    </p:set>
                                  </p:childTnLst>
                                </p:cTn>
                              </p:par>
                              <p:par>
                                <p:cTn id="184" presetID="10" presetClass="exit" presetSubtype="0" fill="hold" grpId="1" nodeType="withEffect">
                                  <p:stCondLst>
                                    <p:cond delay="39000"/>
                                  </p:stCondLst>
                                  <p:childTnLst>
                                    <p:animEffect transition="out" filter="fade">
                                      <p:cBhvr>
                                        <p:cTn id="185" dur="500"/>
                                        <p:tgtEl>
                                          <p:spTgt spid="314"/>
                                        </p:tgtEl>
                                      </p:cBhvr>
                                    </p:animEffect>
                                    <p:set>
                                      <p:cBhvr>
                                        <p:cTn id="186" dur="1" fill="hold">
                                          <p:stCondLst>
                                            <p:cond delay="499"/>
                                          </p:stCondLst>
                                        </p:cTn>
                                        <p:tgtEl>
                                          <p:spTgt spid="314"/>
                                        </p:tgtEl>
                                        <p:attrNameLst>
                                          <p:attrName>style.visibility</p:attrName>
                                        </p:attrNameLst>
                                      </p:cBhvr>
                                      <p:to>
                                        <p:strVal val="hidden"/>
                                      </p:to>
                                    </p:set>
                                  </p:childTnLst>
                                </p:cTn>
                              </p:par>
                              <p:par>
                                <p:cTn id="187" presetID="10" presetClass="exit" presetSubtype="0" fill="hold" grpId="2" nodeType="withEffect">
                                  <p:stCondLst>
                                    <p:cond delay="39000"/>
                                  </p:stCondLst>
                                  <p:childTnLst>
                                    <p:animEffect transition="out" filter="fade">
                                      <p:cBhvr>
                                        <p:cTn id="188" dur="500"/>
                                        <p:tgtEl>
                                          <p:spTgt spid="308"/>
                                        </p:tgtEl>
                                      </p:cBhvr>
                                    </p:animEffect>
                                    <p:set>
                                      <p:cBhvr>
                                        <p:cTn id="189" dur="1" fill="hold">
                                          <p:stCondLst>
                                            <p:cond delay="499"/>
                                          </p:stCondLst>
                                        </p:cTn>
                                        <p:tgtEl>
                                          <p:spTgt spid="308"/>
                                        </p:tgtEl>
                                        <p:attrNameLst>
                                          <p:attrName>style.visibility</p:attrName>
                                        </p:attrNameLst>
                                      </p:cBhvr>
                                      <p:to>
                                        <p:strVal val="hidden"/>
                                      </p:to>
                                    </p:set>
                                  </p:childTnLst>
                                </p:cTn>
                              </p:par>
                              <p:par>
                                <p:cTn id="190" presetID="10" presetClass="exit" presetSubtype="0" fill="hold" grpId="1" nodeType="withEffect">
                                  <p:stCondLst>
                                    <p:cond delay="39000"/>
                                  </p:stCondLst>
                                  <p:childTnLst>
                                    <p:animEffect transition="out" filter="fade">
                                      <p:cBhvr>
                                        <p:cTn id="191" dur="500"/>
                                        <p:tgtEl>
                                          <p:spTgt spid="298"/>
                                        </p:tgtEl>
                                      </p:cBhvr>
                                    </p:animEffect>
                                    <p:set>
                                      <p:cBhvr>
                                        <p:cTn id="192" dur="1" fill="hold">
                                          <p:stCondLst>
                                            <p:cond delay="499"/>
                                          </p:stCondLst>
                                        </p:cTn>
                                        <p:tgtEl>
                                          <p:spTgt spid="298"/>
                                        </p:tgtEl>
                                        <p:attrNameLst>
                                          <p:attrName>style.visibility</p:attrName>
                                        </p:attrNameLst>
                                      </p:cBhvr>
                                      <p:to>
                                        <p:strVal val="hidden"/>
                                      </p:to>
                                    </p:set>
                                  </p:childTnLst>
                                </p:cTn>
                              </p:par>
                              <p:par>
                                <p:cTn id="193" presetID="10" presetClass="exit" presetSubtype="0" fill="hold" grpId="1" nodeType="withEffect">
                                  <p:stCondLst>
                                    <p:cond delay="39000"/>
                                  </p:stCondLst>
                                  <p:childTnLst>
                                    <p:animEffect transition="out" filter="fade">
                                      <p:cBhvr>
                                        <p:cTn id="194" dur="500"/>
                                        <p:tgtEl>
                                          <p:spTgt spid="316"/>
                                        </p:tgtEl>
                                      </p:cBhvr>
                                    </p:animEffect>
                                    <p:set>
                                      <p:cBhvr>
                                        <p:cTn id="195" dur="1" fill="hold">
                                          <p:stCondLst>
                                            <p:cond delay="499"/>
                                          </p:stCondLst>
                                        </p:cTn>
                                        <p:tgtEl>
                                          <p:spTgt spid="316"/>
                                        </p:tgtEl>
                                        <p:attrNameLst>
                                          <p:attrName>style.visibility</p:attrName>
                                        </p:attrNameLst>
                                      </p:cBhvr>
                                      <p:to>
                                        <p:strVal val="hidden"/>
                                      </p:to>
                                    </p:set>
                                  </p:childTnLst>
                                </p:cTn>
                              </p:par>
                              <p:par>
                                <p:cTn id="196" presetID="10" presetClass="exit" presetSubtype="0" fill="hold" grpId="1" nodeType="withEffect">
                                  <p:stCondLst>
                                    <p:cond delay="39000"/>
                                  </p:stCondLst>
                                  <p:childTnLst>
                                    <p:animEffect transition="out" filter="fade">
                                      <p:cBhvr>
                                        <p:cTn id="197" dur="500"/>
                                        <p:tgtEl>
                                          <p:spTgt spid="317"/>
                                        </p:tgtEl>
                                      </p:cBhvr>
                                    </p:animEffect>
                                    <p:set>
                                      <p:cBhvr>
                                        <p:cTn id="198" dur="1" fill="hold">
                                          <p:stCondLst>
                                            <p:cond delay="499"/>
                                          </p:stCondLst>
                                        </p:cTn>
                                        <p:tgtEl>
                                          <p:spTgt spid="317"/>
                                        </p:tgtEl>
                                        <p:attrNameLst>
                                          <p:attrName>style.visibility</p:attrName>
                                        </p:attrNameLst>
                                      </p:cBhvr>
                                      <p:to>
                                        <p:strVal val="hidden"/>
                                      </p:to>
                                    </p:set>
                                  </p:childTnLst>
                                </p:cTn>
                              </p:par>
                              <p:par>
                                <p:cTn id="199" presetID="10" presetClass="exit" presetSubtype="0" fill="hold" grpId="2" nodeType="withEffect">
                                  <p:stCondLst>
                                    <p:cond delay="39000"/>
                                  </p:stCondLst>
                                  <p:childTnLst>
                                    <p:animEffect transition="out" filter="fade">
                                      <p:cBhvr>
                                        <p:cTn id="200" dur="500"/>
                                        <p:tgtEl>
                                          <p:spTgt spid="315"/>
                                        </p:tgtEl>
                                      </p:cBhvr>
                                    </p:animEffect>
                                    <p:set>
                                      <p:cBhvr>
                                        <p:cTn id="201" dur="1" fill="hold">
                                          <p:stCondLst>
                                            <p:cond delay="499"/>
                                          </p:stCondLst>
                                        </p:cTn>
                                        <p:tgtEl>
                                          <p:spTgt spid="315"/>
                                        </p:tgtEl>
                                        <p:attrNameLst>
                                          <p:attrName>style.visibility</p:attrName>
                                        </p:attrNameLst>
                                      </p:cBhvr>
                                      <p:to>
                                        <p:strVal val="hidden"/>
                                      </p:to>
                                    </p:set>
                                  </p:childTnLst>
                                </p:cTn>
                              </p:par>
                              <p:par>
                                <p:cTn id="202" presetID="10" presetClass="exit" presetSubtype="0" fill="hold" grpId="2" nodeType="withEffect">
                                  <p:stCondLst>
                                    <p:cond delay="39000"/>
                                  </p:stCondLst>
                                  <p:childTnLst>
                                    <p:animEffect transition="out" filter="fade">
                                      <p:cBhvr>
                                        <p:cTn id="203" dur="500"/>
                                        <p:tgtEl>
                                          <p:spTgt spid="319"/>
                                        </p:tgtEl>
                                      </p:cBhvr>
                                    </p:animEffect>
                                    <p:set>
                                      <p:cBhvr>
                                        <p:cTn id="204" dur="1" fill="hold">
                                          <p:stCondLst>
                                            <p:cond delay="499"/>
                                          </p:stCondLst>
                                        </p:cTn>
                                        <p:tgtEl>
                                          <p:spTgt spid="319"/>
                                        </p:tgtEl>
                                        <p:attrNameLst>
                                          <p:attrName>style.visibility</p:attrName>
                                        </p:attrNameLst>
                                      </p:cBhvr>
                                      <p:to>
                                        <p:strVal val="hidden"/>
                                      </p:to>
                                    </p:set>
                                  </p:childTnLst>
                                </p:cTn>
                              </p:par>
                              <p:par>
                                <p:cTn id="205" presetID="10" presetClass="exit" presetSubtype="0" fill="hold" grpId="1" nodeType="withEffect">
                                  <p:stCondLst>
                                    <p:cond delay="39000"/>
                                  </p:stCondLst>
                                  <p:childTnLst>
                                    <p:animEffect transition="out" filter="fade">
                                      <p:cBhvr>
                                        <p:cTn id="206" dur="500"/>
                                        <p:tgtEl>
                                          <p:spTgt spid="321"/>
                                        </p:tgtEl>
                                      </p:cBhvr>
                                    </p:animEffect>
                                    <p:set>
                                      <p:cBhvr>
                                        <p:cTn id="207" dur="1" fill="hold">
                                          <p:stCondLst>
                                            <p:cond delay="499"/>
                                          </p:stCondLst>
                                        </p:cTn>
                                        <p:tgtEl>
                                          <p:spTgt spid="321"/>
                                        </p:tgtEl>
                                        <p:attrNameLst>
                                          <p:attrName>style.visibility</p:attrName>
                                        </p:attrNameLst>
                                      </p:cBhvr>
                                      <p:to>
                                        <p:strVal val="hidden"/>
                                      </p:to>
                                    </p:set>
                                  </p:childTnLst>
                                </p:cTn>
                              </p:par>
                              <p:par>
                                <p:cTn id="208" presetID="10" presetClass="exit" presetSubtype="0" fill="hold" grpId="2" nodeType="withEffect">
                                  <p:stCondLst>
                                    <p:cond delay="39000"/>
                                  </p:stCondLst>
                                  <p:childTnLst>
                                    <p:animEffect transition="out" filter="fade">
                                      <p:cBhvr>
                                        <p:cTn id="209" dur="500"/>
                                        <p:tgtEl>
                                          <p:spTgt spid="320"/>
                                        </p:tgtEl>
                                      </p:cBhvr>
                                    </p:animEffect>
                                    <p:set>
                                      <p:cBhvr>
                                        <p:cTn id="210" dur="1" fill="hold">
                                          <p:stCondLst>
                                            <p:cond delay="499"/>
                                          </p:stCondLst>
                                        </p:cTn>
                                        <p:tgtEl>
                                          <p:spTgt spid="320"/>
                                        </p:tgtEl>
                                        <p:attrNameLst>
                                          <p:attrName>style.visibility</p:attrName>
                                        </p:attrNameLst>
                                      </p:cBhvr>
                                      <p:to>
                                        <p:strVal val="hidden"/>
                                      </p:to>
                                    </p:set>
                                  </p:childTnLst>
                                </p:cTn>
                              </p:par>
                              <p:par>
                                <p:cTn id="211" presetID="10" presetClass="exit" presetSubtype="0" fill="hold" grpId="1" nodeType="withEffect">
                                  <p:stCondLst>
                                    <p:cond delay="39000"/>
                                  </p:stCondLst>
                                  <p:childTnLst>
                                    <p:animEffect transition="out" filter="fade">
                                      <p:cBhvr>
                                        <p:cTn id="212" dur="500"/>
                                        <p:tgtEl>
                                          <p:spTgt spid="322"/>
                                        </p:tgtEl>
                                      </p:cBhvr>
                                    </p:animEffect>
                                    <p:set>
                                      <p:cBhvr>
                                        <p:cTn id="213" dur="1" fill="hold">
                                          <p:stCondLst>
                                            <p:cond delay="499"/>
                                          </p:stCondLst>
                                        </p:cTn>
                                        <p:tgtEl>
                                          <p:spTgt spid="322"/>
                                        </p:tgtEl>
                                        <p:attrNameLst>
                                          <p:attrName>style.visibility</p:attrName>
                                        </p:attrNameLst>
                                      </p:cBhvr>
                                      <p:to>
                                        <p:strVal val="hidden"/>
                                      </p:to>
                                    </p:set>
                                  </p:childTnLst>
                                </p:cTn>
                              </p:par>
                              <p:par>
                                <p:cTn id="214" presetID="10" presetClass="exit" presetSubtype="0" fill="hold" grpId="1" nodeType="withEffect">
                                  <p:stCondLst>
                                    <p:cond delay="39000"/>
                                  </p:stCondLst>
                                  <p:childTnLst>
                                    <p:animEffect transition="out" filter="fade">
                                      <p:cBhvr>
                                        <p:cTn id="215" dur="500"/>
                                        <p:tgtEl>
                                          <p:spTgt spid="323"/>
                                        </p:tgtEl>
                                      </p:cBhvr>
                                    </p:animEffect>
                                    <p:set>
                                      <p:cBhvr>
                                        <p:cTn id="216" dur="1" fill="hold">
                                          <p:stCondLst>
                                            <p:cond delay="499"/>
                                          </p:stCondLst>
                                        </p:cTn>
                                        <p:tgtEl>
                                          <p:spTgt spid="323"/>
                                        </p:tgtEl>
                                        <p:attrNameLst>
                                          <p:attrName>style.visibility</p:attrName>
                                        </p:attrNameLst>
                                      </p:cBhvr>
                                      <p:to>
                                        <p:strVal val="hidden"/>
                                      </p:to>
                                    </p:set>
                                  </p:childTnLst>
                                </p:cTn>
                              </p:par>
                              <p:par>
                                <p:cTn id="217" presetID="10" presetClass="exit" presetSubtype="0" fill="hold" grpId="1" nodeType="withEffect">
                                  <p:stCondLst>
                                    <p:cond delay="39000"/>
                                  </p:stCondLst>
                                  <p:childTnLst>
                                    <p:animEffect transition="out" filter="fade">
                                      <p:cBhvr>
                                        <p:cTn id="218" dur="500"/>
                                        <p:tgtEl>
                                          <p:spTgt spid="296"/>
                                        </p:tgtEl>
                                      </p:cBhvr>
                                    </p:animEffect>
                                    <p:set>
                                      <p:cBhvr>
                                        <p:cTn id="219" dur="1" fill="hold">
                                          <p:stCondLst>
                                            <p:cond delay="499"/>
                                          </p:stCondLst>
                                        </p:cTn>
                                        <p:tgtEl>
                                          <p:spTgt spid="296"/>
                                        </p:tgtEl>
                                        <p:attrNameLst>
                                          <p:attrName>style.visibility</p:attrName>
                                        </p:attrNameLst>
                                      </p:cBhvr>
                                      <p:to>
                                        <p:strVal val="hidden"/>
                                      </p:to>
                                    </p:set>
                                  </p:childTnLst>
                                </p:cTn>
                              </p:par>
                              <p:par>
                                <p:cTn id="220" presetID="10" presetClass="exit" presetSubtype="0" fill="hold" grpId="1" nodeType="withEffect">
                                  <p:stCondLst>
                                    <p:cond delay="39000"/>
                                  </p:stCondLst>
                                  <p:childTnLst>
                                    <p:animEffect transition="out" filter="fade">
                                      <p:cBhvr>
                                        <p:cTn id="221" dur="500"/>
                                        <p:tgtEl>
                                          <p:spTgt spid="508"/>
                                        </p:tgtEl>
                                      </p:cBhvr>
                                    </p:animEffect>
                                    <p:set>
                                      <p:cBhvr>
                                        <p:cTn id="222" dur="1" fill="hold">
                                          <p:stCondLst>
                                            <p:cond delay="499"/>
                                          </p:stCondLst>
                                        </p:cTn>
                                        <p:tgtEl>
                                          <p:spTgt spid="508"/>
                                        </p:tgtEl>
                                        <p:attrNameLst>
                                          <p:attrName>style.visibility</p:attrName>
                                        </p:attrNameLst>
                                      </p:cBhvr>
                                      <p:to>
                                        <p:strVal val="hidden"/>
                                      </p:to>
                                    </p:set>
                                  </p:childTnLst>
                                </p:cTn>
                              </p:par>
                              <p:par>
                                <p:cTn id="223" presetID="10" presetClass="exit" presetSubtype="0" fill="hold" grpId="1" nodeType="withEffect">
                                  <p:stCondLst>
                                    <p:cond delay="39000"/>
                                  </p:stCondLst>
                                  <p:childTnLst>
                                    <p:animEffect transition="out" filter="fade">
                                      <p:cBhvr>
                                        <p:cTn id="224" dur="500"/>
                                        <p:tgtEl>
                                          <p:spTgt spid="509"/>
                                        </p:tgtEl>
                                      </p:cBhvr>
                                    </p:animEffect>
                                    <p:set>
                                      <p:cBhvr>
                                        <p:cTn id="225" dur="1" fill="hold">
                                          <p:stCondLst>
                                            <p:cond delay="499"/>
                                          </p:stCondLst>
                                        </p:cTn>
                                        <p:tgtEl>
                                          <p:spTgt spid="509"/>
                                        </p:tgtEl>
                                        <p:attrNameLst>
                                          <p:attrName>style.visibility</p:attrName>
                                        </p:attrNameLst>
                                      </p:cBhvr>
                                      <p:to>
                                        <p:strVal val="hidden"/>
                                      </p:to>
                                    </p:set>
                                  </p:childTnLst>
                                </p:cTn>
                              </p:par>
                              <p:par>
                                <p:cTn id="226" presetID="10" presetClass="exit" presetSubtype="0" fill="hold" nodeType="withEffect">
                                  <p:stCondLst>
                                    <p:cond delay="39000"/>
                                  </p:stCondLst>
                                  <p:childTnLst>
                                    <p:animEffect transition="out" filter="fade">
                                      <p:cBhvr>
                                        <p:cTn id="227" dur="500"/>
                                        <p:tgtEl>
                                          <p:spTgt spid="513"/>
                                        </p:tgtEl>
                                      </p:cBhvr>
                                    </p:animEffect>
                                    <p:set>
                                      <p:cBhvr>
                                        <p:cTn id="228" dur="1" fill="hold">
                                          <p:stCondLst>
                                            <p:cond delay="499"/>
                                          </p:stCondLst>
                                        </p:cTn>
                                        <p:tgtEl>
                                          <p:spTgt spid="513"/>
                                        </p:tgtEl>
                                        <p:attrNameLst>
                                          <p:attrName>style.visibility</p:attrName>
                                        </p:attrNameLst>
                                      </p:cBhvr>
                                      <p:to>
                                        <p:strVal val="hidden"/>
                                      </p:to>
                                    </p:set>
                                  </p:childTnLst>
                                </p:cTn>
                              </p:par>
                              <p:par>
                                <p:cTn id="229" presetID="10" presetClass="exit" presetSubtype="0" fill="hold" nodeType="withEffect">
                                  <p:stCondLst>
                                    <p:cond delay="39000"/>
                                  </p:stCondLst>
                                  <p:childTnLst>
                                    <p:animEffect transition="out" filter="fade">
                                      <p:cBhvr>
                                        <p:cTn id="230" dur="500"/>
                                        <p:tgtEl>
                                          <p:spTgt spid="514"/>
                                        </p:tgtEl>
                                      </p:cBhvr>
                                    </p:animEffect>
                                    <p:set>
                                      <p:cBhvr>
                                        <p:cTn id="231" dur="1" fill="hold">
                                          <p:stCondLst>
                                            <p:cond delay="499"/>
                                          </p:stCondLst>
                                        </p:cTn>
                                        <p:tgtEl>
                                          <p:spTgt spid="514"/>
                                        </p:tgtEl>
                                        <p:attrNameLst>
                                          <p:attrName>style.visibility</p:attrName>
                                        </p:attrNameLst>
                                      </p:cBhvr>
                                      <p:to>
                                        <p:strVal val="hidden"/>
                                      </p:to>
                                    </p:set>
                                  </p:childTnLst>
                                </p:cTn>
                              </p:par>
                              <p:par>
                                <p:cTn id="232" presetID="10" presetClass="exit" presetSubtype="0" fill="hold" nodeType="withEffect">
                                  <p:stCondLst>
                                    <p:cond delay="39000"/>
                                  </p:stCondLst>
                                  <p:childTnLst>
                                    <p:animEffect transition="out" filter="fade">
                                      <p:cBhvr>
                                        <p:cTn id="233" dur="500"/>
                                        <p:tgtEl>
                                          <p:spTgt spid="5"/>
                                        </p:tgtEl>
                                      </p:cBhvr>
                                    </p:animEffect>
                                    <p:set>
                                      <p:cBhvr>
                                        <p:cTn id="234" dur="1" fill="hold">
                                          <p:stCondLst>
                                            <p:cond delay="499"/>
                                          </p:stCondLst>
                                        </p:cTn>
                                        <p:tgtEl>
                                          <p:spTgt spid="5"/>
                                        </p:tgtEl>
                                        <p:attrNameLst>
                                          <p:attrName>style.visibility</p:attrName>
                                        </p:attrNameLst>
                                      </p:cBhvr>
                                      <p:to>
                                        <p:strVal val="hidden"/>
                                      </p:to>
                                    </p:set>
                                  </p:childTnLst>
                                </p:cTn>
                              </p:par>
                              <p:par>
                                <p:cTn id="235" presetID="10" presetClass="exit" presetSubtype="0" fill="hold" grpId="1" nodeType="withEffect">
                                  <p:stCondLst>
                                    <p:cond delay="39000"/>
                                  </p:stCondLst>
                                  <p:childTnLst>
                                    <p:animEffect transition="out" filter="fade">
                                      <p:cBhvr>
                                        <p:cTn id="236" dur="500"/>
                                        <p:tgtEl>
                                          <p:spTgt spid="197"/>
                                        </p:tgtEl>
                                      </p:cBhvr>
                                    </p:animEffect>
                                    <p:set>
                                      <p:cBhvr>
                                        <p:cTn id="237" dur="1" fill="hold">
                                          <p:stCondLst>
                                            <p:cond delay="499"/>
                                          </p:stCondLst>
                                        </p:cTn>
                                        <p:tgtEl>
                                          <p:spTgt spid="197"/>
                                        </p:tgtEl>
                                        <p:attrNameLst>
                                          <p:attrName>style.visibility</p:attrName>
                                        </p:attrNameLst>
                                      </p:cBhvr>
                                      <p:to>
                                        <p:strVal val="hidden"/>
                                      </p:to>
                                    </p:set>
                                  </p:childTnLst>
                                </p:cTn>
                              </p:par>
                              <p:par>
                                <p:cTn id="238" presetID="10" presetClass="entr" presetSubtype="0" fill="hold" nodeType="withEffect">
                                  <p:stCondLst>
                                    <p:cond delay="39000"/>
                                  </p:stCondLst>
                                  <p:childTnLst>
                                    <p:set>
                                      <p:cBhvr>
                                        <p:cTn id="239" dur="1" fill="hold">
                                          <p:stCondLst>
                                            <p:cond delay="0"/>
                                          </p:stCondLst>
                                        </p:cTn>
                                        <p:tgtEl>
                                          <p:spTgt spid="3"/>
                                        </p:tgtEl>
                                        <p:attrNameLst>
                                          <p:attrName>style.visibility</p:attrName>
                                        </p:attrNameLst>
                                      </p:cBhvr>
                                      <p:to>
                                        <p:strVal val="visible"/>
                                      </p:to>
                                    </p:set>
                                    <p:animEffect transition="in" filter="fade">
                                      <p:cBhvr>
                                        <p:cTn id="240" dur="500"/>
                                        <p:tgtEl>
                                          <p:spTgt spid="3"/>
                                        </p:tgtEl>
                                      </p:cBhvr>
                                    </p:animEffect>
                                  </p:childTnLst>
                                </p:cTn>
                              </p:par>
                              <p:par>
                                <p:cTn id="241" presetID="2" presetClass="mediacall" presetSubtype="0" fill="hold" nodeType="withEffect">
                                  <p:stCondLst>
                                    <p:cond delay="39000"/>
                                  </p:stCondLst>
                                  <p:childTnLst>
                                    <p:cmd type="call" cmd="togglePause">
                                      <p:cBhvr>
                                        <p:cTn id="242" dur="1" fill="hold"/>
                                        <p:tgtEl>
                                          <p:spTgt spid="3"/>
                                        </p:tgtEl>
                                      </p:cBhvr>
                                    </p:cmd>
                                  </p:childTnLst>
                                </p:cTn>
                              </p:par>
                            </p:childTnLst>
                          </p:cTn>
                        </p:par>
                        <p:par>
                          <p:cTn id="243" fill="hold">
                            <p:stCondLst>
                              <p:cond delay="53021"/>
                            </p:stCondLst>
                            <p:childTnLst>
                              <p:par>
                                <p:cTn id="244" presetID="10" presetClass="entr" presetSubtype="0" fill="hold" nodeType="afterEffect">
                                  <p:stCondLst>
                                    <p:cond delay="0"/>
                                  </p:stCondLst>
                                  <p:childTnLst>
                                    <p:set>
                                      <p:cBhvr>
                                        <p:cTn id="245" dur="1" fill="hold">
                                          <p:stCondLst>
                                            <p:cond delay="0"/>
                                          </p:stCondLst>
                                        </p:cTn>
                                        <p:tgtEl>
                                          <p:spTgt spid="198"/>
                                        </p:tgtEl>
                                        <p:attrNameLst>
                                          <p:attrName>style.visibility</p:attrName>
                                        </p:attrNameLst>
                                      </p:cBhvr>
                                      <p:to>
                                        <p:strVal val="visible"/>
                                      </p:to>
                                    </p:set>
                                    <p:animEffect transition="in" filter="fade">
                                      <p:cBhvr>
                                        <p:cTn id="246"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7" fill="hold" display="0">
                  <p:stCondLst>
                    <p:cond delay="indefinite"/>
                  </p:stCondLst>
                </p:cTn>
                <p:tgtEl>
                  <p:spTgt spid="3"/>
                </p:tgtEl>
              </p:cMediaNode>
            </p:video>
            <p:audio>
              <p:cMediaNode vol="80000">
                <p:cTn id="248" fill="hold" display="0">
                  <p:stCondLst>
                    <p:cond delay="indefinite"/>
                  </p:stCondLst>
                  <p:endCondLst>
                    <p:cond evt="onStopAudio" delay="0">
                      <p:tgtEl>
                        <p:sldTgt/>
                      </p:tgtEl>
                    </p:cond>
                  </p:endCondLst>
                </p:cTn>
                <p:tgtEl>
                  <p:spTgt spid="2"/>
                </p:tgtEl>
              </p:cMediaNode>
            </p:audio>
          </p:childTnLst>
        </p:cTn>
      </p:par>
    </p:tnLst>
    <p:bldLst>
      <p:bldP spid="4" grpId="0"/>
      <p:bldP spid="296" grpId="0"/>
      <p:bldP spid="296" grpId="1"/>
      <p:bldP spid="297" grpId="0" animBg="1"/>
      <p:bldP spid="297" grpId="1" animBg="1"/>
      <p:bldP spid="298" grpId="0"/>
      <p:bldP spid="298" grpId="1"/>
      <p:bldP spid="302" grpId="0" animBg="1"/>
      <p:bldP spid="302" grpId="1" animBg="1"/>
      <p:bldP spid="303" grpId="0" animBg="1"/>
      <p:bldP spid="303" grpId="1" animBg="1"/>
      <p:bldP spid="304" grpId="0" animBg="1"/>
      <p:bldP spid="304" grpId="1" animBg="1"/>
      <p:bldP spid="304" grpId="2" animBg="1"/>
      <p:bldP spid="307" grpId="0"/>
      <p:bldP spid="307" grpId="1"/>
      <p:bldP spid="307" grpId="2"/>
      <p:bldP spid="308" grpId="0"/>
      <p:bldP spid="308" grpId="1"/>
      <p:bldP spid="308" grpId="2"/>
      <p:bldP spid="309" grpId="0"/>
      <p:bldP spid="309" grpId="1"/>
      <p:bldP spid="313" grpId="0" animBg="1"/>
      <p:bldP spid="313" grpId="1" animBg="1"/>
      <p:bldP spid="313" grpId="2" animBg="1"/>
      <p:bldP spid="313" grpId="3" animBg="1"/>
      <p:bldP spid="314" grpId="0" animBg="1"/>
      <p:bldP spid="314" grpId="1" animBg="1"/>
      <p:bldP spid="315" grpId="0" animBg="1"/>
      <p:bldP spid="315" grpId="1" animBg="1"/>
      <p:bldP spid="315" grpId="2" animBg="1"/>
      <p:bldP spid="316" grpId="0" animBg="1"/>
      <p:bldP spid="316" grpId="1" animBg="1"/>
      <p:bldP spid="317" grpId="0"/>
      <p:bldP spid="317" grpId="1"/>
      <p:bldP spid="319" grpId="0"/>
      <p:bldP spid="319" grpId="1"/>
      <p:bldP spid="319" grpId="2"/>
      <p:bldP spid="320" grpId="0" animBg="1"/>
      <p:bldP spid="320" grpId="1" animBg="1"/>
      <p:bldP spid="320" grpId="2" animBg="1"/>
      <p:bldP spid="321" grpId="0"/>
      <p:bldP spid="321" grpId="1"/>
      <p:bldP spid="322" grpId="0" animBg="1"/>
      <p:bldP spid="322" grpId="1" animBg="1"/>
      <p:bldP spid="323" grpId="0"/>
      <p:bldP spid="323" grpId="1"/>
      <p:bldP spid="508" grpId="0"/>
      <p:bldP spid="508" grpId="1"/>
      <p:bldP spid="509" grpId="0"/>
      <p:bldP spid="509" grpId="1"/>
      <p:bldP spid="524" grpId="0"/>
      <p:bldP spid="524" grpId="1"/>
      <p:bldP spid="195" grpId="0"/>
      <p:bldP spid="196" grpId="0"/>
      <p:bldP spid="197" grpId="0"/>
      <p:bldP spid="197"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1EB24F-B0B3-4785-9EF6-E04CB26B8F4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5002"/>
          <a:stretch/>
        </p:blipFill>
        <p:spPr>
          <a:xfrm>
            <a:off x="0" y="0"/>
            <a:ext cx="12192000" cy="6858001"/>
          </a:xfrm>
          <a:prstGeom prst="rect">
            <a:avLst/>
          </a:prstGeom>
        </p:spPr>
      </p:pic>
      <p:sp>
        <p:nvSpPr>
          <p:cNvPr id="12" name="Rectangle 11">
            <a:extLst>
              <a:ext uri="{FF2B5EF4-FFF2-40B4-BE49-F238E27FC236}">
                <a16:creationId xmlns:a16="http://schemas.microsoft.com/office/drawing/2014/main" id="{99C28100-22C4-4022-963D-DF9836A86705}"/>
              </a:ext>
            </a:extLst>
          </p:cNvPr>
          <p:cNvSpPr/>
          <p:nvPr/>
        </p:nvSpPr>
        <p:spPr>
          <a:xfrm rot="10800000">
            <a:off x="0" y="3086098"/>
            <a:ext cx="12192000" cy="3771901"/>
          </a:xfrm>
          <a:prstGeom prst="rect">
            <a:avLst/>
          </a:prstGeom>
          <a:gradFill>
            <a:gsLst>
              <a:gs pos="0">
                <a:schemeClr val="tx1">
                  <a:alpha val="0"/>
                </a:schemeClr>
              </a:gs>
              <a:gs pos="3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9337A7-A520-4D52-9D5C-3BF79BFBF6FD}"/>
              </a:ext>
            </a:extLst>
          </p:cNvPr>
          <p:cNvSpPr/>
          <p:nvPr/>
        </p:nvSpPr>
        <p:spPr>
          <a:xfrm>
            <a:off x="24534" y="-16958"/>
            <a:ext cx="12167466" cy="3163114"/>
          </a:xfrm>
          <a:prstGeom prst="rect">
            <a:avLst/>
          </a:prstGeom>
          <a:gradFill>
            <a:gsLst>
              <a:gs pos="0">
                <a:schemeClr val="tx1">
                  <a:alpha val="0"/>
                </a:schemeClr>
              </a:gs>
              <a:gs pos="3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6AE243-2039-4671-840E-CAC66CE89E16}"/>
              </a:ext>
            </a:extLst>
          </p:cNvPr>
          <p:cNvSpPr txBox="1"/>
          <p:nvPr/>
        </p:nvSpPr>
        <p:spPr>
          <a:xfrm>
            <a:off x="507206" y="1404938"/>
            <a:ext cx="4753231"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Helvetica" panose="020B0604020202020204" pitchFamily="34" charset="0"/>
                <a:cs typeface="Helvetica" panose="020B0604020202020204" pitchFamily="34" charset="0"/>
              </a:rPr>
              <a:t>In space, charged particles will pass through the EMCCD and deposit signal.</a:t>
            </a:r>
          </a:p>
          <a:p>
            <a:pPr marL="285750" indent="-285750">
              <a:buFont typeface="Arial" panose="020B0604020202020204" pitchFamily="34" charset="0"/>
              <a:buChar char="•"/>
            </a:pPr>
            <a:endParaRPr lang="en-US"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dirty="0">
                <a:solidFill>
                  <a:schemeClr val="bg1"/>
                </a:solidFill>
                <a:latin typeface="Helvetica" panose="020B0604020202020204" pitchFamily="34" charset="0"/>
                <a:cs typeface="Helvetica" panose="020B0604020202020204" pitchFamily="34" charset="0"/>
              </a:rPr>
              <a:t>For the coronagraph, we expect a few events per cm</a:t>
            </a:r>
            <a:r>
              <a:rPr lang="en-US" baseline="30000" dirty="0">
                <a:solidFill>
                  <a:schemeClr val="bg1"/>
                </a:solidFill>
                <a:latin typeface="Helvetica" panose="020B0604020202020204" pitchFamily="34" charset="0"/>
                <a:cs typeface="Helvetica" panose="020B0604020202020204" pitchFamily="34" charset="0"/>
              </a:rPr>
              <a:t>2</a:t>
            </a:r>
            <a:r>
              <a:rPr lang="en-US" dirty="0">
                <a:solidFill>
                  <a:schemeClr val="bg1"/>
                </a:solidFill>
                <a:latin typeface="Helvetica" panose="020B0604020202020204" pitchFamily="34" charset="0"/>
                <a:cs typeface="Helvetica" panose="020B0604020202020204" pitchFamily="34" charset="0"/>
              </a:rPr>
              <a:t> per s. On average 2000 e</a:t>
            </a:r>
            <a:r>
              <a:rPr lang="en-US" baseline="30000" dirty="0">
                <a:solidFill>
                  <a:schemeClr val="bg1"/>
                </a:solidFill>
                <a:latin typeface="Helvetica" panose="020B0604020202020204" pitchFamily="34" charset="0"/>
                <a:cs typeface="Helvetica" panose="020B0604020202020204" pitchFamily="34" charset="0"/>
              </a:rPr>
              <a:t>-</a:t>
            </a:r>
            <a:r>
              <a:rPr lang="en-US" dirty="0">
                <a:solidFill>
                  <a:schemeClr val="bg1"/>
                </a:solidFill>
                <a:latin typeface="Helvetica" panose="020B0604020202020204" pitchFamily="34" charset="0"/>
                <a:cs typeface="Helvetica" panose="020B0604020202020204" pitchFamily="34" charset="0"/>
              </a:rPr>
              <a:t> are deposited per event.</a:t>
            </a:r>
          </a:p>
          <a:p>
            <a:pPr marL="285750" indent="-285750">
              <a:buFont typeface="Arial" panose="020B0604020202020204" pitchFamily="34" charset="0"/>
              <a:buChar char="•"/>
            </a:pPr>
            <a:endParaRPr lang="en-US"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dirty="0">
                <a:solidFill>
                  <a:schemeClr val="bg1"/>
                </a:solidFill>
                <a:latin typeface="Helvetica" panose="020B0604020202020204" pitchFamily="34" charset="0"/>
                <a:cs typeface="Helvetica" panose="020B0604020202020204" pitchFamily="34" charset="0"/>
              </a:rPr>
              <a:t>These signals are also amplified and quickly saturate the EMCCD register pixels, resulting in ‘tails’ that follow the initial event.</a:t>
            </a:r>
          </a:p>
          <a:p>
            <a:pPr marL="285750" indent="-285750">
              <a:buFont typeface="Arial" panose="020B0604020202020204" pitchFamily="34" charset="0"/>
              <a:buChar char="•"/>
            </a:pPr>
            <a:endParaRPr lang="en-US"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dirty="0">
                <a:solidFill>
                  <a:schemeClr val="bg1"/>
                </a:solidFill>
                <a:latin typeface="Helvetica" panose="020B0604020202020204" pitchFamily="34" charset="0"/>
                <a:cs typeface="Helvetica" panose="020B0604020202020204" pitchFamily="34" charset="0"/>
              </a:rPr>
              <a:t>These tails can limit the time the detector spends accumulating planet signal.</a:t>
            </a:r>
          </a:p>
        </p:txBody>
      </p:sp>
      <p:sp>
        <p:nvSpPr>
          <p:cNvPr id="18" name="TextBox 17">
            <a:extLst>
              <a:ext uri="{FF2B5EF4-FFF2-40B4-BE49-F238E27FC236}">
                <a16:creationId xmlns:a16="http://schemas.microsoft.com/office/drawing/2014/main" id="{D074E557-55C3-4C21-BE13-2A417B1BB313}"/>
              </a:ext>
            </a:extLst>
          </p:cNvPr>
          <p:cNvSpPr txBox="1"/>
          <p:nvPr/>
        </p:nvSpPr>
        <p:spPr>
          <a:xfrm>
            <a:off x="452441" y="251103"/>
            <a:ext cx="6401111" cy="707886"/>
          </a:xfrm>
          <a:prstGeom prst="rect">
            <a:avLst/>
          </a:prstGeom>
          <a:noFill/>
        </p:spPr>
        <p:txBody>
          <a:bodyPr wrap="none" rtlCol="0">
            <a:spAutoFit/>
          </a:bodyPr>
          <a:lstStyle/>
          <a:p>
            <a:r>
              <a:rPr lang="en-US" sz="4000" dirty="0">
                <a:solidFill>
                  <a:schemeClr val="bg1"/>
                </a:solidFill>
                <a:latin typeface="Helvetica" panose="020B0604020202020204" pitchFamily="34" charset="0"/>
                <a:cs typeface="Helvetica" panose="020B0604020202020204" pitchFamily="34" charset="0"/>
              </a:rPr>
              <a:t>Cosmic Ray Contamination</a:t>
            </a:r>
          </a:p>
        </p:txBody>
      </p:sp>
      <p:sp>
        <p:nvSpPr>
          <p:cNvPr id="17" name="Rectangle 16">
            <a:extLst>
              <a:ext uri="{FF2B5EF4-FFF2-40B4-BE49-F238E27FC236}">
                <a16:creationId xmlns:a16="http://schemas.microsoft.com/office/drawing/2014/main" id="{96B97B42-F836-4971-9732-85E43D3C9B55}"/>
              </a:ext>
            </a:extLst>
          </p:cNvPr>
          <p:cNvSpPr/>
          <p:nvPr/>
        </p:nvSpPr>
        <p:spPr>
          <a:xfrm rot="10800000">
            <a:off x="0" y="1057274"/>
            <a:ext cx="7686675" cy="66675"/>
          </a:xfrm>
          <a:prstGeom prst="rect">
            <a:avLst/>
          </a:prstGeom>
          <a:gradFill flip="none" rotWithShape="1">
            <a:gsLst>
              <a:gs pos="0">
                <a:schemeClr val="tx1">
                  <a:alpha val="0"/>
                </a:schemeClr>
              </a:gs>
              <a:gs pos="4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3" name="Picture 292">
            <a:extLst>
              <a:ext uri="{FF2B5EF4-FFF2-40B4-BE49-F238E27FC236}">
                <a16:creationId xmlns:a16="http://schemas.microsoft.com/office/drawing/2014/main" id="{AD01F191-5E51-4116-AD05-1C79BD77B29B}"/>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76746" y="6172162"/>
            <a:ext cx="2910327" cy="620817"/>
          </a:xfrm>
          <a:prstGeom prst="rect">
            <a:avLst/>
          </a:prstGeom>
        </p:spPr>
      </p:pic>
      <p:sp>
        <p:nvSpPr>
          <p:cNvPr id="294" name="Rectangle 293">
            <a:extLst>
              <a:ext uri="{FF2B5EF4-FFF2-40B4-BE49-F238E27FC236}">
                <a16:creationId xmlns:a16="http://schemas.microsoft.com/office/drawing/2014/main" id="{23D4CDF8-9096-441D-B551-1B82447FCBE6}"/>
              </a:ext>
            </a:extLst>
          </p:cNvPr>
          <p:cNvSpPr/>
          <p:nvPr/>
        </p:nvSpPr>
        <p:spPr bwMode="auto">
          <a:xfrm>
            <a:off x="6090631" y="2002426"/>
            <a:ext cx="5413509" cy="1882857"/>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4322">
              <a:defRPr/>
            </a:pPr>
            <a:endParaRPr lang="en-GB" kern="0" dirty="0">
              <a:solidFill>
                <a:schemeClr val="bg1"/>
              </a:solidFill>
              <a:latin typeface="Helvetica" panose="020B0604020202020204" pitchFamily="34" charset="0"/>
              <a:cs typeface="Helvetica" panose="020B0604020202020204" pitchFamily="34" charset="0"/>
            </a:endParaRPr>
          </a:p>
        </p:txBody>
      </p:sp>
      <p:sp>
        <p:nvSpPr>
          <p:cNvPr id="295" name="Rectangle 294">
            <a:extLst>
              <a:ext uri="{FF2B5EF4-FFF2-40B4-BE49-F238E27FC236}">
                <a16:creationId xmlns:a16="http://schemas.microsoft.com/office/drawing/2014/main" id="{33E08248-48FA-4A7A-959C-832BB0A393DE}"/>
              </a:ext>
            </a:extLst>
          </p:cNvPr>
          <p:cNvSpPr/>
          <p:nvPr/>
        </p:nvSpPr>
        <p:spPr bwMode="auto">
          <a:xfrm>
            <a:off x="6090630" y="1923703"/>
            <a:ext cx="5413509" cy="85153"/>
          </a:xfrm>
          <a:prstGeom prst="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4322">
              <a:defRPr/>
            </a:pPr>
            <a:endParaRPr lang="en-GB" kern="0" dirty="0">
              <a:solidFill>
                <a:schemeClr val="bg1"/>
              </a:solidFill>
              <a:latin typeface="Helvetica" panose="020B0604020202020204" pitchFamily="34" charset="0"/>
              <a:cs typeface="Helvetica" panose="020B0604020202020204" pitchFamily="34" charset="0"/>
            </a:endParaRPr>
          </a:p>
        </p:txBody>
      </p:sp>
      <p:sp>
        <p:nvSpPr>
          <p:cNvPr id="296" name="Rectangle 295">
            <a:extLst>
              <a:ext uri="{FF2B5EF4-FFF2-40B4-BE49-F238E27FC236}">
                <a16:creationId xmlns:a16="http://schemas.microsoft.com/office/drawing/2014/main" id="{3F407FEA-FB5D-46E6-9C08-9234D6B92A5C}"/>
              </a:ext>
            </a:extLst>
          </p:cNvPr>
          <p:cNvSpPr/>
          <p:nvPr/>
        </p:nvSpPr>
        <p:spPr bwMode="auto">
          <a:xfrm>
            <a:off x="9757890" y="1821249"/>
            <a:ext cx="1746249" cy="101788"/>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4322">
              <a:defRPr/>
            </a:pPr>
            <a:endParaRPr lang="en-GB" kern="0" dirty="0">
              <a:solidFill>
                <a:schemeClr val="bg1"/>
              </a:solidFill>
              <a:latin typeface="Helvetica" panose="020B0604020202020204" pitchFamily="34" charset="0"/>
              <a:cs typeface="Helvetica" panose="020B0604020202020204" pitchFamily="34" charset="0"/>
            </a:endParaRPr>
          </a:p>
        </p:txBody>
      </p:sp>
      <p:cxnSp>
        <p:nvCxnSpPr>
          <p:cNvPr id="297" name="Straight Connector 296">
            <a:extLst>
              <a:ext uri="{FF2B5EF4-FFF2-40B4-BE49-F238E27FC236}">
                <a16:creationId xmlns:a16="http://schemas.microsoft.com/office/drawing/2014/main" id="{15EBBD1F-8063-40DD-A147-27D4B11D66CE}"/>
              </a:ext>
            </a:extLst>
          </p:cNvPr>
          <p:cNvCxnSpPr>
            <a:cxnSpLocks/>
          </p:cNvCxnSpPr>
          <p:nvPr/>
        </p:nvCxnSpPr>
        <p:spPr>
          <a:xfrm flipV="1">
            <a:off x="8785354" y="1518590"/>
            <a:ext cx="0" cy="30265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8" name="Oval 297">
            <a:extLst>
              <a:ext uri="{FF2B5EF4-FFF2-40B4-BE49-F238E27FC236}">
                <a16:creationId xmlns:a16="http://schemas.microsoft.com/office/drawing/2014/main" id="{7DB620BF-A848-40CE-8B75-BCEC3C148EB5}"/>
              </a:ext>
            </a:extLst>
          </p:cNvPr>
          <p:cNvSpPr/>
          <p:nvPr/>
        </p:nvSpPr>
        <p:spPr>
          <a:xfrm>
            <a:off x="8530095" y="2204936"/>
            <a:ext cx="489977" cy="170839"/>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solidFill>
              <a:latin typeface="Helvetica" panose="020B0604020202020204" pitchFamily="34" charset="0"/>
              <a:cs typeface="Helvetica" panose="020B0604020202020204" pitchFamily="34" charset="0"/>
            </a:endParaRPr>
          </a:p>
        </p:txBody>
      </p:sp>
      <p:sp>
        <p:nvSpPr>
          <p:cNvPr id="299" name="Rectangle 298">
            <a:extLst>
              <a:ext uri="{FF2B5EF4-FFF2-40B4-BE49-F238E27FC236}">
                <a16:creationId xmlns:a16="http://schemas.microsoft.com/office/drawing/2014/main" id="{86201824-B228-4B32-8A07-E44345DADDB6}"/>
              </a:ext>
            </a:extLst>
          </p:cNvPr>
          <p:cNvSpPr/>
          <p:nvPr/>
        </p:nvSpPr>
        <p:spPr>
          <a:xfrm>
            <a:off x="10148342" y="3606183"/>
            <a:ext cx="363576" cy="144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anose="020B0604020202020204" pitchFamily="34" charset="0"/>
              <a:cs typeface="Helvetica" panose="020B0604020202020204" pitchFamily="34" charset="0"/>
            </a:endParaRPr>
          </a:p>
        </p:txBody>
      </p:sp>
      <p:sp>
        <p:nvSpPr>
          <p:cNvPr id="300" name="TextBox 299">
            <a:extLst>
              <a:ext uri="{FF2B5EF4-FFF2-40B4-BE49-F238E27FC236}">
                <a16:creationId xmlns:a16="http://schemas.microsoft.com/office/drawing/2014/main" id="{FDD00268-055E-43FE-9297-2BDB54313E96}"/>
              </a:ext>
            </a:extLst>
          </p:cNvPr>
          <p:cNvSpPr txBox="1"/>
          <p:nvPr/>
        </p:nvSpPr>
        <p:spPr>
          <a:xfrm>
            <a:off x="10526513" y="3493840"/>
            <a:ext cx="986167" cy="369332"/>
          </a:xfrm>
          <a:prstGeom prst="rect">
            <a:avLst/>
          </a:prstGeom>
          <a:noFill/>
        </p:spPr>
        <p:txBody>
          <a:bodyPr wrap="none" rtlCol="0">
            <a:spAutoFit/>
          </a:bodyPr>
          <a:lstStyle/>
          <a:p>
            <a:r>
              <a:rPr lang="en-US" dirty="0">
                <a:solidFill>
                  <a:schemeClr val="bg1"/>
                </a:solidFill>
                <a:latin typeface="Helvetica" panose="020B0604020202020204" pitchFamily="34" charset="0"/>
                <a:cs typeface="Helvetica" panose="020B0604020202020204" pitchFamily="34" charset="0"/>
              </a:rPr>
              <a:t>= signal</a:t>
            </a:r>
          </a:p>
        </p:txBody>
      </p:sp>
      <p:cxnSp>
        <p:nvCxnSpPr>
          <p:cNvPr id="301" name="Straight Arrow Connector 300">
            <a:extLst>
              <a:ext uri="{FF2B5EF4-FFF2-40B4-BE49-F238E27FC236}">
                <a16:creationId xmlns:a16="http://schemas.microsoft.com/office/drawing/2014/main" id="{19724DFE-5EEA-4747-BF09-6FC1C1BD60F4}"/>
              </a:ext>
            </a:extLst>
          </p:cNvPr>
          <p:cNvCxnSpPr>
            <a:cxnSpLocks/>
          </p:cNvCxnSpPr>
          <p:nvPr/>
        </p:nvCxnSpPr>
        <p:spPr>
          <a:xfrm flipH="1">
            <a:off x="7686675" y="1375497"/>
            <a:ext cx="2833784" cy="2647495"/>
          </a:xfrm>
          <a:prstGeom prst="straightConnector1">
            <a:avLst/>
          </a:prstGeom>
          <a:ln w="158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2" name="Rectangle 301">
            <a:extLst>
              <a:ext uri="{FF2B5EF4-FFF2-40B4-BE49-F238E27FC236}">
                <a16:creationId xmlns:a16="http://schemas.microsoft.com/office/drawing/2014/main" id="{4A3FC22B-A7EA-42F1-B6FA-0CA60FE2AD66}"/>
              </a:ext>
            </a:extLst>
          </p:cNvPr>
          <p:cNvSpPr/>
          <p:nvPr/>
        </p:nvSpPr>
        <p:spPr bwMode="auto">
          <a:xfrm>
            <a:off x="7921576" y="1821249"/>
            <a:ext cx="1746249" cy="101788"/>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4322">
              <a:defRPr/>
            </a:pPr>
            <a:endParaRPr lang="en-GB" kern="0" dirty="0">
              <a:solidFill>
                <a:schemeClr val="bg1"/>
              </a:solidFill>
              <a:latin typeface="Helvetica" panose="020B0604020202020204" pitchFamily="34" charset="0"/>
              <a:cs typeface="Helvetica" panose="020B0604020202020204" pitchFamily="34" charset="0"/>
            </a:endParaRPr>
          </a:p>
        </p:txBody>
      </p:sp>
      <p:sp>
        <p:nvSpPr>
          <p:cNvPr id="303" name="Rectangle 302">
            <a:extLst>
              <a:ext uri="{FF2B5EF4-FFF2-40B4-BE49-F238E27FC236}">
                <a16:creationId xmlns:a16="http://schemas.microsoft.com/office/drawing/2014/main" id="{64F8210D-0BED-43FC-B11C-742BB7B05E5B}"/>
              </a:ext>
            </a:extLst>
          </p:cNvPr>
          <p:cNvSpPr/>
          <p:nvPr/>
        </p:nvSpPr>
        <p:spPr bwMode="auto">
          <a:xfrm>
            <a:off x="6085262" y="1821249"/>
            <a:ext cx="1746249" cy="101788"/>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74322">
              <a:defRPr/>
            </a:pPr>
            <a:endParaRPr lang="en-GB" kern="0" dirty="0">
              <a:solidFill>
                <a:schemeClr val="bg1"/>
              </a:solidFill>
              <a:latin typeface="Helvetica" panose="020B0604020202020204" pitchFamily="34" charset="0"/>
              <a:cs typeface="Helvetica" panose="020B0604020202020204" pitchFamily="34" charset="0"/>
            </a:endParaRPr>
          </a:p>
        </p:txBody>
      </p:sp>
      <p:cxnSp>
        <p:nvCxnSpPr>
          <p:cNvPr id="304" name="Straight Connector 303">
            <a:extLst>
              <a:ext uri="{FF2B5EF4-FFF2-40B4-BE49-F238E27FC236}">
                <a16:creationId xmlns:a16="http://schemas.microsoft.com/office/drawing/2014/main" id="{4C94DCEE-BCA1-4188-BB11-8864D6A4F74B}"/>
              </a:ext>
            </a:extLst>
          </p:cNvPr>
          <p:cNvCxnSpPr>
            <a:cxnSpLocks/>
          </p:cNvCxnSpPr>
          <p:nvPr/>
        </p:nvCxnSpPr>
        <p:spPr>
          <a:xfrm flipV="1">
            <a:off x="6925314" y="1718235"/>
            <a:ext cx="0" cy="1030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90BC6DFE-AFC4-4617-88B8-24A9B1A54504}"/>
              </a:ext>
            </a:extLst>
          </p:cNvPr>
          <p:cNvCxnSpPr>
            <a:cxnSpLocks/>
          </p:cNvCxnSpPr>
          <p:nvPr/>
        </p:nvCxnSpPr>
        <p:spPr>
          <a:xfrm flipV="1">
            <a:off x="10715869" y="1518590"/>
            <a:ext cx="0" cy="30265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6" name="Group 305">
            <a:extLst>
              <a:ext uri="{FF2B5EF4-FFF2-40B4-BE49-F238E27FC236}">
                <a16:creationId xmlns:a16="http://schemas.microsoft.com/office/drawing/2014/main" id="{321CE2D4-11D7-4ED4-8FCA-BD7FB56DF56E}"/>
              </a:ext>
            </a:extLst>
          </p:cNvPr>
          <p:cNvGrpSpPr/>
          <p:nvPr/>
        </p:nvGrpSpPr>
        <p:grpSpPr>
          <a:xfrm>
            <a:off x="9337285" y="2016809"/>
            <a:ext cx="484589" cy="489982"/>
            <a:chOff x="9415545" y="1985607"/>
            <a:chExt cx="484589" cy="489982"/>
          </a:xfrm>
        </p:grpSpPr>
        <p:sp>
          <p:nvSpPr>
            <p:cNvPr id="307" name="TextBox 306">
              <a:extLst>
                <a:ext uri="{FF2B5EF4-FFF2-40B4-BE49-F238E27FC236}">
                  <a16:creationId xmlns:a16="http://schemas.microsoft.com/office/drawing/2014/main" id="{567649BB-A7B7-4533-90E5-3DD2C6459554}"/>
                </a:ext>
              </a:extLst>
            </p:cNvPr>
            <p:cNvSpPr txBox="1"/>
            <p:nvPr/>
          </p:nvSpPr>
          <p:spPr>
            <a:xfrm>
              <a:off x="9415545" y="1985607"/>
              <a:ext cx="352982" cy="369332"/>
            </a:xfrm>
            <a:prstGeom prst="rect">
              <a:avLst/>
            </a:prstGeom>
            <a:noFill/>
          </p:spPr>
          <p:txBody>
            <a:bodyPr wrap="none" rtlCol="0">
              <a:spAutoFit/>
            </a:bodyPr>
            <a:lstStyle/>
            <a:p>
              <a:r>
                <a:rPr lang="en-US" dirty="0">
                  <a:solidFill>
                    <a:schemeClr val="bg1"/>
                  </a:solidFill>
                </a:rPr>
                <a:t>+ </a:t>
              </a:r>
            </a:p>
          </p:txBody>
        </p:sp>
        <p:sp>
          <p:nvSpPr>
            <p:cNvPr id="308" name="TextBox 307">
              <a:extLst>
                <a:ext uri="{FF2B5EF4-FFF2-40B4-BE49-F238E27FC236}">
                  <a16:creationId xmlns:a16="http://schemas.microsoft.com/office/drawing/2014/main" id="{D8D11F09-04BF-41BE-AAFD-83EA2072326A}"/>
                </a:ext>
              </a:extLst>
            </p:cNvPr>
            <p:cNvSpPr txBox="1"/>
            <p:nvPr/>
          </p:nvSpPr>
          <p:spPr>
            <a:xfrm>
              <a:off x="9592036" y="2106257"/>
              <a:ext cx="308098" cy="369332"/>
            </a:xfrm>
            <a:prstGeom prst="rect">
              <a:avLst/>
            </a:prstGeom>
            <a:noFill/>
          </p:spPr>
          <p:txBody>
            <a:bodyPr wrap="none" rtlCol="0">
              <a:spAutoFit/>
            </a:bodyPr>
            <a:lstStyle/>
            <a:p>
              <a:r>
                <a:rPr lang="en-US" dirty="0">
                  <a:solidFill>
                    <a:schemeClr val="bg1"/>
                  </a:solidFill>
                </a:rPr>
                <a:t>- </a:t>
              </a:r>
            </a:p>
          </p:txBody>
        </p:sp>
      </p:grpSp>
      <p:grpSp>
        <p:nvGrpSpPr>
          <p:cNvPr id="309" name="Group 308">
            <a:extLst>
              <a:ext uri="{FF2B5EF4-FFF2-40B4-BE49-F238E27FC236}">
                <a16:creationId xmlns:a16="http://schemas.microsoft.com/office/drawing/2014/main" id="{7ABD9673-53BD-4F5E-9838-C9399224875B}"/>
              </a:ext>
            </a:extLst>
          </p:cNvPr>
          <p:cNvGrpSpPr/>
          <p:nvPr/>
        </p:nvGrpSpPr>
        <p:grpSpPr>
          <a:xfrm>
            <a:off x="8859737" y="2465117"/>
            <a:ext cx="484589" cy="489982"/>
            <a:chOff x="9556323" y="1856850"/>
            <a:chExt cx="484589" cy="489982"/>
          </a:xfrm>
        </p:grpSpPr>
        <p:sp>
          <p:nvSpPr>
            <p:cNvPr id="310" name="TextBox 309">
              <a:extLst>
                <a:ext uri="{FF2B5EF4-FFF2-40B4-BE49-F238E27FC236}">
                  <a16:creationId xmlns:a16="http://schemas.microsoft.com/office/drawing/2014/main" id="{C8A6BCA9-F623-4965-AB7B-5C277F2C1CCE}"/>
                </a:ext>
              </a:extLst>
            </p:cNvPr>
            <p:cNvSpPr txBox="1"/>
            <p:nvPr/>
          </p:nvSpPr>
          <p:spPr>
            <a:xfrm>
              <a:off x="9556323" y="1856850"/>
              <a:ext cx="352982" cy="369332"/>
            </a:xfrm>
            <a:prstGeom prst="rect">
              <a:avLst/>
            </a:prstGeom>
            <a:noFill/>
          </p:spPr>
          <p:txBody>
            <a:bodyPr wrap="none" rtlCol="0">
              <a:spAutoFit/>
            </a:bodyPr>
            <a:lstStyle/>
            <a:p>
              <a:r>
                <a:rPr lang="en-US" dirty="0">
                  <a:solidFill>
                    <a:schemeClr val="bg1"/>
                  </a:solidFill>
                </a:rPr>
                <a:t>+ </a:t>
              </a:r>
            </a:p>
          </p:txBody>
        </p:sp>
        <p:sp>
          <p:nvSpPr>
            <p:cNvPr id="311" name="TextBox 310">
              <a:extLst>
                <a:ext uri="{FF2B5EF4-FFF2-40B4-BE49-F238E27FC236}">
                  <a16:creationId xmlns:a16="http://schemas.microsoft.com/office/drawing/2014/main" id="{7E51CA52-0740-44D7-83BF-308111C39E2C}"/>
                </a:ext>
              </a:extLst>
            </p:cNvPr>
            <p:cNvSpPr txBox="1"/>
            <p:nvPr/>
          </p:nvSpPr>
          <p:spPr>
            <a:xfrm>
              <a:off x="9732814" y="1977500"/>
              <a:ext cx="308098" cy="369332"/>
            </a:xfrm>
            <a:prstGeom prst="rect">
              <a:avLst/>
            </a:prstGeom>
            <a:noFill/>
          </p:spPr>
          <p:txBody>
            <a:bodyPr wrap="none" rtlCol="0">
              <a:spAutoFit/>
            </a:bodyPr>
            <a:lstStyle/>
            <a:p>
              <a:r>
                <a:rPr lang="en-US" dirty="0">
                  <a:solidFill>
                    <a:schemeClr val="bg1"/>
                  </a:solidFill>
                </a:rPr>
                <a:t>- </a:t>
              </a:r>
            </a:p>
          </p:txBody>
        </p:sp>
      </p:grpSp>
      <p:grpSp>
        <p:nvGrpSpPr>
          <p:cNvPr id="312" name="Group 311">
            <a:extLst>
              <a:ext uri="{FF2B5EF4-FFF2-40B4-BE49-F238E27FC236}">
                <a16:creationId xmlns:a16="http://schemas.microsoft.com/office/drawing/2014/main" id="{AB242041-DB50-4BEB-88E6-232CF5398BA8}"/>
              </a:ext>
            </a:extLst>
          </p:cNvPr>
          <p:cNvGrpSpPr/>
          <p:nvPr/>
        </p:nvGrpSpPr>
        <p:grpSpPr>
          <a:xfrm>
            <a:off x="9090433" y="2238833"/>
            <a:ext cx="484589" cy="489982"/>
            <a:chOff x="9556323" y="1856850"/>
            <a:chExt cx="484589" cy="489982"/>
          </a:xfrm>
        </p:grpSpPr>
        <p:sp>
          <p:nvSpPr>
            <p:cNvPr id="313" name="TextBox 312">
              <a:extLst>
                <a:ext uri="{FF2B5EF4-FFF2-40B4-BE49-F238E27FC236}">
                  <a16:creationId xmlns:a16="http://schemas.microsoft.com/office/drawing/2014/main" id="{5CE73AA1-0EC8-4E14-B957-D0E101DCAED1}"/>
                </a:ext>
              </a:extLst>
            </p:cNvPr>
            <p:cNvSpPr txBox="1"/>
            <p:nvPr/>
          </p:nvSpPr>
          <p:spPr>
            <a:xfrm>
              <a:off x="9556323" y="1856850"/>
              <a:ext cx="352982" cy="369332"/>
            </a:xfrm>
            <a:prstGeom prst="rect">
              <a:avLst/>
            </a:prstGeom>
            <a:noFill/>
          </p:spPr>
          <p:txBody>
            <a:bodyPr wrap="none" rtlCol="0">
              <a:spAutoFit/>
            </a:bodyPr>
            <a:lstStyle/>
            <a:p>
              <a:r>
                <a:rPr lang="en-US" dirty="0">
                  <a:solidFill>
                    <a:schemeClr val="bg1"/>
                  </a:solidFill>
                </a:rPr>
                <a:t>+ </a:t>
              </a:r>
            </a:p>
          </p:txBody>
        </p:sp>
        <p:sp>
          <p:nvSpPr>
            <p:cNvPr id="314" name="TextBox 313">
              <a:extLst>
                <a:ext uri="{FF2B5EF4-FFF2-40B4-BE49-F238E27FC236}">
                  <a16:creationId xmlns:a16="http://schemas.microsoft.com/office/drawing/2014/main" id="{5D60C670-DCFE-41A9-9E8F-5804D9E6537D}"/>
                </a:ext>
              </a:extLst>
            </p:cNvPr>
            <p:cNvSpPr txBox="1"/>
            <p:nvPr/>
          </p:nvSpPr>
          <p:spPr>
            <a:xfrm>
              <a:off x="9732814" y="1977500"/>
              <a:ext cx="308098" cy="369332"/>
            </a:xfrm>
            <a:prstGeom prst="rect">
              <a:avLst/>
            </a:prstGeom>
            <a:noFill/>
          </p:spPr>
          <p:txBody>
            <a:bodyPr wrap="none" rtlCol="0">
              <a:spAutoFit/>
            </a:bodyPr>
            <a:lstStyle/>
            <a:p>
              <a:r>
                <a:rPr lang="en-US" dirty="0">
                  <a:solidFill>
                    <a:schemeClr val="bg1"/>
                  </a:solidFill>
                </a:rPr>
                <a:t>- </a:t>
              </a:r>
            </a:p>
          </p:txBody>
        </p:sp>
      </p:grpSp>
      <p:grpSp>
        <p:nvGrpSpPr>
          <p:cNvPr id="315" name="Group 314">
            <a:extLst>
              <a:ext uri="{FF2B5EF4-FFF2-40B4-BE49-F238E27FC236}">
                <a16:creationId xmlns:a16="http://schemas.microsoft.com/office/drawing/2014/main" id="{05B85AA0-E51F-433B-B5CB-491ED1689654}"/>
              </a:ext>
            </a:extLst>
          </p:cNvPr>
          <p:cNvGrpSpPr/>
          <p:nvPr/>
        </p:nvGrpSpPr>
        <p:grpSpPr>
          <a:xfrm>
            <a:off x="8644700" y="2668181"/>
            <a:ext cx="484589" cy="489982"/>
            <a:chOff x="9556323" y="1856850"/>
            <a:chExt cx="484589" cy="489982"/>
          </a:xfrm>
        </p:grpSpPr>
        <p:sp>
          <p:nvSpPr>
            <p:cNvPr id="316" name="TextBox 315">
              <a:extLst>
                <a:ext uri="{FF2B5EF4-FFF2-40B4-BE49-F238E27FC236}">
                  <a16:creationId xmlns:a16="http://schemas.microsoft.com/office/drawing/2014/main" id="{42A5ECDC-2AAB-4B5A-A2A2-C14454099ECD}"/>
                </a:ext>
              </a:extLst>
            </p:cNvPr>
            <p:cNvSpPr txBox="1"/>
            <p:nvPr/>
          </p:nvSpPr>
          <p:spPr>
            <a:xfrm>
              <a:off x="9556323" y="1856850"/>
              <a:ext cx="352982" cy="369332"/>
            </a:xfrm>
            <a:prstGeom prst="rect">
              <a:avLst/>
            </a:prstGeom>
            <a:noFill/>
          </p:spPr>
          <p:txBody>
            <a:bodyPr wrap="none" rtlCol="0">
              <a:spAutoFit/>
            </a:bodyPr>
            <a:lstStyle/>
            <a:p>
              <a:r>
                <a:rPr lang="en-US" dirty="0">
                  <a:solidFill>
                    <a:schemeClr val="bg1"/>
                  </a:solidFill>
                </a:rPr>
                <a:t>+ </a:t>
              </a:r>
            </a:p>
          </p:txBody>
        </p:sp>
        <p:sp>
          <p:nvSpPr>
            <p:cNvPr id="317" name="TextBox 316">
              <a:extLst>
                <a:ext uri="{FF2B5EF4-FFF2-40B4-BE49-F238E27FC236}">
                  <a16:creationId xmlns:a16="http://schemas.microsoft.com/office/drawing/2014/main" id="{F473CD3F-FCFF-4CC9-B4B7-964131EA78F1}"/>
                </a:ext>
              </a:extLst>
            </p:cNvPr>
            <p:cNvSpPr txBox="1"/>
            <p:nvPr/>
          </p:nvSpPr>
          <p:spPr>
            <a:xfrm>
              <a:off x="9732814" y="1977500"/>
              <a:ext cx="308098" cy="369332"/>
            </a:xfrm>
            <a:prstGeom prst="rect">
              <a:avLst/>
            </a:prstGeom>
            <a:noFill/>
          </p:spPr>
          <p:txBody>
            <a:bodyPr wrap="none" rtlCol="0">
              <a:spAutoFit/>
            </a:bodyPr>
            <a:lstStyle/>
            <a:p>
              <a:r>
                <a:rPr lang="en-US" dirty="0">
                  <a:solidFill>
                    <a:schemeClr val="bg1"/>
                  </a:solidFill>
                </a:rPr>
                <a:t>- </a:t>
              </a:r>
            </a:p>
          </p:txBody>
        </p:sp>
      </p:grpSp>
      <p:grpSp>
        <p:nvGrpSpPr>
          <p:cNvPr id="318" name="Group 317">
            <a:extLst>
              <a:ext uri="{FF2B5EF4-FFF2-40B4-BE49-F238E27FC236}">
                <a16:creationId xmlns:a16="http://schemas.microsoft.com/office/drawing/2014/main" id="{229BF8E8-74AE-4EFD-9116-0A8F94988D40}"/>
              </a:ext>
            </a:extLst>
          </p:cNvPr>
          <p:cNvGrpSpPr/>
          <p:nvPr/>
        </p:nvGrpSpPr>
        <p:grpSpPr>
          <a:xfrm>
            <a:off x="8402406" y="2901579"/>
            <a:ext cx="484589" cy="489982"/>
            <a:chOff x="9556323" y="1856850"/>
            <a:chExt cx="484589" cy="489982"/>
          </a:xfrm>
        </p:grpSpPr>
        <p:sp>
          <p:nvSpPr>
            <p:cNvPr id="319" name="TextBox 318">
              <a:extLst>
                <a:ext uri="{FF2B5EF4-FFF2-40B4-BE49-F238E27FC236}">
                  <a16:creationId xmlns:a16="http://schemas.microsoft.com/office/drawing/2014/main" id="{DFF0004F-6D28-4C0F-825E-F9145EC3221A}"/>
                </a:ext>
              </a:extLst>
            </p:cNvPr>
            <p:cNvSpPr txBox="1"/>
            <p:nvPr/>
          </p:nvSpPr>
          <p:spPr>
            <a:xfrm>
              <a:off x="9556323" y="1856850"/>
              <a:ext cx="352982" cy="369332"/>
            </a:xfrm>
            <a:prstGeom prst="rect">
              <a:avLst/>
            </a:prstGeom>
            <a:noFill/>
          </p:spPr>
          <p:txBody>
            <a:bodyPr wrap="none" rtlCol="0">
              <a:spAutoFit/>
            </a:bodyPr>
            <a:lstStyle/>
            <a:p>
              <a:r>
                <a:rPr lang="en-US" dirty="0">
                  <a:solidFill>
                    <a:schemeClr val="bg1"/>
                  </a:solidFill>
                </a:rPr>
                <a:t>+ </a:t>
              </a:r>
            </a:p>
          </p:txBody>
        </p:sp>
        <p:sp>
          <p:nvSpPr>
            <p:cNvPr id="320" name="TextBox 319">
              <a:extLst>
                <a:ext uri="{FF2B5EF4-FFF2-40B4-BE49-F238E27FC236}">
                  <a16:creationId xmlns:a16="http://schemas.microsoft.com/office/drawing/2014/main" id="{D98E26B1-54F9-4EC1-A365-AD349DCCCA47}"/>
                </a:ext>
              </a:extLst>
            </p:cNvPr>
            <p:cNvSpPr txBox="1"/>
            <p:nvPr/>
          </p:nvSpPr>
          <p:spPr>
            <a:xfrm>
              <a:off x="9732814" y="1977500"/>
              <a:ext cx="308098" cy="369332"/>
            </a:xfrm>
            <a:prstGeom prst="rect">
              <a:avLst/>
            </a:prstGeom>
            <a:noFill/>
          </p:spPr>
          <p:txBody>
            <a:bodyPr wrap="none" rtlCol="0">
              <a:spAutoFit/>
            </a:bodyPr>
            <a:lstStyle/>
            <a:p>
              <a:r>
                <a:rPr lang="en-US" dirty="0">
                  <a:solidFill>
                    <a:schemeClr val="bg1"/>
                  </a:solidFill>
                </a:rPr>
                <a:t>- </a:t>
              </a:r>
            </a:p>
          </p:txBody>
        </p:sp>
      </p:grpSp>
      <p:grpSp>
        <p:nvGrpSpPr>
          <p:cNvPr id="321" name="Group 320">
            <a:extLst>
              <a:ext uri="{FF2B5EF4-FFF2-40B4-BE49-F238E27FC236}">
                <a16:creationId xmlns:a16="http://schemas.microsoft.com/office/drawing/2014/main" id="{CF36C86C-5629-4349-B3A9-30EC47CC2EAC}"/>
              </a:ext>
            </a:extLst>
          </p:cNvPr>
          <p:cNvGrpSpPr/>
          <p:nvPr/>
        </p:nvGrpSpPr>
        <p:grpSpPr>
          <a:xfrm>
            <a:off x="8177870" y="3099708"/>
            <a:ext cx="484589" cy="489982"/>
            <a:chOff x="9556323" y="1856850"/>
            <a:chExt cx="484589" cy="489982"/>
          </a:xfrm>
        </p:grpSpPr>
        <p:sp>
          <p:nvSpPr>
            <p:cNvPr id="322" name="TextBox 321">
              <a:extLst>
                <a:ext uri="{FF2B5EF4-FFF2-40B4-BE49-F238E27FC236}">
                  <a16:creationId xmlns:a16="http://schemas.microsoft.com/office/drawing/2014/main" id="{753CD3F9-B3AF-40BD-B36B-234662F4A9FC}"/>
                </a:ext>
              </a:extLst>
            </p:cNvPr>
            <p:cNvSpPr txBox="1"/>
            <p:nvPr/>
          </p:nvSpPr>
          <p:spPr>
            <a:xfrm>
              <a:off x="9556323" y="1856850"/>
              <a:ext cx="352982" cy="369332"/>
            </a:xfrm>
            <a:prstGeom prst="rect">
              <a:avLst/>
            </a:prstGeom>
            <a:noFill/>
          </p:spPr>
          <p:txBody>
            <a:bodyPr wrap="none" rtlCol="0">
              <a:spAutoFit/>
            </a:bodyPr>
            <a:lstStyle/>
            <a:p>
              <a:r>
                <a:rPr lang="en-US" dirty="0">
                  <a:solidFill>
                    <a:schemeClr val="bg1"/>
                  </a:solidFill>
                </a:rPr>
                <a:t>+ </a:t>
              </a:r>
            </a:p>
          </p:txBody>
        </p:sp>
        <p:sp>
          <p:nvSpPr>
            <p:cNvPr id="323" name="TextBox 322">
              <a:extLst>
                <a:ext uri="{FF2B5EF4-FFF2-40B4-BE49-F238E27FC236}">
                  <a16:creationId xmlns:a16="http://schemas.microsoft.com/office/drawing/2014/main" id="{9E576FD0-3CF9-496F-9A22-DAAE9FB26FF4}"/>
                </a:ext>
              </a:extLst>
            </p:cNvPr>
            <p:cNvSpPr txBox="1"/>
            <p:nvPr/>
          </p:nvSpPr>
          <p:spPr>
            <a:xfrm>
              <a:off x="9732814" y="1977500"/>
              <a:ext cx="308098" cy="369332"/>
            </a:xfrm>
            <a:prstGeom prst="rect">
              <a:avLst/>
            </a:prstGeom>
            <a:noFill/>
          </p:spPr>
          <p:txBody>
            <a:bodyPr wrap="none" rtlCol="0">
              <a:spAutoFit/>
            </a:bodyPr>
            <a:lstStyle/>
            <a:p>
              <a:r>
                <a:rPr lang="en-US" dirty="0">
                  <a:solidFill>
                    <a:schemeClr val="bg1"/>
                  </a:solidFill>
                </a:rPr>
                <a:t>- </a:t>
              </a:r>
            </a:p>
          </p:txBody>
        </p:sp>
      </p:grpSp>
      <p:grpSp>
        <p:nvGrpSpPr>
          <p:cNvPr id="324" name="Group 323">
            <a:extLst>
              <a:ext uri="{FF2B5EF4-FFF2-40B4-BE49-F238E27FC236}">
                <a16:creationId xmlns:a16="http://schemas.microsoft.com/office/drawing/2014/main" id="{F582D8DC-3534-4AF9-9C6C-819B7550A918}"/>
              </a:ext>
            </a:extLst>
          </p:cNvPr>
          <p:cNvGrpSpPr/>
          <p:nvPr/>
        </p:nvGrpSpPr>
        <p:grpSpPr>
          <a:xfrm>
            <a:off x="7975933" y="3309700"/>
            <a:ext cx="484589" cy="489982"/>
            <a:chOff x="9556323" y="1856850"/>
            <a:chExt cx="484589" cy="489982"/>
          </a:xfrm>
        </p:grpSpPr>
        <p:sp>
          <p:nvSpPr>
            <p:cNvPr id="325" name="TextBox 324">
              <a:extLst>
                <a:ext uri="{FF2B5EF4-FFF2-40B4-BE49-F238E27FC236}">
                  <a16:creationId xmlns:a16="http://schemas.microsoft.com/office/drawing/2014/main" id="{471B31B1-C51A-4CBC-B6D3-BABFC1397106}"/>
                </a:ext>
              </a:extLst>
            </p:cNvPr>
            <p:cNvSpPr txBox="1"/>
            <p:nvPr/>
          </p:nvSpPr>
          <p:spPr>
            <a:xfrm>
              <a:off x="9556323" y="1856850"/>
              <a:ext cx="352982" cy="369332"/>
            </a:xfrm>
            <a:prstGeom prst="rect">
              <a:avLst/>
            </a:prstGeom>
            <a:noFill/>
          </p:spPr>
          <p:txBody>
            <a:bodyPr wrap="none" rtlCol="0">
              <a:spAutoFit/>
            </a:bodyPr>
            <a:lstStyle/>
            <a:p>
              <a:r>
                <a:rPr lang="en-US" dirty="0">
                  <a:solidFill>
                    <a:schemeClr val="bg1"/>
                  </a:solidFill>
                </a:rPr>
                <a:t>+ </a:t>
              </a:r>
            </a:p>
          </p:txBody>
        </p:sp>
        <p:sp>
          <p:nvSpPr>
            <p:cNvPr id="326" name="TextBox 325">
              <a:extLst>
                <a:ext uri="{FF2B5EF4-FFF2-40B4-BE49-F238E27FC236}">
                  <a16:creationId xmlns:a16="http://schemas.microsoft.com/office/drawing/2014/main" id="{F00E2806-634D-46E1-90B2-0D685976D265}"/>
                </a:ext>
              </a:extLst>
            </p:cNvPr>
            <p:cNvSpPr txBox="1"/>
            <p:nvPr/>
          </p:nvSpPr>
          <p:spPr>
            <a:xfrm>
              <a:off x="9732814" y="1977500"/>
              <a:ext cx="308098" cy="369332"/>
            </a:xfrm>
            <a:prstGeom prst="rect">
              <a:avLst/>
            </a:prstGeom>
            <a:noFill/>
          </p:spPr>
          <p:txBody>
            <a:bodyPr wrap="none" rtlCol="0">
              <a:spAutoFit/>
            </a:bodyPr>
            <a:lstStyle/>
            <a:p>
              <a:r>
                <a:rPr lang="en-US" dirty="0">
                  <a:solidFill>
                    <a:schemeClr val="bg1"/>
                  </a:solidFill>
                </a:rPr>
                <a:t>- </a:t>
              </a:r>
            </a:p>
          </p:txBody>
        </p:sp>
      </p:grpSp>
      <p:sp>
        <p:nvSpPr>
          <p:cNvPr id="327" name="Oval 326">
            <a:extLst>
              <a:ext uri="{FF2B5EF4-FFF2-40B4-BE49-F238E27FC236}">
                <a16:creationId xmlns:a16="http://schemas.microsoft.com/office/drawing/2014/main" id="{A82DA49E-033F-436B-935C-863F9200D68C}"/>
              </a:ext>
            </a:extLst>
          </p:cNvPr>
          <p:cNvSpPr/>
          <p:nvPr/>
        </p:nvSpPr>
        <p:spPr>
          <a:xfrm>
            <a:off x="9685042" y="2239727"/>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8" name="Oval 327">
            <a:extLst>
              <a:ext uri="{FF2B5EF4-FFF2-40B4-BE49-F238E27FC236}">
                <a16:creationId xmlns:a16="http://schemas.microsoft.com/office/drawing/2014/main" id="{7EB05316-9356-49F1-B9C2-34907BC9BD9B}"/>
              </a:ext>
            </a:extLst>
          </p:cNvPr>
          <p:cNvSpPr/>
          <p:nvPr/>
        </p:nvSpPr>
        <p:spPr>
          <a:xfrm>
            <a:off x="9166999" y="2424883"/>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9" name="Oval 328">
            <a:extLst>
              <a:ext uri="{FF2B5EF4-FFF2-40B4-BE49-F238E27FC236}">
                <a16:creationId xmlns:a16="http://schemas.microsoft.com/office/drawing/2014/main" id="{E71AB376-BC52-4DBC-9B2D-69D1DD9F427E}"/>
              </a:ext>
            </a:extLst>
          </p:cNvPr>
          <p:cNvSpPr/>
          <p:nvPr/>
        </p:nvSpPr>
        <p:spPr>
          <a:xfrm>
            <a:off x="9057565" y="2803334"/>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0" name="Oval 329">
            <a:extLst>
              <a:ext uri="{FF2B5EF4-FFF2-40B4-BE49-F238E27FC236}">
                <a16:creationId xmlns:a16="http://schemas.microsoft.com/office/drawing/2014/main" id="{ED3C54B1-D47B-4B0D-993F-A5650AC08797}"/>
              </a:ext>
            </a:extLst>
          </p:cNvPr>
          <p:cNvSpPr/>
          <p:nvPr/>
        </p:nvSpPr>
        <p:spPr>
          <a:xfrm>
            <a:off x="8657062" y="2916184"/>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1" name="Oval 330">
            <a:extLst>
              <a:ext uri="{FF2B5EF4-FFF2-40B4-BE49-F238E27FC236}">
                <a16:creationId xmlns:a16="http://schemas.microsoft.com/office/drawing/2014/main" id="{9B9E9978-4355-419B-9C06-03E5D6E4E2FF}"/>
              </a:ext>
            </a:extLst>
          </p:cNvPr>
          <p:cNvSpPr/>
          <p:nvPr/>
        </p:nvSpPr>
        <p:spPr>
          <a:xfrm>
            <a:off x="8571019" y="3270911"/>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2" name="Oval 331">
            <a:extLst>
              <a:ext uri="{FF2B5EF4-FFF2-40B4-BE49-F238E27FC236}">
                <a16:creationId xmlns:a16="http://schemas.microsoft.com/office/drawing/2014/main" id="{C7CBA971-3475-440A-B4A8-E291C5E4FD00}"/>
              </a:ext>
            </a:extLst>
          </p:cNvPr>
          <p:cNvSpPr/>
          <p:nvPr/>
        </p:nvSpPr>
        <p:spPr>
          <a:xfrm>
            <a:off x="8177870" y="3276925"/>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3" name="Oval 332">
            <a:extLst>
              <a:ext uri="{FF2B5EF4-FFF2-40B4-BE49-F238E27FC236}">
                <a16:creationId xmlns:a16="http://schemas.microsoft.com/office/drawing/2014/main" id="{376945C2-B134-44E0-BFEA-2999F163E148}"/>
              </a:ext>
            </a:extLst>
          </p:cNvPr>
          <p:cNvSpPr/>
          <p:nvPr/>
        </p:nvSpPr>
        <p:spPr>
          <a:xfrm>
            <a:off x="8215033" y="3705323"/>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4" name="TextBox 333">
            <a:extLst>
              <a:ext uri="{FF2B5EF4-FFF2-40B4-BE49-F238E27FC236}">
                <a16:creationId xmlns:a16="http://schemas.microsoft.com/office/drawing/2014/main" id="{B576745E-AC98-4323-8A6E-AA01023D5F7F}"/>
              </a:ext>
            </a:extLst>
          </p:cNvPr>
          <p:cNvSpPr txBox="1"/>
          <p:nvPr/>
        </p:nvSpPr>
        <p:spPr>
          <a:xfrm>
            <a:off x="9337285" y="1022341"/>
            <a:ext cx="1151277" cy="307777"/>
          </a:xfrm>
          <a:prstGeom prst="rect">
            <a:avLst/>
          </a:prstGeom>
          <a:noFill/>
        </p:spPr>
        <p:txBody>
          <a:bodyPr wrap="none" rtlCol="0">
            <a:spAutoFit/>
          </a:bodyPr>
          <a:lstStyle/>
          <a:p>
            <a:r>
              <a:rPr lang="en-US" sz="1400" dirty="0">
                <a:solidFill>
                  <a:schemeClr val="bg1"/>
                </a:solidFill>
                <a:latin typeface="Helvetica" panose="020B0604020202020204" pitchFamily="34" charset="0"/>
                <a:cs typeface="Helvetica" panose="020B0604020202020204" pitchFamily="34" charset="0"/>
              </a:rPr>
              <a:t>Cosmic Ray</a:t>
            </a:r>
          </a:p>
        </p:txBody>
      </p:sp>
      <p:sp>
        <p:nvSpPr>
          <p:cNvPr id="335" name="TextBox 334">
            <a:extLst>
              <a:ext uri="{FF2B5EF4-FFF2-40B4-BE49-F238E27FC236}">
                <a16:creationId xmlns:a16="http://schemas.microsoft.com/office/drawing/2014/main" id="{90EF49E1-2F91-494F-8822-54874608B0F4}"/>
              </a:ext>
            </a:extLst>
          </p:cNvPr>
          <p:cNvSpPr txBox="1"/>
          <p:nvPr/>
        </p:nvSpPr>
        <p:spPr>
          <a:xfrm>
            <a:off x="5974335" y="1348903"/>
            <a:ext cx="1390124" cy="369332"/>
          </a:xfrm>
          <a:prstGeom prst="rect">
            <a:avLst/>
          </a:prstGeom>
          <a:noFill/>
        </p:spPr>
        <p:txBody>
          <a:bodyPr wrap="none" rtlCol="0">
            <a:spAutoFit/>
          </a:bodyPr>
          <a:lstStyle/>
          <a:p>
            <a:pPr defTabSz="457200"/>
            <a:r>
              <a:rPr lang="en-GB" u="sng" dirty="0">
                <a:solidFill>
                  <a:schemeClr val="bg1"/>
                </a:solidFill>
                <a:latin typeface="Helvetica" panose="020B0604020202020204" pitchFamily="34" charset="0"/>
                <a:cs typeface="Helvetica" panose="020B0604020202020204" pitchFamily="34" charset="0"/>
              </a:rPr>
              <a:t>Image Pixel</a:t>
            </a:r>
          </a:p>
        </p:txBody>
      </p:sp>
      <p:pic>
        <p:nvPicPr>
          <p:cNvPr id="336" name="Picture 335">
            <a:extLst>
              <a:ext uri="{FF2B5EF4-FFF2-40B4-BE49-F238E27FC236}">
                <a16:creationId xmlns:a16="http://schemas.microsoft.com/office/drawing/2014/main" id="{52FE7137-E1D1-4D80-AF42-3C70CE30A216}"/>
              </a:ext>
            </a:extLst>
          </p:cNvPr>
          <p:cNvPicPr>
            <a:picLocks noChangeAspect="1"/>
          </p:cNvPicPr>
          <p:nvPr/>
        </p:nvPicPr>
        <p:blipFill rotWithShape="1">
          <a:blip r:embed="rId6">
            <a:extLst>
              <a:ext uri="{28A0092B-C50C-407E-A947-70E740481C1C}">
                <a14:useLocalDpi xmlns:a14="http://schemas.microsoft.com/office/drawing/2010/main" val="0"/>
              </a:ext>
            </a:extLst>
          </a:blip>
          <a:srcRect l="20070" t="46106" r="36839" b="44784"/>
          <a:stretch/>
        </p:blipFill>
        <p:spPr>
          <a:xfrm>
            <a:off x="6096000" y="4627425"/>
            <a:ext cx="5408139" cy="1115039"/>
          </a:xfrm>
          <a:prstGeom prst="rect">
            <a:avLst/>
          </a:prstGeom>
          <a:ln>
            <a:solidFill>
              <a:schemeClr val="bg1"/>
            </a:solidFill>
          </a:ln>
        </p:spPr>
      </p:pic>
      <p:cxnSp>
        <p:nvCxnSpPr>
          <p:cNvPr id="5" name="Straight Arrow Connector 4">
            <a:extLst>
              <a:ext uri="{FF2B5EF4-FFF2-40B4-BE49-F238E27FC236}">
                <a16:creationId xmlns:a16="http://schemas.microsoft.com/office/drawing/2014/main" id="{A59C332E-B797-421D-A75A-C39E625CFDF2}"/>
              </a:ext>
            </a:extLst>
          </p:cNvPr>
          <p:cNvCxnSpPr>
            <a:cxnSpLocks/>
          </p:cNvCxnSpPr>
          <p:nvPr/>
        </p:nvCxnSpPr>
        <p:spPr>
          <a:xfrm flipV="1">
            <a:off x="6334126" y="5221708"/>
            <a:ext cx="0" cy="74782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B6D1AAC-F579-4B0B-B3D2-313CA26A98BE}"/>
              </a:ext>
            </a:extLst>
          </p:cNvPr>
          <p:cNvSpPr txBox="1"/>
          <p:nvPr/>
        </p:nvSpPr>
        <p:spPr>
          <a:xfrm>
            <a:off x="5608607" y="5940481"/>
            <a:ext cx="1451038" cy="338554"/>
          </a:xfrm>
          <a:prstGeom prst="rect">
            <a:avLst/>
          </a:prstGeom>
          <a:noFill/>
        </p:spPr>
        <p:txBody>
          <a:bodyPr wrap="none" rtlCol="0">
            <a:spAutoFit/>
          </a:bodyPr>
          <a:lstStyle/>
          <a:p>
            <a:r>
              <a:rPr lang="en-US" sz="1600" dirty="0">
                <a:solidFill>
                  <a:schemeClr val="bg1"/>
                </a:solidFill>
                <a:latin typeface="Helvetica" panose="020B0604020202020204" pitchFamily="34" charset="0"/>
                <a:cs typeface="Helvetica" panose="020B0604020202020204" pitchFamily="34" charset="0"/>
              </a:rPr>
              <a:t>Primary event</a:t>
            </a:r>
          </a:p>
        </p:txBody>
      </p:sp>
      <p:sp>
        <p:nvSpPr>
          <p:cNvPr id="8" name="Left Brace 7">
            <a:extLst>
              <a:ext uri="{FF2B5EF4-FFF2-40B4-BE49-F238E27FC236}">
                <a16:creationId xmlns:a16="http://schemas.microsoft.com/office/drawing/2014/main" id="{87A7BED1-9E26-424D-963F-5DDD6AEE888D}"/>
              </a:ext>
            </a:extLst>
          </p:cNvPr>
          <p:cNvSpPr/>
          <p:nvPr/>
        </p:nvSpPr>
        <p:spPr>
          <a:xfrm rot="16200000">
            <a:off x="8330583" y="3315282"/>
            <a:ext cx="180150" cy="3993003"/>
          </a:xfrm>
          <a:prstGeom prst="leftBrace">
            <a:avLst/>
          </a:pr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cxnSp>
        <p:nvCxnSpPr>
          <p:cNvPr id="337" name="Straight Arrow Connector 336">
            <a:extLst>
              <a:ext uri="{FF2B5EF4-FFF2-40B4-BE49-F238E27FC236}">
                <a16:creationId xmlns:a16="http://schemas.microsoft.com/office/drawing/2014/main" id="{22C13A6D-DD97-4FE5-9245-1F8B30BD313A}"/>
              </a:ext>
            </a:extLst>
          </p:cNvPr>
          <p:cNvCxnSpPr>
            <a:cxnSpLocks/>
          </p:cNvCxnSpPr>
          <p:nvPr/>
        </p:nvCxnSpPr>
        <p:spPr>
          <a:xfrm flipV="1">
            <a:off x="8420658" y="5482877"/>
            <a:ext cx="0" cy="51917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38" name="TextBox 337">
            <a:extLst>
              <a:ext uri="{FF2B5EF4-FFF2-40B4-BE49-F238E27FC236}">
                <a16:creationId xmlns:a16="http://schemas.microsoft.com/office/drawing/2014/main" id="{768126C6-3E81-4137-A5D4-F0D11406B5D4}"/>
              </a:ext>
            </a:extLst>
          </p:cNvPr>
          <p:cNvSpPr txBox="1"/>
          <p:nvPr/>
        </p:nvSpPr>
        <p:spPr>
          <a:xfrm>
            <a:off x="7778797" y="5940496"/>
            <a:ext cx="1175322" cy="338554"/>
          </a:xfrm>
          <a:prstGeom prst="rect">
            <a:avLst/>
          </a:prstGeom>
          <a:noFill/>
        </p:spPr>
        <p:txBody>
          <a:bodyPr wrap="none" rtlCol="0">
            <a:spAutoFit/>
          </a:bodyPr>
          <a:lstStyle/>
          <a:p>
            <a:r>
              <a:rPr lang="en-US" sz="1600" dirty="0">
                <a:solidFill>
                  <a:schemeClr val="bg1"/>
                </a:solidFill>
                <a:latin typeface="Helvetica" panose="020B0604020202020204" pitchFamily="34" charset="0"/>
                <a:cs typeface="Helvetica" panose="020B0604020202020204" pitchFamily="34" charset="0"/>
              </a:rPr>
              <a:t>Charge tail</a:t>
            </a:r>
          </a:p>
        </p:txBody>
      </p:sp>
      <p:pic>
        <p:nvPicPr>
          <p:cNvPr id="2" name="Recorded Sound">
            <a:hlinkClick r:id="" action="ppaction://media"/>
            <a:extLst>
              <a:ext uri="{FF2B5EF4-FFF2-40B4-BE49-F238E27FC236}">
                <a16:creationId xmlns:a16="http://schemas.microsoft.com/office/drawing/2014/main" id="{F7FD39BD-C020-4A71-A7D9-632A66CA62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64925" y="7193625"/>
            <a:ext cx="487363" cy="487363"/>
          </a:xfrm>
          <a:prstGeom prst="rect">
            <a:avLst/>
          </a:prstGeom>
        </p:spPr>
      </p:pic>
      <p:grpSp>
        <p:nvGrpSpPr>
          <p:cNvPr id="58" name="Group 57">
            <a:extLst>
              <a:ext uri="{FF2B5EF4-FFF2-40B4-BE49-F238E27FC236}">
                <a16:creationId xmlns:a16="http://schemas.microsoft.com/office/drawing/2014/main" id="{2C85620B-FB64-44DA-AFD8-7164B4CC91DC}"/>
              </a:ext>
            </a:extLst>
          </p:cNvPr>
          <p:cNvGrpSpPr/>
          <p:nvPr/>
        </p:nvGrpSpPr>
        <p:grpSpPr>
          <a:xfrm>
            <a:off x="11424002" y="6108093"/>
            <a:ext cx="400814" cy="749907"/>
            <a:chOff x="2453623" y="4461797"/>
            <a:chExt cx="400814" cy="749907"/>
          </a:xfrm>
        </p:grpSpPr>
        <p:sp>
          <p:nvSpPr>
            <p:cNvPr id="59" name="Rectangle 58">
              <a:extLst>
                <a:ext uri="{FF2B5EF4-FFF2-40B4-BE49-F238E27FC236}">
                  <a16:creationId xmlns:a16="http://schemas.microsoft.com/office/drawing/2014/main" id="{8A37039A-D0E0-4BB7-BB2D-7483CC9E990B}"/>
                </a:ext>
              </a:extLst>
            </p:cNvPr>
            <p:cNvSpPr/>
            <p:nvPr/>
          </p:nvSpPr>
          <p:spPr>
            <a:xfrm rot="2703990">
              <a:off x="2366090" y="4946004"/>
              <a:ext cx="283708" cy="10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2F1FE78B-02C2-4678-AD97-A1212F85C5F1}"/>
                </a:ext>
              </a:extLst>
            </p:cNvPr>
            <p:cNvSpPr/>
            <p:nvPr/>
          </p:nvSpPr>
          <p:spPr>
            <a:xfrm rot="8060217">
              <a:off x="2430576" y="4787843"/>
              <a:ext cx="749907" cy="97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0460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352" fill="hold"/>
                                        <p:tgtEl>
                                          <p:spTgt spid="2"/>
                                        </p:tgtEl>
                                      </p:cBhvr>
                                    </p:cmd>
                                  </p:childTnLst>
                                </p:cTn>
                              </p:par>
                              <p:par>
                                <p:cTn id="7" presetID="22" presetClass="entr" presetSubtype="1" fill="hold" nodeType="withEffect">
                                  <p:stCondLst>
                                    <p:cond delay="10000"/>
                                  </p:stCondLst>
                                  <p:childTnLst>
                                    <p:set>
                                      <p:cBhvr>
                                        <p:cTn id="8" dur="1" fill="hold">
                                          <p:stCondLst>
                                            <p:cond delay="0"/>
                                          </p:stCondLst>
                                        </p:cTn>
                                        <p:tgtEl>
                                          <p:spTgt spid="301"/>
                                        </p:tgtEl>
                                        <p:attrNameLst>
                                          <p:attrName>style.visibility</p:attrName>
                                        </p:attrNameLst>
                                      </p:cBhvr>
                                      <p:to>
                                        <p:strVal val="visible"/>
                                      </p:to>
                                    </p:set>
                                    <p:animEffect transition="in" filter="wipe(up)">
                                      <p:cBhvr>
                                        <p:cTn id="9" dur="5000"/>
                                        <p:tgtEl>
                                          <p:spTgt spid="301"/>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334"/>
                                        </p:tgtEl>
                                        <p:attrNameLst>
                                          <p:attrName>style.visibility</p:attrName>
                                        </p:attrNameLst>
                                      </p:cBhvr>
                                      <p:to>
                                        <p:strVal val="visible"/>
                                      </p:to>
                                    </p:set>
                                    <p:animEffect transition="in" filter="fade">
                                      <p:cBhvr>
                                        <p:cTn id="12" dur="500"/>
                                        <p:tgtEl>
                                          <p:spTgt spid="334"/>
                                        </p:tgtEl>
                                      </p:cBhvr>
                                    </p:animEffect>
                                  </p:childTnLst>
                                </p:cTn>
                              </p:par>
                              <p:par>
                                <p:cTn id="13" presetID="10" presetClass="entr" presetSubtype="0" fill="hold" nodeType="withEffect">
                                  <p:stCondLst>
                                    <p:cond delay="12000"/>
                                  </p:stCondLst>
                                  <p:childTnLst>
                                    <p:set>
                                      <p:cBhvr>
                                        <p:cTn id="14" dur="1" fill="hold">
                                          <p:stCondLst>
                                            <p:cond delay="0"/>
                                          </p:stCondLst>
                                        </p:cTn>
                                        <p:tgtEl>
                                          <p:spTgt spid="306"/>
                                        </p:tgtEl>
                                        <p:attrNameLst>
                                          <p:attrName>style.visibility</p:attrName>
                                        </p:attrNameLst>
                                      </p:cBhvr>
                                      <p:to>
                                        <p:strVal val="visible"/>
                                      </p:to>
                                    </p:set>
                                    <p:animEffect transition="in" filter="fade">
                                      <p:cBhvr>
                                        <p:cTn id="15" dur="500"/>
                                        <p:tgtEl>
                                          <p:spTgt spid="306"/>
                                        </p:tgtEl>
                                      </p:cBhvr>
                                    </p:animEffect>
                                  </p:childTnLst>
                                </p:cTn>
                              </p:par>
                              <p:par>
                                <p:cTn id="16" presetID="10" presetClass="exit" presetSubtype="0" fill="hold" nodeType="withEffect">
                                  <p:stCondLst>
                                    <p:cond delay="12500"/>
                                  </p:stCondLst>
                                  <p:childTnLst>
                                    <p:animEffect transition="out" filter="fade">
                                      <p:cBhvr>
                                        <p:cTn id="17" dur="500"/>
                                        <p:tgtEl>
                                          <p:spTgt spid="306"/>
                                        </p:tgtEl>
                                      </p:cBhvr>
                                    </p:animEffect>
                                    <p:set>
                                      <p:cBhvr>
                                        <p:cTn id="18" dur="1" fill="hold">
                                          <p:stCondLst>
                                            <p:cond delay="499"/>
                                          </p:stCondLst>
                                        </p:cTn>
                                        <p:tgtEl>
                                          <p:spTgt spid="306"/>
                                        </p:tgtEl>
                                        <p:attrNameLst>
                                          <p:attrName>style.visibility</p:attrName>
                                        </p:attrNameLst>
                                      </p:cBhvr>
                                      <p:to>
                                        <p:strVal val="hidden"/>
                                      </p:to>
                                    </p:set>
                                  </p:childTnLst>
                                </p:cTn>
                              </p:par>
                              <p:par>
                                <p:cTn id="19" presetID="10" presetClass="entr" presetSubtype="0" fill="hold" grpId="0" nodeType="withEffect">
                                  <p:stCondLst>
                                    <p:cond delay="12500"/>
                                  </p:stCondLst>
                                  <p:childTnLst>
                                    <p:set>
                                      <p:cBhvr>
                                        <p:cTn id="20" dur="1" fill="hold">
                                          <p:stCondLst>
                                            <p:cond delay="0"/>
                                          </p:stCondLst>
                                        </p:cTn>
                                        <p:tgtEl>
                                          <p:spTgt spid="327"/>
                                        </p:tgtEl>
                                        <p:attrNameLst>
                                          <p:attrName>style.visibility</p:attrName>
                                        </p:attrNameLst>
                                      </p:cBhvr>
                                      <p:to>
                                        <p:strVal val="visible"/>
                                      </p:to>
                                    </p:set>
                                    <p:animEffect transition="in" filter="fade">
                                      <p:cBhvr>
                                        <p:cTn id="21" dur="500"/>
                                        <p:tgtEl>
                                          <p:spTgt spid="327"/>
                                        </p:tgtEl>
                                      </p:cBhvr>
                                    </p:animEffect>
                                  </p:childTnLst>
                                </p:cTn>
                              </p:par>
                              <p:par>
                                <p:cTn id="22" presetID="42" presetClass="path" presetSubtype="0" accel="50000" decel="50000" fill="hold" grpId="1" nodeType="withEffect">
                                  <p:stCondLst>
                                    <p:cond delay="12500"/>
                                  </p:stCondLst>
                                  <p:childTnLst>
                                    <p:animMotion origin="layout" path="M 3.125E-6 -1.85185E-6 L -0.07761 -0.00023 " pathEditMode="relative" rAng="0" ptsTypes="AA">
                                      <p:cBhvr>
                                        <p:cTn id="23" dur="2000" fill="hold"/>
                                        <p:tgtEl>
                                          <p:spTgt spid="327"/>
                                        </p:tgtEl>
                                        <p:attrNameLst>
                                          <p:attrName>ppt_x</p:attrName>
                                          <p:attrName>ppt_y</p:attrName>
                                        </p:attrNameLst>
                                      </p:cBhvr>
                                      <p:rCtr x="-3880" y="-23"/>
                                    </p:animMotion>
                                  </p:childTnLst>
                                </p:cTn>
                              </p:par>
                              <p:par>
                                <p:cTn id="24" presetID="10" presetClass="entr" presetSubtype="0" fill="hold" nodeType="withEffect">
                                  <p:stCondLst>
                                    <p:cond delay="12500"/>
                                  </p:stCondLst>
                                  <p:childTnLst>
                                    <p:set>
                                      <p:cBhvr>
                                        <p:cTn id="25" dur="1" fill="hold">
                                          <p:stCondLst>
                                            <p:cond delay="0"/>
                                          </p:stCondLst>
                                        </p:cTn>
                                        <p:tgtEl>
                                          <p:spTgt spid="312"/>
                                        </p:tgtEl>
                                        <p:attrNameLst>
                                          <p:attrName>style.visibility</p:attrName>
                                        </p:attrNameLst>
                                      </p:cBhvr>
                                      <p:to>
                                        <p:strVal val="visible"/>
                                      </p:to>
                                    </p:set>
                                    <p:animEffect transition="in" filter="fade">
                                      <p:cBhvr>
                                        <p:cTn id="26" dur="500"/>
                                        <p:tgtEl>
                                          <p:spTgt spid="312"/>
                                        </p:tgtEl>
                                      </p:cBhvr>
                                    </p:animEffect>
                                  </p:childTnLst>
                                </p:cTn>
                              </p:par>
                              <p:par>
                                <p:cTn id="27" presetID="10" presetClass="exit" presetSubtype="0" fill="hold" nodeType="withEffect">
                                  <p:stCondLst>
                                    <p:cond delay="13000"/>
                                  </p:stCondLst>
                                  <p:childTnLst>
                                    <p:animEffect transition="out" filter="fade">
                                      <p:cBhvr>
                                        <p:cTn id="28" dur="500"/>
                                        <p:tgtEl>
                                          <p:spTgt spid="312"/>
                                        </p:tgtEl>
                                      </p:cBhvr>
                                    </p:animEffect>
                                    <p:set>
                                      <p:cBhvr>
                                        <p:cTn id="29" dur="1" fill="hold">
                                          <p:stCondLst>
                                            <p:cond delay="499"/>
                                          </p:stCondLst>
                                        </p:cTn>
                                        <p:tgtEl>
                                          <p:spTgt spid="312"/>
                                        </p:tgtEl>
                                        <p:attrNameLst>
                                          <p:attrName>style.visibility</p:attrName>
                                        </p:attrNameLst>
                                      </p:cBhvr>
                                      <p:to>
                                        <p:strVal val="hidden"/>
                                      </p:to>
                                    </p:set>
                                  </p:childTnLst>
                                </p:cTn>
                              </p:par>
                              <p:par>
                                <p:cTn id="30" presetID="10" presetClass="entr" presetSubtype="0" fill="hold" grpId="0" nodeType="withEffect">
                                  <p:stCondLst>
                                    <p:cond delay="13000"/>
                                  </p:stCondLst>
                                  <p:childTnLst>
                                    <p:set>
                                      <p:cBhvr>
                                        <p:cTn id="31" dur="1" fill="hold">
                                          <p:stCondLst>
                                            <p:cond delay="0"/>
                                          </p:stCondLst>
                                        </p:cTn>
                                        <p:tgtEl>
                                          <p:spTgt spid="328"/>
                                        </p:tgtEl>
                                        <p:attrNameLst>
                                          <p:attrName>style.visibility</p:attrName>
                                        </p:attrNameLst>
                                      </p:cBhvr>
                                      <p:to>
                                        <p:strVal val="visible"/>
                                      </p:to>
                                    </p:set>
                                    <p:animEffect transition="in" filter="fade">
                                      <p:cBhvr>
                                        <p:cTn id="32" dur="500"/>
                                        <p:tgtEl>
                                          <p:spTgt spid="328"/>
                                        </p:tgtEl>
                                      </p:cBhvr>
                                    </p:animEffect>
                                  </p:childTnLst>
                                </p:cTn>
                              </p:par>
                              <p:par>
                                <p:cTn id="33" presetID="42" presetClass="path" presetSubtype="0" accel="50000" decel="50000" fill="hold" grpId="1" nodeType="withEffect">
                                  <p:stCondLst>
                                    <p:cond delay="13000"/>
                                  </p:stCondLst>
                                  <p:childTnLst>
                                    <p:animMotion origin="layout" path="M 1.04167E-6 4.81481E-6 L -0.03503 -0.02547 " pathEditMode="relative" rAng="0" ptsTypes="AA">
                                      <p:cBhvr>
                                        <p:cTn id="34" dur="2000" fill="hold"/>
                                        <p:tgtEl>
                                          <p:spTgt spid="328"/>
                                        </p:tgtEl>
                                        <p:attrNameLst>
                                          <p:attrName>ppt_x</p:attrName>
                                          <p:attrName>ppt_y</p:attrName>
                                        </p:attrNameLst>
                                      </p:cBhvr>
                                      <p:rCtr x="-1758" y="-1273"/>
                                    </p:animMotion>
                                  </p:childTnLst>
                                </p:cTn>
                              </p:par>
                              <p:par>
                                <p:cTn id="35" presetID="10" presetClass="entr" presetSubtype="0" fill="hold" grpId="0" nodeType="withEffect">
                                  <p:stCondLst>
                                    <p:cond delay="15000"/>
                                  </p:stCondLst>
                                  <p:childTnLst>
                                    <p:set>
                                      <p:cBhvr>
                                        <p:cTn id="36" dur="1" fill="hold">
                                          <p:stCondLst>
                                            <p:cond delay="0"/>
                                          </p:stCondLst>
                                        </p:cTn>
                                        <p:tgtEl>
                                          <p:spTgt spid="298"/>
                                        </p:tgtEl>
                                        <p:attrNameLst>
                                          <p:attrName>style.visibility</p:attrName>
                                        </p:attrNameLst>
                                      </p:cBhvr>
                                      <p:to>
                                        <p:strVal val="visible"/>
                                      </p:to>
                                    </p:set>
                                    <p:animEffect transition="in" filter="fade">
                                      <p:cBhvr>
                                        <p:cTn id="37" dur="500"/>
                                        <p:tgtEl>
                                          <p:spTgt spid="298"/>
                                        </p:tgtEl>
                                      </p:cBhvr>
                                    </p:animEffect>
                                  </p:childTnLst>
                                </p:cTn>
                              </p:par>
                              <p:par>
                                <p:cTn id="38" presetID="10" presetClass="entr" presetSubtype="0" fill="hold" nodeType="withEffect">
                                  <p:stCondLst>
                                    <p:cond delay="13000"/>
                                  </p:stCondLst>
                                  <p:childTnLst>
                                    <p:set>
                                      <p:cBhvr>
                                        <p:cTn id="39" dur="1" fill="hold">
                                          <p:stCondLst>
                                            <p:cond delay="0"/>
                                          </p:stCondLst>
                                        </p:cTn>
                                        <p:tgtEl>
                                          <p:spTgt spid="309"/>
                                        </p:tgtEl>
                                        <p:attrNameLst>
                                          <p:attrName>style.visibility</p:attrName>
                                        </p:attrNameLst>
                                      </p:cBhvr>
                                      <p:to>
                                        <p:strVal val="visible"/>
                                      </p:to>
                                    </p:set>
                                    <p:animEffect transition="in" filter="fade">
                                      <p:cBhvr>
                                        <p:cTn id="40" dur="500"/>
                                        <p:tgtEl>
                                          <p:spTgt spid="309"/>
                                        </p:tgtEl>
                                      </p:cBhvr>
                                    </p:animEffect>
                                  </p:childTnLst>
                                </p:cTn>
                              </p:par>
                              <p:par>
                                <p:cTn id="41" presetID="10" presetClass="exit" presetSubtype="0" fill="hold" nodeType="withEffect">
                                  <p:stCondLst>
                                    <p:cond delay="13500"/>
                                  </p:stCondLst>
                                  <p:childTnLst>
                                    <p:animEffect transition="out" filter="fade">
                                      <p:cBhvr>
                                        <p:cTn id="42" dur="500"/>
                                        <p:tgtEl>
                                          <p:spTgt spid="309"/>
                                        </p:tgtEl>
                                      </p:cBhvr>
                                    </p:animEffect>
                                    <p:set>
                                      <p:cBhvr>
                                        <p:cTn id="43" dur="1" fill="hold">
                                          <p:stCondLst>
                                            <p:cond delay="499"/>
                                          </p:stCondLst>
                                        </p:cTn>
                                        <p:tgtEl>
                                          <p:spTgt spid="309"/>
                                        </p:tgtEl>
                                        <p:attrNameLst>
                                          <p:attrName>style.visibility</p:attrName>
                                        </p:attrNameLst>
                                      </p:cBhvr>
                                      <p:to>
                                        <p:strVal val="hidden"/>
                                      </p:to>
                                    </p:set>
                                  </p:childTnLst>
                                </p:cTn>
                              </p:par>
                              <p:par>
                                <p:cTn id="44" presetID="10" presetClass="entr" presetSubtype="0" fill="hold" grpId="0" nodeType="withEffect">
                                  <p:stCondLst>
                                    <p:cond delay="13500"/>
                                  </p:stCondLst>
                                  <p:childTnLst>
                                    <p:set>
                                      <p:cBhvr>
                                        <p:cTn id="45" dur="1" fill="hold">
                                          <p:stCondLst>
                                            <p:cond delay="0"/>
                                          </p:stCondLst>
                                        </p:cTn>
                                        <p:tgtEl>
                                          <p:spTgt spid="329"/>
                                        </p:tgtEl>
                                        <p:attrNameLst>
                                          <p:attrName>style.visibility</p:attrName>
                                        </p:attrNameLst>
                                      </p:cBhvr>
                                      <p:to>
                                        <p:strVal val="visible"/>
                                      </p:to>
                                    </p:set>
                                    <p:animEffect transition="in" filter="fade">
                                      <p:cBhvr>
                                        <p:cTn id="46" dur="500"/>
                                        <p:tgtEl>
                                          <p:spTgt spid="329"/>
                                        </p:tgtEl>
                                      </p:cBhvr>
                                    </p:animEffect>
                                  </p:childTnLst>
                                </p:cTn>
                              </p:par>
                              <p:par>
                                <p:cTn id="47" presetID="42" presetClass="path" presetSubtype="0" accel="50000" decel="50000" fill="hold" grpId="1" nodeType="withEffect">
                                  <p:stCondLst>
                                    <p:cond delay="13500"/>
                                  </p:stCondLst>
                                  <p:childTnLst>
                                    <p:animMotion origin="layout" path="M -4.58333E-6 2.22222E-6 L -0.02604 -0.08334 " pathEditMode="relative" rAng="0" ptsTypes="AA">
                                      <p:cBhvr>
                                        <p:cTn id="48" dur="2000" fill="hold"/>
                                        <p:tgtEl>
                                          <p:spTgt spid="329"/>
                                        </p:tgtEl>
                                        <p:attrNameLst>
                                          <p:attrName>ppt_x</p:attrName>
                                          <p:attrName>ppt_y</p:attrName>
                                        </p:attrNameLst>
                                      </p:cBhvr>
                                      <p:rCtr x="-1302" y="-4167"/>
                                    </p:animMotion>
                                  </p:childTnLst>
                                </p:cTn>
                              </p:par>
                              <p:par>
                                <p:cTn id="49" presetID="6" presetClass="emph" presetSubtype="0" fill="hold" grpId="1" nodeType="withEffect">
                                  <p:stCondLst>
                                    <p:cond delay="13500"/>
                                  </p:stCondLst>
                                  <p:childTnLst>
                                    <p:animScale>
                                      <p:cBhvr>
                                        <p:cTn id="50" dur="5000" fill="hold"/>
                                        <p:tgtEl>
                                          <p:spTgt spid="298"/>
                                        </p:tgtEl>
                                      </p:cBhvr>
                                      <p:by x="150000" y="150000"/>
                                    </p:animScale>
                                  </p:childTnLst>
                                </p:cTn>
                              </p:par>
                              <p:par>
                                <p:cTn id="51" presetID="10" presetClass="entr" presetSubtype="0" fill="hold" nodeType="withEffect">
                                  <p:stCondLst>
                                    <p:cond delay="13500"/>
                                  </p:stCondLst>
                                  <p:childTnLst>
                                    <p:set>
                                      <p:cBhvr>
                                        <p:cTn id="52" dur="1" fill="hold">
                                          <p:stCondLst>
                                            <p:cond delay="0"/>
                                          </p:stCondLst>
                                        </p:cTn>
                                        <p:tgtEl>
                                          <p:spTgt spid="315"/>
                                        </p:tgtEl>
                                        <p:attrNameLst>
                                          <p:attrName>style.visibility</p:attrName>
                                        </p:attrNameLst>
                                      </p:cBhvr>
                                      <p:to>
                                        <p:strVal val="visible"/>
                                      </p:to>
                                    </p:set>
                                    <p:animEffect transition="in" filter="fade">
                                      <p:cBhvr>
                                        <p:cTn id="53" dur="500"/>
                                        <p:tgtEl>
                                          <p:spTgt spid="315"/>
                                        </p:tgtEl>
                                      </p:cBhvr>
                                    </p:animEffect>
                                  </p:childTnLst>
                                </p:cTn>
                              </p:par>
                              <p:par>
                                <p:cTn id="54" presetID="10" presetClass="exit" presetSubtype="0" fill="hold" nodeType="withEffect">
                                  <p:stCondLst>
                                    <p:cond delay="14000"/>
                                  </p:stCondLst>
                                  <p:childTnLst>
                                    <p:animEffect transition="out" filter="fade">
                                      <p:cBhvr>
                                        <p:cTn id="55" dur="500"/>
                                        <p:tgtEl>
                                          <p:spTgt spid="315"/>
                                        </p:tgtEl>
                                      </p:cBhvr>
                                    </p:animEffect>
                                    <p:set>
                                      <p:cBhvr>
                                        <p:cTn id="56" dur="1" fill="hold">
                                          <p:stCondLst>
                                            <p:cond delay="499"/>
                                          </p:stCondLst>
                                        </p:cTn>
                                        <p:tgtEl>
                                          <p:spTgt spid="315"/>
                                        </p:tgtEl>
                                        <p:attrNameLst>
                                          <p:attrName>style.visibility</p:attrName>
                                        </p:attrNameLst>
                                      </p:cBhvr>
                                      <p:to>
                                        <p:strVal val="hidden"/>
                                      </p:to>
                                    </p:set>
                                  </p:childTnLst>
                                </p:cTn>
                              </p:par>
                              <p:par>
                                <p:cTn id="57" presetID="10" presetClass="entr" presetSubtype="0" fill="hold" grpId="0" nodeType="withEffect">
                                  <p:stCondLst>
                                    <p:cond delay="14000"/>
                                  </p:stCondLst>
                                  <p:childTnLst>
                                    <p:set>
                                      <p:cBhvr>
                                        <p:cTn id="58" dur="1" fill="hold">
                                          <p:stCondLst>
                                            <p:cond delay="0"/>
                                          </p:stCondLst>
                                        </p:cTn>
                                        <p:tgtEl>
                                          <p:spTgt spid="330"/>
                                        </p:tgtEl>
                                        <p:attrNameLst>
                                          <p:attrName>style.visibility</p:attrName>
                                        </p:attrNameLst>
                                      </p:cBhvr>
                                      <p:to>
                                        <p:strVal val="visible"/>
                                      </p:to>
                                    </p:set>
                                    <p:animEffect transition="in" filter="fade">
                                      <p:cBhvr>
                                        <p:cTn id="59" dur="500"/>
                                        <p:tgtEl>
                                          <p:spTgt spid="330"/>
                                        </p:tgtEl>
                                      </p:cBhvr>
                                    </p:animEffect>
                                  </p:childTnLst>
                                </p:cTn>
                              </p:par>
                              <p:par>
                                <p:cTn id="60" presetID="42" presetClass="path" presetSubtype="0" accel="50000" decel="50000" fill="hold" grpId="1" nodeType="withEffect">
                                  <p:stCondLst>
                                    <p:cond delay="14000"/>
                                  </p:stCondLst>
                                  <p:childTnLst>
                                    <p:animMotion origin="layout" path="M -2.08333E-6 -4.44444E-6 L 0.00664 -0.09444 " pathEditMode="relative" rAng="0" ptsTypes="AA">
                                      <p:cBhvr>
                                        <p:cTn id="61" dur="2000" fill="hold"/>
                                        <p:tgtEl>
                                          <p:spTgt spid="330"/>
                                        </p:tgtEl>
                                        <p:attrNameLst>
                                          <p:attrName>ppt_x</p:attrName>
                                          <p:attrName>ppt_y</p:attrName>
                                        </p:attrNameLst>
                                      </p:cBhvr>
                                      <p:rCtr x="326" y="-4722"/>
                                    </p:animMotion>
                                  </p:childTnLst>
                                </p:cTn>
                              </p:par>
                              <p:par>
                                <p:cTn id="62" presetID="10" presetClass="entr" presetSubtype="0" fill="hold" nodeType="withEffect">
                                  <p:stCondLst>
                                    <p:cond delay="14000"/>
                                  </p:stCondLst>
                                  <p:childTnLst>
                                    <p:set>
                                      <p:cBhvr>
                                        <p:cTn id="63" dur="1" fill="hold">
                                          <p:stCondLst>
                                            <p:cond delay="0"/>
                                          </p:stCondLst>
                                        </p:cTn>
                                        <p:tgtEl>
                                          <p:spTgt spid="318"/>
                                        </p:tgtEl>
                                        <p:attrNameLst>
                                          <p:attrName>style.visibility</p:attrName>
                                        </p:attrNameLst>
                                      </p:cBhvr>
                                      <p:to>
                                        <p:strVal val="visible"/>
                                      </p:to>
                                    </p:set>
                                    <p:animEffect transition="in" filter="fade">
                                      <p:cBhvr>
                                        <p:cTn id="64" dur="500"/>
                                        <p:tgtEl>
                                          <p:spTgt spid="318"/>
                                        </p:tgtEl>
                                      </p:cBhvr>
                                    </p:animEffect>
                                  </p:childTnLst>
                                </p:cTn>
                              </p:par>
                              <p:par>
                                <p:cTn id="65" presetID="10" presetClass="exit" presetSubtype="0" fill="hold" nodeType="withEffect">
                                  <p:stCondLst>
                                    <p:cond delay="14500"/>
                                  </p:stCondLst>
                                  <p:childTnLst>
                                    <p:animEffect transition="out" filter="fade">
                                      <p:cBhvr>
                                        <p:cTn id="66" dur="500"/>
                                        <p:tgtEl>
                                          <p:spTgt spid="318"/>
                                        </p:tgtEl>
                                      </p:cBhvr>
                                    </p:animEffect>
                                    <p:set>
                                      <p:cBhvr>
                                        <p:cTn id="67" dur="1" fill="hold">
                                          <p:stCondLst>
                                            <p:cond delay="499"/>
                                          </p:stCondLst>
                                        </p:cTn>
                                        <p:tgtEl>
                                          <p:spTgt spid="318"/>
                                        </p:tgtEl>
                                        <p:attrNameLst>
                                          <p:attrName>style.visibility</p:attrName>
                                        </p:attrNameLst>
                                      </p:cBhvr>
                                      <p:to>
                                        <p:strVal val="hidden"/>
                                      </p:to>
                                    </p:set>
                                  </p:childTnLst>
                                </p:cTn>
                              </p:par>
                              <p:par>
                                <p:cTn id="68" presetID="10" presetClass="entr" presetSubtype="0" fill="hold" grpId="0" nodeType="withEffect">
                                  <p:stCondLst>
                                    <p:cond delay="14500"/>
                                  </p:stCondLst>
                                  <p:childTnLst>
                                    <p:set>
                                      <p:cBhvr>
                                        <p:cTn id="69" dur="1" fill="hold">
                                          <p:stCondLst>
                                            <p:cond delay="0"/>
                                          </p:stCondLst>
                                        </p:cTn>
                                        <p:tgtEl>
                                          <p:spTgt spid="331"/>
                                        </p:tgtEl>
                                        <p:attrNameLst>
                                          <p:attrName>style.visibility</p:attrName>
                                        </p:attrNameLst>
                                      </p:cBhvr>
                                      <p:to>
                                        <p:strVal val="visible"/>
                                      </p:to>
                                    </p:set>
                                    <p:animEffect transition="in" filter="fade">
                                      <p:cBhvr>
                                        <p:cTn id="70" dur="500"/>
                                        <p:tgtEl>
                                          <p:spTgt spid="331"/>
                                        </p:tgtEl>
                                      </p:cBhvr>
                                    </p:animEffect>
                                  </p:childTnLst>
                                </p:cTn>
                              </p:par>
                              <p:par>
                                <p:cTn id="71" presetID="42" presetClass="path" presetSubtype="0" accel="50000" decel="50000" fill="hold" grpId="1" nodeType="withEffect">
                                  <p:stCondLst>
                                    <p:cond delay="14500"/>
                                  </p:stCondLst>
                                  <p:childTnLst>
                                    <p:animMotion origin="layout" path="M -8.33333E-7 -4.81481E-6 L 0.01419 -0.15138 " pathEditMode="relative" rAng="0" ptsTypes="AA">
                                      <p:cBhvr>
                                        <p:cTn id="72" dur="2000" fill="hold"/>
                                        <p:tgtEl>
                                          <p:spTgt spid="331"/>
                                        </p:tgtEl>
                                        <p:attrNameLst>
                                          <p:attrName>ppt_x</p:attrName>
                                          <p:attrName>ppt_y</p:attrName>
                                        </p:attrNameLst>
                                      </p:cBhvr>
                                      <p:rCtr x="703" y="-7569"/>
                                    </p:animMotion>
                                  </p:childTnLst>
                                </p:cTn>
                              </p:par>
                              <p:par>
                                <p:cTn id="73" presetID="10" presetClass="entr" presetSubtype="0" fill="hold" nodeType="withEffect">
                                  <p:stCondLst>
                                    <p:cond delay="14500"/>
                                  </p:stCondLst>
                                  <p:childTnLst>
                                    <p:set>
                                      <p:cBhvr>
                                        <p:cTn id="74" dur="1" fill="hold">
                                          <p:stCondLst>
                                            <p:cond delay="0"/>
                                          </p:stCondLst>
                                        </p:cTn>
                                        <p:tgtEl>
                                          <p:spTgt spid="321"/>
                                        </p:tgtEl>
                                        <p:attrNameLst>
                                          <p:attrName>style.visibility</p:attrName>
                                        </p:attrNameLst>
                                      </p:cBhvr>
                                      <p:to>
                                        <p:strVal val="visible"/>
                                      </p:to>
                                    </p:set>
                                    <p:animEffect transition="in" filter="fade">
                                      <p:cBhvr>
                                        <p:cTn id="75" dur="500"/>
                                        <p:tgtEl>
                                          <p:spTgt spid="321"/>
                                        </p:tgtEl>
                                      </p:cBhvr>
                                    </p:animEffect>
                                  </p:childTnLst>
                                </p:cTn>
                              </p:par>
                              <p:par>
                                <p:cTn id="76" presetID="10" presetClass="exit" presetSubtype="0" fill="hold" nodeType="withEffect">
                                  <p:stCondLst>
                                    <p:cond delay="15000"/>
                                  </p:stCondLst>
                                  <p:childTnLst>
                                    <p:animEffect transition="out" filter="fade">
                                      <p:cBhvr>
                                        <p:cTn id="77" dur="500"/>
                                        <p:tgtEl>
                                          <p:spTgt spid="321"/>
                                        </p:tgtEl>
                                      </p:cBhvr>
                                    </p:animEffect>
                                    <p:set>
                                      <p:cBhvr>
                                        <p:cTn id="78" dur="1" fill="hold">
                                          <p:stCondLst>
                                            <p:cond delay="499"/>
                                          </p:stCondLst>
                                        </p:cTn>
                                        <p:tgtEl>
                                          <p:spTgt spid="321"/>
                                        </p:tgtEl>
                                        <p:attrNameLst>
                                          <p:attrName>style.visibility</p:attrName>
                                        </p:attrNameLst>
                                      </p:cBhvr>
                                      <p:to>
                                        <p:strVal val="hidden"/>
                                      </p:to>
                                    </p:set>
                                  </p:childTnLst>
                                </p:cTn>
                              </p:par>
                              <p:par>
                                <p:cTn id="79" presetID="10" presetClass="entr" presetSubtype="0" fill="hold" nodeType="withEffect">
                                  <p:stCondLst>
                                    <p:cond delay="15000"/>
                                  </p:stCondLst>
                                  <p:childTnLst>
                                    <p:set>
                                      <p:cBhvr>
                                        <p:cTn id="80" dur="1" fill="hold">
                                          <p:stCondLst>
                                            <p:cond delay="0"/>
                                          </p:stCondLst>
                                        </p:cTn>
                                        <p:tgtEl>
                                          <p:spTgt spid="324"/>
                                        </p:tgtEl>
                                        <p:attrNameLst>
                                          <p:attrName>style.visibility</p:attrName>
                                        </p:attrNameLst>
                                      </p:cBhvr>
                                      <p:to>
                                        <p:strVal val="visible"/>
                                      </p:to>
                                    </p:set>
                                    <p:animEffect transition="in" filter="fade">
                                      <p:cBhvr>
                                        <p:cTn id="81" dur="500"/>
                                        <p:tgtEl>
                                          <p:spTgt spid="324"/>
                                        </p:tgtEl>
                                      </p:cBhvr>
                                    </p:animEffect>
                                  </p:childTnLst>
                                </p:cTn>
                              </p:par>
                              <p:par>
                                <p:cTn id="82" presetID="10" presetClass="entr" presetSubtype="0" fill="hold" grpId="0" nodeType="withEffect">
                                  <p:stCondLst>
                                    <p:cond delay="15000"/>
                                  </p:stCondLst>
                                  <p:childTnLst>
                                    <p:set>
                                      <p:cBhvr>
                                        <p:cTn id="83" dur="1" fill="hold">
                                          <p:stCondLst>
                                            <p:cond delay="0"/>
                                          </p:stCondLst>
                                        </p:cTn>
                                        <p:tgtEl>
                                          <p:spTgt spid="332"/>
                                        </p:tgtEl>
                                        <p:attrNameLst>
                                          <p:attrName>style.visibility</p:attrName>
                                        </p:attrNameLst>
                                      </p:cBhvr>
                                      <p:to>
                                        <p:strVal val="visible"/>
                                      </p:to>
                                    </p:set>
                                    <p:animEffect transition="in" filter="fade">
                                      <p:cBhvr>
                                        <p:cTn id="84" dur="500"/>
                                        <p:tgtEl>
                                          <p:spTgt spid="332"/>
                                        </p:tgtEl>
                                      </p:cBhvr>
                                    </p:animEffect>
                                  </p:childTnLst>
                                </p:cTn>
                              </p:par>
                              <p:par>
                                <p:cTn id="85" presetID="42" presetClass="path" presetSubtype="0" accel="50000" decel="50000" fill="hold" grpId="1" nodeType="withEffect">
                                  <p:stCondLst>
                                    <p:cond delay="15000"/>
                                  </p:stCondLst>
                                  <p:childTnLst>
                                    <p:animMotion origin="layout" path="M 8.33333E-7 -7.40741E-7 L 0.04648 -0.15231 " pathEditMode="relative" rAng="0" ptsTypes="AA">
                                      <p:cBhvr>
                                        <p:cTn id="86" dur="2000" fill="hold"/>
                                        <p:tgtEl>
                                          <p:spTgt spid="332"/>
                                        </p:tgtEl>
                                        <p:attrNameLst>
                                          <p:attrName>ppt_x</p:attrName>
                                          <p:attrName>ppt_y</p:attrName>
                                        </p:attrNameLst>
                                      </p:cBhvr>
                                      <p:rCtr x="2318" y="-7616"/>
                                    </p:animMotion>
                                  </p:childTnLst>
                                </p:cTn>
                              </p:par>
                              <p:par>
                                <p:cTn id="87" presetID="10" presetClass="exit" presetSubtype="0" fill="hold" nodeType="withEffect">
                                  <p:stCondLst>
                                    <p:cond delay="15500"/>
                                  </p:stCondLst>
                                  <p:childTnLst>
                                    <p:animEffect transition="out" filter="fade">
                                      <p:cBhvr>
                                        <p:cTn id="88" dur="500"/>
                                        <p:tgtEl>
                                          <p:spTgt spid="324"/>
                                        </p:tgtEl>
                                      </p:cBhvr>
                                    </p:animEffect>
                                    <p:set>
                                      <p:cBhvr>
                                        <p:cTn id="89" dur="1" fill="hold">
                                          <p:stCondLst>
                                            <p:cond delay="499"/>
                                          </p:stCondLst>
                                        </p:cTn>
                                        <p:tgtEl>
                                          <p:spTgt spid="324"/>
                                        </p:tgtEl>
                                        <p:attrNameLst>
                                          <p:attrName>style.visibility</p:attrName>
                                        </p:attrNameLst>
                                      </p:cBhvr>
                                      <p:to>
                                        <p:strVal val="hidden"/>
                                      </p:to>
                                    </p:set>
                                  </p:childTnLst>
                                </p:cTn>
                              </p:par>
                              <p:par>
                                <p:cTn id="90" presetID="10" presetClass="entr" presetSubtype="0" fill="hold" grpId="0" nodeType="withEffect">
                                  <p:stCondLst>
                                    <p:cond delay="15500"/>
                                  </p:stCondLst>
                                  <p:childTnLst>
                                    <p:set>
                                      <p:cBhvr>
                                        <p:cTn id="91" dur="1" fill="hold">
                                          <p:stCondLst>
                                            <p:cond delay="0"/>
                                          </p:stCondLst>
                                        </p:cTn>
                                        <p:tgtEl>
                                          <p:spTgt spid="333"/>
                                        </p:tgtEl>
                                        <p:attrNameLst>
                                          <p:attrName>style.visibility</p:attrName>
                                        </p:attrNameLst>
                                      </p:cBhvr>
                                      <p:to>
                                        <p:strVal val="visible"/>
                                      </p:to>
                                    </p:set>
                                    <p:animEffect transition="in" filter="fade">
                                      <p:cBhvr>
                                        <p:cTn id="92" dur="500"/>
                                        <p:tgtEl>
                                          <p:spTgt spid="333"/>
                                        </p:tgtEl>
                                      </p:cBhvr>
                                    </p:animEffect>
                                  </p:childTnLst>
                                </p:cTn>
                              </p:par>
                              <p:par>
                                <p:cTn id="93" presetID="42" presetClass="path" presetSubtype="0" accel="50000" decel="50000" fill="hold" grpId="1" nodeType="withEffect">
                                  <p:stCondLst>
                                    <p:cond delay="15500"/>
                                  </p:stCondLst>
                                  <p:childTnLst>
                                    <p:animMotion origin="layout" path="M -3.95833E-6 -7.40741E-7 L 0.04284 -0.21481 " pathEditMode="relative" rAng="0" ptsTypes="AA">
                                      <p:cBhvr>
                                        <p:cTn id="94" dur="2000" fill="hold"/>
                                        <p:tgtEl>
                                          <p:spTgt spid="333"/>
                                        </p:tgtEl>
                                        <p:attrNameLst>
                                          <p:attrName>ppt_x</p:attrName>
                                          <p:attrName>ppt_y</p:attrName>
                                        </p:attrNameLst>
                                      </p:cBhvr>
                                      <p:rCtr x="2135" y="-10741"/>
                                    </p:animMotion>
                                  </p:childTnLst>
                                </p:cTn>
                              </p:par>
                              <p:par>
                                <p:cTn id="95" presetID="10" presetClass="entr" presetSubtype="0" fill="hold" nodeType="withEffect">
                                  <p:stCondLst>
                                    <p:cond delay="35000"/>
                                  </p:stCondLst>
                                  <p:childTnLst>
                                    <p:set>
                                      <p:cBhvr>
                                        <p:cTn id="96" dur="1" fill="hold">
                                          <p:stCondLst>
                                            <p:cond delay="0"/>
                                          </p:stCondLst>
                                        </p:cTn>
                                        <p:tgtEl>
                                          <p:spTgt spid="336"/>
                                        </p:tgtEl>
                                        <p:attrNameLst>
                                          <p:attrName>style.visibility</p:attrName>
                                        </p:attrNameLst>
                                      </p:cBhvr>
                                      <p:to>
                                        <p:strVal val="visible"/>
                                      </p:to>
                                    </p:set>
                                    <p:animEffect transition="in" filter="fade">
                                      <p:cBhvr>
                                        <p:cTn id="97" dur="500"/>
                                        <p:tgtEl>
                                          <p:spTgt spid="336"/>
                                        </p:tgtEl>
                                      </p:cBhvr>
                                    </p:animEffect>
                                  </p:childTnLst>
                                </p:cTn>
                              </p:par>
                              <p:par>
                                <p:cTn id="98" presetID="10" presetClass="entr" presetSubtype="0" fill="hold" nodeType="withEffect">
                                  <p:stCondLst>
                                    <p:cond delay="35000"/>
                                  </p:stCondLst>
                                  <p:childTnLst>
                                    <p:set>
                                      <p:cBhvr>
                                        <p:cTn id="99" dur="1" fill="hold">
                                          <p:stCondLst>
                                            <p:cond delay="0"/>
                                          </p:stCondLst>
                                        </p:cTn>
                                        <p:tgtEl>
                                          <p:spTgt spid="5"/>
                                        </p:tgtEl>
                                        <p:attrNameLst>
                                          <p:attrName>style.visibility</p:attrName>
                                        </p:attrNameLst>
                                      </p:cBhvr>
                                      <p:to>
                                        <p:strVal val="visible"/>
                                      </p:to>
                                    </p:set>
                                    <p:animEffect transition="in" filter="fade">
                                      <p:cBhvr>
                                        <p:cTn id="100" dur="500"/>
                                        <p:tgtEl>
                                          <p:spTgt spid="5"/>
                                        </p:tgtEl>
                                      </p:cBhvr>
                                    </p:animEffect>
                                  </p:childTnLst>
                                </p:cTn>
                              </p:par>
                              <p:par>
                                <p:cTn id="101" presetID="10" presetClass="entr" presetSubtype="0" fill="hold" grpId="0" nodeType="withEffect">
                                  <p:stCondLst>
                                    <p:cond delay="3500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grpId="0" nodeType="withEffect">
                                  <p:stCondLst>
                                    <p:cond delay="35000"/>
                                  </p:stCondLst>
                                  <p:childTnLst>
                                    <p:set>
                                      <p:cBhvr>
                                        <p:cTn id="105" dur="1" fill="hold">
                                          <p:stCondLst>
                                            <p:cond delay="0"/>
                                          </p:stCondLst>
                                        </p:cTn>
                                        <p:tgtEl>
                                          <p:spTgt spid="8"/>
                                        </p:tgtEl>
                                        <p:attrNameLst>
                                          <p:attrName>style.visibility</p:attrName>
                                        </p:attrNameLst>
                                      </p:cBhvr>
                                      <p:to>
                                        <p:strVal val="visible"/>
                                      </p:to>
                                    </p:set>
                                    <p:animEffect transition="in" filter="fade">
                                      <p:cBhvr>
                                        <p:cTn id="106" dur="500"/>
                                        <p:tgtEl>
                                          <p:spTgt spid="8"/>
                                        </p:tgtEl>
                                      </p:cBhvr>
                                    </p:animEffect>
                                  </p:childTnLst>
                                </p:cTn>
                              </p:par>
                              <p:par>
                                <p:cTn id="107" presetID="10" presetClass="entr" presetSubtype="0" fill="hold" nodeType="withEffect">
                                  <p:stCondLst>
                                    <p:cond delay="35000"/>
                                  </p:stCondLst>
                                  <p:childTnLst>
                                    <p:set>
                                      <p:cBhvr>
                                        <p:cTn id="108" dur="1" fill="hold">
                                          <p:stCondLst>
                                            <p:cond delay="0"/>
                                          </p:stCondLst>
                                        </p:cTn>
                                        <p:tgtEl>
                                          <p:spTgt spid="337"/>
                                        </p:tgtEl>
                                        <p:attrNameLst>
                                          <p:attrName>style.visibility</p:attrName>
                                        </p:attrNameLst>
                                      </p:cBhvr>
                                      <p:to>
                                        <p:strVal val="visible"/>
                                      </p:to>
                                    </p:set>
                                    <p:animEffect transition="in" filter="fade">
                                      <p:cBhvr>
                                        <p:cTn id="109" dur="500"/>
                                        <p:tgtEl>
                                          <p:spTgt spid="337"/>
                                        </p:tgtEl>
                                      </p:cBhvr>
                                    </p:animEffect>
                                  </p:childTnLst>
                                </p:cTn>
                              </p:par>
                              <p:par>
                                <p:cTn id="110" presetID="10" presetClass="entr" presetSubtype="0" fill="hold" grpId="0" nodeType="withEffect">
                                  <p:stCondLst>
                                    <p:cond delay="35000"/>
                                  </p:stCondLst>
                                  <p:childTnLst>
                                    <p:set>
                                      <p:cBhvr>
                                        <p:cTn id="111" dur="1" fill="hold">
                                          <p:stCondLst>
                                            <p:cond delay="0"/>
                                          </p:stCondLst>
                                        </p:cTn>
                                        <p:tgtEl>
                                          <p:spTgt spid="338"/>
                                        </p:tgtEl>
                                        <p:attrNameLst>
                                          <p:attrName>style.visibility</p:attrName>
                                        </p:attrNameLst>
                                      </p:cBhvr>
                                      <p:to>
                                        <p:strVal val="visible"/>
                                      </p:to>
                                    </p:set>
                                    <p:animEffect transition="in" filter="fade">
                                      <p:cBhvr>
                                        <p:cTn id="112" dur="500"/>
                                        <p:tgtEl>
                                          <p:spTgt spid="338"/>
                                        </p:tgtEl>
                                      </p:cBhvr>
                                    </p:animEffect>
                                  </p:childTnLst>
                                </p:cTn>
                              </p:par>
                            </p:childTnLst>
                          </p:cTn>
                        </p:par>
                        <p:par>
                          <p:cTn id="113" fill="hold">
                            <p:stCondLst>
                              <p:cond delay="49352"/>
                            </p:stCondLst>
                            <p:childTnLst>
                              <p:par>
                                <p:cTn id="114" presetID="10" presetClass="entr" presetSubtype="0" fill="hold" nodeType="afterEffect">
                                  <p:stCondLst>
                                    <p:cond delay="0"/>
                                  </p:stCondLst>
                                  <p:childTnLst>
                                    <p:set>
                                      <p:cBhvr>
                                        <p:cTn id="115" dur="1" fill="hold">
                                          <p:stCondLst>
                                            <p:cond delay="0"/>
                                          </p:stCondLst>
                                        </p:cTn>
                                        <p:tgtEl>
                                          <p:spTgt spid="58"/>
                                        </p:tgtEl>
                                        <p:attrNameLst>
                                          <p:attrName>style.visibility</p:attrName>
                                        </p:attrNameLst>
                                      </p:cBhvr>
                                      <p:to>
                                        <p:strVal val="visible"/>
                                      </p:to>
                                    </p:set>
                                    <p:animEffect transition="in" filter="fade">
                                      <p:cBhvr>
                                        <p:cTn id="11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2"/>
                </p:tgtEl>
              </p:cMediaNode>
            </p:audio>
          </p:childTnLst>
        </p:cTn>
      </p:par>
    </p:tnLst>
    <p:bldLst>
      <p:bldP spid="298" grpId="0" animBg="1"/>
      <p:bldP spid="298" grpId="1" animBg="1"/>
      <p:bldP spid="327" grpId="0" animBg="1"/>
      <p:bldP spid="327" grpId="1" animBg="1"/>
      <p:bldP spid="328" grpId="0" animBg="1"/>
      <p:bldP spid="328" grpId="1" animBg="1"/>
      <p:bldP spid="329" grpId="0" animBg="1"/>
      <p:bldP spid="329" grpId="1" animBg="1"/>
      <p:bldP spid="330" grpId="0" animBg="1"/>
      <p:bldP spid="330" grpId="1" animBg="1"/>
      <p:bldP spid="331" grpId="0" animBg="1"/>
      <p:bldP spid="331" grpId="1" animBg="1"/>
      <p:bldP spid="332" grpId="0" animBg="1"/>
      <p:bldP spid="332" grpId="1" animBg="1"/>
      <p:bldP spid="333" grpId="0" animBg="1"/>
      <p:bldP spid="333" grpId="1" animBg="1"/>
      <p:bldP spid="334" grpId="0"/>
      <p:bldP spid="7" grpId="0"/>
      <p:bldP spid="8" grpId="0" animBg="1"/>
      <p:bldP spid="33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1EB24F-B0B3-4785-9EF6-E04CB26B8F4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5002"/>
          <a:stretch/>
        </p:blipFill>
        <p:spPr>
          <a:xfrm>
            <a:off x="0" y="0"/>
            <a:ext cx="12192000" cy="6858001"/>
          </a:xfrm>
          <a:prstGeom prst="rect">
            <a:avLst/>
          </a:prstGeom>
        </p:spPr>
      </p:pic>
      <p:sp>
        <p:nvSpPr>
          <p:cNvPr id="12" name="Rectangle 11">
            <a:extLst>
              <a:ext uri="{FF2B5EF4-FFF2-40B4-BE49-F238E27FC236}">
                <a16:creationId xmlns:a16="http://schemas.microsoft.com/office/drawing/2014/main" id="{99C28100-22C4-4022-963D-DF9836A86705}"/>
              </a:ext>
            </a:extLst>
          </p:cNvPr>
          <p:cNvSpPr/>
          <p:nvPr/>
        </p:nvSpPr>
        <p:spPr>
          <a:xfrm rot="10800000">
            <a:off x="0" y="3086098"/>
            <a:ext cx="12192000" cy="3771901"/>
          </a:xfrm>
          <a:prstGeom prst="rect">
            <a:avLst/>
          </a:prstGeom>
          <a:gradFill>
            <a:gsLst>
              <a:gs pos="0">
                <a:schemeClr val="tx1">
                  <a:alpha val="0"/>
                </a:schemeClr>
              </a:gs>
              <a:gs pos="3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79337A7-A520-4D52-9D5C-3BF79BFBF6FD}"/>
              </a:ext>
            </a:extLst>
          </p:cNvPr>
          <p:cNvSpPr/>
          <p:nvPr/>
        </p:nvSpPr>
        <p:spPr>
          <a:xfrm>
            <a:off x="24534" y="-16958"/>
            <a:ext cx="12167466" cy="3163114"/>
          </a:xfrm>
          <a:prstGeom prst="rect">
            <a:avLst/>
          </a:prstGeom>
          <a:gradFill>
            <a:gsLst>
              <a:gs pos="0">
                <a:schemeClr val="tx1">
                  <a:alpha val="0"/>
                </a:schemeClr>
              </a:gs>
              <a:gs pos="3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6AE243-2039-4671-840E-CAC66CE89E16}"/>
              </a:ext>
            </a:extLst>
          </p:cNvPr>
          <p:cNvSpPr txBox="1"/>
          <p:nvPr/>
        </p:nvSpPr>
        <p:spPr>
          <a:xfrm>
            <a:off x="507208" y="1404938"/>
            <a:ext cx="4190106"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Helvetica" panose="020B0604020202020204" pitchFamily="34" charset="0"/>
                <a:cs typeface="Helvetica" panose="020B0604020202020204" pitchFamily="34" charset="0"/>
              </a:rPr>
              <a:t>The sensor has an additional feature called a dump gate, normally used to flush all unwanted signal.</a:t>
            </a:r>
          </a:p>
          <a:p>
            <a:pPr marL="285750" indent="-285750">
              <a:buFont typeface="Arial" panose="020B0604020202020204" pitchFamily="34" charset="0"/>
              <a:buChar char="•"/>
            </a:pPr>
            <a:endParaRPr lang="en-US" sz="1600" dirty="0">
              <a:solidFill>
                <a:schemeClr val="bg1"/>
              </a:solidFill>
              <a:latin typeface="Helvetica" panose="020B0604020202020204" pitchFamily="34" charset="0"/>
              <a:cs typeface="Helvetica" panose="020B0604020202020204" pitchFamily="34" charset="0"/>
            </a:endParaRPr>
          </a:p>
          <a:p>
            <a:endParaRPr lang="en-US" sz="1600" dirty="0">
              <a:solidFill>
                <a:schemeClr val="bg1"/>
              </a:solidFill>
              <a:latin typeface="Helvetica" panose="020B0604020202020204" pitchFamily="34" charset="0"/>
              <a:cs typeface="Helvetica" panose="020B0604020202020204" pitchFamily="34" charset="0"/>
            </a:endParaRPr>
          </a:p>
        </p:txBody>
      </p:sp>
      <p:sp>
        <p:nvSpPr>
          <p:cNvPr id="18" name="TextBox 17">
            <a:extLst>
              <a:ext uri="{FF2B5EF4-FFF2-40B4-BE49-F238E27FC236}">
                <a16:creationId xmlns:a16="http://schemas.microsoft.com/office/drawing/2014/main" id="{D074E557-55C3-4C21-BE13-2A417B1BB313}"/>
              </a:ext>
            </a:extLst>
          </p:cNvPr>
          <p:cNvSpPr txBox="1"/>
          <p:nvPr/>
        </p:nvSpPr>
        <p:spPr>
          <a:xfrm>
            <a:off x="452441" y="251103"/>
            <a:ext cx="6827510" cy="707886"/>
          </a:xfrm>
          <a:prstGeom prst="rect">
            <a:avLst/>
          </a:prstGeom>
          <a:noFill/>
        </p:spPr>
        <p:txBody>
          <a:bodyPr wrap="none" rtlCol="0">
            <a:spAutoFit/>
          </a:bodyPr>
          <a:lstStyle/>
          <a:p>
            <a:r>
              <a:rPr lang="en-US" sz="4000" dirty="0">
                <a:solidFill>
                  <a:schemeClr val="bg1"/>
                </a:solidFill>
                <a:latin typeface="Helvetica" panose="020B0604020202020204" pitchFamily="34" charset="0"/>
                <a:cs typeface="Helvetica" panose="020B0604020202020204" pitchFamily="34" charset="0"/>
              </a:rPr>
              <a:t>Capping Cosmic Ray Signals</a:t>
            </a:r>
          </a:p>
        </p:txBody>
      </p:sp>
      <p:sp>
        <p:nvSpPr>
          <p:cNvPr id="17" name="Rectangle 16">
            <a:extLst>
              <a:ext uri="{FF2B5EF4-FFF2-40B4-BE49-F238E27FC236}">
                <a16:creationId xmlns:a16="http://schemas.microsoft.com/office/drawing/2014/main" id="{96B97B42-F836-4971-9732-85E43D3C9B55}"/>
              </a:ext>
            </a:extLst>
          </p:cNvPr>
          <p:cNvSpPr/>
          <p:nvPr/>
        </p:nvSpPr>
        <p:spPr>
          <a:xfrm rot="10800000">
            <a:off x="0" y="1057274"/>
            <a:ext cx="7686675" cy="66675"/>
          </a:xfrm>
          <a:prstGeom prst="rect">
            <a:avLst/>
          </a:prstGeom>
          <a:gradFill flip="none" rotWithShape="1">
            <a:gsLst>
              <a:gs pos="0">
                <a:schemeClr val="tx1">
                  <a:alpha val="0"/>
                </a:schemeClr>
              </a:gs>
              <a:gs pos="4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3" name="Picture 292">
            <a:extLst>
              <a:ext uri="{FF2B5EF4-FFF2-40B4-BE49-F238E27FC236}">
                <a16:creationId xmlns:a16="http://schemas.microsoft.com/office/drawing/2014/main" id="{6B2452AD-ADB2-4E25-8FE8-E64981BED96A}"/>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76746" y="6172162"/>
            <a:ext cx="2910327" cy="620817"/>
          </a:xfrm>
          <a:prstGeom prst="rect">
            <a:avLst/>
          </a:prstGeom>
        </p:spPr>
      </p:pic>
      <p:sp>
        <p:nvSpPr>
          <p:cNvPr id="306" name="TextBox 305">
            <a:extLst>
              <a:ext uri="{FF2B5EF4-FFF2-40B4-BE49-F238E27FC236}">
                <a16:creationId xmlns:a16="http://schemas.microsoft.com/office/drawing/2014/main" id="{5FCD5A67-F44D-4F77-8832-B9CB66AFC5EE}"/>
              </a:ext>
            </a:extLst>
          </p:cNvPr>
          <p:cNvSpPr txBox="1"/>
          <p:nvPr/>
        </p:nvSpPr>
        <p:spPr>
          <a:xfrm>
            <a:off x="10137848" y="613727"/>
            <a:ext cx="1642955" cy="276999"/>
          </a:xfrm>
          <a:prstGeom prst="rect">
            <a:avLst/>
          </a:prstGeom>
          <a:noFill/>
        </p:spPr>
        <p:txBody>
          <a:bodyPr wrap="square" rtlCol="0">
            <a:spAutoFit/>
          </a:bodyPr>
          <a:lstStyle/>
          <a:p>
            <a:pPr algn="ctr"/>
            <a:r>
              <a:rPr lang="en-GB" sz="1200" b="1" dirty="0">
                <a:latin typeface="Helvetica" panose="020B0604020202020204" pitchFamily="34" charset="0"/>
                <a:cs typeface="Helvetica" panose="020B0604020202020204" pitchFamily="34" charset="0"/>
              </a:rPr>
              <a:t>Image Area</a:t>
            </a:r>
          </a:p>
        </p:txBody>
      </p:sp>
      <p:grpSp>
        <p:nvGrpSpPr>
          <p:cNvPr id="323" name="Group 322">
            <a:extLst>
              <a:ext uri="{FF2B5EF4-FFF2-40B4-BE49-F238E27FC236}">
                <a16:creationId xmlns:a16="http://schemas.microsoft.com/office/drawing/2014/main" id="{880ACA71-B7C0-40C6-8D8E-D1B45F582033}"/>
              </a:ext>
            </a:extLst>
          </p:cNvPr>
          <p:cNvGrpSpPr>
            <a:grpSpLocks noChangeAspect="1"/>
          </p:cNvGrpSpPr>
          <p:nvPr/>
        </p:nvGrpSpPr>
        <p:grpSpPr>
          <a:xfrm>
            <a:off x="10104417" y="184328"/>
            <a:ext cx="1647842" cy="2136348"/>
            <a:chOff x="9885473" y="594739"/>
            <a:chExt cx="2090096" cy="2709709"/>
          </a:xfrm>
        </p:grpSpPr>
        <p:pic>
          <p:nvPicPr>
            <p:cNvPr id="324" name="Picture 323">
              <a:extLst>
                <a:ext uri="{FF2B5EF4-FFF2-40B4-BE49-F238E27FC236}">
                  <a16:creationId xmlns:a16="http://schemas.microsoft.com/office/drawing/2014/main" id="{F15D602C-9F75-4174-BF7F-ED88B8F3E3A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996952" y="594739"/>
              <a:ext cx="1978617" cy="2709709"/>
            </a:xfrm>
            <a:prstGeom prst="rect">
              <a:avLst/>
            </a:prstGeom>
          </p:spPr>
        </p:pic>
        <p:sp>
          <p:nvSpPr>
            <p:cNvPr id="325" name="Isosceles Triangle 324">
              <a:extLst>
                <a:ext uri="{FF2B5EF4-FFF2-40B4-BE49-F238E27FC236}">
                  <a16:creationId xmlns:a16="http://schemas.microsoft.com/office/drawing/2014/main" id="{E36F5232-A96E-4FA9-8977-FB12D557F8A7}"/>
                </a:ext>
              </a:extLst>
            </p:cNvPr>
            <p:cNvSpPr/>
            <p:nvPr/>
          </p:nvSpPr>
          <p:spPr>
            <a:xfrm rot="16200000">
              <a:off x="9876313" y="3101313"/>
              <a:ext cx="207289" cy="188970"/>
            </a:xfrm>
            <a:prstGeom prst="triangle">
              <a:avLst/>
            </a:prstGeom>
            <a:solidFill>
              <a:srgbClr val="D8D8D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26" name="Straight Connector 325">
              <a:extLst>
                <a:ext uri="{FF2B5EF4-FFF2-40B4-BE49-F238E27FC236}">
                  <a16:creationId xmlns:a16="http://schemas.microsoft.com/office/drawing/2014/main" id="{83BFE8A5-C91C-4942-A5E7-51E1085D62C3}"/>
                </a:ext>
              </a:extLst>
            </p:cNvPr>
            <p:cNvCxnSpPr/>
            <p:nvPr/>
          </p:nvCxnSpPr>
          <p:spPr>
            <a:xfrm>
              <a:off x="10074443" y="3195798"/>
              <a:ext cx="12697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27" name="TextBox 326">
              <a:extLst>
                <a:ext uri="{FF2B5EF4-FFF2-40B4-BE49-F238E27FC236}">
                  <a16:creationId xmlns:a16="http://schemas.microsoft.com/office/drawing/2014/main" id="{9E4DF90F-7163-4C37-9E77-079956B9D2EA}"/>
                </a:ext>
              </a:extLst>
            </p:cNvPr>
            <p:cNvSpPr txBox="1"/>
            <p:nvPr/>
          </p:nvSpPr>
          <p:spPr>
            <a:xfrm>
              <a:off x="10395679" y="910324"/>
              <a:ext cx="1067553" cy="663644"/>
            </a:xfrm>
            <a:prstGeom prst="rect">
              <a:avLst/>
            </a:prstGeom>
            <a:noFill/>
          </p:spPr>
          <p:txBody>
            <a:bodyPr wrap="square" rtlCol="0">
              <a:spAutoFit/>
            </a:bodyPr>
            <a:lstStyle/>
            <a:p>
              <a:pPr algn="ctr"/>
              <a:r>
                <a:rPr lang="en-US" sz="1400" dirty="0">
                  <a:latin typeface="Helvetica" panose="020B0604020202020204" pitchFamily="34" charset="0"/>
                  <a:cs typeface="Helvetica" panose="020B0604020202020204" pitchFamily="34" charset="0"/>
                </a:rPr>
                <a:t>Image Area</a:t>
              </a:r>
            </a:p>
          </p:txBody>
        </p:sp>
      </p:grpSp>
      <p:sp>
        <p:nvSpPr>
          <p:cNvPr id="294" name="Rectangle 293">
            <a:extLst>
              <a:ext uri="{FF2B5EF4-FFF2-40B4-BE49-F238E27FC236}">
                <a16:creationId xmlns:a16="http://schemas.microsoft.com/office/drawing/2014/main" id="{34915865-BFB6-437F-B753-948BBBC3DCF2}"/>
              </a:ext>
            </a:extLst>
          </p:cNvPr>
          <p:cNvSpPr/>
          <p:nvPr/>
        </p:nvSpPr>
        <p:spPr>
          <a:xfrm rot="5400000">
            <a:off x="6331950" y="4878272"/>
            <a:ext cx="800100" cy="2636055"/>
          </a:xfrm>
          <a:prstGeom prst="rect">
            <a:avLst/>
          </a:prstGeom>
          <a:solidFill>
            <a:srgbClr val="8FAA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EA5AEA45-EFE6-4A8D-9567-27EFA5F10E5C}"/>
              </a:ext>
            </a:extLst>
          </p:cNvPr>
          <p:cNvSpPr/>
          <p:nvPr/>
        </p:nvSpPr>
        <p:spPr>
          <a:xfrm>
            <a:off x="8707139" y="3184009"/>
            <a:ext cx="800100" cy="2505075"/>
          </a:xfrm>
          <a:prstGeom prst="rect">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 name="Rectangle 296">
            <a:extLst>
              <a:ext uri="{FF2B5EF4-FFF2-40B4-BE49-F238E27FC236}">
                <a16:creationId xmlns:a16="http://schemas.microsoft.com/office/drawing/2014/main" id="{533649FC-80C8-4776-B86C-02E77380A5F8}"/>
              </a:ext>
            </a:extLst>
          </p:cNvPr>
          <p:cNvSpPr/>
          <p:nvPr/>
        </p:nvSpPr>
        <p:spPr>
          <a:xfrm>
            <a:off x="8587073" y="3132466"/>
            <a:ext cx="2801376" cy="3528506"/>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4939EBB7-C5F9-4FDF-901E-C1DF0F94998A}"/>
              </a:ext>
            </a:extLst>
          </p:cNvPr>
          <p:cNvSpPr/>
          <p:nvPr/>
        </p:nvSpPr>
        <p:spPr>
          <a:xfrm>
            <a:off x="9590594" y="3184010"/>
            <a:ext cx="800100" cy="2505075"/>
          </a:xfrm>
          <a:prstGeom prst="rect">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80F72935-F83D-4706-B69C-78E6EE1F8588}"/>
              </a:ext>
            </a:extLst>
          </p:cNvPr>
          <p:cNvSpPr/>
          <p:nvPr/>
        </p:nvSpPr>
        <p:spPr>
          <a:xfrm>
            <a:off x="10543094" y="3184010"/>
            <a:ext cx="800100" cy="2505075"/>
          </a:xfrm>
          <a:prstGeom prst="rect">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770F927B-BC57-4930-B5BD-7DD0F4B149C5}"/>
              </a:ext>
            </a:extLst>
          </p:cNvPr>
          <p:cNvSpPr/>
          <p:nvPr/>
        </p:nvSpPr>
        <p:spPr>
          <a:xfrm rot="5400000">
            <a:off x="9625117" y="4856999"/>
            <a:ext cx="800100" cy="2636055"/>
          </a:xfrm>
          <a:prstGeom prst="rect">
            <a:avLst/>
          </a:prstGeom>
          <a:solidFill>
            <a:srgbClr val="8FAA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a:extLst>
              <a:ext uri="{FF2B5EF4-FFF2-40B4-BE49-F238E27FC236}">
                <a16:creationId xmlns:a16="http://schemas.microsoft.com/office/drawing/2014/main" id="{607CA33B-5E6B-4A97-9A28-6E5CABA64412}"/>
              </a:ext>
            </a:extLst>
          </p:cNvPr>
          <p:cNvCxnSpPr>
            <a:cxnSpLocks/>
          </p:cNvCxnSpPr>
          <p:nvPr/>
        </p:nvCxnSpPr>
        <p:spPr>
          <a:xfrm>
            <a:off x="10391775" y="2150893"/>
            <a:ext cx="1083496" cy="0"/>
          </a:xfrm>
          <a:prstGeom prst="line">
            <a:avLst/>
          </a:prstGeom>
          <a:ln w="317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2" name="Straight Arrow Connector 301">
            <a:extLst>
              <a:ext uri="{FF2B5EF4-FFF2-40B4-BE49-F238E27FC236}">
                <a16:creationId xmlns:a16="http://schemas.microsoft.com/office/drawing/2014/main" id="{74B9B561-4A31-4D85-B043-3C16F4DC126E}"/>
              </a:ext>
            </a:extLst>
          </p:cNvPr>
          <p:cNvCxnSpPr>
            <a:cxnSpLocks/>
          </p:cNvCxnSpPr>
          <p:nvPr/>
        </p:nvCxnSpPr>
        <p:spPr>
          <a:xfrm>
            <a:off x="9837863" y="1797373"/>
            <a:ext cx="523225" cy="34839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3" name="TextBox 302">
            <a:extLst>
              <a:ext uri="{FF2B5EF4-FFF2-40B4-BE49-F238E27FC236}">
                <a16:creationId xmlns:a16="http://schemas.microsoft.com/office/drawing/2014/main" id="{DE3AC0A5-8CDF-4ADD-ACED-39D25B08C75C}"/>
              </a:ext>
            </a:extLst>
          </p:cNvPr>
          <p:cNvSpPr txBox="1"/>
          <p:nvPr/>
        </p:nvSpPr>
        <p:spPr>
          <a:xfrm>
            <a:off x="8687346" y="1418736"/>
            <a:ext cx="1364476" cy="369332"/>
          </a:xfrm>
          <a:prstGeom prst="rect">
            <a:avLst/>
          </a:prstGeom>
          <a:noFill/>
        </p:spPr>
        <p:txBody>
          <a:bodyPr wrap="none" rtlCol="0">
            <a:spAutoFit/>
          </a:bodyPr>
          <a:lstStyle/>
          <a:p>
            <a:r>
              <a:rPr lang="en-US" u="sng" dirty="0">
                <a:solidFill>
                  <a:schemeClr val="bg1"/>
                </a:solidFill>
                <a:latin typeface="Helvetica" panose="020B0604020202020204" pitchFamily="34" charset="0"/>
                <a:cs typeface="Helvetica" panose="020B0604020202020204" pitchFamily="34" charset="0"/>
              </a:rPr>
              <a:t>Dump Gate</a:t>
            </a:r>
          </a:p>
        </p:txBody>
      </p:sp>
      <p:sp>
        <p:nvSpPr>
          <p:cNvPr id="304" name="Rectangle: Rounded Corners 303">
            <a:extLst>
              <a:ext uri="{FF2B5EF4-FFF2-40B4-BE49-F238E27FC236}">
                <a16:creationId xmlns:a16="http://schemas.microsoft.com/office/drawing/2014/main" id="{0F8A80EB-6BEB-4B57-9AEA-BF0A4A810EF6}"/>
              </a:ext>
            </a:extLst>
          </p:cNvPr>
          <p:cNvSpPr/>
          <p:nvPr/>
        </p:nvSpPr>
        <p:spPr>
          <a:xfrm rot="5400000">
            <a:off x="8378115" y="4192689"/>
            <a:ext cx="1461199" cy="37678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Rounded Corners 304">
            <a:extLst>
              <a:ext uri="{FF2B5EF4-FFF2-40B4-BE49-F238E27FC236}">
                <a16:creationId xmlns:a16="http://schemas.microsoft.com/office/drawing/2014/main" id="{F8A006B0-F590-4A5C-8666-DB73FB38EB9C}"/>
              </a:ext>
            </a:extLst>
          </p:cNvPr>
          <p:cNvSpPr/>
          <p:nvPr/>
        </p:nvSpPr>
        <p:spPr>
          <a:xfrm rot="5400000">
            <a:off x="9779201" y="4259958"/>
            <a:ext cx="417119" cy="24224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TextBox 307">
            <a:extLst>
              <a:ext uri="{FF2B5EF4-FFF2-40B4-BE49-F238E27FC236}">
                <a16:creationId xmlns:a16="http://schemas.microsoft.com/office/drawing/2014/main" id="{A9842104-BE41-4442-9FCD-5C232DA1B246}"/>
              </a:ext>
            </a:extLst>
          </p:cNvPr>
          <p:cNvSpPr txBox="1"/>
          <p:nvPr/>
        </p:nvSpPr>
        <p:spPr>
          <a:xfrm>
            <a:off x="9074631" y="2763282"/>
            <a:ext cx="1954381" cy="369332"/>
          </a:xfrm>
          <a:prstGeom prst="rect">
            <a:avLst/>
          </a:prstGeom>
          <a:noFill/>
        </p:spPr>
        <p:txBody>
          <a:bodyPr wrap="none" rtlCol="0">
            <a:spAutoFit/>
          </a:bodyPr>
          <a:lstStyle/>
          <a:p>
            <a:r>
              <a:rPr lang="en-US" dirty="0">
                <a:solidFill>
                  <a:schemeClr val="bg1"/>
                </a:solidFill>
                <a:latin typeface="Helvetica" panose="020B0604020202020204" pitchFamily="34" charset="0"/>
                <a:cs typeface="Helvetica" panose="020B0604020202020204" pitchFamily="34" charset="0"/>
              </a:rPr>
              <a:t>Normal operation</a:t>
            </a:r>
          </a:p>
        </p:txBody>
      </p:sp>
      <p:sp>
        <p:nvSpPr>
          <p:cNvPr id="309" name="TextBox 308">
            <a:extLst>
              <a:ext uri="{FF2B5EF4-FFF2-40B4-BE49-F238E27FC236}">
                <a16:creationId xmlns:a16="http://schemas.microsoft.com/office/drawing/2014/main" id="{9F8CF107-4BA2-42A8-98C2-E1E1C66E05D4}"/>
              </a:ext>
            </a:extLst>
          </p:cNvPr>
          <p:cNvSpPr txBox="1"/>
          <p:nvPr/>
        </p:nvSpPr>
        <p:spPr>
          <a:xfrm>
            <a:off x="5722583" y="2789714"/>
            <a:ext cx="2044149" cy="369332"/>
          </a:xfrm>
          <a:prstGeom prst="rect">
            <a:avLst/>
          </a:prstGeom>
          <a:noFill/>
        </p:spPr>
        <p:txBody>
          <a:bodyPr wrap="none" rtlCol="0">
            <a:spAutoFit/>
          </a:bodyPr>
          <a:lstStyle/>
          <a:p>
            <a:r>
              <a:rPr lang="en-US" dirty="0">
                <a:solidFill>
                  <a:schemeClr val="bg1"/>
                </a:solidFill>
                <a:latin typeface="Helvetica" panose="020B0604020202020204" pitchFamily="34" charset="0"/>
                <a:cs typeface="Helvetica" panose="020B0604020202020204" pitchFamily="34" charset="0"/>
              </a:rPr>
              <a:t>Customized Pulse</a:t>
            </a:r>
          </a:p>
        </p:txBody>
      </p:sp>
      <p:sp>
        <p:nvSpPr>
          <p:cNvPr id="310" name="Rectangle 309">
            <a:extLst>
              <a:ext uri="{FF2B5EF4-FFF2-40B4-BE49-F238E27FC236}">
                <a16:creationId xmlns:a16="http://schemas.microsoft.com/office/drawing/2014/main" id="{468CA3D2-8C97-42B7-A4AA-7D3394E3F0E9}"/>
              </a:ext>
            </a:extLst>
          </p:cNvPr>
          <p:cNvSpPr>
            <a:spLocks noChangeAspect="1"/>
          </p:cNvSpPr>
          <p:nvPr/>
        </p:nvSpPr>
        <p:spPr>
          <a:xfrm>
            <a:off x="10634655" y="1990162"/>
            <a:ext cx="199543" cy="199543"/>
          </a:xfrm>
          <a:prstGeom prst="rect">
            <a:avLst/>
          </a:prstGeom>
          <a:no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cxnSp>
        <p:nvCxnSpPr>
          <p:cNvPr id="311" name="Straight Connector 310">
            <a:extLst>
              <a:ext uri="{FF2B5EF4-FFF2-40B4-BE49-F238E27FC236}">
                <a16:creationId xmlns:a16="http://schemas.microsoft.com/office/drawing/2014/main" id="{E369BBDC-E7F8-49D1-BD60-07ECF923E759}"/>
              </a:ext>
            </a:extLst>
          </p:cNvPr>
          <p:cNvCxnSpPr>
            <a:cxnSpLocks/>
          </p:cNvCxnSpPr>
          <p:nvPr/>
        </p:nvCxnSpPr>
        <p:spPr>
          <a:xfrm flipV="1">
            <a:off x="8587073" y="2071161"/>
            <a:ext cx="2043600" cy="1061305"/>
          </a:xfrm>
          <a:prstGeom prst="line">
            <a:avLst/>
          </a:prstGeom>
          <a:ln>
            <a:gradFill>
              <a:gsLst>
                <a:gs pos="0">
                  <a:schemeClr val="accent1">
                    <a:lumMod val="5000"/>
                    <a:lumOff val="95000"/>
                  </a:schemeClr>
                </a:gs>
                <a:gs pos="88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5494DD7-FEC7-4A4D-8DDD-4E30F049E348}"/>
              </a:ext>
            </a:extLst>
          </p:cNvPr>
          <p:cNvCxnSpPr>
            <a:cxnSpLocks/>
          </p:cNvCxnSpPr>
          <p:nvPr/>
        </p:nvCxnSpPr>
        <p:spPr>
          <a:xfrm flipH="1" flipV="1">
            <a:off x="10829843" y="2080579"/>
            <a:ext cx="558606" cy="1045902"/>
          </a:xfrm>
          <a:prstGeom prst="line">
            <a:avLst/>
          </a:prstGeom>
          <a:ln>
            <a:gradFill>
              <a:gsLst>
                <a:gs pos="0">
                  <a:schemeClr val="accent1">
                    <a:lumMod val="5000"/>
                    <a:lumOff val="95000"/>
                  </a:schemeClr>
                </a:gs>
                <a:gs pos="88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
        <p:nvSpPr>
          <p:cNvPr id="313" name="Rectangle 312">
            <a:extLst>
              <a:ext uri="{FF2B5EF4-FFF2-40B4-BE49-F238E27FC236}">
                <a16:creationId xmlns:a16="http://schemas.microsoft.com/office/drawing/2014/main" id="{DDC3BE38-E21F-46BA-908B-430F4E339957}"/>
              </a:ext>
            </a:extLst>
          </p:cNvPr>
          <p:cNvSpPr/>
          <p:nvPr/>
        </p:nvSpPr>
        <p:spPr>
          <a:xfrm>
            <a:off x="5426630" y="3184009"/>
            <a:ext cx="800100" cy="2505075"/>
          </a:xfrm>
          <a:prstGeom prst="rect">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Rectangle 313">
            <a:extLst>
              <a:ext uri="{FF2B5EF4-FFF2-40B4-BE49-F238E27FC236}">
                <a16:creationId xmlns:a16="http://schemas.microsoft.com/office/drawing/2014/main" id="{2745FF15-73BC-4E87-B965-BD600B4520D6}"/>
              </a:ext>
            </a:extLst>
          </p:cNvPr>
          <p:cNvSpPr/>
          <p:nvPr/>
        </p:nvSpPr>
        <p:spPr>
          <a:xfrm>
            <a:off x="5306564" y="3132466"/>
            <a:ext cx="2801376" cy="3528506"/>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a:extLst>
              <a:ext uri="{FF2B5EF4-FFF2-40B4-BE49-F238E27FC236}">
                <a16:creationId xmlns:a16="http://schemas.microsoft.com/office/drawing/2014/main" id="{FDB085DC-49DA-43EC-A525-183700162764}"/>
              </a:ext>
            </a:extLst>
          </p:cNvPr>
          <p:cNvSpPr/>
          <p:nvPr/>
        </p:nvSpPr>
        <p:spPr>
          <a:xfrm>
            <a:off x="6310085" y="3184010"/>
            <a:ext cx="800100" cy="2505075"/>
          </a:xfrm>
          <a:prstGeom prst="rect">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id="{E11C49A5-EBB1-44A7-82CE-E80569C906C6}"/>
              </a:ext>
            </a:extLst>
          </p:cNvPr>
          <p:cNvSpPr/>
          <p:nvPr/>
        </p:nvSpPr>
        <p:spPr>
          <a:xfrm>
            <a:off x="7262585" y="3184010"/>
            <a:ext cx="800100" cy="2505075"/>
          </a:xfrm>
          <a:prstGeom prst="rect">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Rounded Corners 316">
            <a:extLst>
              <a:ext uri="{FF2B5EF4-FFF2-40B4-BE49-F238E27FC236}">
                <a16:creationId xmlns:a16="http://schemas.microsoft.com/office/drawing/2014/main" id="{83136FA6-DAE4-44F2-A602-24A760F48611}"/>
              </a:ext>
            </a:extLst>
          </p:cNvPr>
          <p:cNvSpPr/>
          <p:nvPr/>
        </p:nvSpPr>
        <p:spPr>
          <a:xfrm rot="5400000">
            <a:off x="10212544" y="4192689"/>
            <a:ext cx="1461199" cy="37678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Rounded Corners 317">
            <a:extLst>
              <a:ext uri="{FF2B5EF4-FFF2-40B4-BE49-F238E27FC236}">
                <a16:creationId xmlns:a16="http://schemas.microsoft.com/office/drawing/2014/main" id="{6744EBC8-6C52-4298-BD00-0EF8C9292A4C}"/>
              </a:ext>
            </a:extLst>
          </p:cNvPr>
          <p:cNvSpPr/>
          <p:nvPr/>
        </p:nvSpPr>
        <p:spPr>
          <a:xfrm rot="5400000">
            <a:off x="5122356" y="4248569"/>
            <a:ext cx="1461199" cy="37678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Rounded Corners 318">
            <a:extLst>
              <a:ext uri="{FF2B5EF4-FFF2-40B4-BE49-F238E27FC236}">
                <a16:creationId xmlns:a16="http://schemas.microsoft.com/office/drawing/2014/main" id="{7CBE33FA-28F3-4C13-89B0-BE4ECB160856}"/>
              </a:ext>
            </a:extLst>
          </p:cNvPr>
          <p:cNvSpPr/>
          <p:nvPr/>
        </p:nvSpPr>
        <p:spPr>
          <a:xfrm rot="5400000">
            <a:off x="6523442" y="4315838"/>
            <a:ext cx="417119" cy="24224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Rounded Corners 319">
            <a:extLst>
              <a:ext uri="{FF2B5EF4-FFF2-40B4-BE49-F238E27FC236}">
                <a16:creationId xmlns:a16="http://schemas.microsoft.com/office/drawing/2014/main" id="{4F45BF47-BF25-4947-823E-1ADF65F9D70C}"/>
              </a:ext>
            </a:extLst>
          </p:cNvPr>
          <p:cNvSpPr/>
          <p:nvPr/>
        </p:nvSpPr>
        <p:spPr>
          <a:xfrm rot="5400000">
            <a:off x="6956785" y="4248569"/>
            <a:ext cx="1461199" cy="37678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Rounded Corners 320">
            <a:extLst>
              <a:ext uri="{FF2B5EF4-FFF2-40B4-BE49-F238E27FC236}">
                <a16:creationId xmlns:a16="http://schemas.microsoft.com/office/drawing/2014/main" id="{0549D7F2-5632-43C0-9306-EDDA65E5286F}"/>
              </a:ext>
            </a:extLst>
          </p:cNvPr>
          <p:cNvSpPr/>
          <p:nvPr/>
        </p:nvSpPr>
        <p:spPr>
          <a:xfrm rot="5400000">
            <a:off x="5436461" y="4353700"/>
            <a:ext cx="839727" cy="24631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Rounded Corners 321">
            <a:extLst>
              <a:ext uri="{FF2B5EF4-FFF2-40B4-BE49-F238E27FC236}">
                <a16:creationId xmlns:a16="http://schemas.microsoft.com/office/drawing/2014/main" id="{026E3889-A20D-4597-8B03-A5B423FDF769}"/>
              </a:ext>
            </a:extLst>
          </p:cNvPr>
          <p:cNvSpPr/>
          <p:nvPr/>
        </p:nvSpPr>
        <p:spPr>
          <a:xfrm rot="5400000">
            <a:off x="7257685" y="4343855"/>
            <a:ext cx="839727" cy="24631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91BAE47-0E86-41C3-9353-3F8F84762CA5}"/>
              </a:ext>
            </a:extLst>
          </p:cNvPr>
          <p:cNvSpPr txBox="1"/>
          <p:nvPr/>
        </p:nvSpPr>
        <p:spPr>
          <a:xfrm>
            <a:off x="477853" y="2072407"/>
            <a:ext cx="4190106" cy="1569660"/>
          </a:xfrm>
          <a:prstGeom prst="rect">
            <a:avLst/>
          </a:prstGeom>
          <a:noFill/>
        </p:spPr>
        <p:txBody>
          <a:bodyPr wrap="square" rtlCol="0">
            <a:spAutoFit/>
          </a:bodyPr>
          <a:lstStyle/>
          <a:p>
            <a:pPr marL="285750" indent="-285750">
              <a:buFont typeface="Arial" panose="020B0604020202020204" pitchFamily="34" charset="0"/>
              <a:buChar char="•"/>
            </a:pPr>
            <a:endParaRPr lang="en-US" sz="16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600" dirty="0">
                <a:solidFill>
                  <a:schemeClr val="bg1"/>
                </a:solidFill>
                <a:latin typeface="Helvetica" panose="020B0604020202020204" pitchFamily="34" charset="0"/>
                <a:cs typeface="Helvetica" panose="020B0604020202020204" pitchFamily="34" charset="0"/>
              </a:rPr>
              <a:t>We can tailor the voltage pulse applied to the dump gate so that it drains away most of the large cosmic ray signals, but leaves small planet signals unaffected.</a:t>
            </a:r>
          </a:p>
          <a:p>
            <a:endParaRPr lang="en-US" sz="1600" dirty="0">
              <a:solidFill>
                <a:schemeClr val="bg1"/>
              </a:solidFill>
              <a:latin typeface="Helvetica" panose="020B0604020202020204" pitchFamily="34" charset="0"/>
              <a:cs typeface="Helvetica" panose="020B0604020202020204" pitchFamily="34" charset="0"/>
            </a:endParaRPr>
          </a:p>
        </p:txBody>
      </p:sp>
      <p:sp>
        <p:nvSpPr>
          <p:cNvPr id="43" name="TextBox 42">
            <a:extLst>
              <a:ext uri="{FF2B5EF4-FFF2-40B4-BE49-F238E27FC236}">
                <a16:creationId xmlns:a16="http://schemas.microsoft.com/office/drawing/2014/main" id="{6E27D4CE-3815-460F-BAA3-B4FE6C4D2F67}"/>
              </a:ext>
            </a:extLst>
          </p:cNvPr>
          <p:cNvSpPr txBox="1"/>
          <p:nvPr/>
        </p:nvSpPr>
        <p:spPr>
          <a:xfrm>
            <a:off x="457125" y="3464926"/>
            <a:ext cx="4190106"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Helvetica" panose="020B0604020202020204" pitchFamily="34" charset="0"/>
                <a:cs typeface="Helvetica" panose="020B0604020202020204" pitchFamily="34" charset="0"/>
              </a:rPr>
              <a:t>Only a small fraction of the cosmic ray signals (100 e</a:t>
            </a:r>
            <a:r>
              <a:rPr lang="en-US" sz="1600" baseline="30000" dirty="0">
                <a:solidFill>
                  <a:schemeClr val="bg1"/>
                </a:solidFill>
                <a:latin typeface="Helvetica" panose="020B0604020202020204" pitchFamily="34" charset="0"/>
                <a:cs typeface="Helvetica" panose="020B0604020202020204" pitchFamily="34" charset="0"/>
              </a:rPr>
              <a:t>-</a:t>
            </a:r>
            <a:r>
              <a:rPr lang="en-US" sz="1600" dirty="0">
                <a:solidFill>
                  <a:schemeClr val="bg1"/>
                </a:solidFill>
                <a:latin typeface="Helvetica" panose="020B0604020202020204" pitchFamily="34" charset="0"/>
                <a:cs typeface="Helvetica" panose="020B0604020202020204" pitchFamily="34" charset="0"/>
              </a:rPr>
              <a:t> max) reaches the EM register.</a:t>
            </a:r>
          </a:p>
          <a:p>
            <a:pPr marL="285750" indent="-285750">
              <a:buFont typeface="Arial" panose="020B0604020202020204" pitchFamily="34" charset="0"/>
              <a:buChar char="•"/>
            </a:pPr>
            <a:endParaRPr lang="en-US" sz="16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600" dirty="0">
                <a:solidFill>
                  <a:schemeClr val="bg1"/>
                </a:solidFill>
                <a:latin typeface="Helvetica" panose="020B0604020202020204" pitchFamily="34" charset="0"/>
                <a:cs typeface="Helvetica" panose="020B0604020202020204" pitchFamily="34" charset="0"/>
              </a:rPr>
              <a:t>This significantly reduces the size of the tail, and hence the fraction of the frame that is lost.</a:t>
            </a:r>
          </a:p>
        </p:txBody>
      </p:sp>
      <p:grpSp>
        <p:nvGrpSpPr>
          <p:cNvPr id="44" name="Group 43">
            <a:extLst>
              <a:ext uri="{FF2B5EF4-FFF2-40B4-BE49-F238E27FC236}">
                <a16:creationId xmlns:a16="http://schemas.microsoft.com/office/drawing/2014/main" id="{1F326690-BAEC-4D09-84DA-6CE7284E35F2}"/>
              </a:ext>
            </a:extLst>
          </p:cNvPr>
          <p:cNvGrpSpPr/>
          <p:nvPr/>
        </p:nvGrpSpPr>
        <p:grpSpPr>
          <a:xfrm>
            <a:off x="11434218" y="6140909"/>
            <a:ext cx="400814" cy="749907"/>
            <a:chOff x="2453623" y="4461797"/>
            <a:chExt cx="400814" cy="749907"/>
          </a:xfrm>
        </p:grpSpPr>
        <p:sp>
          <p:nvSpPr>
            <p:cNvPr id="45" name="Rectangle 44">
              <a:extLst>
                <a:ext uri="{FF2B5EF4-FFF2-40B4-BE49-F238E27FC236}">
                  <a16:creationId xmlns:a16="http://schemas.microsoft.com/office/drawing/2014/main" id="{5C2EE241-B40F-486E-9E0F-F4B76E2C38EC}"/>
                </a:ext>
              </a:extLst>
            </p:cNvPr>
            <p:cNvSpPr/>
            <p:nvPr/>
          </p:nvSpPr>
          <p:spPr>
            <a:xfrm rot="2703990">
              <a:off x="2366090" y="4946004"/>
              <a:ext cx="283708" cy="10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EAB7A970-BA8D-41BA-A1DB-679BDECA3BBD}"/>
                </a:ext>
              </a:extLst>
            </p:cNvPr>
            <p:cNvSpPr/>
            <p:nvPr/>
          </p:nvSpPr>
          <p:spPr>
            <a:xfrm rot="8060217">
              <a:off x="2430576" y="4787843"/>
              <a:ext cx="749907" cy="97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7" name="Recorded Sound">
            <a:hlinkClick r:id="" action="ppaction://media"/>
            <a:extLst>
              <a:ext uri="{FF2B5EF4-FFF2-40B4-BE49-F238E27FC236}">
                <a16:creationId xmlns:a16="http://schemas.microsoft.com/office/drawing/2014/main" id="{8FA99F12-CAD0-40C8-B20F-961982AD4C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539" y="7712005"/>
            <a:ext cx="487363" cy="487363"/>
          </a:xfrm>
          <a:prstGeom prst="rect">
            <a:avLst/>
          </a:prstGeom>
        </p:spPr>
      </p:pic>
      <p:sp>
        <p:nvSpPr>
          <p:cNvPr id="48" name="TextBox 47">
            <a:extLst>
              <a:ext uri="{FF2B5EF4-FFF2-40B4-BE49-F238E27FC236}">
                <a16:creationId xmlns:a16="http://schemas.microsoft.com/office/drawing/2014/main" id="{35BB5B3A-6401-4643-910E-F879160583F6}"/>
              </a:ext>
            </a:extLst>
          </p:cNvPr>
          <p:cNvSpPr txBox="1"/>
          <p:nvPr/>
        </p:nvSpPr>
        <p:spPr>
          <a:xfrm>
            <a:off x="7446718" y="2241522"/>
            <a:ext cx="1783565" cy="369332"/>
          </a:xfrm>
          <a:prstGeom prst="rect">
            <a:avLst/>
          </a:prstGeom>
          <a:noFill/>
        </p:spPr>
        <p:txBody>
          <a:bodyPr wrap="none" rtlCol="0">
            <a:spAutoFit/>
          </a:bodyPr>
          <a:lstStyle/>
          <a:p>
            <a:r>
              <a:rPr lang="en-US" u="sng" dirty="0">
                <a:solidFill>
                  <a:schemeClr val="bg1"/>
                </a:solidFill>
                <a:latin typeface="Helvetica" panose="020B0604020202020204" pitchFamily="34" charset="0"/>
                <a:cs typeface="Helvetica" panose="020B0604020202020204" pitchFamily="34" charset="0"/>
              </a:rPr>
              <a:t>Top-Down View</a:t>
            </a:r>
          </a:p>
        </p:txBody>
      </p:sp>
    </p:spTree>
    <p:extLst>
      <p:ext uri="{BB962C8B-B14F-4D97-AF65-F5344CB8AC3E}">
        <p14:creationId xmlns:p14="http://schemas.microsoft.com/office/powerpoint/2010/main" val="186078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799" fill="hold"/>
                                        <p:tgtEl>
                                          <p:spTgt spid="47"/>
                                        </p:tgtEl>
                                      </p:cBhvr>
                                    </p:cmd>
                                  </p:childTnLst>
                                </p:cTn>
                              </p:par>
                              <p:par>
                                <p:cTn id="7" presetID="10" presetClass="entr" presetSubtype="0" fill="hold" grpId="0" nodeType="withEffect">
                                  <p:stCondLst>
                                    <p:cond delay="4000"/>
                                  </p:stCondLst>
                                  <p:childTnLst>
                                    <p:set>
                                      <p:cBhvr>
                                        <p:cTn id="8" dur="1" fill="hold">
                                          <p:stCondLst>
                                            <p:cond delay="0"/>
                                          </p:stCondLst>
                                        </p:cTn>
                                        <p:tgtEl>
                                          <p:spTgt spid="303"/>
                                        </p:tgtEl>
                                        <p:attrNameLst>
                                          <p:attrName>style.visibility</p:attrName>
                                        </p:attrNameLst>
                                      </p:cBhvr>
                                      <p:to>
                                        <p:strVal val="visible"/>
                                      </p:to>
                                    </p:set>
                                    <p:animEffect transition="in" filter="fade">
                                      <p:cBhvr>
                                        <p:cTn id="9" dur="500"/>
                                        <p:tgtEl>
                                          <p:spTgt spid="303"/>
                                        </p:tgtEl>
                                      </p:cBhvr>
                                    </p:animEffect>
                                  </p:childTnLst>
                                </p:cTn>
                              </p:par>
                              <p:par>
                                <p:cTn id="10" presetID="10" presetClass="entr" presetSubtype="0" fill="hold" nodeType="withEffect">
                                  <p:stCondLst>
                                    <p:cond delay="4000"/>
                                  </p:stCondLst>
                                  <p:childTnLst>
                                    <p:set>
                                      <p:cBhvr>
                                        <p:cTn id="11" dur="1" fill="hold">
                                          <p:stCondLst>
                                            <p:cond delay="0"/>
                                          </p:stCondLst>
                                        </p:cTn>
                                        <p:tgtEl>
                                          <p:spTgt spid="302"/>
                                        </p:tgtEl>
                                        <p:attrNameLst>
                                          <p:attrName>style.visibility</p:attrName>
                                        </p:attrNameLst>
                                      </p:cBhvr>
                                      <p:to>
                                        <p:strVal val="visible"/>
                                      </p:to>
                                    </p:set>
                                    <p:animEffect transition="in" filter="fade">
                                      <p:cBhvr>
                                        <p:cTn id="12" dur="500"/>
                                        <p:tgtEl>
                                          <p:spTgt spid="302"/>
                                        </p:tgtEl>
                                      </p:cBhvr>
                                    </p:animEffect>
                                  </p:childTnLst>
                                </p:cTn>
                              </p:par>
                              <p:par>
                                <p:cTn id="13" presetID="10" presetClass="entr" presetSubtype="0" fill="hold" nodeType="withEffect">
                                  <p:stCondLst>
                                    <p:cond delay="4000"/>
                                  </p:stCondLst>
                                  <p:childTnLst>
                                    <p:set>
                                      <p:cBhvr>
                                        <p:cTn id="14" dur="1" fill="hold">
                                          <p:stCondLst>
                                            <p:cond delay="0"/>
                                          </p:stCondLst>
                                        </p:cTn>
                                        <p:tgtEl>
                                          <p:spTgt spid="301"/>
                                        </p:tgtEl>
                                        <p:attrNameLst>
                                          <p:attrName>style.visibility</p:attrName>
                                        </p:attrNameLst>
                                      </p:cBhvr>
                                      <p:to>
                                        <p:strVal val="visible"/>
                                      </p:to>
                                    </p:set>
                                    <p:animEffect transition="in" filter="fade">
                                      <p:cBhvr>
                                        <p:cTn id="15" dur="500"/>
                                        <p:tgtEl>
                                          <p:spTgt spid="301"/>
                                        </p:tgtEl>
                                      </p:cBhvr>
                                    </p:animEffect>
                                  </p:childTnLst>
                                </p:cTn>
                              </p:par>
                              <p:par>
                                <p:cTn id="16" presetID="10" presetClass="entr" presetSubtype="0" fill="hold" grpId="0" nodeType="withEffect">
                                  <p:stCondLst>
                                    <p:cond delay="4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4000"/>
                                  </p:stCondLst>
                                  <p:childTnLst>
                                    <p:set>
                                      <p:cBhvr>
                                        <p:cTn id="20" dur="1" fill="hold">
                                          <p:stCondLst>
                                            <p:cond delay="0"/>
                                          </p:stCondLst>
                                        </p:cTn>
                                        <p:tgtEl>
                                          <p:spTgt spid="295"/>
                                        </p:tgtEl>
                                        <p:attrNameLst>
                                          <p:attrName>style.visibility</p:attrName>
                                        </p:attrNameLst>
                                      </p:cBhvr>
                                      <p:to>
                                        <p:strVal val="visible"/>
                                      </p:to>
                                    </p:set>
                                    <p:animEffect transition="in" filter="fade">
                                      <p:cBhvr>
                                        <p:cTn id="21" dur="500"/>
                                        <p:tgtEl>
                                          <p:spTgt spid="295"/>
                                        </p:tgtEl>
                                      </p:cBhvr>
                                    </p:animEffect>
                                  </p:childTnLst>
                                </p:cTn>
                              </p:par>
                              <p:par>
                                <p:cTn id="22" presetID="10" presetClass="entr" presetSubtype="0" fill="hold" grpId="0" nodeType="withEffect">
                                  <p:stCondLst>
                                    <p:cond delay="4000"/>
                                  </p:stCondLst>
                                  <p:childTnLst>
                                    <p:set>
                                      <p:cBhvr>
                                        <p:cTn id="23" dur="1" fill="hold">
                                          <p:stCondLst>
                                            <p:cond delay="0"/>
                                          </p:stCondLst>
                                        </p:cTn>
                                        <p:tgtEl>
                                          <p:spTgt spid="297"/>
                                        </p:tgtEl>
                                        <p:attrNameLst>
                                          <p:attrName>style.visibility</p:attrName>
                                        </p:attrNameLst>
                                      </p:cBhvr>
                                      <p:to>
                                        <p:strVal val="visible"/>
                                      </p:to>
                                    </p:set>
                                    <p:animEffect transition="in" filter="fade">
                                      <p:cBhvr>
                                        <p:cTn id="24" dur="500"/>
                                        <p:tgtEl>
                                          <p:spTgt spid="297"/>
                                        </p:tgtEl>
                                      </p:cBhvr>
                                    </p:animEffect>
                                  </p:childTnLst>
                                </p:cTn>
                              </p:par>
                              <p:par>
                                <p:cTn id="25" presetID="10" presetClass="entr" presetSubtype="0" fill="hold" grpId="0" nodeType="withEffect">
                                  <p:stCondLst>
                                    <p:cond delay="4000"/>
                                  </p:stCondLst>
                                  <p:childTnLst>
                                    <p:set>
                                      <p:cBhvr>
                                        <p:cTn id="26" dur="1" fill="hold">
                                          <p:stCondLst>
                                            <p:cond delay="0"/>
                                          </p:stCondLst>
                                        </p:cTn>
                                        <p:tgtEl>
                                          <p:spTgt spid="298"/>
                                        </p:tgtEl>
                                        <p:attrNameLst>
                                          <p:attrName>style.visibility</p:attrName>
                                        </p:attrNameLst>
                                      </p:cBhvr>
                                      <p:to>
                                        <p:strVal val="visible"/>
                                      </p:to>
                                    </p:set>
                                    <p:animEffect transition="in" filter="fade">
                                      <p:cBhvr>
                                        <p:cTn id="27" dur="500"/>
                                        <p:tgtEl>
                                          <p:spTgt spid="298"/>
                                        </p:tgtEl>
                                      </p:cBhvr>
                                    </p:animEffect>
                                  </p:childTnLst>
                                </p:cTn>
                              </p:par>
                              <p:par>
                                <p:cTn id="28" presetID="10" presetClass="entr" presetSubtype="0" fill="hold" grpId="0" nodeType="withEffect">
                                  <p:stCondLst>
                                    <p:cond delay="4000"/>
                                  </p:stCondLst>
                                  <p:childTnLst>
                                    <p:set>
                                      <p:cBhvr>
                                        <p:cTn id="29" dur="1" fill="hold">
                                          <p:stCondLst>
                                            <p:cond delay="0"/>
                                          </p:stCondLst>
                                        </p:cTn>
                                        <p:tgtEl>
                                          <p:spTgt spid="299"/>
                                        </p:tgtEl>
                                        <p:attrNameLst>
                                          <p:attrName>style.visibility</p:attrName>
                                        </p:attrNameLst>
                                      </p:cBhvr>
                                      <p:to>
                                        <p:strVal val="visible"/>
                                      </p:to>
                                    </p:set>
                                    <p:animEffect transition="in" filter="fade">
                                      <p:cBhvr>
                                        <p:cTn id="30" dur="500"/>
                                        <p:tgtEl>
                                          <p:spTgt spid="299"/>
                                        </p:tgtEl>
                                      </p:cBhvr>
                                    </p:animEffect>
                                  </p:childTnLst>
                                </p:cTn>
                              </p:par>
                              <p:par>
                                <p:cTn id="31" presetID="10" presetClass="entr" presetSubtype="0" fill="hold" grpId="0" nodeType="withEffect">
                                  <p:stCondLst>
                                    <p:cond delay="4000"/>
                                  </p:stCondLst>
                                  <p:childTnLst>
                                    <p:set>
                                      <p:cBhvr>
                                        <p:cTn id="32" dur="1" fill="hold">
                                          <p:stCondLst>
                                            <p:cond delay="0"/>
                                          </p:stCondLst>
                                        </p:cTn>
                                        <p:tgtEl>
                                          <p:spTgt spid="300"/>
                                        </p:tgtEl>
                                        <p:attrNameLst>
                                          <p:attrName>style.visibility</p:attrName>
                                        </p:attrNameLst>
                                      </p:cBhvr>
                                      <p:to>
                                        <p:strVal val="visible"/>
                                      </p:to>
                                    </p:set>
                                    <p:animEffect transition="in" filter="fade">
                                      <p:cBhvr>
                                        <p:cTn id="33" dur="500"/>
                                        <p:tgtEl>
                                          <p:spTgt spid="300"/>
                                        </p:tgtEl>
                                      </p:cBhvr>
                                    </p:animEffect>
                                  </p:childTnLst>
                                </p:cTn>
                              </p:par>
                              <p:par>
                                <p:cTn id="34" presetID="10" presetClass="entr" presetSubtype="0" fill="hold" grpId="0" nodeType="withEffect">
                                  <p:stCondLst>
                                    <p:cond delay="4000"/>
                                  </p:stCondLst>
                                  <p:childTnLst>
                                    <p:set>
                                      <p:cBhvr>
                                        <p:cTn id="35" dur="1" fill="hold">
                                          <p:stCondLst>
                                            <p:cond delay="0"/>
                                          </p:stCondLst>
                                        </p:cTn>
                                        <p:tgtEl>
                                          <p:spTgt spid="317"/>
                                        </p:tgtEl>
                                        <p:attrNameLst>
                                          <p:attrName>style.visibility</p:attrName>
                                        </p:attrNameLst>
                                      </p:cBhvr>
                                      <p:to>
                                        <p:strVal val="visible"/>
                                      </p:to>
                                    </p:set>
                                    <p:animEffect transition="in" filter="fade">
                                      <p:cBhvr>
                                        <p:cTn id="36" dur="500"/>
                                        <p:tgtEl>
                                          <p:spTgt spid="317"/>
                                        </p:tgtEl>
                                      </p:cBhvr>
                                    </p:animEffect>
                                  </p:childTnLst>
                                </p:cTn>
                              </p:par>
                              <p:par>
                                <p:cTn id="37" presetID="10" presetClass="entr" presetSubtype="0" fill="hold" grpId="0" nodeType="withEffect">
                                  <p:stCondLst>
                                    <p:cond delay="4000"/>
                                  </p:stCondLst>
                                  <p:childTnLst>
                                    <p:set>
                                      <p:cBhvr>
                                        <p:cTn id="38" dur="1" fill="hold">
                                          <p:stCondLst>
                                            <p:cond delay="0"/>
                                          </p:stCondLst>
                                        </p:cTn>
                                        <p:tgtEl>
                                          <p:spTgt spid="304"/>
                                        </p:tgtEl>
                                        <p:attrNameLst>
                                          <p:attrName>style.visibility</p:attrName>
                                        </p:attrNameLst>
                                      </p:cBhvr>
                                      <p:to>
                                        <p:strVal val="visible"/>
                                      </p:to>
                                    </p:set>
                                    <p:animEffect transition="in" filter="fade">
                                      <p:cBhvr>
                                        <p:cTn id="39" dur="500"/>
                                        <p:tgtEl>
                                          <p:spTgt spid="304"/>
                                        </p:tgtEl>
                                      </p:cBhvr>
                                    </p:animEffect>
                                  </p:childTnLst>
                                </p:cTn>
                              </p:par>
                              <p:par>
                                <p:cTn id="40" presetID="10" presetClass="entr" presetSubtype="0" fill="hold" grpId="0" nodeType="withEffect">
                                  <p:stCondLst>
                                    <p:cond delay="4000"/>
                                  </p:stCondLst>
                                  <p:childTnLst>
                                    <p:set>
                                      <p:cBhvr>
                                        <p:cTn id="41" dur="1" fill="hold">
                                          <p:stCondLst>
                                            <p:cond delay="0"/>
                                          </p:stCondLst>
                                        </p:cTn>
                                        <p:tgtEl>
                                          <p:spTgt spid="305"/>
                                        </p:tgtEl>
                                        <p:attrNameLst>
                                          <p:attrName>style.visibility</p:attrName>
                                        </p:attrNameLst>
                                      </p:cBhvr>
                                      <p:to>
                                        <p:strVal val="visible"/>
                                      </p:to>
                                    </p:set>
                                    <p:animEffect transition="in" filter="fade">
                                      <p:cBhvr>
                                        <p:cTn id="42" dur="500"/>
                                        <p:tgtEl>
                                          <p:spTgt spid="305"/>
                                        </p:tgtEl>
                                      </p:cBhvr>
                                    </p:animEffect>
                                  </p:childTnLst>
                                </p:cTn>
                              </p:par>
                              <p:par>
                                <p:cTn id="43" presetID="10" presetClass="entr" presetSubtype="0" fill="hold" grpId="0" nodeType="withEffect">
                                  <p:stCondLst>
                                    <p:cond delay="4000"/>
                                  </p:stCondLst>
                                  <p:childTnLst>
                                    <p:set>
                                      <p:cBhvr>
                                        <p:cTn id="44" dur="1" fill="hold">
                                          <p:stCondLst>
                                            <p:cond delay="0"/>
                                          </p:stCondLst>
                                        </p:cTn>
                                        <p:tgtEl>
                                          <p:spTgt spid="308"/>
                                        </p:tgtEl>
                                        <p:attrNameLst>
                                          <p:attrName>style.visibility</p:attrName>
                                        </p:attrNameLst>
                                      </p:cBhvr>
                                      <p:to>
                                        <p:strVal val="visible"/>
                                      </p:to>
                                    </p:set>
                                    <p:animEffect transition="in" filter="fade">
                                      <p:cBhvr>
                                        <p:cTn id="45" dur="500"/>
                                        <p:tgtEl>
                                          <p:spTgt spid="308"/>
                                        </p:tgtEl>
                                      </p:cBhvr>
                                    </p:animEffect>
                                  </p:childTnLst>
                                </p:cTn>
                              </p:par>
                              <p:par>
                                <p:cTn id="46" presetID="10" presetClass="entr" presetSubtype="0" fill="hold" nodeType="withEffect">
                                  <p:stCondLst>
                                    <p:cond delay="4000"/>
                                  </p:stCondLst>
                                  <p:childTnLst>
                                    <p:set>
                                      <p:cBhvr>
                                        <p:cTn id="47" dur="1" fill="hold">
                                          <p:stCondLst>
                                            <p:cond delay="0"/>
                                          </p:stCondLst>
                                        </p:cTn>
                                        <p:tgtEl>
                                          <p:spTgt spid="311"/>
                                        </p:tgtEl>
                                        <p:attrNameLst>
                                          <p:attrName>style.visibility</p:attrName>
                                        </p:attrNameLst>
                                      </p:cBhvr>
                                      <p:to>
                                        <p:strVal val="visible"/>
                                      </p:to>
                                    </p:set>
                                    <p:animEffect transition="in" filter="fade">
                                      <p:cBhvr>
                                        <p:cTn id="48" dur="500"/>
                                        <p:tgtEl>
                                          <p:spTgt spid="311"/>
                                        </p:tgtEl>
                                      </p:cBhvr>
                                    </p:animEffect>
                                  </p:childTnLst>
                                </p:cTn>
                              </p:par>
                              <p:par>
                                <p:cTn id="49" presetID="10" presetClass="entr" presetSubtype="0" fill="hold" nodeType="withEffect">
                                  <p:stCondLst>
                                    <p:cond delay="4000"/>
                                  </p:stCondLst>
                                  <p:childTnLst>
                                    <p:set>
                                      <p:cBhvr>
                                        <p:cTn id="50" dur="1" fill="hold">
                                          <p:stCondLst>
                                            <p:cond delay="0"/>
                                          </p:stCondLst>
                                        </p:cTn>
                                        <p:tgtEl>
                                          <p:spTgt spid="312"/>
                                        </p:tgtEl>
                                        <p:attrNameLst>
                                          <p:attrName>style.visibility</p:attrName>
                                        </p:attrNameLst>
                                      </p:cBhvr>
                                      <p:to>
                                        <p:strVal val="visible"/>
                                      </p:to>
                                    </p:set>
                                    <p:animEffect transition="in" filter="fade">
                                      <p:cBhvr>
                                        <p:cTn id="51" dur="500"/>
                                        <p:tgtEl>
                                          <p:spTgt spid="312"/>
                                        </p:tgtEl>
                                      </p:cBhvr>
                                    </p:animEffect>
                                  </p:childTnLst>
                                </p:cTn>
                              </p:par>
                              <p:par>
                                <p:cTn id="52" presetID="10" presetClass="entr" presetSubtype="0" fill="hold" grpId="0" nodeType="withEffect">
                                  <p:stCondLst>
                                    <p:cond delay="4000"/>
                                  </p:stCondLst>
                                  <p:childTnLst>
                                    <p:set>
                                      <p:cBhvr>
                                        <p:cTn id="53" dur="1" fill="hold">
                                          <p:stCondLst>
                                            <p:cond delay="0"/>
                                          </p:stCondLst>
                                        </p:cTn>
                                        <p:tgtEl>
                                          <p:spTgt spid="310"/>
                                        </p:tgtEl>
                                        <p:attrNameLst>
                                          <p:attrName>style.visibility</p:attrName>
                                        </p:attrNameLst>
                                      </p:cBhvr>
                                      <p:to>
                                        <p:strVal val="visible"/>
                                      </p:to>
                                    </p:set>
                                    <p:animEffect transition="in" filter="fade">
                                      <p:cBhvr>
                                        <p:cTn id="54" dur="500"/>
                                        <p:tgtEl>
                                          <p:spTgt spid="310"/>
                                        </p:tgtEl>
                                      </p:cBhvr>
                                    </p:animEffect>
                                  </p:childTnLst>
                                </p:cTn>
                              </p:par>
                              <p:par>
                                <p:cTn id="55" presetID="19" presetClass="emph" presetSubtype="0" fill="hold" grpId="1" nodeType="withEffect">
                                  <p:stCondLst>
                                    <p:cond delay="8000"/>
                                  </p:stCondLst>
                                  <p:childTnLst>
                                    <p:animClr clrSpc="rgb" dir="cw">
                                      <p:cBhvr override="childStyle">
                                        <p:cTn id="56" dur="500" fill="hold"/>
                                        <p:tgtEl>
                                          <p:spTgt spid="300"/>
                                        </p:tgtEl>
                                        <p:attrNameLst>
                                          <p:attrName>style.color</p:attrName>
                                        </p:attrNameLst>
                                      </p:cBhvr>
                                      <p:to>
                                        <a:schemeClr val="accent2"/>
                                      </p:to>
                                    </p:animClr>
                                    <p:animClr clrSpc="rgb" dir="cw">
                                      <p:cBhvr>
                                        <p:cTn id="57" dur="500" fill="hold"/>
                                        <p:tgtEl>
                                          <p:spTgt spid="300"/>
                                        </p:tgtEl>
                                        <p:attrNameLst>
                                          <p:attrName>fillcolor</p:attrName>
                                        </p:attrNameLst>
                                      </p:cBhvr>
                                      <p:to>
                                        <a:schemeClr val="accent2"/>
                                      </p:to>
                                    </p:animClr>
                                    <p:set>
                                      <p:cBhvr>
                                        <p:cTn id="58" dur="500" fill="hold"/>
                                        <p:tgtEl>
                                          <p:spTgt spid="300"/>
                                        </p:tgtEl>
                                        <p:attrNameLst>
                                          <p:attrName>fill.type</p:attrName>
                                        </p:attrNameLst>
                                      </p:cBhvr>
                                      <p:to>
                                        <p:strVal val="solid"/>
                                      </p:to>
                                    </p:set>
                                    <p:set>
                                      <p:cBhvr>
                                        <p:cTn id="59" dur="500" fill="hold"/>
                                        <p:tgtEl>
                                          <p:spTgt spid="300"/>
                                        </p:tgtEl>
                                        <p:attrNameLst>
                                          <p:attrName>fill.on</p:attrName>
                                        </p:attrNameLst>
                                      </p:cBhvr>
                                      <p:to>
                                        <p:strVal val="true"/>
                                      </p:to>
                                    </p:set>
                                  </p:childTnLst>
                                </p:cTn>
                              </p:par>
                              <p:par>
                                <p:cTn id="60" presetID="6" presetClass="emph" presetSubtype="0" fill="hold" grpId="1" nodeType="withEffect">
                                  <p:stCondLst>
                                    <p:cond delay="8000"/>
                                  </p:stCondLst>
                                  <p:childTnLst>
                                    <p:animScale>
                                      <p:cBhvr>
                                        <p:cTn id="61" dur="2000" fill="hold"/>
                                        <p:tgtEl>
                                          <p:spTgt spid="304"/>
                                        </p:tgtEl>
                                      </p:cBhvr>
                                      <p:by x="100000" y="150000"/>
                                    </p:animScale>
                                  </p:childTnLst>
                                </p:cTn>
                              </p:par>
                              <p:par>
                                <p:cTn id="62" presetID="6" presetClass="emph" presetSubtype="0" fill="hold" grpId="2" nodeType="withEffect">
                                  <p:stCondLst>
                                    <p:cond delay="8000"/>
                                  </p:stCondLst>
                                  <p:childTnLst>
                                    <p:animScale>
                                      <p:cBhvr>
                                        <p:cTn id="63" dur="2000" fill="hold"/>
                                        <p:tgtEl>
                                          <p:spTgt spid="304"/>
                                        </p:tgtEl>
                                      </p:cBhvr>
                                      <p:by x="80000" y="100000"/>
                                    </p:animScale>
                                  </p:childTnLst>
                                </p:cTn>
                              </p:par>
                              <p:par>
                                <p:cTn id="64" presetID="6" presetClass="emph" presetSubtype="0" fill="hold" grpId="1" nodeType="withEffect">
                                  <p:stCondLst>
                                    <p:cond delay="8000"/>
                                  </p:stCondLst>
                                  <p:childTnLst>
                                    <p:animScale>
                                      <p:cBhvr>
                                        <p:cTn id="65" dur="2000" fill="hold"/>
                                        <p:tgtEl>
                                          <p:spTgt spid="317"/>
                                        </p:tgtEl>
                                      </p:cBhvr>
                                      <p:by x="100000" y="150000"/>
                                    </p:animScale>
                                  </p:childTnLst>
                                </p:cTn>
                              </p:par>
                              <p:par>
                                <p:cTn id="66" presetID="6" presetClass="emph" presetSubtype="0" fill="hold" grpId="2" nodeType="withEffect">
                                  <p:stCondLst>
                                    <p:cond delay="8000"/>
                                  </p:stCondLst>
                                  <p:childTnLst>
                                    <p:animScale>
                                      <p:cBhvr>
                                        <p:cTn id="67" dur="2000" fill="hold"/>
                                        <p:tgtEl>
                                          <p:spTgt spid="317"/>
                                        </p:tgtEl>
                                      </p:cBhvr>
                                      <p:by x="80000" y="100000"/>
                                    </p:animScale>
                                  </p:childTnLst>
                                </p:cTn>
                              </p:par>
                              <p:par>
                                <p:cTn id="68" presetID="6" presetClass="emph" presetSubtype="0" fill="hold" grpId="2" nodeType="withEffect">
                                  <p:stCondLst>
                                    <p:cond delay="8000"/>
                                  </p:stCondLst>
                                  <p:childTnLst>
                                    <p:animScale>
                                      <p:cBhvr>
                                        <p:cTn id="69" dur="2000" fill="hold"/>
                                        <p:tgtEl>
                                          <p:spTgt spid="305"/>
                                        </p:tgtEl>
                                      </p:cBhvr>
                                      <p:by x="100000" y="150000"/>
                                    </p:animScale>
                                  </p:childTnLst>
                                </p:cTn>
                              </p:par>
                              <p:par>
                                <p:cTn id="70" presetID="6" presetClass="emph" presetSubtype="0" fill="hold" grpId="3" nodeType="withEffect">
                                  <p:stCondLst>
                                    <p:cond delay="8000"/>
                                  </p:stCondLst>
                                  <p:childTnLst>
                                    <p:animScale>
                                      <p:cBhvr>
                                        <p:cTn id="71" dur="2000" fill="hold"/>
                                        <p:tgtEl>
                                          <p:spTgt spid="305"/>
                                        </p:tgtEl>
                                      </p:cBhvr>
                                      <p:by x="80000" y="100000"/>
                                    </p:animScale>
                                  </p:childTnLst>
                                </p:cTn>
                              </p:par>
                              <p:par>
                                <p:cTn id="72" presetID="42" presetClass="path" presetSubtype="0" fill="hold" grpId="3" nodeType="withEffect">
                                  <p:stCondLst>
                                    <p:cond delay="8000"/>
                                  </p:stCondLst>
                                  <p:childTnLst>
                                    <p:animMotion origin="layout" path="M 4.58333E-6 2.59259E-6 L 0.00026 0.11921 " pathEditMode="relative" rAng="0" ptsTypes="AA">
                                      <p:cBhvr>
                                        <p:cTn id="73" dur="2000" fill="hold"/>
                                        <p:tgtEl>
                                          <p:spTgt spid="304"/>
                                        </p:tgtEl>
                                        <p:attrNameLst>
                                          <p:attrName>ppt_x</p:attrName>
                                          <p:attrName>ppt_y</p:attrName>
                                        </p:attrNameLst>
                                      </p:cBhvr>
                                      <p:rCtr x="13" y="5949"/>
                                    </p:animMotion>
                                  </p:childTnLst>
                                </p:cTn>
                              </p:par>
                              <p:par>
                                <p:cTn id="74" presetID="42" presetClass="path" presetSubtype="0" fill="hold" grpId="3" nodeType="withEffect">
                                  <p:stCondLst>
                                    <p:cond delay="8000"/>
                                  </p:stCondLst>
                                  <p:childTnLst>
                                    <p:animMotion origin="layout" path="M 3.95833E-6 2.59259E-6 L 0.00026 0.11921 " pathEditMode="relative" rAng="0" ptsTypes="AA">
                                      <p:cBhvr>
                                        <p:cTn id="75" dur="2000" fill="hold"/>
                                        <p:tgtEl>
                                          <p:spTgt spid="317"/>
                                        </p:tgtEl>
                                        <p:attrNameLst>
                                          <p:attrName>ppt_x</p:attrName>
                                          <p:attrName>ppt_y</p:attrName>
                                        </p:attrNameLst>
                                      </p:cBhvr>
                                      <p:rCtr x="13" y="5949"/>
                                    </p:animMotion>
                                  </p:childTnLst>
                                </p:cTn>
                              </p:par>
                              <p:par>
                                <p:cTn id="76" presetID="42" presetClass="path" presetSubtype="0" fill="hold" grpId="1" nodeType="withEffect">
                                  <p:stCondLst>
                                    <p:cond delay="8000"/>
                                  </p:stCondLst>
                                  <p:childTnLst>
                                    <p:animMotion origin="layout" path="M -6.25E-7 2.59259E-6 L -6.25E-7 0.11666 " pathEditMode="relative" rAng="0" ptsTypes="AA">
                                      <p:cBhvr>
                                        <p:cTn id="77" dur="2000" fill="hold"/>
                                        <p:tgtEl>
                                          <p:spTgt spid="305"/>
                                        </p:tgtEl>
                                        <p:attrNameLst>
                                          <p:attrName>ppt_x</p:attrName>
                                          <p:attrName>ppt_y</p:attrName>
                                        </p:attrNameLst>
                                      </p:cBhvr>
                                      <p:rCtr x="0" y="5833"/>
                                    </p:animMotion>
                                  </p:childTnLst>
                                </p:cTn>
                              </p:par>
                              <p:par>
                                <p:cTn id="78" presetID="42" presetClass="path" presetSubtype="0" fill="hold" grpId="4" nodeType="withEffect">
                                  <p:stCondLst>
                                    <p:cond delay="10000"/>
                                  </p:stCondLst>
                                  <p:childTnLst>
                                    <p:animMotion origin="layout" path="M 0.00026 0.11921 L 0.00026 0.26134 " pathEditMode="relative" rAng="0" ptsTypes="AA">
                                      <p:cBhvr>
                                        <p:cTn id="79" dur="2000" fill="hold"/>
                                        <p:tgtEl>
                                          <p:spTgt spid="304"/>
                                        </p:tgtEl>
                                        <p:attrNameLst>
                                          <p:attrName>ppt_x</p:attrName>
                                          <p:attrName>ppt_y</p:attrName>
                                        </p:attrNameLst>
                                      </p:cBhvr>
                                      <p:rCtr x="0" y="7106"/>
                                    </p:animMotion>
                                  </p:childTnLst>
                                </p:cTn>
                              </p:par>
                              <p:par>
                                <p:cTn id="80" presetID="42" presetClass="path" presetSubtype="0" fill="hold" grpId="4" nodeType="withEffect">
                                  <p:stCondLst>
                                    <p:cond delay="10000"/>
                                  </p:stCondLst>
                                  <p:childTnLst>
                                    <p:animMotion origin="layout" path="M 0.00026 0.11921 L 0.00026 0.26134 " pathEditMode="relative" rAng="0" ptsTypes="AA">
                                      <p:cBhvr>
                                        <p:cTn id="81" dur="2000" fill="hold"/>
                                        <p:tgtEl>
                                          <p:spTgt spid="317"/>
                                        </p:tgtEl>
                                        <p:attrNameLst>
                                          <p:attrName>ppt_x</p:attrName>
                                          <p:attrName>ppt_y</p:attrName>
                                        </p:attrNameLst>
                                      </p:cBhvr>
                                      <p:rCtr x="0" y="7106"/>
                                    </p:animMotion>
                                  </p:childTnLst>
                                </p:cTn>
                              </p:par>
                              <p:par>
                                <p:cTn id="82" presetID="42" presetClass="path" presetSubtype="0" fill="hold" grpId="4" nodeType="withEffect">
                                  <p:stCondLst>
                                    <p:cond delay="10000"/>
                                  </p:stCondLst>
                                  <p:childTnLst>
                                    <p:animMotion origin="layout" path="M -6.25E-7 0.11666 L -0.00013 0.2618 " pathEditMode="relative" rAng="0" ptsTypes="AA">
                                      <p:cBhvr>
                                        <p:cTn id="83" dur="2000" fill="hold"/>
                                        <p:tgtEl>
                                          <p:spTgt spid="305"/>
                                        </p:tgtEl>
                                        <p:attrNameLst>
                                          <p:attrName>ppt_x</p:attrName>
                                          <p:attrName>ppt_y</p:attrName>
                                        </p:attrNameLst>
                                      </p:cBhvr>
                                      <p:rCtr x="-13" y="7176"/>
                                    </p:animMotion>
                                  </p:childTnLst>
                                </p:cTn>
                              </p:par>
                              <p:par>
                                <p:cTn id="84" presetID="6" presetClass="emph" presetSubtype="0" fill="hold" grpId="5" nodeType="withEffect">
                                  <p:stCondLst>
                                    <p:cond delay="10000"/>
                                  </p:stCondLst>
                                  <p:childTnLst>
                                    <p:animScale>
                                      <p:cBhvr>
                                        <p:cTn id="85" dur="2000" fill="hold"/>
                                        <p:tgtEl>
                                          <p:spTgt spid="304"/>
                                        </p:tgtEl>
                                      </p:cBhvr>
                                      <p:by x="100000" y="25000"/>
                                    </p:animScale>
                                  </p:childTnLst>
                                </p:cTn>
                              </p:par>
                              <p:par>
                                <p:cTn id="86" presetID="6" presetClass="emph" presetSubtype="0" fill="hold" grpId="5" nodeType="withEffect">
                                  <p:stCondLst>
                                    <p:cond delay="10000"/>
                                  </p:stCondLst>
                                  <p:childTnLst>
                                    <p:animScale>
                                      <p:cBhvr>
                                        <p:cTn id="87" dur="2000" fill="hold"/>
                                        <p:tgtEl>
                                          <p:spTgt spid="317"/>
                                        </p:tgtEl>
                                      </p:cBhvr>
                                      <p:by x="100000" y="25000"/>
                                    </p:animScale>
                                  </p:childTnLst>
                                </p:cTn>
                              </p:par>
                              <p:par>
                                <p:cTn id="88" presetID="6" presetClass="emph" presetSubtype="0" fill="hold" grpId="5" nodeType="withEffect">
                                  <p:stCondLst>
                                    <p:cond delay="10000"/>
                                  </p:stCondLst>
                                  <p:childTnLst>
                                    <p:animScale>
                                      <p:cBhvr>
                                        <p:cTn id="89" dur="2000" fill="hold"/>
                                        <p:tgtEl>
                                          <p:spTgt spid="305"/>
                                        </p:tgtEl>
                                      </p:cBhvr>
                                      <p:by x="100000" y="66000"/>
                                    </p:animScale>
                                  </p:childTnLst>
                                </p:cTn>
                              </p:par>
                              <p:par>
                                <p:cTn id="90" presetID="6" presetClass="emph" presetSubtype="0" fill="hold" grpId="6" nodeType="withEffect">
                                  <p:stCondLst>
                                    <p:cond delay="10000"/>
                                  </p:stCondLst>
                                  <p:childTnLst>
                                    <p:animScale>
                                      <p:cBhvr>
                                        <p:cTn id="91" dur="2000" fill="hold"/>
                                        <p:tgtEl>
                                          <p:spTgt spid="305"/>
                                        </p:tgtEl>
                                      </p:cBhvr>
                                      <p:by x="120000" y="100000"/>
                                    </p:animScale>
                                  </p:childTnLst>
                                </p:cTn>
                              </p:par>
                              <p:par>
                                <p:cTn id="92" presetID="10" presetClass="exit" presetSubtype="0" fill="hold" grpId="6" nodeType="withEffect">
                                  <p:stCondLst>
                                    <p:cond delay="12000"/>
                                  </p:stCondLst>
                                  <p:childTnLst>
                                    <p:animEffect transition="out" filter="fade">
                                      <p:cBhvr>
                                        <p:cTn id="93" dur="500"/>
                                        <p:tgtEl>
                                          <p:spTgt spid="317"/>
                                        </p:tgtEl>
                                      </p:cBhvr>
                                    </p:animEffect>
                                    <p:set>
                                      <p:cBhvr>
                                        <p:cTn id="94" dur="1" fill="hold">
                                          <p:stCondLst>
                                            <p:cond delay="499"/>
                                          </p:stCondLst>
                                        </p:cTn>
                                        <p:tgtEl>
                                          <p:spTgt spid="317"/>
                                        </p:tgtEl>
                                        <p:attrNameLst>
                                          <p:attrName>style.visibility</p:attrName>
                                        </p:attrNameLst>
                                      </p:cBhvr>
                                      <p:to>
                                        <p:strVal val="hidden"/>
                                      </p:to>
                                    </p:set>
                                  </p:childTnLst>
                                </p:cTn>
                              </p:par>
                              <p:par>
                                <p:cTn id="95" presetID="10" presetClass="exit" presetSubtype="0" fill="hold" grpId="6" nodeType="withEffect">
                                  <p:stCondLst>
                                    <p:cond delay="12000"/>
                                  </p:stCondLst>
                                  <p:childTnLst>
                                    <p:animEffect transition="out" filter="fade">
                                      <p:cBhvr>
                                        <p:cTn id="96" dur="500"/>
                                        <p:tgtEl>
                                          <p:spTgt spid="304"/>
                                        </p:tgtEl>
                                      </p:cBhvr>
                                    </p:animEffect>
                                    <p:set>
                                      <p:cBhvr>
                                        <p:cTn id="97" dur="1" fill="hold">
                                          <p:stCondLst>
                                            <p:cond delay="499"/>
                                          </p:stCondLst>
                                        </p:cTn>
                                        <p:tgtEl>
                                          <p:spTgt spid="304"/>
                                        </p:tgtEl>
                                        <p:attrNameLst>
                                          <p:attrName>style.visibility</p:attrName>
                                        </p:attrNameLst>
                                      </p:cBhvr>
                                      <p:to>
                                        <p:strVal val="hidden"/>
                                      </p:to>
                                    </p:set>
                                  </p:childTnLst>
                                </p:cTn>
                              </p:par>
                              <p:par>
                                <p:cTn id="98" presetID="10" presetClass="exit" presetSubtype="0" fill="hold" grpId="7" nodeType="withEffect">
                                  <p:stCondLst>
                                    <p:cond delay="12000"/>
                                  </p:stCondLst>
                                  <p:childTnLst>
                                    <p:animEffect transition="out" filter="fade">
                                      <p:cBhvr>
                                        <p:cTn id="99" dur="500"/>
                                        <p:tgtEl>
                                          <p:spTgt spid="305"/>
                                        </p:tgtEl>
                                      </p:cBhvr>
                                    </p:animEffect>
                                    <p:set>
                                      <p:cBhvr>
                                        <p:cTn id="100" dur="1" fill="hold">
                                          <p:stCondLst>
                                            <p:cond delay="499"/>
                                          </p:stCondLst>
                                        </p:cTn>
                                        <p:tgtEl>
                                          <p:spTgt spid="305"/>
                                        </p:tgtEl>
                                        <p:attrNameLst>
                                          <p:attrName>style.visibility</p:attrName>
                                        </p:attrNameLst>
                                      </p:cBhvr>
                                      <p:to>
                                        <p:strVal val="hidden"/>
                                      </p:to>
                                    </p:set>
                                  </p:childTnLst>
                                </p:cTn>
                              </p:par>
                              <p:par>
                                <p:cTn id="101" presetID="10" presetClass="entr" presetSubtype="0" fill="hold" grpId="0" nodeType="withEffect">
                                  <p:stCondLst>
                                    <p:cond delay="15000"/>
                                  </p:stCondLst>
                                  <p:childTnLst>
                                    <p:set>
                                      <p:cBhvr>
                                        <p:cTn id="102" dur="1" fill="hold">
                                          <p:stCondLst>
                                            <p:cond delay="0"/>
                                          </p:stCondLst>
                                        </p:cTn>
                                        <p:tgtEl>
                                          <p:spTgt spid="309"/>
                                        </p:tgtEl>
                                        <p:attrNameLst>
                                          <p:attrName>style.visibility</p:attrName>
                                        </p:attrNameLst>
                                      </p:cBhvr>
                                      <p:to>
                                        <p:strVal val="visible"/>
                                      </p:to>
                                    </p:set>
                                    <p:animEffect transition="in" filter="fade">
                                      <p:cBhvr>
                                        <p:cTn id="103" dur="500"/>
                                        <p:tgtEl>
                                          <p:spTgt spid="309"/>
                                        </p:tgtEl>
                                      </p:cBhvr>
                                    </p:animEffect>
                                  </p:childTnLst>
                                </p:cTn>
                              </p:par>
                              <p:par>
                                <p:cTn id="104" presetID="10" presetClass="entr" presetSubtype="0" fill="hold" grpId="0" nodeType="withEffect">
                                  <p:stCondLst>
                                    <p:cond delay="15000"/>
                                  </p:stCondLst>
                                  <p:childTnLst>
                                    <p:set>
                                      <p:cBhvr>
                                        <p:cTn id="105" dur="1" fill="hold">
                                          <p:stCondLst>
                                            <p:cond delay="0"/>
                                          </p:stCondLst>
                                        </p:cTn>
                                        <p:tgtEl>
                                          <p:spTgt spid="42"/>
                                        </p:tgtEl>
                                        <p:attrNameLst>
                                          <p:attrName>style.visibility</p:attrName>
                                        </p:attrNameLst>
                                      </p:cBhvr>
                                      <p:to>
                                        <p:strVal val="visible"/>
                                      </p:to>
                                    </p:set>
                                    <p:animEffect transition="in" filter="fade">
                                      <p:cBhvr>
                                        <p:cTn id="106" dur="500"/>
                                        <p:tgtEl>
                                          <p:spTgt spid="42"/>
                                        </p:tgtEl>
                                      </p:cBhvr>
                                    </p:animEffect>
                                  </p:childTnLst>
                                </p:cTn>
                              </p:par>
                              <p:par>
                                <p:cTn id="107" presetID="10" presetClass="entr" presetSubtype="0" fill="hold" grpId="0" nodeType="withEffect">
                                  <p:stCondLst>
                                    <p:cond delay="15000"/>
                                  </p:stCondLst>
                                  <p:childTnLst>
                                    <p:set>
                                      <p:cBhvr>
                                        <p:cTn id="108" dur="1" fill="hold">
                                          <p:stCondLst>
                                            <p:cond delay="0"/>
                                          </p:stCondLst>
                                        </p:cTn>
                                        <p:tgtEl>
                                          <p:spTgt spid="313"/>
                                        </p:tgtEl>
                                        <p:attrNameLst>
                                          <p:attrName>style.visibility</p:attrName>
                                        </p:attrNameLst>
                                      </p:cBhvr>
                                      <p:to>
                                        <p:strVal val="visible"/>
                                      </p:to>
                                    </p:set>
                                    <p:animEffect transition="in" filter="fade">
                                      <p:cBhvr>
                                        <p:cTn id="109" dur="500"/>
                                        <p:tgtEl>
                                          <p:spTgt spid="313"/>
                                        </p:tgtEl>
                                      </p:cBhvr>
                                    </p:animEffect>
                                  </p:childTnLst>
                                </p:cTn>
                              </p:par>
                              <p:par>
                                <p:cTn id="110" presetID="10" presetClass="entr" presetSubtype="0" fill="hold" grpId="0" nodeType="withEffect">
                                  <p:stCondLst>
                                    <p:cond delay="15000"/>
                                  </p:stCondLst>
                                  <p:childTnLst>
                                    <p:set>
                                      <p:cBhvr>
                                        <p:cTn id="111" dur="1" fill="hold">
                                          <p:stCondLst>
                                            <p:cond delay="0"/>
                                          </p:stCondLst>
                                        </p:cTn>
                                        <p:tgtEl>
                                          <p:spTgt spid="314"/>
                                        </p:tgtEl>
                                        <p:attrNameLst>
                                          <p:attrName>style.visibility</p:attrName>
                                        </p:attrNameLst>
                                      </p:cBhvr>
                                      <p:to>
                                        <p:strVal val="visible"/>
                                      </p:to>
                                    </p:set>
                                    <p:animEffect transition="in" filter="fade">
                                      <p:cBhvr>
                                        <p:cTn id="112" dur="500"/>
                                        <p:tgtEl>
                                          <p:spTgt spid="314"/>
                                        </p:tgtEl>
                                      </p:cBhvr>
                                    </p:animEffect>
                                  </p:childTnLst>
                                </p:cTn>
                              </p:par>
                              <p:par>
                                <p:cTn id="113" presetID="10" presetClass="entr" presetSubtype="0" fill="hold" grpId="0" nodeType="withEffect">
                                  <p:stCondLst>
                                    <p:cond delay="15000"/>
                                  </p:stCondLst>
                                  <p:childTnLst>
                                    <p:set>
                                      <p:cBhvr>
                                        <p:cTn id="114" dur="1" fill="hold">
                                          <p:stCondLst>
                                            <p:cond delay="0"/>
                                          </p:stCondLst>
                                        </p:cTn>
                                        <p:tgtEl>
                                          <p:spTgt spid="315"/>
                                        </p:tgtEl>
                                        <p:attrNameLst>
                                          <p:attrName>style.visibility</p:attrName>
                                        </p:attrNameLst>
                                      </p:cBhvr>
                                      <p:to>
                                        <p:strVal val="visible"/>
                                      </p:to>
                                    </p:set>
                                    <p:animEffect transition="in" filter="fade">
                                      <p:cBhvr>
                                        <p:cTn id="115" dur="500"/>
                                        <p:tgtEl>
                                          <p:spTgt spid="315"/>
                                        </p:tgtEl>
                                      </p:cBhvr>
                                    </p:animEffect>
                                  </p:childTnLst>
                                </p:cTn>
                              </p:par>
                              <p:par>
                                <p:cTn id="116" presetID="10" presetClass="entr" presetSubtype="0" fill="hold" grpId="0" nodeType="withEffect">
                                  <p:stCondLst>
                                    <p:cond delay="15000"/>
                                  </p:stCondLst>
                                  <p:childTnLst>
                                    <p:set>
                                      <p:cBhvr>
                                        <p:cTn id="117" dur="1" fill="hold">
                                          <p:stCondLst>
                                            <p:cond delay="0"/>
                                          </p:stCondLst>
                                        </p:cTn>
                                        <p:tgtEl>
                                          <p:spTgt spid="316"/>
                                        </p:tgtEl>
                                        <p:attrNameLst>
                                          <p:attrName>style.visibility</p:attrName>
                                        </p:attrNameLst>
                                      </p:cBhvr>
                                      <p:to>
                                        <p:strVal val="visible"/>
                                      </p:to>
                                    </p:set>
                                    <p:animEffect transition="in" filter="fade">
                                      <p:cBhvr>
                                        <p:cTn id="118" dur="500"/>
                                        <p:tgtEl>
                                          <p:spTgt spid="316"/>
                                        </p:tgtEl>
                                      </p:cBhvr>
                                    </p:animEffect>
                                  </p:childTnLst>
                                </p:cTn>
                              </p:par>
                              <p:par>
                                <p:cTn id="119" presetID="10" presetClass="entr" presetSubtype="0" fill="hold" grpId="0" nodeType="withEffect">
                                  <p:stCondLst>
                                    <p:cond delay="15000"/>
                                  </p:stCondLst>
                                  <p:childTnLst>
                                    <p:set>
                                      <p:cBhvr>
                                        <p:cTn id="120" dur="1" fill="hold">
                                          <p:stCondLst>
                                            <p:cond delay="0"/>
                                          </p:stCondLst>
                                        </p:cTn>
                                        <p:tgtEl>
                                          <p:spTgt spid="320"/>
                                        </p:tgtEl>
                                        <p:attrNameLst>
                                          <p:attrName>style.visibility</p:attrName>
                                        </p:attrNameLst>
                                      </p:cBhvr>
                                      <p:to>
                                        <p:strVal val="visible"/>
                                      </p:to>
                                    </p:set>
                                    <p:animEffect transition="in" filter="fade">
                                      <p:cBhvr>
                                        <p:cTn id="121" dur="500"/>
                                        <p:tgtEl>
                                          <p:spTgt spid="320"/>
                                        </p:tgtEl>
                                      </p:cBhvr>
                                    </p:animEffect>
                                  </p:childTnLst>
                                </p:cTn>
                              </p:par>
                              <p:par>
                                <p:cTn id="122" presetID="10" presetClass="entr" presetSubtype="0" fill="hold" grpId="0" nodeType="withEffect">
                                  <p:stCondLst>
                                    <p:cond delay="15000"/>
                                  </p:stCondLst>
                                  <p:childTnLst>
                                    <p:set>
                                      <p:cBhvr>
                                        <p:cTn id="123" dur="1" fill="hold">
                                          <p:stCondLst>
                                            <p:cond delay="0"/>
                                          </p:stCondLst>
                                        </p:cTn>
                                        <p:tgtEl>
                                          <p:spTgt spid="318"/>
                                        </p:tgtEl>
                                        <p:attrNameLst>
                                          <p:attrName>style.visibility</p:attrName>
                                        </p:attrNameLst>
                                      </p:cBhvr>
                                      <p:to>
                                        <p:strVal val="visible"/>
                                      </p:to>
                                    </p:set>
                                    <p:animEffect transition="in" filter="fade">
                                      <p:cBhvr>
                                        <p:cTn id="124" dur="500"/>
                                        <p:tgtEl>
                                          <p:spTgt spid="318"/>
                                        </p:tgtEl>
                                      </p:cBhvr>
                                    </p:animEffect>
                                  </p:childTnLst>
                                </p:cTn>
                              </p:par>
                              <p:par>
                                <p:cTn id="125" presetID="10" presetClass="entr" presetSubtype="0" fill="hold" grpId="0" nodeType="withEffect">
                                  <p:stCondLst>
                                    <p:cond delay="15000"/>
                                  </p:stCondLst>
                                  <p:childTnLst>
                                    <p:set>
                                      <p:cBhvr>
                                        <p:cTn id="126" dur="1" fill="hold">
                                          <p:stCondLst>
                                            <p:cond delay="0"/>
                                          </p:stCondLst>
                                        </p:cTn>
                                        <p:tgtEl>
                                          <p:spTgt spid="319"/>
                                        </p:tgtEl>
                                        <p:attrNameLst>
                                          <p:attrName>style.visibility</p:attrName>
                                        </p:attrNameLst>
                                      </p:cBhvr>
                                      <p:to>
                                        <p:strVal val="visible"/>
                                      </p:to>
                                    </p:set>
                                    <p:animEffect transition="in" filter="fade">
                                      <p:cBhvr>
                                        <p:cTn id="127" dur="500"/>
                                        <p:tgtEl>
                                          <p:spTgt spid="319"/>
                                        </p:tgtEl>
                                      </p:cBhvr>
                                    </p:animEffect>
                                  </p:childTnLst>
                                </p:cTn>
                              </p:par>
                              <p:par>
                                <p:cTn id="128" presetID="10" presetClass="entr" presetSubtype="0" fill="hold" grpId="0" nodeType="withEffect">
                                  <p:stCondLst>
                                    <p:cond delay="15000"/>
                                  </p:stCondLst>
                                  <p:childTnLst>
                                    <p:set>
                                      <p:cBhvr>
                                        <p:cTn id="129" dur="1" fill="hold">
                                          <p:stCondLst>
                                            <p:cond delay="0"/>
                                          </p:stCondLst>
                                        </p:cTn>
                                        <p:tgtEl>
                                          <p:spTgt spid="294"/>
                                        </p:tgtEl>
                                        <p:attrNameLst>
                                          <p:attrName>style.visibility</p:attrName>
                                        </p:attrNameLst>
                                      </p:cBhvr>
                                      <p:to>
                                        <p:strVal val="visible"/>
                                      </p:to>
                                    </p:set>
                                    <p:animEffect transition="in" filter="fade">
                                      <p:cBhvr>
                                        <p:cTn id="130" dur="500"/>
                                        <p:tgtEl>
                                          <p:spTgt spid="294"/>
                                        </p:tgtEl>
                                      </p:cBhvr>
                                    </p:animEffect>
                                  </p:childTnLst>
                                </p:cTn>
                              </p:par>
                              <p:par>
                                <p:cTn id="131" presetID="19" presetClass="emph" presetSubtype="0" fill="hold" grpId="1" nodeType="withEffect">
                                  <p:stCondLst>
                                    <p:cond delay="17500"/>
                                  </p:stCondLst>
                                  <p:childTnLst>
                                    <p:animClr clrSpc="rgb" dir="cw">
                                      <p:cBhvr override="childStyle">
                                        <p:cTn id="132" dur="500" fill="hold"/>
                                        <p:tgtEl>
                                          <p:spTgt spid="294"/>
                                        </p:tgtEl>
                                        <p:attrNameLst>
                                          <p:attrName>style.color</p:attrName>
                                        </p:attrNameLst>
                                      </p:cBhvr>
                                      <p:to>
                                        <a:schemeClr val="accent2"/>
                                      </p:to>
                                    </p:animClr>
                                    <p:animClr clrSpc="rgb" dir="cw">
                                      <p:cBhvr>
                                        <p:cTn id="133" dur="500" fill="hold"/>
                                        <p:tgtEl>
                                          <p:spTgt spid="294"/>
                                        </p:tgtEl>
                                        <p:attrNameLst>
                                          <p:attrName>fillcolor</p:attrName>
                                        </p:attrNameLst>
                                      </p:cBhvr>
                                      <p:to>
                                        <a:schemeClr val="accent2"/>
                                      </p:to>
                                    </p:animClr>
                                    <p:set>
                                      <p:cBhvr>
                                        <p:cTn id="134" dur="500" fill="hold"/>
                                        <p:tgtEl>
                                          <p:spTgt spid="294"/>
                                        </p:tgtEl>
                                        <p:attrNameLst>
                                          <p:attrName>fill.type</p:attrName>
                                        </p:attrNameLst>
                                      </p:cBhvr>
                                      <p:to>
                                        <p:strVal val="solid"/>
                                      </p:to>
                                    </p:set>
                                    <p:set>
                                      <p:cBhvr>
                                        <p:cTn id="135" dur="500" fill="hold"/>
                                        <p:tgtEl>
                                          <p:spTgt spid="294"/>
                                        </p:tgtEl>
                                        <p:attrNameLst>
                                          <p:attrName>fill.on</p:attrName>
                                        </p:attrNameLst>
                                      </p:cBhvr>
                                      <p:to>
                                        <p:strVal val="true"/>
                                      </p:to>
                                    </p:set>
                                  </p:childTnLst>
                                </p:cTn>
                              </p:par>
                              <p:par>
                                <p:cTn id="136" presetID="6" presetClass="emph" presetSubtype="0" fill="hold" grpId="1" nodeType="withEffect">
                                  <p:stCondLst>
                                    <p:cond delay="17500"/>
                                  </p:stCondLst>
                                  <p:childTnLst>
                                    <p:animScale>
                                      <p:cBhvr>
                                        <p:cTn id="137" dur="2000" fill="hold"/>
                                        <p:tgtEl>
                                          <p:spTgt spid="318"/>
                                        </p:tgtEl>
                                      </p:cBhvr>
                                      <p:by x="100000" y="150000"/>
                                    </p:animScale>
                                  </p:childTnLst>
                                </p:cTn>
                              </p:par>
                              <p:par>
                                <p:cTn id="138" presetID="6" presetClass="emph" presetSubtype="0" fill="hold" grpId="2" nodeType="withEffect">
                                  <p:stCondLst>
                                    <p:cond delay="17500"/>
                                  </p:stCondLst>
                                  <p:childTnLst>
                                    <p:animScale>
                                      <p:cBhvr>
                                        <p:cTn id="139" dur="2000" fill="hold"/>
                                        <p:tgtEl>
                                          <p:spTgt spid="318"/>
                                        </p:tgtEl>
                                      </p:cBhvr>
                                      <p:by x="80000" y="100000"/>
                                    </p:animScale>
                                  </p:childTnLst>
                                </p:cTn>
                              </p:par>
                              <p:par>
                                <p:cTn id="140" presetID="6" presetClass="emph" presetSubtype="0" fill="hold" grpId="1" nodeType="withEffect">
                                  <p:stCondLst>
                                    <p:cond delay="17500"/>
                                  </p:stCondLst>
                                  <p:childTnLst>
                                    <p:animScale>
                                      <p:cBhvr>
                                        <p:cTn id="141" dur="2000" fill="hold"/>
                                        <p:tgtEl>
                                          <p:spTgt spid="320"/>
                                        </p:tgtEl>
                                      </p:cBhvr>
                                      <p:by x="100000" y="150000"/>
                                    </p:animScale>
                                  </p:childTnLst>
                                </p:cTn>
                              </p:par>
                              <p:par>
                                <p:cTn id="142" presetID="6" presetClass="emph" presetSubtype="0" fill="hold" grpId="2" nodeType="withEffect">
                                  <p:stCondLst>
                                    <p:cond delay="17500"/>
                                  </p:stCondLst>
                                  <p:childTnLst>
                                    <p:animScale>
                                      <p:cBhvr>
                                        <p:cTn id="143" dur="2000" fill="hold"/>
                                        <p:tgtEl>
                                          <p:spTgt spid="320"/>
                                        </p:tgtEl>
                                      </p:cBhvr>
                                      <p:by x="80000" y="100000"/>
                                    </p:animScale>
                                  </p:childTnLst>
                                </p:cTn>
                              </p:par>
                              <p:par>
                                <p:cTn id="144" presetID="6" presetClass="emph" presetSubtype="0" fill="hold" grpId="2" nodeType="withEffect">
                                  <p:stCondLst>
                                    <p:cond delay="17500"/>
                                  </p:stCondLst>
                                  <p:childTnLst>
                                    <p:animScale>
                                      <p:cBhvr>
                                        <p:cTn id="145" dur="2000" fill="hold"/>
                                        <p:tgtEl>
                                          <p:spTgt spid="319"/>
                                        </p:tgtEl>
                                      </p:cBhvr>
                                      <p:by x="100000" y="150000"/>
                                    </p:animScale>
                                  </p:childTnLst>
                                </p:cTn>
                              </p:par>
                              <p:par>
                                <p:cTn id="146" presetID="6" presetClass="emph" presetSubtype="0" fill="hold" grpId="3" nodeType="withEffect">
                                  <p:stCondLst>
                                    <p:cond delay="17500"/>
                                  </p:stCondLst>
                                  <p:childTnLst>
                                    <p:animScale>
                                      <p:cBhvr>
                                        <p:cTn id="147" dur="2000" fill="hold"/>
                                        <p:tgtEl>
                                          <p:spTgt spid="319"/>
                                        </p:tgtEl>
                                      </p:cBhvr>
                                      <p:by x="80000" y="100000"/>
                                    </p:animScale>
                                  </p:childTnLst>
                                </p:cTn>
                              </p:par>
                              <p:par>
                                <p:cTn id="148" presetID="42" presetClass="path" presetSubtype="0" fill="hold" grpId="3" nodeType="withEffect">
                                  <p:stCondLst>
                                    <p:cond delay="17500"/>
                                  </p:stCondLst>
                                  <p:childTnLst>
                                    <p:animMotion origin="layout" path="M 1.875E-6 -7.40741E-7 L 0.00026 0.11921 " pathEditMode="relative" rAng="0" ptsTypes="AA">
                                      <p:cBhvr>
                                        <p:cTn id="149" dur="2000" fill="hold"/>
                                        <p:tgtEl>
                                          <p:spTgt spid="318"/>
                                        </p:tgtEl>
                                        <p:attrNameLst>
                                          <p:attrName>ppt_x</p:attrName>
                                          <p:attrName>ppt_y</p:attrName>
                                        </p:attrNameLst>
                                      </p:cBhvr>
                                      <p:rCtr x="13" y="5949"/>
                                    </p:animMotion>
                                  </p:childTnLst>
                                </p:cTn>
                              </p:par>
                              <p:par>
                                <p:cTn id="150" presetID="42" presetClass="path" presetSubtype="0" fill="hold" grpId="3" nodeType="withEffect">
                                  <p:stCondLst>
                                    <p:cond delay="17500"/>
                                  </p:stCondLst>
                                  <p:childTnLst>
                                    <p:animMotion origin="layout" path="M 1.25E-6 -7.40741E-7 L 0.00026 0.11921 " pathEditMode="relative" rAng="0" ptsTypes="AA">
                                      <p:cBhvr>
                                        <p:cTn id="151" dur="2000" fill="hold"/>
                                        <p:tgtEl>
                                          <p:spTgt spid="320"/>
                                        </p:tgtEl>
                                        <p:attrNameLst>
                                          <p:attrName>ppt_x</p:attrName>
                                          <p:attrName>ppt_y</p:attrName>
                                        </p:attrNameLst>
                                      </p:cBhvr>
                                      <p:rCtr x="13" y="5949"/>
                                    </p:animMotion>
                                  </p:childTnLst>
                                </p:cTn>
                              </p:par>
                              <p:par>
                                <p:cTn id="152" presetID="42" presetClass="path" presetSubtype="0" fill="hold" grpId="1" nodeType="withEffect">
                                  <p:stCondLst>
                                    <p:cond delay="17500"/>
                                  </p:stCondLst>
                                  <p:childTnLst>
                                    <p:animMotion origin="layout" path="M -3.33333E-6 -7.40741E-7 L -3.33333E-6 0.05648 " pathEditMode="relative" rAng="0" ptsTypes="AA">
                                      <p:cBhvr>
                                        <p:cTn id="153" dur="2000" fill="hold"/>
                                        <p:tgtEl>
                                          <p:spTgt spid="319"/>
                                        </p:tgtEl>
                                        <p:attrNameLst>
                                          <p:attrName>ppt_x</p:attrName>
                                          <p:attrName>ppt_y</p:attrName>
                                        </p:attrNameLst>
                                      </p:cBhvr>
                                      <p:rCtr x="0" y="2824"/>
                                    </p:animMotion>
                                  </p:childTnLst>
                                </p:cTn>
                              </p:par>
                              <p:par>
                                <p:cTn id="154" presetID="42" presetClass="path" presetSubtype="0" fill="hold" grpId="4" nodeType="withEffect">
                                  <p:stCondLst>
                                    <p:cond delay="19500"/>
                                  </p:stCondLst>
                                  <p:childTnLst>
                                    <p:animMotion origin="layout" path="M 0.00026 0.11921 L 0.00026 0.26134 " pathEditMode="relative" rAng="0" ptsTypes="AA">
                                      <p:cBhvr>
                                        <p:cTn id="155" dur="2000" fill="hold"/>
                                        <p:tgtEl>
                                          <p:spTgt spid="318"/>
                                        </p:tgtEl>
                                        <p:attrNameLst>
                                          <p:attrName>ppt_x</p:attrName>
                                          <p:attrName>ppt_y</p:attrName>
                                        </p:attrNameLst>
                                      </p:cBhvr>
                                      <p:rCtr x="0" y="7106"/>
                                    </p:animMotion>
                                  </p:childTnLst>
                                </p:cTn>
                              </p:par>
                              <p:par>
                                <p:cTn id="156" presetID="42" presetClass="path" presetSubtype="0" fill="hold" grpId="4" nodeType="withEffect">
                                  <p:stCondLst>
                                    <p:cond delay="19500"/>
                                  </p:stCondLst>
                                  <p:childTnLst>
                                    <p:animMotion origin="layout" path="M 0.00026 0.11921 L 0.00026 0.26134 " pathEditMode="relative" rAng="0" ptsTypes="AA">
                                      <p:cBhvr>
                                        <p:cTn id="157" dur="2000" fill="hold"/>
                                        <p:tgtEl>
                                          <p:spTgt spid="320"/>
                                        </p:tgtEl>
                                        <p:attrNameLst>
                                          <p:attrName>ppt_x</p:attrName>
                                          <p:attrName>ppt_y</p:attrName>
                                        </p:attrNameLst>
                                      </p:cBhvr>
                                      <p:rCtr x="0" y="7106"/>
                                    </p:animMotion>
                                  </p:childTnLst>
                                </p:cTn>
                              </p:par>
                              <p:par>
                                <p:cTn id="158" presetID="42" presetClass="path" presetSubtype="0" fill="hold" grpId="4" nodeType="withEffect">
                                  <p:stCondLst>
                                    <p:cond delay="19500"/>
                                  </p:stCondLst>
                                  <p:childTnLst>
                                    <p:animMotion origin="layout" path="M -3.33333E-6 0.05648 L 7.37257E-18 6.33174E-17 " pathEditMode="relative" rAng="0" ptsTypes="AA">
                                      <p:cBhvr>
                                        <p:cTn id="159" dur="2000" fill="hold"/>
                                        <p:tgtEl>
                                          <p:spTgt spid="319"/>
                                        </p:tgtEl>
                                        <p:attrNameLst>
                                          <p:attrName>ppt_x</p:attrName>
                                          <p:attrName>ppt_y</p:attrName>
                                        </p:attrNameLst>
                                      </p:cBhvr>
                                      <p:rCtr x="-104" y="-2685"/>
                                    </p:animMotion>
                                  </p:childTnLst>
                                </p:cTn>
                              </p:par>
                              <p:par>
                                <p:cTn id="160" presetID="10" presetClass="entr" presetSubtype="0" fill="hold" grpId="0" nodeType="withEffect">
                                  <p:stCondLst>
                                    <p:cond delay="19500"/>
                                  </p:stCondLst>
                                  <p:childTnLst>
                                    <p:set>
                                      <p:cBhvr>
                                        <p:cTn id="161" dur="1" fill="hold">
                                          <p:stCondLst>
                                            <p:cond delay="0"/>
                                          </p:stCondLst>
                                        </p:cTn>
                                        <p:tgtEl>
                                          <p:spTgt spid="321"/>
                                        </p:tgtEl>
                                        <p:attrNameLst>
                                          <p:attrName>style.visibility</p:attrName>
                                        </p:attrNameLst>
                                      </p:cBhvr>
                                      <p:to>
                                        <p:strVal val="visible"/>
                                      </p:to>
                                    </p:set>
                                    <p:animEffect transition="in" filter="fade">
                                      <p:cBhvr>
                                        <p:cTn id="162" dur="500"/>
                                        <p:tgtEl>
                                          <p:spTgt spid="321"/>
                                        </p:tgtEl>
                                      </p:cBhvr>
                                    </p:animEffect>
                                  </p:childTnLst>
                                </p:cTn>
                              </p:par>
                              <p:par>
                                <p:cTn id="163" presetID="10" presetClass="entr" presetSubtype="0" fill="hold" grpId="0" nodeType="withEffect">
                                  <p:stCondLst>
                                    <p:cond delay="19500"/>
                                  </p:stCondLst>
                                  <p:childTnLst>
                                    <p:set>
                                      <p:cBhvr>
                                        <p:cTn id="164" dur="1" fill="hold">
                                          <p:stCondLst>
                                            <p:cond delay="0"/>
                                          </p:stCondLst>
                                        </p:cTn>
                                        <p:tgtEl>
                                          <p:spTgt spid="322"/>
                                        </p:tgtEl>
                                        <p:attrNameLst>
                                          <p:attrName>style.visibility</p:attrName>
                                        </p:attrNameLst>
                                      </p:cBhvr>
                                      <p:to>
                                        <p:strVal val="visible"/>
                                      </p:to>
                                    </p:set>
                                    <p:animEffect transition="in" filter="fade">
                                      <p:cBhvr>
                                        <p:cTn id="165" dur="500"/>
                                        <p:tgtEl>
                                          <p:spTgt spid="322"/>
                                        </p:tgtEl>
                                      </p:cBhvr>
                                    </p:animEffect>
                                  </p:childTnLst>
                                </p:cTn>
                              </p:par>
                              <p:par>
                                <p:cTn id="166" presetID="6" presetClass="emph" presetSubtype="0" fill="hold" grpId="5" nodeType="withEffect">
                                  <p:stCondLst>
                                    <p:cond delay="19500"/>
                                  </p:stCondLst>
                                  <p:childTnLst>
                                    <p:animScale>
                                      <p:cBhvr>
                                        <p:cTn id="167" dur="2000" fill="hold"/>
                                        <p:tgtEl>
                                          <p:spTgt spid="318"/>
                                        </p:tgtEl>
                                      </p:cBhvr>
                                      <p:by x="100000" y="25000"/>
                                    </p:animScale>
                                  </p:childTnLst>
                                </p:cTn>
                              </p:par>
                              <p:par>
                                <p:cTn id="168" presetID="6" presetClass="emph" presetSubtype="0" fill="hold" grpId="5" nodeType="withEffect">
                                  <p:stCondLst>
                                    <p:cond delay="19500"/>
                                  </p:stCondLst>
                                  <p:childTnLst>
                                    <p:animScale>
                                      <p:cBhvr>
                                        <p:cTn id="169" dur="2000" fill="hold"/>
                                        <p:tgtEl>
                                          <p:spTgt spid="320"/>
                                        </p:tgtEl>
                                      </p:cBhvr>
                                      <p:by x="100000" y="25000"/>
                                    </p:animScale>
                                  </p:childTnLst>
                                </p:cTn>
                              </p:par>
                              <p:par>
                                <p:cTn id="170" presetID="6" presetClass="emph" presetSubtype="0" fill="hold" grpId="5" nodeType="withEffect">
                                  <p:stCondLst>
                                    <p:cond delay="19500"/>
                                  </p:stCondLst>
                                  <p:childTnLst>
                                    <p:animScale>
                                      <p:cBhvr>
                                        <p:cTn id="171" dur="2000" fill="hold"/>
                                        <p:tgtEl>
                                          <p:spTgt spid="319"/>
                                        </p:tgtEl>
                                      </p:cBhvr>
                                      <p:by x="100000" y="66000"/>
                                    </p:animScale>
                                  </p:childTnLst>
                                </p:cTn>
                              </p:par>
                              <p:par>
                                <p:cTn id="172" presetID="6" presetClass="emph" presetSubtype="0" fill="hold" grpId="6" nodeType="withEffect">
                                  <p:stCondLst>
                                    <p:cond delay="19500"/>
                                  </p:stCondLst>
                                  <p:childTnLst>
                                    <p:animScale>
                                      <p:cBhvr>
                                        <p:cTn id="173" dur="2000" fill="hold"/>
                                        <p:tgtEl>
                                          <p:spTgt spid="319"/>
                                        </p:tgtEl>
                                      </p:cBhvr>
                                      <p:by x="120000" y="100000"/>
                                    </p:animScale>
                                  </p:childTnLst>
                                </p:cTn>
                              </p:par>
                              <p:par>
                                <p:cTn id="174" presetID="10" presetClass="exit" presetSubtype="0" fill="hold" grpId="6" nodeType="withEffect">
                                  <p:stCondLst>
                                    <p:cond delay="22000"/>
                                  </p:stCondLst>
                                  <p:childTnLst>
                                    <p:animEffect transition="out" filter="fade">
                                      <p:cBhvr>
                                        <p:cTn id="175" dur="500"/>
                                        <p:tgtEl>
                                          <p:spTgt spid="320"/>
                                        </p:tgtEl>
                                      </p:cBhvr>
                                    </p:animEffect>
                                    <p:set>
                                      <p:cBhvr>
                                        <p:cTn id="176" dur="1" fill="hold">
                                          <p:stCondLst>
                                            <p:cond delay="499"/>
                                          </p:stCondLst>
                                        </p:cTn>
                                        <p:tgtEl>
                                          <p:spTgt spid="320"/>
                                        </p:tgtEl>
                                        <p:attrNameLst>
                                          <p:attrName>style.visibility</p:attrName>
                                        </p:attrNameLst>
                                      </p:cBhvr>
                                      <p:to>
                                        <p:strVal val="hidden"/>
                                      </p:to>
                                    </p:set>
                                  </p:childTnLst>
                                </p:cTn>
                              </p:par>
                              <p:par>
                                <p:cTn id="177" presetID="10" presetClass="exit" presetSubtype="0" fill="hold" grpId="6" nodeType="withEffect">
                                  <p:stCondLst>
                                    <p:cond delay="22000"/>
                                  </p:stCondLst>
                                  <p:childTnLst>
                                    <p:animEffect transition="out" filter="fade">
                                      <p:cBhvr>
                                        <p:cTn id="178" dur="500"/>
                                        <p:tgtEl>
                                          <p:spTgt spid="318"/>
                                        </p:tgtEl>
                                      </p:cBhvr>
                                    </p:animEffect>
                                    <p:set>
                                      <p:cBhvr>
                                        <p:cTn id="179" dur="1" fill="hold">
                                          <p:stCondLst>
                                            <p:cond delay="499"/>
                                          </p:stCondLst>
                                        </p:cTn>
                                        <p:tgtEl>
                                          <p:spTgt spid="318"/>
                                        </p:tgtEl>
                                        <p:attrNameLst>
                                          <p:attrName>style.visibility</p:attrName>
                                        </p:attrNameLst>
                                      </p:cBhvr>
                                      <p:to>
                                        <p:strVal val="hidden"/>
                                      </p:to>
                                    </p:set>
                                  </p:childTnLst>
                                </p:cTn>
                              </p:par>
                              <p:par>
                                <p:cTn id="180" presetID="10" presetClass="entr" presetSubtype="0" fill="hold" grpId="0" nodeType="withEffect">
                                  <p:stCondLst>
                                    <p:cond delay="26000"/>
                                  </p:stCondLst>
                                  <p:childTnLst>
                                    <p:set>
                                      <p:cBhvr>
                                        <p:cTn id="181" dur="1" fill="hold">
                                          <p:stCondLst>
                                            <p:cond delay="0"/>
                                          </p:stCondLst>
                                        </p:cTn>
                                        <p:tgtEl>
                                          <p:spTgt spid="43"/>
                                        </p:tgtEl>
                                        <p:attrNameLst>
                                          <p:attrName>style.visibility</p:attrName>
                                        </p:attrNameLst>
                                      </p:cBhvr>
                                      <p:to>
                                        <p:strVal val="visible"/>
                                      </p:to>
                                    </p:set>
                                    <p:animEffect transition="in" filter="fade">
                                      <p:cBhvr>
                                        <p:cTn id="182" dur="500"/>
                                        <p:tgtEl>
                                          <p:spTgt spid="43"/>
                                        </p:tgtEl>
                                      </p:cBhvr>
                                    </p:animEffect>
                                  </p:childTnLst>
                                </p:cTn>
                              </p:par>
                              <p:par>
                                <p:cTn id="183" presetID="10" presetClass="entr" presetSubtype="0" fill="hold" nodeType="withEffect">
                                  <p:stCondLst>
                                    <p:cond delay="40000"/>
                                  </p:stCondLst>
                                  <p:childTnLst>
                                    <p:set>
                                      <p:cBhvr>
                                        <p:cTn id="184" dur="1" fill="hold">
                                          <p:stCondLst>
                                            <p:cond delay="0"/>
                                          </p:stCondLst>
                                        </p:cTn>
                                        <p:tgtEl>
                                          <p:spTgt spid="44"/>
                                        </p:tgtEl>
                                        <p:attrNameLst>
                                          <p:attrName>style.visibility</p:attrName>
                                        </p:attrNameLst>
                                      </p:cBhvr>
                                      <p:to>
                                        <p:strVal val="visible"/>
                                      </p:to>
                                    </p:set>
                                    <p:animEffect transition="in" filter="fade">
                                      <p:cBhvr>
                                        <p:cTn id="185" dur="500"/>
                                        <p:tgtEl>
                                          <p:spTgt spid="44"/>
                                        </p:tgtEl>
                                      </p:cBhvr>
                                    </p:animEffect>
                                  </p:childTnLst>
                                </p:cTn>
                              </p:par>
                              <p:par>
                                <p:cTn id="186" presetID="10" presetClass="entr" presetSubtype="0" fill="hold" grpId="0" nodeType="withEffect">
                                  <p:stCondLst>
                                    <p:cond delay="4000"/>
                                  </p:stCondLst>
                                  <p:childTnLst>
                                    <p:set>
                                      <p:cBhvr>
                                        <p:cTn id="187" dur="1" fill="hold">
                                          <p:stCondLst>
                                            <p:cond delay="0"/>
                                          </p:stCondLst>
                                        </p:cTn>
                                        <p:tgtEl>
                                          <p:spTgt spid="48"/>
                                        </p:tgtEl>
                                        <p:attrNameLst>
                                          <p:attrName>style.visibility</p:attrName>
                                        </p:attrNameLst>
                                      </p:cBhvr>
                                      <p:to>
                                        <p:strVal val="visible"/>
                                      </p:to>
                                    </p:set>
                                    <p:animEffect transition="in" filter="fade">
                                      <p:cBhvr>
                                        <p:cTn id="18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9" fill="hold" display="0">
                  <p:stCondLst>
                    <p:cond delay="indefinite"/>
                  </p:stCondLst>
                  <p:endCondLst>
                    <p:cond evt="onStopAudio" delay="0">
                      <p:tgtEl>
                        <p:sldTgt/>
                      </p:tgtEl>
                    </p:cond>
                  </p:endCondLst>
                </p:cTn>
                <p:tgtEl>
                  <p:spTgt spid="47"/>
                </p:tgtEl>
              </p:cMediaNode>
            </p:audio>
          </p:childTnLst>
        </p:cTn>
      </p:par>
    </p:tnLst>
    <p:bldLst>
      <p:bldP spid="4" grpId="0"/>
      <p:bldP spid="294" grpId="0" animBg="1"/>
      <p:bldP spid="294" grpId="1" animBg="1"/>
      <p:bldP spid="295" grpId="0" animBg="1"/>
      <p:bldP spid="297" grpId="0" animBg="1"/>
      <p:bldP spid="298" grpId="0" animBg="1"/>
      <p:bldP spid="299" grpId="0" animBg="1"/>
      <p:bldP spid="300" grpId="0" animBg="1"/>
      <p:bldP spid="300" grpId="1" animBg="1"/>
      <p:bldP spid="303" grpId="0"/>
      <p:bldP spid="304" grpId="0" animBg="1"/>
      <p:bldP spid="304" grpId="1" animBg="1"/>
      <p:bldP spid="304" grpId="2" animBg="1"/>
      <p:bldP spid="304" grpId="3" animBg="1"/>
      <p:bldP spid="304" grpId="4" animBg="1"/>
      <p:bldP spid="304" grpId="5" animBg="1"/>
      <p:bldP spid="304" grpId="6" animBg="1"/>
      <p:bldP spid="305" grpId="0" animBg="1"/>
      <p:bldP spid="305" grpId="1" animBg="1"/>
      <p:bldP spid="305" grpId="2" animBg="1"/>
      <p:bldP spid="305" grpId="3" animBg="1"/>
      <p:bldP spid="305" grpId="4" animBg="1"/>
      <p:bldP spid="305" grpId="5" animBg="1"/>
      <p:bldP spid="305" grpId="6" animBg="1"/>
      <p:bldP spid="305" grpId="7" animBg="1"/>
      <p:bldP spid="308" grpId="0"/>
      <p:bldP spid="309" grpId="0"/>
      <p:bldP spid="310" grpId="0" animBg="1"/>
      <p:bldP spid="313" grpId="0" animBg="1"/>
      <p:bldP spid="314" grpId="0" animBg="1"/>
      <p:bldP spid="315" grpId="0" animBg="1"/>
      <p:bldP spid="316" grpId="0" animBg="1"/>
      <p:bldP spid="317" grpId="0" animBg="1"/>
      <p:bldP spid="317" grpId="1" animBg="1"/>
      <p:bldP spid="317" grpId="2" animBg="1"/>
      <p:bldP spid="317" grpId="3" animBg="1"/>
      <p:bldP spid="317" grpId="4" animBg="1"/>
      <p:bldP spid="317" grpId="5" animBg="1"/>
      <p:bldP spid="317" grpId="6" animBg="1"/>
      <p:bldP spid="318" grpId="0" animBg="1"/>
      <p:bldP spid="318" grpId="1" animBg="1"/>
      <p:bldP spid="318" grpId="2" animBg="1"/>
      <p:bldP spid="318" grpId="3" animBg="1"/>
      <p:bldP spid="318" grpId="4" animBg="1"/>
      <p:bldP spid="318" grpId="5" animBg="1"/>
      <p:bldP spid="318" grpId="6" animBg="1"/>
      <p:bldP spid="319" grpId="0" animBg="1"/>
      <p:bldP spid="319" grpId="1" animBg="1"/>
      <p:bldP spid="319" grpId="2" animBg="1"/>
      <p:bldP spid="319" grpId="3" animBg="1"/>
      <p:bldP spid="319" grpId="4" animBg="1"/>
      <p:bldP spid="319" grpId="5" animBg="1"/>
      <p:bldP spid="319" grpId="6" animBg="1"/>
      <p:bldP spid="320" grpId="0" animBg="1"/>
      <p:bldP spid="320" grpId="1" animBg="1"/>
      <p:bldP spid="320" grpId="2" animBg="1"/>
      <p:bldP spid="320" grpId="3" animBg="1"/>
      <p:bldP spid="320" grpId="4" animBg="1"/>
      <p:bldP spid="320" grpId="5" animBg="1"/>
      <p:bldP spid="320" grpId="6" animBg="1"/>
      <p:bldP spid="321" grpId="0" animBg="1"/>
      <p:bldP spid="322" grpId="0" animBg="1"/>
      <p:bldP spid="42" grpId="0"/>
      <p:bldP spid="43"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1EB24F-B0B3-4785-9EF6-E04CB26B8F4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5002"/>
          <a:stretch/>
        </p:blipFill>
        <p:spPr>
          <a:xfrm>
            <a:off x="0" y="0"/>
            <a:ext cx="12192000" cy="6858001"/>
          </a:xfrm>
          <a:prstGeom prst="rect">
            <a:avLst/>
          </a:prstGeom>
        </p:spPr>
      </p:pic>
      <p:sp>
        <p:nvSpPr>
          <p:cNvPr id="12" name="Rectangle 11">
            <a:extLst>
              <a:ext uri="{FF2B5EF4-FFF2-40B4-BE49-F238E27FC236}">
                <a16:creationId xmlns:a16="http://schemas.microsoft.com/office/drawing/2014/main" id="{99C28100-22C4-4022-963D-DF9836A86705}"/>
              </a:ext>
            </a:extLst>
          </p:cNvPr>
          <p:cNvSpPr/>
          <p:nvPr/>
        </p:nvSpPr>
        <p:spPr>
          <a:xfrm rot="10800000">
            <a:off x="0" y="3086098"/>
            <a:ext cx="12192000" cy="37719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9337A7-A520-4D52-9D5C-3BF79BFBF6FD}"/>
              </a:ext>
            </a:extLst>
          </p:cNvPr>
          <p:cNvSpPr/>
          <p:nvPr/>
        </p:nvSpPr>
        <p:spPr>
          <a:xfrm>
            <a:off x="24534" y="-16958"/>
            <a:ext cx="12167466" cy="3163114"/>
          </a:xfrm>
          <a:prstGeom prst="rect">
            <a:avLst/>
          </a:prstGeom>
          <a:gradFill>
            <a:gsLst>
              <a:gs pos="0">
                <a:schemeClr val="tx1">
                  <a:alpha val="0"/>
                </a:schemeClr>
              </a:gs>
              <a:gs pos="3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074E557-55C3-4C21-BE13-2A417B1BB313}"/>
              </a:ext>
            </a:extLst>
          </p:cNvPr>
          <p:cNvSpPr txBox="1"/>
          <p:nvPr/>
        </p:nvSpPr>
        <p:spPr>
          <a:xfrm>
            <a:off x="452441" y="251103"/>
            <a:ext cx="7056740" cy="707886"/>
          </a:xfrm>
          <a:prstGeom prst="rect">
            <a:avLst/>
          </a:prstGeom>
          <a:noFill/>
        </p:spPr>
        <p:txBody>
          <a:bodyPr wrap="none" rtlCol="0">
            <a:spAutoFit/>
          </a:bodyPr>
          <a:lstStyle/>
          <a:p>
            <a:r>
              <a:rPr lang="en-US" sz="4000" dirty="0">
                <a:solidFill>
                  <a:schemeClr val="bg1"/>
                </a:solidFill>
                <a:latin typeface="Helvetica" panose="020B0604020202020204" pitchFamily="34" charset="0"/>
                <a:cs typeface="Helvetica" panose="020B0604020202020204" pitchFamily="34" charset="0"/>
              </a:rPr>
              <a:t>Results of Dump Gate Pulsing</a:t>
            </a:r>
          </a:p>
        </p:txBody>
      </p:sp>
      <p:sp>
        <p:nvSpPr>
          <p:cNvPr id="17" name="Rectangle 16">
            <a:extLst>
              <a:ext uri="{FF2B5EF4-FFF2-40B4-BE49-F238E27FC236}">
                <a16:creationId xmlns:a16="http://schemas.microsoft.com/office/drawing/2014/main" id="{96B97B42-F836-4971-9732-85E43D3C9B55}"/>
              </a:ext>
            </a:extLst>
          </p:cNvPr>
          <p:cNvSpPr/>
          <p:nvPr/>
        </p:nvSpPr>
        <p:spPr>
          <a:xfrm rot="10800000">
            <a:off x="0" y="1057274"/>
            <a:ext cx="7686675" cy="66675"/>
          </a:xfrm>
          <a:prstGeom prst="rect">
            <a:avLst/>
          </a:prstGeom>
          <a:gradFill flip="none" rotWithShape="1">
            <a:gsLst>
              <a:gs pos="0">
                <a:schemeClr val="tx1">
                  <a:alpha val="0"/>
                </a:schemeClr>
              </a:gs>
              <a:gs pos="4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TextBox 292">
            <a:extLst>
              <a:ext uri="{FF2B5EF4-FFF2-40B4-BE49-F238E27FC236}">
                <a16:creationId xmlns:a16="http://schemas.microsoft.com/office/drawing/2014/main" id="{E67B33CC-14FA-4F66-9093-D5D6C3B8E1E7}"/>
              </a:ext>
            </a:extLst>
          </p:cNvPr>
          <p:cNvSpPr txBox="1"/>
          <p:nvPr/>
        </p:nvSpPr>
        <p:spPr>
          <a:xfrm>
            <a:off x="3013427" y="6632685"/>
            <a:ext cx="8755945" cy="261610"/>
          </a:xfrm>
          <a:prstGeom prst="rect">
            <a:avLst/>
          </a:prstGeom>
          <a:noFill/>
        </p:spPr>
        <p:txBody>
          <a:bodyPr wrap="square" rtlCol="0">
            <a:spAutoFit/>
          </a:bodyPr>
          <a:lstStyle/>
          <a:p>
            <a:r>
              <a:rPr lang="en-US" sz="1050" dirty="0">
                <a:solidFill>
                  <a:schemeClr val="bg1"/>
                </a:solidFill>
                <a:latin typeface="Helvetica" panose="020B0604020202020204" pitchFamily="34" charset="0"/>
                <a:cs typeface="Helvetica" panose="020B0604020202020204" pitchFamily="34" charset="0"/>
              </a:rPr>
              <a:t>*Planet scenes are simulated for a visual comparison and not indicative of CGI performance. Integration time 200s. Particle rate: 3 cm</a:t>
            </a:r>
            <a:r>
              <a:rPr lang="en-US" sz="1050" baseline="30000" dirty="0">
                <a:solidFill>
                  <a:schemeClr val="bg1"/>
                </a:solidFill>
                <a:latin typeface="Helvetica" panose="020B0604020202020204" pitchFamily="34" charset="0"/>
                <a:cs typeface="Helvetica" panose="020B0604020202020204" pitchFamily="34" charset="0"/>
              </a:rPr>
              <a:t>-2</a:t>
            </a:r>
            <a:r>
              <a:rPr lang="en-US" sz="1050" dirty="0">
                <a:solidFill>
                  <a:schemeClr val="bg1"/>
                </a:solidFill>
                <a:latin typeface="Helvetica" panose="020B0604020202020204" pitchFamily="34" charset="0"/>
                <a:cs typeface="Helvetica" panose="020B0604020202020204" pitchFamily="34" charset="0"/>
              </a:rPr>
              <a:t>s</a:t>
            </a:r>
            <a:r>
              <a:rPr lang="en-US" sz="1050" baseline="30000" dirty="0">
                <a:solidFill>
                  <a:schemeClr val="bg1"/>
                </a:solidFill>
                <a:latin typeface="Helvetica" panose="020B0604020202020204" pitchFamily="34" charset="0"/>
                <a:cs typeface="Helvetica" panose="020B0604020202020204" pitchFamily="34" charset="0"/>
              </a:rPr>
              <a:t>-1</a:t>
            </a:r>
            <a:endParaRPr lang="en-US" sz="1050" dirty="0">
              <a:solidFill>
                <a:schemeClr val="bg1"/>
              </a:solidFill>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24F6E33A-12FB-44EA-A774-575F080BC9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4296" y="1926396"/>
            <a:ext cx="5277762" cy="4618042"/>
          </a:xfrm>
          <a:prstGeom prst="rect">
            <a:avLst/>
          </a:prstGeom>
        </p:spPr>
      </p:pic>
      <p:pic>
        <p:nvPicPr>
          <p:cNvPr id="6" name="Picture 5">
            <a:extLst>
              <a:ext uri="{FF2B5EF4-FFF2-40B4-BE49-F238E27FC236}">
                <a16:creationId xmlns:a16="http://schemas.microsoft.com/office/drawing/2014/main" id="{73DED1ED-D973-4FB1-A44A-0D1BFBD2D1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1951796"/>
            <a:ext cx="5191064" cy="4542181"/>
          </a:xfrm>
          <a:prstGeom prst="rect">
            <a:avLst/>
          </a:prstGeom>
        </p:spPr>
      </p:pic>
      <p:sp>
        <p:nvSpPr>
          <p:cNvPr id="7" name="TextBox 6">
            <a:extLst>
              <a:ext uri="{FF2B5EF4-FFF2-40B4-BE49-F238E27FC236}">
                <a16:creationId xmlns:a16="http://schemas.microsoft.com/office/drawing/2014/main" id="{37DF6B34-8DE9-4313-99E6-EFCC3D205195}"/>
              </a:ext>
            </a:extLst>
          </p:cNvPr>
          <p:cNvSpPr txBox="1"/>
          <p:nvPr/>
        </p:nvSpPr>
        <p:spPr>
          <a:xfrm>
            <a:off x="2362200" y="1417503"/>
            <a:ext cx="2198038" cy="369332"/>
          </a:xfrm>
          <a:prstGeom prst="rect">
            <a:avLst/>
          </a:prstGeom>
          <a:noFill/>
        </p:spPr>
        <p:txBody>
          <a:bodyPr wrap="none" rtlCol="0">
            <a:spAutoFit/>
          </a:bodyPr>
          <a:lstStyle/>
          <a:p>
            <a:r>
              <a:rPr lang="en-US" u="sng" dirty="0">
                <a:solidFill>
                  <a:schemeClr val="bg1"/>
                </a:solidFill>
                <a:latin typeface="Helvetica" panose="020B0604020202020204" pitchFamily="34" charset="0"/>
                <a:cs typeface="Helvetica" panose="020B0604020202020204" pitchFamily="34" charset="0"/>
              </a:rPr>
              <a:t>Standard Operation</a:t>
            </a:r>
          </a:p>
        </p:txBody>
      </p:sp>
      <p:sp>
        <p:nvSpPr>
          <p:cNvPr id="295" name="TextBox 294">
            <a:extLst>
              <a:ext uri="{FF2B5EF4-FFF2-40B4-BE49-F238E27FC236}">
                <a16:creationId xmlns:a16="http://schemas.microsoft.com/office/drawing/2014/main" id="{B60B261B-4DB5-4216-AE67-A1E97B832588}"/>
              </a:ext>
            </a:extLst>
          </p:cNvPr>
          <p:cNvSpPr txBox="1"/>
          <p:nvPr/>
        </p:nvSpPr>
        <p:spPr>
          <a:xfrm>
            <a:off x="7391400" y="1425306"/>
            <a:ext cx="2826479" cy="369332"/>
          </a:xfrm>
          <a:prstGeom prst="rect">
            <a:avLst/>
          </a:prstGeom>
          <a:noFill/>
        </p:spPr>
        <p:txBody>
          <a:bodyPr wrap="none" rtlCol="0">
            <a:spAutoFit/>
          </a:bodyPr>
          <a:lstStyle/>
          <a:p>
            <a:r>
              <a:rPr lang="en-US" u="sng" dirty="0">
                <a:solidFill>
                  <a:schemeClr val="bg1"/>
                </a:solidFill>
                <a:latin typeface="Helvetica" panose="020B0604020202020204" pitchFamily="34" charset="0"/>
                <a:cs typeface="Helvetica" panose="020B0604020202020204" pitchFamily="34" charset="0"/>
              </a:rPr>
              <a:t>Dump Gate Pulse Applied</a:t>
            </a:r>
          </a:p>
        </p:txBody>
      </p:sp>
      <p:pic>
        <p:nvPicPr>
          <p:cNvPr id="8" name="Picture 7">
            <a:extLst>
              <a:ext uri="{FF2B5EF4-FFF2-40B4-BE49-F238E27FC236}">
                <a16:creationId xmlns:a16="http://schemas.microsoft.com/office/drawing/2014/main" id="{FE1C2F23-7D33-408D-A414-5BC17DF3C372}"/>
              </a:ext>
            </a:extLst>
          </p:cNvPr>
          <p:cNvPicPr>
            <a:picLocks noChangeAspect="1"/>
          </p:cNvPicPr>
          <p:nvPr/>
        </p:nvPicPr>
        <p:blipFill rotWithShape="1">
          <a:blip r:embed="rId7"/>
          <a:srcRect b="541"/>
          <a:stretch/>
        </p:blipFill>
        <p:spPr>
          <a:xfrm>
            <a:off x="772334" y="1953465"/>
            <a:ext cx="5170395" cy="4504486"/>
          </a:xfrm>
          <a:prstGeom prst="rect">
            <a:avLst/>
          </a:prstGeom>
        </p:spPr>
      </p:pic>
      <p:pic>
        <p:nvPicPr>
          <p:cNvPr id="9" name="Picture 8">
            <a:extLst>
              <a:ext uri="{FF2B5EF4-FFF2-40B4-BE49-F238E27FC236}">
                <a16:creationId xmlns:a16="http://schemas.microsoft.com/office/drawing/2014/main" id="{EE076AF2-FADB-4082-84D0-C05A6EA70E02}"/>
              </a:ext>
            </a:extLst>
          </p:cNvPr>
          <p:cNvPicPr>
            <a:picLocks noChangeAspect="1"/>
          </p:cNvPicPr>
          <p:nvPr/>
        </p:nvPicPr>
        <p:blipFill>
          <a:blip r:embed="rId8"/>
          <a:stretch>
            <a:fillRect/>
          </a:stretch>
        </p:blipFill>
        <p:spPr>
          <a:xfrm>
            <a:off x="6133713" y="1978737"/>
            <a:ext cx="5138928" cy="4515240"/>
          </a:xfrm>
          <a:prstGeom prst="rect">
            <a:avLst/>
          </a:prstGeom>
        </p:spPr>
      </p:pic>
      <p:pic>
        <p:nvPicPr>
          <p:cNvPr id="4" name="Recorded Sound">
            <a:hlinkClick r:id="" action="ppaction://media"/>
            <a:extLst>
              <a:ext uri="{FF2B5EF4-FFF2-40B4-BE49-F238E27FC236}">
                <a16:creationId xmlns:a16="http://schemas.microsoft.com/office/drawing/2014/main" id="{692EF04E-2BF0-4029-A801-A9B9851C600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03177" y="7503270"/>
            <a:ext cx="487363" cy="487363"/>
          </a:xfrm>
          <a:prstGeom prst="rect">
            <a:avLst/>
          </a:prstGeom>
        </p:spPr>
      </p:pic>
      <p:grpSp>
        <p:nvGrpSpPr>
          <p:cNvPr id="16" name="Group 15">
            <a:extLst>
              <a:ext uri="{FF2B5EF4-FFF2-40B4-BE49-F238E27FC236}">
                <a16:creationId xmlns:a16="http://schemas.microsoft.com/office/drawing/2014/main" id="{3D5DF8AE-A865-4715-8263-D823E476D137}"/>
              </a:ext>
            </a:extLst>
          </p:cNvPr>
          <p:cNvGrpSpPr/>
          <p:nvPr/>
        </p:nvGrpSpPr>
        <p:grpSpPr>
          <a:xfrm>
            <a:off x="11424002" y="6108093"/>
            <a:ext cx="400814" cy="749907"/>
            <a:chOff x="2453623" y="4461797"/>
            <a:chExt cx="400814" cy="749907"/>
          </a:xfrm>
        </p:grpSpPr>
        <p:sp>
          <p:nvSpPr>
            <p:cNvPr id="19" name="Rectangle 18">
              <a:extLst>
                <a:ext uri="{FF2B5EF4-FFF2-40B4-BE49-F238E27FC236}">
                  <a16:creationId xmlns:a16="http://schemas.microsoft.com/office/drawing/2014/main" id="{88F819EA-13F4-44E9-8AE3-859B69178A87}"/>
                </a:ext>
              </a:extLst>
            </p:cNvPr>
            <p:cNvSpPr/>
            <p:nvPr/>
          </p:nvSpPr>
          <p:spPr>
            <a:xfrm rot="2703990">
              <a:off x="2366090" y="4946004"/>
              <a:ext cx="283708" cy="10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0765E10-1216-4DD0-AFA1-C49EE932BF37}"/>
                </a:ext>
              </a:extLst>
            </p:cNvPr>
            <p:cNvSpPr/>
            <p:nvPr/>
          </p:nvSpPr>
          <p:spPr>
            <a:xfrm rot="8060217">
              <a:off x="2430576" y="4787843"/>
              <a:ext cx="749907" cy="97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6472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424" fill="hold"/>
                                        <p:tgtEl>
                                          <p:spTgt spid="4"/>
                                        </p:tgtEl>
                                      </p:cBhvr>
                                    </p:cmd>
                                  </p:childTnLst>
                                </p:cTn>
                              </p:par>
                              <p:par>
                                <p:cTn id="7" presetID="10" presetClass="exit" presetSubtype="0" fill="hold" nodeType="withEffect">
                                  <p:stCondLst>
                                    <p:cond delay="21000"/>
                                  </p:stCondLst>
                                  <p:childTnLst>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par>
                                <p:cTn id="10" presetID="10" presetClass="exit" presetSubtype="0" fill="hold" nodeType="withEffect">
                                  <p:stCondLst>
                                    <p:cond delay="2100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nodeType="withEffect">
                                  <p:stCondLst>
                                    <p:cond delay="2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2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320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1EB24F-B0B3-4785-9EF6-E04CB26B8F4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5002"/>
          <a:stretch/>
        </p:blipFill>
        <p:spPr>
          <a:xfrm>
            <a:off x="0" y="0"/>
            <a:ext cx="12192000" cy="6858001"/>
          </a:xfrm>
          <a:prstGeom prst="rect">
            <a:avLst/>
          </a:prstGeom>
        </p:spPr>
      </p:pic>
      <p:sp>
        <p:nvSpPr>
          <p:cNvPr id="12" name="Rectangle 11">
            <a:extLst>
              <a:ext uri="{FF2B5EF4-FFF2-40B4-BE49-F238E27FC236}">
                <a16:creationId xmlns:a16="http://schemas.microsoft.com/office/drawing/2014/main" id="{99C28100-22C4-4022-963D-DF9836A86705}"/>
              </a:ext>
            </a:extLst>
          </p:cNvPr>
          <p:cNvSpPr/>
          <p:nvPr/>
        </p:nvSpPr>
        <p:spPr>
          <a:xfrm rot="10800000">
            <a:off x="0" y="3086098"/>
            <a:ext cx="12192000" cy="37719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9337A7-A520-4D52-9D5C-3BF79BFBF6FD}"/>
              </a:ext>
            </a:extLst>
          </p:cNvPr>
          <p:cNvSpPr/>
          <p:nvPr/>
        </p:nvSpPr>
        <p:spPr>
          <a:xfrm>
            <a:off x="12267" y="65021"/>
            <a:ext cx="12167466" cy="3163114"/>
          </a:xfrm>
          <a:prstGeom prst="rect">
            <a:avLst/>
          </a:prstGeom>
          <a:gradFill>
            <a:gsLst>
              <a:gs pos="0">
                <a:schemeClr val="tx1">
                  <a:alpha val="0"/>
                </a:schemeClr>
              </a:gs>
              <a:gs pos="3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074E557-55C3-4C21-BE13-2A417B1BB313}"/>
              </a:ext>
            </a:extLst>
          </p:cNvPr>
          <p:cNvSpPr txBox="1"/>
          <p:nvPr/>
        </p:nvSpPr>
        <p:spPr>
          <a:xfrm>
            <a:off x="452441" y="251103"/>
            <a:ext cx="7056740" cy="707886"/>
          </a:xfrm>
          <a:prstGeom prst="rect">
            <a:avLst/>
          </a:prstGeom>
          <a:noFill/>
        </p:spPr>
        <p:txBody>
          <a:bodyPr wrap="none" rtlCol="0">
            <a:spAutoFit/>
          </a:bodyPr>
          <a:lstStyle/>
          <a:p>
            <a:r>
              <a:rPr lang="en-US" sz="4000" dirty="0">
                <a:solidFill>
                  <a:schemeClr val="bg1"/>
                </a:solidFill>
                <a:latin typeface="Helvetica" panose="020B0604020202020204" pitchFamily="34" charset="0"/>
                <a:cs typeface="Helvetica" panose="020B0604020202020204" pitchFamily="34" charset="0"/>
              </a:rPr>
              <a:t>Results of Dump Gate Pulsing</a:t>
            </a:r>
          </a:p>
        </p:txBody>
      </p:sp>
      <p:sp>
        <p:nvSpPr>
          <p:cNvPr id="17" name="Rectangle 16">
            <a:extLst>
              <a:ext uri="{FF2B5EF4-FFF2-40B4-BE49-F238E27FC236}">
                <a16:creationId xmlns:a16="http://schemas.microsoft.com/office/drawing/2014/main" id="{96B97B42-F836-4971-9732-85E43D3C9B55}"/>
              </a:ext>
            </a:extLst>
          </p:cNvPr>
          <p:cNvSpPr/>
          <p:nvPr/>
        </p:nvSpPr>
        <p:spPr>
          <a:xfrm rot="10800000" flipV="1">
            <a:off x="0" y="1016255"/>
            <a:ext cx="2987073" cy="81327"/>
          </a:xfrm>
          <a:prstGeom prst="rect">
            <a:avLst/>
          </a:prstGeom>
          <a:gradFill flip="none" rotWithShape="1">
            <a:gsLst>
              <a:gs pos="0">
                <a:schemeClr val="tx1">
                  <a:alpha val="0"/>
                </a:schemeClr>
              </a:gs>
              <a:gs pos="4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4" name="Picture 293">
            <a:extLst>
              <a:ext uri="{FF2B5EF4-FFF2-40B4-BE49-F238E27FC236}">
                <a16:creationId xmlns:a16="http://schemas.microsoft.com/office/drawing/2014/main" id="{DE66B17D-2E78-4485-8EC5-2F3CE9C036FD}"/>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76746" y="6172162"/>
            <a:ext cx="2910327" cy="620817"/>
          </a:xfrm>
          <a:prstGeom prst="rect">
            <a:avLst/>
          </a:prstGeom>
        </p:spPr>
      </p:pic>
      <p:sp>
        <p:nvSpPr>
          <p:cNvPr id="293" name="TextBox 292">
            <a:extLst>
              <a:ext uri="{FF2B5EF4-FFF2-40B4-BE49-F238E27FC236}">
                <a16:creationId xmlns:a16="http://schemas.microsoft.com/office/drawing/2014/main" id="{0071ADBB-A92C-4E16-A1A1-7DFD04967558}"/>
              </a:ext>
            </a:extLst>
          </p:cNvPr>
          <p:cNvSpPr txBox="1"/>
          <p:nvPr/>
        </p:nvSpPr>
        <p:spPr>
          <a:xfrm>
            <a:off x="532661" y="1162603"/>
            <a:ext cx="10782634"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Helvetica" panose="020B0604020202020204" pitchFamily="34" charset="0"/>
                <a:cs typeface="Helvetica" panose="020B0604020202020204" pitchFamily="34" charset="0"/>
              </a:rPr>
              <a:t>Side by side image simulations based on experimental cosmic ray tail data predict </a:t>
            </a:r>
            <a:r>
              <a:rPr lang="en-US" u="sng" dirty="0">
                <a:solidFill>
                  <a:schemeClr val="bg1"/>
                </a:solidFill>
                <a:latin typeface="Helvetica" panose="020B0604020202020204" pitchFamily="34" charset="0"/>
                <a:cs typeface="Helvetica" panose="020B0604020202020204" pitchFamily="34" charset="0"/>
              </a:rPr>
              <a:t>a reduction in frame contamination of up to 50%</a:t>
            </a:r>
            <a:r>
              <a:rPr lang="en-US" dirty="0">
                <a:solidFill>
                  <a:schemeClr val="bg1"/>
                </a:solidFill>
                <a:latin typeface="Helvetica" panose="020B0604020202020204" pitchFamily="34" charset="0"/>
                <a:cs typeface="Helvetica" panose="020B0604020202020204" pitchFamily="34" charset="0"/>
              </a:rPr>
              <a:t> using this technique.</a:t>
            </a:r>
          </a:p>
          <a:p>
            <a:endParaRPr lang="en-US" dirty="0">
              <a:solidFill>
                <a:schemeClr val="bg1"/>
              </a:solidFill>
              <a:latin typeface="Helvetica" panose="020B060402020202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41F5E815-4123-405C-9554-12D1887FBC03}"/>
              </a:ext>
            </a:extLst>
          </p:cNvPr>
          <p:cNvPicPr>
            <a:picLocks noChangeAspect="1"/>
          </p:cNvPicPr>
          <p:nvPr/>
        </p:nvPicPr>
        <p:blipFill rotWithShape="1">
          <a:blip r:embed="rId6"/>
          <a:srcRect b="529"/>
          <a:stretch/>
        </p:blipFill>
        <p:spPr>
          <a:xfrm>
            <a:off x="645812" y="2415539"/>
            <a:ext cx="5278166" cy="3651409"/>
          </a:xfrm>
          <a:prstGeom prst="rect">
            <a:avLst/>
          </a:prstGeom>
        </p:spPr>
      </p:pic>
      <p:pic>
        <p:nvPicPr>
          <p:cNvPr id="9" name="Picture 8">
            <a:extLst>
              <a:ext uri="{FF2B5EF4-FFF2-40B4-BE49-F238E27FC236}">
                <a16:creationId xmlns:a16="http://schemas.microsoft.com/office/drawing/2014/main" id="{C3D3EB21-710D-41AC-B29C-575DDAFDAD0E}"/>
              </a:ext>
            </a:extLst>
          </p:cNvPr>
          <p:cNvPicPr>
            <a:picLocks noChangeAspect="1"/>
          </p:cNvPicPr>
          <p:nvPr/>
        </p:nvPicPr>
        <p:blipFill>
          <a:blip r:embed="rId7"/>
          <a:stretch>
            <a:fillRect/>
          </a:stretch>
        </p:blipFill>
        <p:spPr>
          <a:xfrm>
            <a:off x="7681509" y="4929898"/>
            <a:ext cx="3456101" cy="978597"/>
          </a:xfrm>
          <a:prstGeom prst="rect">
            <a:avLst/>
          </a:prstGeom>
        </p:spPr>
      </p:pic>
      <p:pic>
        <p:nvPicPr>
          <p:cNvPr id="10" name="Picture 9">
            <a:extLst>
              <a:ext uri="{FF2B5EF4-FFF2-40B4-BE49-F238E27FC236}">
                <a16:creationId xmlns:a16="http://schemas.microsoft.com/office/drawing/2014/main" id="{A77E02FA-D171-44EE-ABAD-F8AF144619C5}"/>
              </a:ext>
            </a:extLst>
          </p:cNvPr>
          <p:cNvPicPr>
            <a:picLocks noChangeAspect="1"/>
          </p:cNvPicPr>
          <p:nvPr/>
        </p:nvPicPr>
        <p:blipFill>
          <a:blip r:embed="rId8"/>
          <a:stretch>
            <a:fillRect/>
          </a:stretch>
        </p:blipFill>
        <p:spPr>
          <a:xfrm>
            <a:off x="7681509" y="3228135"/>
            <a:ext cx="3418292" cy="978597"/>
          </a:xfrm>
          <a:prstGeom prst="rect">
            <a:avLst/>
          </a:prstGeom>
        </p:spPr>
      </p:pic>
      <p:sp>
        <p:nvSpPr>
          <p:cNvPr id="15" name="TextBox 14">
            <a:extLst>
              <a:ext uri="{FF2B5EF4-FFF2-40B4-BE49-F238E27FC236}">
                <a16:creationId xmlns:a16="http://schemas.microsoft.com/office/drawing/2014/main" id="{6EC7A4BD-2EB5-4AB6-9874-2B04775832C3}"/>
              </a:ext>
            </a:extLst>
          </p:cNvPr>
          <p:cNvSpPr txBox="1"/>
          <p:nvPr/>
        </p:nvSpPr>
        <p:spPr>
          <a:xfrm>
            <a:off x="6477333" y="3522628"/>
            <a:ext cx="1120820" cy="369332"/>
          </a:xfrm>
          <a:prstGeom prst="rect">
            <a:avLst/>
          </a:prstGeom>
          <a:noFill/>
        </p:spPr>
        <p:txBody>
          <a:bodyPr wrap="none" rtlCol="0">
            <a:spAutoFit/>
          </a:bodyPr>
          <a:lstStyle/>
          <a:p>
            <a:r>
              <a:rPr lang="en-US" dirty="0">
                <a:solidFill>
                  <a:schemeClr val="bg1"/>
                </a:solidFill>
                <a:latin typeface="Helvetica" panose="020B0604020202020204" pitchFamily="34" charset="0"/>
                <a:cs typeface="Helvetica" panose="020B0604020202020204" pitchFamily="34" charset="0"/>
              </a:rPr>
              <a:t>No Pulse</a:t>
            </a:r>
          </a:p>
        </p:txBody>
      </p:sp>
      <p:sp>
        <p:nvSpPr>
          <p:cNvPr id="296" name="TextBox 295">
            <a:extLst>
              <a:ext uri="{FF2B5EF4-FFF2-40B4-BE49-F238E27FC236}">
                <a16:creationId xmlns:a16="http://schemas.microsoft.com/office/drawing/2014/main" id="{62A5549A-18E5-46F9-95B2-2790265FB8B8}"/>
              </a:ext>
            </a:extLst>
          </p:cNvPr>
          <p:cNvSpPr txBox="1"/>
          <p:nvPr/>
        </p:nvSpPr>
        <p:spPr>
          <a:xfrm>
            <a:off x="6393977" y="5234530"/>
            <a:ext cx="1287532" cy="369332"/>
          </a:xfrm>
          <a:prstGeom prst="rect">
            <a:avLst/>
          </a:prstGeom>
          <a:noFill/>
        </p:spPr>
        <p:txBody>
          <a:bodyPr wrap="none" rtlCol="0">
            <a:spAutoFit/>
          </a:bodyPr>
          <a:lstStyle/>
          <a:p>
            <a:r>
              <a:rPr lang="en-US" dirty="0">
                <a:solidFill>
                  <a:schemeClr val="bg1"/>
                </a:solidFill>
                <a:latin typeface="Helvetica" panose="020B0604020202020204" pitchFamily="34" charset="0"/>
                <a:cs typeface="Helvetica" panose="020B0604020202020204" pitchFamily="34" charset="0"/>
              </a:rPr>
              <a:t>With Pulse</a:t>
            </a:r>
          </a:p>
        </p:txBody>
      </p:sp>
      <p:sp>
        <p:nvSpPr>
          <p:cNvPr id="16" name="TextBox 15">
            <a:extLst>
              <a:ext uri="{FF2B5EF4-FFF2-40B4-BE49-F238E27FC236}">
                <a16:creationId xmlns:a16="http://schemas.microsoft.com/office/drawing/2014/main" id="{84A6558E-A975-4D96-B129-B1C004F9181F}"/>
              </a:ext>
            </a:extLst>
          </p:cNvPr>
          <p:cNvSpPr txBox="1"/>
          <p:nvPr/>
        </p:nvSpPr>
        <p:spPr>
          <a:xfrm>
            <a:off x="7514254" y="2618482"/>
            <a:ext cx="3865161" cy="369332"/>
          </a:xfrm>
          <a:prstGeom prst="rect">
            <a:avLst/>
          </a:prstGeom>
          <a:noFill/>
        </p:spPr>
        <p:txBody>
          <a:bodyPr wrap="none" rtlCol="0">
            <a:spAutoFit/>
          </a:bodyPr>
          <a:lstStyle/>
          <a:p>
            <a:r>
              <a:rPr lang="en-US" u="sng" dirty="0">
                <a:solidFill>
                  <a:schemeClr val="bg1"/>
                </a:solidFill>
                <a:latin typeface="Helvetica" panose="020B0604020202020204" pitchFamily="34" charset="0"/>
                <a:cs typeface="Helvetica" panose="020B0604020202020204" pitchFamily="34" charset="0"/>
              </a:rPr>
              <a:t>X-ray event Data (same color scale)</a:t>
            </a:r>
          </a:p>
        </p:txBody>
      </p:sp>
      <p:cxnSp>
        <p:nvCxnSpPr>
          <p:cNvPr id="20" name="Straight Arrow Connector 19">
            <a:extLst>
              <a:ext uri="{FF2B5EF4-FFF2-40B4-BE49-F238E27FC236}">
                <a16:creationId xmlns:a16="http://schemas.microsoft.com/office/drawing/2014/main" id="{5046A469-6D77-478F-B381-F0D3A90B6FB7}"/>
              </a:ext>
            </a:extLst>
          </p:cNvPr>
          <p:cNvCxnSpPr>
            <a:cxnSpLocks/>
          </p:cNvCxnSpPr>
          <p:nvPr/>
        </p:nvCxnSpPr>
        <p:spPr>
          <a:xfrm>
            <a:off x="4470400" y="3732308"/>
            <a:ext cx="0" cy="8904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9AB9614-AB9B-4B07-AC57-78F29F6D730B}"/>
              </a:ext>
            </a:extLst>
          </p:cNvPr>
          <p:cNvSpPr txBox="1"/>
          <p:nvPr/>
        </p:nvSpPr>
        <p:spPr>
          <a:xfrm>
            <a:off x="4451045" y="3598828"/>
            <a:ext cx="1257300" cy="646331"/>
          </a:xfrm>
          <a:prstGeom prst="rect">
            <a:avLst/>
          </a:prstGeom>
          <a:noFill/>
        </p:spPr>
        <p:txBody>
          <a:bodyPr wrap="square" rtlCol="0">
            <a:spAutoFit/>
          </a:bodyPr>
          <a:lstStyle/>
          <a:p>
            <a:pPr algn="ctr"/>
            <a:r>
              <a:rPr lang="en-US" dirty="0">
                <a:latin typeface="Helvetica" panose="020B0604020202020204" pitchFamily="34" charset="0"/>
                <a:cs typeface="Helvetica" panose="020B0604020202020204" pitchFamily="34" charset="0"/>
              </a:rPr>
              <a:t>50% reduction</a:t>
            </a:r>
          </a:p>
        </p:txBody>
      </p:sp>
      <p:pic>
        <p:nvPicPr>
          <p:cNvPr id="3" name="Recorded Sound">
            <a:hlinkClick r:id="" action="ppaction://media"/>
            <a:extLst>
              <a:ext uri="{FF2B5EF4-FFF2-40B4-BE49-F238E27FC236}">
                <a16:creationId xmlns:a16="http://schemas.microsoft.com/office/drawing/2014/main" id="{339F2CCD-E924-42DF-8C52-3E442F566C7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78308" y="7115603"/>
            <a:ext cx="487363" cy="487363"/>
          </a:xfrm>
          <a:prstGeom prst="rect">
            <a:avLst/>
          </a:prstGeom>
        </p:spPr>
      </p:pic>
      <p:sp>
        <p:nvSpPr>
          <p:cNvPr id="19" name="TextBox 18">
            <a:extLst>
              <a:ext uri="{FF2B5EF4-FFF2-40B4-BE49-F238E27FC236}">
                <a16:creationId xmlns:a16="http://schemas.microsoft.com/office/drawing/2014/main" id="{A1158773-256A-4A1F-8E2B-012C3BF2F7DF}"/>
              </a:ext>
            </a:extLst>
          </p:cNvPr>
          <p:cNvSpPr txBox="1"/>
          <p:nvPr/>
        </p:nvSpPr>
        <p:spPr>
          <a:xfrm>
            <a:off x="532661" y="1906139"/>
            <a:ext cx="10782634"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Helvetica" panose="020B0604020202020204" pitchFamily="34" charset="0"/>
                <a:cs typeface="Helvetica" panose="020B0604020202020204" pitchFamily="34" charset="0"/>
              </a:rPr>
              <a:t>Experimental results using X-ray events as example cosmic rays support the finding.</a:t>
            </a:r>
          </a:p>
        </p:txBody>
      </p:sp>
      <p:grpSp>
        <p:nvGrpSpPr>
          <p:cNvPr id="25" name="Group 24">
            <a:extLst>
              <a:ext uri="{FF2B5EF4-FFF2-40B4-BE49-F238E27FC236}">
                <a16:creationId xmlns:a16="http://schemas.microsoft.com/office/drawing/2014/main" id="{5A86257E-09E7-4765-9B6B-EBCEFD642B9F}"/>
              </a:ext>
            </a:extLst>
          </p:cNvPr>
          <p:cNvGrpSpPr/>
          <p:nvPr/>
        </p:nvGrpSpPr>
        <p:grpSpPr>
          <a:xfrm>
            <a:off x="11424002" y="6108093"/>
            <a:ext cx="400814" cy="749907"/>
            <a:chOff x="2453623" y="4461797"/>
            <a:chExt cx="400814" cy="749907"/>
          </a:xfrm>
        </p:grpSpPr>
        <p:sp>
          <p:nvSpPr>
            <p:cNvPr id="26" name="Rectangle 25">
              <a:extLst>
                <a:ext uri="{FF2B5EF4-FFF2-40B4-BE49-F238E27FC236}">
                  <a16:creationId xmlns:a16="http://schemas.microsoft.com/office/drawing/2014/main" id="{EFA3B267-D127-4FE3-84B8-9FD8CCFB1FFF}"/>
                </a:ext>
              </a:extLst>
            </p:cNvPr>
            <p:cNvSpPr/>
            <p:nvPr/>
          </p:nvSpPr>
          <p:spPr>
            <a:xfrm rot="2703990">
              <a:off x="2366090" y="4946004"/>
              <a:ext cx="283708" cy="10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838233E-8C8C-4B34-9D0A-88F767BCC37E}"/>
                </a:ext>
              </a:extLst>
            </p:cNvPr>
            <p:cNvSpPr/>
            <p:nvPr/>
          </p:nvSpPr>
          <p:spPr>
            <a:xfrm rot="8060217">
              <a:off x="2430576" y="4787843"/>
              <a:ext cx="749907" cy="97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5868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615"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293"/>
                                        </p:tgtEl>
                                        <p:attrNameLst>
                                          <p:attrName>style.visibility</p:attrName>
                                        </p:attrNameLst>
                                      </p:cBhvr>
                                      <p:to>
                                        <p:strVal val="visible"/>
                                      </p:to>
                                    </p:set>
                                    <p:animEffect transition="in" filter="fade">
                                      <p:cBhvr>
                                        <p:cTn id="9" dur="500"/>
                                        <p:tgtEl>
                                          <p:spTgt spid="293"/>
                                        </p:tgtEl>
                                      </p:cBhvr>
                                    </p:animEffect>
                                  </p:childTnLst>
                                </p:cTn>
                              </p:par>
                              <p:par>
                                <p:cTn id="10" presetID="10" presetClass="entr" presetSubtype="0" fill="hold" nodeType="withEffect">
                                  <p:stCondLst>
                                    <p:cond delay="3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30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30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80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8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80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8000"/>
                                  </p:stCondLst>
                                  <p:childTnLst>
                                    <p:set>
                                      <p:cBhvr>
                                        <p:cTn id="32" dur="1" fill="hold">
                                          <p:stCondLst>
                                            <p:cond delay="0"/>
                                          </p:stCondLst>
                                        </p:cTn>
                                        <p:tgtEl>
                                          <p:spTgt spid="296"/>
                                        </p:tgtEl>
                                        <p:attrNameLst>
                                          <p:attrName>style.visibility</p:attrName>
                                        </p:attrNameLst>
                                      </p:cBhvr>
                                      <p:to>
                                        <p:strVal val="visible"/>
                                      </p:to>
                                    </p:set>
                                    <p:animEffect transition="in" filter="fade">
                                      <p:cBhvr>
                                        <p:cTn id="33" dur="500"/>
                                        <p:tgtEl>
                                          <p:spTgt spid="296"/>
                                        </p:tgtEl>
                                      </p:cBhvr>
                                    </p:animEffect>
                                  </p:childTnLst>
                                </p:cTn>
                              </p:par>
                              <p:par>
                                <p:cTn id="34" presetID="10" presetClass="entr" presetSubtype="0" fill="hold" grpId="0" nodeType="withEffect">
                                  <p:stCondLst>
                                    <p:cond delay="8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29615"/>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childTnLst>
        </p:cTn>
      </p:par>
    </p:tnLst>
    <p:bldLst>
      <p:bldP spid="293" grpId="0"/>
      <p:bldP spid="15" grpId="0"/>
      <p:bldP spid="296" grpId="0"/>
      <p:bldP spid="16" grpId="0"/>
      <p:bldP spid="21"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1EB24F-B0B3-4785-9EF6-E04CB26B8F4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5002"/>
          <a:stretch/>
        </p:blipFill>
        <p:spPr>
          <a:xfrm>
            <a:off x="0" y="0"/>
            <a:ext cx="12192000" cy="6858001"/>
          </a:xfrm>
          <a:prstGeom prst="rect">
            <a:avLst/>
          </a:prstGeom>
        </p:spPr>
      </p:pic>
      <p:sp>
        <p:nvSpPr>
          <p:cNvPr id="12" name="Rectangle 11">
            <a:extLst>
              <a:ext uri="{FF2B5EF4-FFF2-40B4-BE49-F238E27FC236}">
                <a16:creationId xmlns:a16="http://schemas.microsoft.com/office/drawing/2014/main" id="{99C28100-22C4-4022-963D-DF9836A86705}"/>
              </a:ext>
            </a:extLst>
          </p:cNvPr>
          <p:cNvSpPr/>
          <p:nvPr/>
        </p:nvSpPr>
        <p:spPr>
          <a:xfrm rot="10800000">
            <a:off x="0" y="3086098"/>
            <a:ext cx="12192000" cy="3771901"/>
          </a:xfrm>
          <a:prstGeom prst="rect">
            <a:avLst/>
          </a:prstGeom>
          <a:gradFill>
            <a:gsLst>
              <a:gs pos="0">
                <a:schemeClr val="tx1">
                  <a:alpha val="0"/>
                </a:schemeClr>
              </a:gs>
              <a:gs pos="3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79337A7-A520-4D52-9D5C-3BF79BFBF6FD}"/>
              </a:ext>
            </a:extLst>
          </p:cNvPr>
          <p:cNvSpPr/>
          <p:nvPr/>
        </p:nvSpPr>
        <p:spPr>
          <a:xfrm>
            <a:off x="24534" y="-16958"/>
            <a:ext cx="12167466" cy="3163114"/>
          </a:xfrm>
          <a:prstGeom prst="rect">
            <a:avLst/>
          </a:prstGeom>
          <a:gradFill>
            <a:gsLst>
              <a:gs pos="0">
                <a:schemeClr val="tx1">
                  <a:alpha val="0"/>
                </a:schemeClr>
              </a:gs>
              <a:gs pos="3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6AE243-2039-4671-840E-CAC66CE89E16}"/>
              </a:ext>
            </a:extLst>
          </p:cNvPr>
          <p:cNvSpPr txBox="1"/>
          <p:nvPr/>
        </p:nvSpPr>
        <p:spPr>
          <a:xfrm>
            <a:off x="520366" y="1338265"/>
            <a:ext cx="6865257" cy="437042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Helvetica" panose="020B0604020202020204" pitchFamily="34" charset="0"/>
                <a:cs typeface="Helvetica" panose="020B0604020202020204" pitchFamily="34" charset="0"/>
              </a:rPr>
              <a:t>This research has resulted in a novel operating mode for EMCCDs where frame contamination due to cosmic rays can be significantly reduced.</a:t>
            </a:r>
          </a:p>
          <a:p>
            <a:pPr marL="285750" indent="-285750">
              <a:buFont typeface="Arial" panose="020B0604020202020204" pitchFamily="34" charset="0"/>
              <a:buChar char="•"/>
            </a:pPr>
            <a:endParaRPr lang="en-US"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dirty="0">
                <a:solidFill>
                  <a:schemeClr val="bg1"/>
                </a:solidFill>
                <a:latin typeface="Helvetica" panose="020B0604020202020204" pitchFamily="34" charset="0"/>
                <a:cs typeface="Helvetica" panose="020B0604020202020204" pitchFamily="34" charset="0"/>
              </a:rPr>
              <a:t>As a result, the single-frame integration time of the sensor can be increased, reducing the time taken to detect planet targets for future instruments that use these sensors.</a:t>
            </a:r>
          </a:p>
          <a:p>
            <a:pPr marL="285750" indent="-285750">
              <a:buFont typeface="Arial" panose="020B0604020202020204" pitchFamily="34" charset="0"/>
              <a:buChar char="•"/>
            </a:pPr>
            <a:endParaRPr lang="en-US" dirty="0">
              <a:solidFill>
                <a:schemeClr val="bg1"/>
              </a:solidFill>
              <a:latin typeface="Helvetica" panose="020B0604020202020204" pitchFamily="34" charset="0"/>
              <a:cs typeface="Helvetica" panose="020B0604020202020204" pitchFamily="34" charset="0"/>
            </a:endParaRPr>
          </a:p>
          <a:p>
            <a:endParaRPr lang="en-US" dirty="0">
              <a:solidFill>
                <a:schemeClr val="bg1"/>
              </a:solidFill>
              <a:latin typeface="Helvetica" panose="020B0604020202020204" pitchFamily="34" charset="0"/>
              <a:cs typeface="Helvetica" panose="020B0604020202020204" pitchFamily="34" charset="0"/>
            </a:endParaRPr>
          </a:p>
          <a:p>
            <a:r>
              <a:rPr lang="en-US" dirty="0">
                <a:solidFill>
                  <a:schemeClr val="bg1"/>
                </a:solidFill>
                <a:latin typeface="Helvetica" panose="020B0604020202020204" pitchFamily="34" charset="0"/>
                <a:cs typeface="Helvetica" panose="020B0604020202020204" pitchFamily="34" charset="0"/>
              </a:rPr>
              <a:t>Publication:</a:t>
            </a:r>
          </a:p>
          <a:p>
            <a:endParaRPr lang="en-US"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2000" i="1" dirty="0">
                <a:solidFill>
                  <a:schemeClr val="bg1"/>
                </a:solidFill>
                <a:latin typeface="Helvetica" panose="020B0604020202020204" pitchFamily="34" charset="0"/>
                <a:cs typeface="Helvetica" panose="020B0604020202020204" pitchFamily="34" charset="0"/>
              </a:rPr>
              <a:t>Controlling EMCCD charge handling capacity through customized clocking </a:t>
            </a:r>
            <a:r>
              <a:rPr lang="en-US" sz="2000" dirty="0">
                <a:solidFill>
                  <a:schemeClr val="bg1"/>
                </a:solidFill>
                <a:latin typeface="Helvetica" panose="020B0604020202020204" pitchFamily="34" charset="0"/>
                <a:cs typeface="Helvetica" panose="020B0604020202020204" pitchFamily="34" charset="0"/>
              </a:rPr>
              <a:t>N. Bush </a:t>
            </a:r>
            <a:r>
              <a:rPr lang="en-US" sz="2000" i="1" dirty="0">
                <a:solidFill>
                  <a:schemeClr val="bg1"/>
                </a:solidFill>
                <a:latin typeface="Helvetica" panose="020B0604020202020204" pitchFamily="34" charset="0"/>
                <a:cs typeface="Helvetica" panose="020B0604020202020204" pitchFamily="34" charset="0"/>
              </a:rPr>
              <a:t>et al</a:t>
            </a:r>
            <a:r>
              <a:rPr lang="en-US" sz="2000" dirty="0">
                <a:solidFill>
                  <a:schemeClr val="bg1"/>
                </a:solidFill>
                <a:latin typeface="Helvetica" panose="020B0604020202020204" pitchFamily="34" charset="0"/>
                <a:cs typeface="Helvetica" panose="020B0604020202020204" pitchFamily="34" charset="0"/>
              </a:rPr>
              <a:t>; (prep) for SPIE Astronomical Telescopes and Instrumentation 2020.</a:t>
            </a:r>
          </a:p>
          <a:p>
            <a:pPr marL="285750" indent="-285750">
              <a:buFont typeface="Arial" panose="020B0604020202020204" pitchFamily="34" charset="0"/>
              <a:buChar char="•"/>
            </a:pPr>
            <a:endParaRPr lang="en-US" sz="2000" dirty="0"/>
          </a:p>
        </p:txBody>
      </p:sp>
      <p:sp>
        <p:nvSpPr>
          <p:cNvPr id="18" name="TextBox 17">
            <a:extLst>
              <a:ext uri="{FF2B5EF4-FFF2-40B4-BE49-F238E27FC236}">
                <a16:creationId xmlns:a16="http://schemas.microsoft.com/office/drawing/2014/main" id="{D074E557-55C3-4C21-BE13-2A417B1BB313}"/>
              </a:ext>
            </a:extLst>
          </p:cNvPr>
          <p:cNvSpPr txBox="1"/>
          <p:nvPr/>
        </p:nvSpPr>
        <p:spPr>
          <a:xfrm>
            <a:off x="452441" y="251103"/>
            <a:ext cx="2380780" cy="707886"/>
          </a:xfrm>
          <a:prstGeom prst="rect">
            <a:avLst/>
          </a:prstGeom>
          <a:noFill/>
        </p:spPr>
        <p:txBody>
          <a:bodyPr wrap="none" rtlCol="0">
            <a:spAutoFit/>
          </a:bodyPr>
          <a:lstStyle/>
          <a:p>
            <a:r>
              <a:rPr lang="en-US" sz="4000" dirty="0">
                <a:solidFill>
                  <a:schemeClr val="bg1"/>
                </a:solidFill>
                <a:latin typeface="Helvetica" panose="020B0604020202020204" pitchFamily="34" charset="0"/>
                <a:cs typeface="Helvetica" panose="020B0604020202020204" pitchFamily="34" charset="0"/>
              </a:rPr>
              <a:t>Summary</a:t>
            </a:r>
          </a:p>
        </p:txBody>
      </p:sp>
      <p:sp>
        <p:nvSpPr>
          <p:cNvPr id="17" name="Rectangle 16">
            <a:extLst>
              <a:ext uri="{FF2B5EF4-FFF2-40B4-BE49-F238E27FC236}">
                <a16:creationId xmlns:a16="http://schemas.microsoft.com/office/drawing/2014/main" id="{96B97B42-F836-4971-9732-85E43D3C9B55}"/>
              </a:ext>
            </a:extLst>
          </p:cNvPr>
          <p:cNvSpPr/>
          <p:nvPr/>
        </p:nvSpPr>
        <p:spPr>
          <a:xfrm rot="10800000" flipV="1">
            <a:off x="0" y="985226"/>
            <a:ext cx="3512820" cy="72047"/>
          </a:xfrm>
          <a:prstGeom prst="rect">
            <a:avLst/>
          </a:prstGeom>
          <a:gradFill flip="none" rotWithShape="1">
            <a:gsLst>
              <a:gs pos="0">
                <a:schemeClr val="tx1">
                  <a:alpha val="0"/>
                </a:schemeClr>
              </a:gs>
              <a:gs pos="4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3" name="Picture 292">
            <a:extLst>
              <a:ext uri="{FF2B5EF4-FFF2-40B4-BE49-F238E27FC236}">
                <a16:creationId xmlns:a16="http://schemas.microsoft.com/office/drawing/2014/main" id="{C2A1AADF-27F4-4A70-B4BE-556BB886CB43}"/>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76746" y="6172162"/>
            <a:ext cx="2910327" cy="620817"/>
          </a:xfrm>
          <a:prstGeom prst="rect">
            <a:avLst/>
          </a:prstGeom>
        </p:spPr>
      </p:pic>
      <p:pic>
        <p:nvPicPr>
          <p:cNvPr id="294" name="Picture 293">
            <a:extLst>
              <a:ext uri="{FF2B5EF4-FFF2-40B4-BE49-F238E27FC236}">
                <a16:creationId xmlns:a16="http://schemas.microsoft.com/office/drawing/2014/main" id="{DD10ED99-0449-4A3B-85F3-2FECE21AC92F}"/>
              </a:ext>
            </a:extLst>
          </p:cNvPr>
          <p:cNvPicPr>
            <a:picLocks noChangeAspect="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385623" y="1427022"/>
            <a:ext cx="4315883" cy="2426488"/>
          </a:xfrm>
          <a:prstGeom prst="roundRect">
            <a:avLst>
              <a:gd name="adj" fmla="val 0"/>
            </a:avLst>
          </a:prstGeom>
        </p:spPr>
      </p:pic>
      <p:sp>
        <p:nvSpPr>
          <p:cNvPr id="2" name="TextBox 1">
            <a:extLst>
              <a:ext uri="{FF2B5EF4-FFF2-40B4-BE49-F238E27FC236}">
                <a16:creationId xmlns:a16="http://schemas.microsoft.com/office/drawing/2014/main" id="{6D245DCC-AFD5-46DF-8457-620C9BC82825}"/>
              </a:ext>
            </a:extLst>
          </p:cNvPr>
          <p:cNvSpPr txBox="1"/>
          <p:nvPr/>
        </p:nvSpPr>
        <p:spPr>
          <a:xfrm>
            <a:off x="7567194" y="4560863"/>
            <a:ext cx="3922869" cy="461665"/>
          </a:xfrm>
          <a:prstGeom prst="rect">
            <a:avLst/>
          </a:prstGeom>
          <a:noFill/>
        </p:spPr>
        <p:txBody>
          <a:bodyPr wrap="none" rtlCol="0">
            <a:spAutoFit/>
          </a:bodyPr>
          <a:lstStyle/>
          <a:p>
            <a:r>
              <a:rPr lang="en-US" sz="2400" dirty="0">
                <a:solidFill>
                  <a:schemeClr val="bg1"/>
                </a:solidFill>
                <a:latin typeface="Helvetica" panose="020B0604020202020204" pitchFamily="34" charset="0"/>
                <a:cs typeface="Helvetica" panose="020B0604020202020204" pitchFamily="34" charset="0"/>
              </a:rPr>
              <a:t>Nathan.Bush@jpl.nasa.gov</a:t>
            </a:r>
          </a:p>
        </p:txBody>
      </p:sp>
      <p:grpSp>
        <p:nvGrpSpPr>
          <p:cNvPr id="14" name="Group 13">
            <a:extLst>
              <a:ext uri="{FF2B5EF4-FFF2-40B4-BE49-F238E27FC236}">
                <a16:creationId xmlns:a16="http://schemas.microsoft.com/office/drawing/2014/main" id="{CA0D6BC7-C936-4528-A731-6EA2FE553521}"/>
              </a:ext>
            </a:extLst>
          </p:cNvPr>
          <p:cNvGrpSpPr/>
          <p:nvPr/>
        </p:nvGrpSpPr>
        <p:grpSpPr>
          <a:xfrm>
            <a:off x="11424002" y="6108093"/>
            <a:ext cx="400814" cy="749907"/>
            <a:chOff x="2453623" y="4461797"/>
            <a:chExt cx="400814" cy="749907"/>
          </a:xfrm>
        </p:grpSpPr>
        <p:sp>
          <p:nvSpPr>
            <p:cNvPr id="15" name="Rectangle 14">
              <a:extLst>
                <a:ext uri="{FF2B5EF4-FFF2-40B4-BE49-F238E27FC236}">
                  <a16:creationId xmlns:a16="http://schemas.microsoft.com/office/drawing/2014/main" id="{19353AFE-5B54-4C7B-B71F-08E223CA8047}"/>
                </a:ext>
              </a:extLst>
            </p:cNvPr>
            <p:cNvSpPr/>
            <p:nvPr/>
          </p:nvSpPr>
          <p:spPr>
            <a:xfrm rot="2703990">
              <a:off x="2366090" y="4946004"/>
              <a:ext cx="283708" cy="10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29F7F3E-6847-444F-927A-D43DD6EB04B5}"/>
                </a:ext>
              </a:extLst>
            </p:cNvPr>
            <p:cNvSpPr/>
            <p:nvPr/>
          </p:nvSpPr>
          <p:spPr>
            <a:xfrm rot="8060217">
              <a:off x="2430576" y="4787843"/>
              <a:ext cx="749907" cy="97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Recorded Sound">
            <a:hlinkClick r:id="" action="ppaction://media"/>
            <a:extLst>
              <a:ext uri="{FF2B5EF4-FFF2-40B4-BE49-F238E27FC236}">
                <a16:creationId xmlns:a16="http://schemas.microsoft.com/office/drawing/2014/main" id="{65568AD2-7A1F-46C5-AEE8-05BC8043BC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42910" y="7298228"/>
            <a:ext cx="487363" cy="487363"/>
          </a:xfrm>
          <a:prstGeom prst="rect">
            <a:avLst/>
          </a:prstGeom>
        </p:spPr>
      </p:pic>
    </p:spTree>
    <p:extLst>
      <p:ext uri="{BB962C8B-B14F-4D97-AF65-F5344CB8AC3E}">
        <p14:creationId xmlns:p14="http://schemas.microsoft.com/office/powerpoint/2010/main" val="7971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942" fill="hold"/>
                                        <p:tgtEl>
                                          <p:spTgt spid="5"/>
                                        </p:tgtEl>
                                      </p:cBhvr>
                                    </p:cmd>
                                  </p:childTnLst>
                                </p:cTn>
                              </p:par>
                            </p:childTnLst>
                          </p:cTn>
                        </p:par>
                        <p:par>
                          <p:cTn id="7" fill="hold">
                            <p:stCondLst>
                              <p:cond delay="28942"/>
                            </p:stCondLst>
                            <p:childTnLst>
                              <p:par>
                                <p:cTn id="8" presetID="10"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1981</TotalTime>
  <Words>724</Words>
  <Application>Microsoft Office PowerPoint</Application>
  <PresentationFormat>Widescreen</PresentationFormat>
  <Paragraphs>109</Paragraphs>
  <Slides>9</Slides>
  <Notes>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Bush, Nathan L (389N)</dc:creator>
  <cp:lastModifiedBy>Bush, Nathan L (389N)</cp:lastModifiedBy>
  <cp:revision>103</cp:revision>
  <dcterms:created xsi:type="dcterms:W3CDTF">2020-10-08T23:31:16Z</dcterms:created>
  <dcterms:modified xsi:type="dcterms:W3CDTF">2020-11-09T05:11:02Z</dcterms:modified>
</cp:coreProperties>
</file>