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3"/>
  </p:notesMasterIdLst>
  <p:handoutMasterIdLst>
    <p:handoutMasterId r:id="rId14"/>
  </p:handoutMasterIdLst>
  <p:sldIdLst>
    <p:sldId id="282" r:id="rId3"/>
    <p:sldId id="283" r:id="rId4"/>
    <p:sldId id="284" r:id="rId5"/>
    <p:sldId id="279" r:id="rId6"/>
    <p:sldId id="280" r:id="rId7"/>
    <p:sldId id="285" r:id="rId8"/>
    <p:sldId id="286" r:id="rId9"/>
    <p:sldId id="287" r:id="rId10"/>
    <p:sldId id="288" r:id="rId11"/>
    <p:sldId id="281" r:id="rId12"/>
  </p:sldIdLst>
  <p:sldSz cx="9144000" cy="5143500" type="screen16x9"/>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6619" autoAdjust="0"/>
  </p:normalViewPr>
  <p:slideViewPr>
    <p:cSldViewPr snapToGrid="0" snapToObjects="1">
      <p:cViewPr varScale="1">
        <p:scale>
          <a:sx n="173" d="100"/>
          <a:sy n="173" d="100"/>
        </p:scale>
        <p:origin x="192" y="2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10/12/20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10/12/20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10/12/20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10/12/20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10/12/20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10/12/20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10/12/20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10/12/20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10/12/20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10/12/20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10/12/20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10/12/20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3.xml"/><Relationship Id="rId7" Type="http://schemas.openxmlformats.org/officeDocument/2006/relationships/hyperlink" Target="https://en.wikipedia.org/wiki/2020_Beirut_explosion" TargetMode="External"/><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livescience.com/beirut-explosion-biggest-non-nuclear.html" TargetMode="External"/><Relationship Id="rId11" Type="http://schemas.openxmlformats.org/officeDocument/2006/relationships/image" Target="../media/image22.jpg"/><Relationship Id="rId5" Type="http://schemas.openxmlformats.org/officeDocument/2006/relationships/hyperlink" Target="https://www.bbc.com/news/world-middle-east-53668493" TargetMode="External"/><Relationship Id="rId10" Type="http://schemas.openxmlformats.org/officeDocument/2006/relationships/image" Target="../media/image21.png"/><Relationship Id="rId4" Type="http://schemas.openxmlformats.org/officeDocument/2006/relationships/hyperlink" Target="https://www.forbes.com/sites/davidbressan/2020/08/06/beirut-port-explosion-triggers-magnitude-3-earthquake/" TargetMode="External"/><Relationship Id="rId9"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8.ti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t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1.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tif"/><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8.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2903" y="3492076"/>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20" name="TextBox 19">
            <a:extLst>
              <a:ext uri="{FF2B5EF4-FFF2-40B4-BE49-F238E27FC236}">
                <a16:creationId xmlns:a16="http://schemas.microsoft.com/office/drawing/2014/main" id="{425F809F-D295-CF4A-B583-F28EED4303E1}"/>
              </a:ext>
            </a:extLst>
          </p:cNvPr>
          <p:cNvSpPr txBox="1"/>
          <p:nvPr/>
        </p:nvSpPr>
        <p:spPr>
          <a:xfrm>
            <a:off x="0" y="4646136"/>
            <a:ext cx="5619774" cy="246221"/>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Postdoc Program: NASA POSTDOCTORAL PROGRAM (NPP)</a:t>
            </a:r>
          </a:p>
        </p:txBody>
      </p:sp>
      <p:sp>
        <p:nvSpPr>
          <p:cNvPr id="21" name="Text Placeholder 6">
            <a:extLst>
              <a:ext uri="{FF2B5EF4-FFF2-40B4-BE49-F238E27FC236}">
                <a16:creationId xmlns:a16="http://schemas.microsoft.com/office/drawing/2014/main" id="{75C96E39-15BA-454B-9C61-B51E6FF9EAB8}"/>
              </a:ext>
            </a:extLst>
          </p:cNvPr>
          <p:cNvSpPr txBox="1">
            <a:spLocks/>
          </p:cNvSpPr>
          <p:nvPr/>
        </p:nvSpPr>
        <p:spPr>
          <a:xfrm>
            <a:off x="-9144" y="4167251"/>
            <a:ext cx="9049657" cy="518855"/>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b="1" dirty="0">
                <a:solidFill>
                  <a:schemeClr val="tx1"/>
                </a:solidFill>
                <a:latin typeface="Arial" charset="0"/>
              </a:rPr>
              <a:t>Principal Investigator: Olusegun Jonah (335)</a:t>
            </a:r>
          </a:p>
          <a:p>
            <a:r>
              <a:rPr lang="en-US" sz="1200" b="1" dirty="0">
                <a:solidFill>
                  <a:schemeClr val="tx1"/>
                </a:solidFill>
                <a:latin typeface="Arial" charset="0"/>
              </a:rPr>
              <a:t>Co-Is: Attila </a:t>
            </a:r>
            <a:r>
              <a:rPr lang="en-US" sz="1200" b="1" dirty="0" err="1">
                <a:solidFill>
                  <a:schemeClr val="tx1"/>
                </a:solidFill>
                <a:latin typeface="Arial" charset="0"/>
              </a:rPr>
              <a:t>Komjathy</a:t>
            </a:r>
            <a:r>
              <a:rPr lang="en-US" sz="1200" b="1" dirty="0">
                <a:solidFill>
                  <a:schemeClr val="tx1"/>
                </a:solidFill>
                <a:latin typeface="Arial" charset="0"/>
              </a:rPr>
              <a:t>, Siddharth Krishnamoorthy, Panagiotis </a:t>
            </a:r>
            <a:r>
              <a:rPr lang="en-US" sz="1200" b="1" dirty="0" err="1">
                <a:solidFill>
                  <a:schemeClr val="tx1"/>
                </a:solidFill>
                <a:latin typeface="Arial" charset="0"/>
              </a:rPr>
              <a:t>Vergados</a:t>
            </a:r>
            <a:r>
              <a:rPr lang="en-US" sz="1200" b="1" dirty="0">
                <a:solidFill>
                  <a:schemeClr val="tx1"/>
                </a:solidFill>
                <a:latin typeface="Arial" charset="0"/>
              </a:rPr>
              <a:t> (335)</a:t>
            </a:r>
          </a:p>
          <a:p>
            <a:endParaRPr lang="en-US" sz="1600" dirty="0"/>
          </a:p>
        </p:txBody>
      </p:sp>
      <p:sp>
        <p:nvSpPr>
          <p:cNvPr id="23" name="Text Placeholder 6">
            <a:extLst>
              <a:ext uri="{FF2B5EF4-FFF2-40B4-BE49-F238E27FC236}">
                <a16:creationId xmlns:a16="http://schemas.microsoft.com/office/drawing/2014/main" id="{1C0D4013-E277-8A4C-AED0-FD5819BD9E31}"/>
              </a:ext>
            </a:extLst>
          </p:cNvPr>
          <p:cNvSpPr txBox="1">
            <a:spLocks/>
          </p:cNvSpPr>
          <p:nvPr/>
        </p:nvSpPr>
        <p:spPr>
          <a:xfrm>
            <a:off x="0" y="3874262"/>
            <a:ext cx="9144000" cy="518855"/>
          </a:xfrm>
          <a:prstGeom prst="rect">
            <a:avLst/>
          </a:prstGeom>
        </p:spPr>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60" b="1" dirty="0">
                <a:ln/>
                <a:solidFill>
                  <a:schemeClr val="accent4"/>
                </a:solidFill>
                <a:latin typeface="Arial" charset="0"/>
              </a:rPr>
              <a:t>Detection and characterization of anthropogenic explosion: Beirut August 04, 2020 case study</a:t>
            </a:r>
          </a:p>
          <a:p>
            <a:endParaRPr lang="en-US" sz="1600" b="1" dirty="0">
              <a:ln/>
              <a:solidFill>
                <a:schemeClr val="accent4"/>
              </a:solidFill>
            </a:endParaRPr>
          </a:p>
        </p:txBody>
      </p:sp>
      <p:pic>
        <p:nvPicPr>
          <p:cNvPr id="14" name="Picture 13" descr="D2010_0210_alt-v1rgb.png">
            <a:extLst>
              <a:ext uri="{FF2B5EF4-FFF2-40B4-BE49-F238E27FC236}">
                <a16:creationId xmlns:a16="http://schemas.microsoft.com/office/drawing/2014/main" id="{3971092A-CF13-534A-83E1-F53F8868724A}"/>
              </a:ext>
            </a:extLst>
          </p:cNvPr>
          <p:cNvPicPr>
            <a:picLocks noChangeAspect="1"/>
          </p:cNvPicPr>
          <p:nvPr/>
        </p:nvPicPr>
        <p:blipFill rotWithShape="1">
          <a:blip r:embed="rId4">
            <a:extLst>
              <a:ext uri="{28A0092B-C50C-407E-A947-70E740481C1C}">
                <a14:useLocalDpi xmlns:a14="http://schemas.microsoft.com/office/drawing/2010/main" val="0"/>
              </a:ext>
            </a:extLst>
          </a:blip>
          <a:srcRect l="1357" t="47796" b="10657"/>
          <a:stretch/>
        </p:blipFill>
        <p:spPr>
          <a:xfrm>
            <a:off x="0" y="0"/>
            <a:ext cx="9156095" cy="3529263"/>
          </a:xfrm>
          <a:prstGeom prst="rect">
            <a:avLst/>
          </a:prstGeom>
        </p:spPr>
      </p:pic>
      <p:sp>
        <p:nvSpPr>
          <p:cNvPr id="13" name="Text Placeholder 6">
            <a:extLst>
              <a:ext uri="{FF2B5EF4-FFF2-40B4-BE49-F238E27FC236}">
                <a16:creationId xmlns:a16="http://schemas.microsoft.com/office/drawing/2014/main" id="{AA81DF4B-276D-7E48-89E8-3D279B843553}"/>
              </a:ext>
            </a:extLst>
          </p:cNvPr>
          <p:cNvSpPr txBox="1">
            <a:spLocks/>
          </p:cNvSpPr>
          <p:nvPr/>
        </p:nvSpPr>
        <p:spPr>
          <a:xfrm>
            <a:off x="0" y="0"/>
            <a:ext cx="9144000" cy="8892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scene3d>
              <a:camera prst="orthographicFront"/>
              <a:lightRig rig="soft" dir="t">
                <a:rot lat="0" lon="0" rev="15600000"/>
              </a:lightRig>
            </a:scene3d>
            <a:sp3d extrusionH="57150" prstMaterial="softEdge">
              <a:bevelT w="25400" h="38100"/>
            </a:sp3d>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ln/>
                <a:solidFill>
                  <a:schemeClr val="accent4"/>
                </a:solidFill>
                <a:latin typeface="+mj-lt"/>
              </a:rPr>
              <a:t>Detection and characterization of anthropogenic explosion: Beirut case study</a:t>
            </a:r>
          </a:p>
          <a:p>
            <a:endParaRPr lang="en-US" sz="1600" b="1" dirty="0">
              <a:ln/>
              <a:solidFill>
                <a:schemeClr val="accent4"/>
              </a:solidFill>
            </a:endParaRPr>
          </a:p>
        </p:txBody>
      </p:sp>
      <p:pic>
        <p:nvPicPr>
          <p:cNvPr id="6" name="Audio Recording Oct 12, 2020 at 3:56:10 PM" descr="Audio Recording Oct 12, 2020 at 3:56:10 PM">
            <a:hlinkClick r:id="" action="ppaction://media"/>
            <a:extLst>
              <a:ext uri="{FF2B5EF4-FFF2-40B4-BE49-F238E27FC236}">
                <a16:creationId xmlns:a16="http://schemas.microsoft.com/office/drawing/2014/main" id="{4569577B-7A8F-BE44-8971-ABE783F8C6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228159" y="761928"/>
            <a:ext cx="4221268" cy="4218061"/>
          </a:xfrm>
        </p:spPr>
        <p:txBody>
          <a:bodyPr/>
          <a:lstStyle/>
          <a:p>
            <a:r>
              <a:rPr lang="en-US" sz="1050" i="1" dirty="0">
                <a:solidFill>
                  <a:srgbClr val="FF0000"/>
                </a:solidFill>
              </a:rPr>
              <a:t>References:</a:t>
            </a:r>
          </a:p>
          <a:p>
            <a:r>
              <a:rPr lang="en-US" sz="1050" i="1" dirty="0" err="1"/>
              <a:t>Bressan</a:t>
            </a:r>
            <a:r>
              <a:rPr lang="en-US" sz="1050" i="1" dirty="0"/>
              <a:t>, David. </a:t>
            </a:r>
            <a:r>
              <a:rPr lang="en-US" sz="1050" i="1" dirty="0">
                <a:hlinkClick r:id="rId4"/>
              </a:rPr>
              <a:t>"Beirut Explosion Generates Seismic Waves Equivalent Of A Magnitude 3.3 Earthquake"</a:t>
            </a:r>
            <a:r>
              <a:rPr lang="en-US" sz="1050" i="1" dirty="0"/>
              <a:t>. Forbes.</a:t>
            </a:r>
            <a:endParaRPr lang="en-US" sz="1050" dirty="0"/>
          </a:p>
          <a:p>
            <a:r>
              <a:rPr lang="en-US" sz="1050" dirty="0"/>
              <a:t>BBC news: Beirut explosion: What we know so far. </a:t>
            </a:r>
            <a:r>
              <a:rPr lang="en-US" sz="1050" i="1" dirty="0">
                <a:hlinkClick r:id="rId5"/>
              </a:rPr>
              <a:t>https://www.bbc.com/news/world-middle-east-53668493</a:t>
            </a:r>
            <a:r>
              <a:rPr lang="en-US" sz="1050" dirty="0"/>
              <a:t>.</a:t>
            </a:r>
          </a:p>
          <a:p>
            <a:r>
              <a:rPr lang="en-US" sz="1050" dirty="0"/>
              <a:t>Huang, C. Y., </a:t>
            </a:r>
            <a:r>
              <a:rPr lang="en-US" sz="1050" dirty="0" err="1"/>
              <a:t>Helmboldt</a:t>
            </a:r>
            <a:r>
              <a:rPr lang="en-US" sz="1050" dirty="0"/>
              <a:t>, J. F., Park, J., Pedersen, T. R., &amp; </a:t>
            </a:r>
            <a:r>
              <a:rPr lang="en-US" sz="1050" dirty="0" err="1"/>
              <a:t>Willemann</a:t>
            </a:r>
            <a:r>
              <a:rPr lang="en-US" sz="1050" dirty="0"/>
              <a:t>, R. (2019). Ionospheric Detection of Explosive Events. </a:t>
            </a:r>
            <a:r>
              <a:rPr lang="en-US" sz="1050" i="1" dirty="0"/>
              <a:t>Reviews of Geophysics</a:t>
            </a:r>
            <a:r>
              <a:rPr lang="en-US" sz="1050" dirty="0"/>
              <a:t>, 57, 78–105. https://</a:t>
            </a:r>
            <a:r>
              <a:rPr lang="en-US" sz="1050" dirty="0" err="1"/>
              <a:t>doi.org</a:t>
            </a:r>
            <a:r>
              <a:rPr lang="en-US" sz="1050" dirty="0"/>
              <a:t>/10.1029/ 2017RG000594</a:t>
            </a:r>
          </a:p>
          <a:p>
            <a:r>
              <a:rPr lang="en-US" sz="1050" dirty="0"/>
              <a:t>Jonah, O. F., E. A. </a:t>
            </a:r>
            <a:r>
              <a:rPr lang="en-US" sz="1050" dirty="0" err="1"/>
              <a:t>Kherani</a:t>
            </a:r>
            <a:r>
              <a:rPr lang="en-US" sz="1050" dirty="0"/>
              <a:t>, and E. R. De Paula (2016), Observation of TEC perturbation associated with </a:t>
            </a:r>
            <a:r>
              <a:rPr lang="en-US" sz="1050" dirty="0" err="1"/>
              <a:t>mediumscale</a:t>
            </a:r>
            <a:r>
              <a:rPr lang="en-US" sz="1050" dirty="0"/>
              <a:t> traveling ionospheric disturbance and possible seeding mechanism of atmospheric gravity wave at a Brazilian sector, </a:t>
            </a:r>
            <a:r>
              <a:rPr lang="en-US" sz="1050" i="1" dirty="0"/>
              <a:t>J. </a:t>
            </a:r>
            <a:r>
              <a:rPr lang="en-US" sz="1050" i="1" dirty="0" err="1"/>
              <a:t>Geophys</a:t>
            </a:r>
            <a:r>
              <a:rPr lang="en-US" sz="1050" i="1" dirty="0"/>
              <a:t>. Res. Space Physics</a:t>
            </a:r>
            <a:r>
              <a:rPr lang="en-US" sz="1050" dirty="0"/>
              <a:t>, 121, 2531-2546, doi:10.1002/2015JA022273.</a:t>
            </a:r>
          </a:p>
          <a:p>
            <a:r>
              <a:rPr lang="en-US" sz="1050" i="1" dirty="0" err="1"/>
              <a:t>Livescience</a:t>
            </a:r>
            <a:r>
              <a:rPr lang="en-US" sz="1050" i="1" dirty="0"/>
              <a:t>:</a:t>
            </a:r>
            <a:r>
              <a:rPr lang="en-US" sz="1050" b="1" dirty="0"/>
              <a:t> Beirut blast was one of the biggest non-nuclear explosions ever. </a:t>
            </a:r>
            <a:r>
              <a:rPr lang="en-US" sz="1050" i="1" dirty="0">
                <a:hlinkClick r:id="rId6"/>
              </a:rPr>
              <a:t>https://www.livescience.com/beirut-explosion-biggest-non-nuclear.html</a:t>
            </a:r>
            <a:endParaRPr lang="en-US" sz="1050" i="1" dirty="0"/>
          </a:p>
          <a:p>
            <a:r>
              <a:rPr lang="en-US" sz="1050" dirty="0"/>
              <a:t>Meng, X., </a:t>
            </a:r>
            <a:r>
              <a:rPr lang="en-US" sz="1050" dirty="0" err="1"/>
              <a:t>Vergados</a:t>
            </a:r>
            <a:r>
              <a:rPr lang="en-US" sz="1050" dirty="0"/>
              <a:t>, P., </a:t>
            </a:r>
            <a:r>
              <a:rPr lang="en-US" sz="1050" dirty="0" err="1"/>
              <a:t>Komjathy</a:t>
            </a:r>
            <a:r>
              <a:rPr lang="en-US" sz="1050" dirty="0"/>
              <a:t>, A., &amp; </a:t>
            </a:r>
            <a:r>
              <a:rPr lang="en-US" sz="1050" dirty="0" err="1"/>
              <a:t>Verkhoglyadova</a:t>
            </a:r>
            <a:r>
              <a:rPr lang="en-US" sz="1050" dirty="0"/>
              <a:t>, O. (2019). Upper atmospheric responses to surface disturbances: An observational perspective. Radio Science, 54. https://</a:t>
            </a:r>
            <a:r>
              <a:rPr lang="en-US" sz="1050" dirty="0" err="1"/>
              <a:t>doi.org</a:t>
            </a:r>
            <a:r>
              <a:rPr lang="en-US" sz="1050" dirty="0"/>
              <a:t>/10.1029/2019RS006858.</a:t>
            </a:r>
          </a:p>
          <a:p>
            <a:r>
              <a:rPr lang="en-US" sz="1050" dirty="0"/>
              <a:t>Wikipedia: 2020 Beirut explosion. </a:t>
            </a:r>
            <a:r>
              <a:rPr lang="en-US" sz="1050" i="1" dirty="0">
                <a:hlinkClick r:id="rId7"/>
              </a:rPr>
              <a:t>https://en.wikipedia.org/wiki/2020</a:t>
            </a:r>
            <a:r>
              <a:rPr lang="en-US" sz="1050" dirty="0">
                <a:hlinkClick r:id="rId7"/>
              </a:rPr>
              <a:t>_Beirut_explosion</a:t>
            </a:r>
            <a:r>
              <a:rPr lang="en-US" sz="1050" dirty="0"/>
              <a:t>.</a:t>
            </a:r>
          </a:p>
          <a:p>
            <a:endParaRPr lang="en-US" sz="1050" dirty="0"/>
          </a:p>
          <a:p>
            <a:endParaRPr lang="en-US" sz="1050"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228159" y="312934"/>
            <a:ext cx="8454602" cy="430183"/>
          </a:xfrm>
        </p:spPr>
        <p:txBody>
          <a:bodyPr/>
          <a:lstStyle/>
          <a:p>
            <a:r>
              <a:rPr lang="en-US" dirty="0"/>
              <a:t>References and Acknowledgements</a:t>
            </a:r>
          </a:p>
          <a:p>
            <a:endParaRPr lang="en-US" dirty="0"/>
          </a:p>
        </p:txBody>
      </p:sp>
      <p:sp>
        <p:nvSpPr>
          <p:cNvPr id="4" name="Text Placeholder 1">
            <a:extLst>
              <a:ext uri="{FF2B5EF4-FFF2-40B4-BE49-F238E27FC236}">
                <a16:creationId xmlns:a16="http://schemas.microsoft.com/office/drawing/2014/main" id="{F80ED0CB-F326-C545-B122-BBF2DB5F767A}"/>
              </a:ext>
            </a:extLst>
          </p:cNvPr>
          <p:cNvSpPr txBox="1">
            <a:spLocks/>
          </p:cNvSpPr>
          <p:nvPr/>
        </p:nvSpPr>
        <p:spPr>
          <a:xfrm>
            <a:off x="4611478" y="2572484"/>
            <a:ext cx="4221268" cy="298475"/>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Acknowledgements</a:t>
            </a:r>
            <a:r>
              <a:rPr lang="en-US" i="1" dirty="0"/>
              <a:t>:</a:t>
            </a:r>
          </a:p>
        </p:txBody>
      </p:sp>
      <p:pic>
        <p:nvPicPr>
          <p:cNvPr id="6" name="Picture 5">
            <a:extLst>
              <a:ext uri="{FF2B5EF4-FFF2-40B4-BE49-F238E27FC236}">
                <a16:creationId xmlns:a16="http://schemas.microsoft.com/office/drawing/2014/main" id="{4EA806A9-DEA6-854F-8EAD-85DDED1D53F2}"/>
              </a:ext>
            </a:extLst>
          </p:cNvPr>
          <p:cNvPicPr>
            <a:picLocks noChangeAspect="1"/>
          </p:cNvPicPr>
          <p:nvPr/>
        </p:nvPicPr>
        <p:blipFill>
          <a:blip r:embed="rId8"/>
          <a:stretch>
            <a:fillRect/>
          </a:stretch>
        </p:blipFill>
        <p:spPr>
          <a:xfrm>
            <a:off x="6792127" y="2816317"/>
            <a:ext cx="1112548" cy="1112548"/>
          </a:xfrm>
          <a:prstGeom prst="rect">
            <a:avLst/>
          </a:prstGeom>
        </p:spPr>
      </p:pic>
      <p:pic>
        <p:nvPicPr>
          <p:cNvPr id="8" name="Picture 7">
            <a:extLst>
              <a:ext uri="{FF2B5EF4-FFF2-40B4-BE49-F238E27FC236}">
                <a16:creationId xmlns:a16="http://schemas.microsoft.com/office/drawing/2014/main" id="{FBEE736D-4515-2845-B956-00BDE2272818}"/>
              </a:ext>
            </a:extLst>
          </p:cNvPr>
          <p:cNvPicPr>
            <a:picLocks noChangeAspect="1"/>
          </p:cNvPicPr>
          <p:nvPr/>
        </p:nvPicPr>
        <p:blipFill>
          <a:blip r:embed="rId9"/>
          <a:stretch>
            <a:fillRect/>
          </a:stretch>
        </p:blipFill>
        <p:spPr>
          <a:xfrm>
            <a:off x="4541463" y="2862819"/>
            <a:ext cx="1133456" cy="1133456"/>
          </a:xfrm>
          <a:prstGeom prst="rect">
            <a:avLst/>
          </a:prstGeom>
        </p:spPr>
      </p:pic>
      <p:pic>
        <p:nvPicPr>
          <p:cNvPr id="12" name="Picture 11">
            <a:extLst>
              <a:ext uri="{FF2B5EF4-FFF2-40B4-BE49-F238E27FC236}">
                <a16:creationId xmlns:a16="http://schemas.microsoft.com/office/drawing/2014/main" id="{450F868F-EA2D-304E-A06A-A40BC2857121}"/>
              </a:ext>
            </a:extLst>
          </p:cNvPr>
          <p:cNvPicPr>
            <a:picLocks noChangeAspect="1"/>
          </p:cNvPicPr>
          <p:nvPr/>
        </p:nvPicPr>
        <p:blipFill>
          <a:blip r:embed="rId10"/>
          <a:stretch>
            <a:fillRect/>
          </a:stretch>
        </p:blipFill>
        <p:spPr>
          <a:xfrm>
            <a:off x="5609564" y="2870958"/>
            <a:ext cx="1112548" cy="1112548"/>
          </a:xfrm>
          <a:prstGeom prst="rect">
            <a:avLst/>
          </a:prstGeom>
        </p:spPr>
      </p:pic>
      <p:pic>
        <p:nvPicPr>
          <p:cNvPr id="16" name="Picture 15">
            <a:extLst>
              <a:ext uri="{FF2B5EF4-FFF2-40B4-BE49-F238E27FC236}">
                <a16:creationId xmlns:a16="http://schemas.microsoft.com/office/drawing/2014/main" id="{AD558AFF-77F9-4346-82BE-EEA4E7A9F49B}"/>
              </a:ext>
            </a:extLst>
          </p:cNvPr>
          <p:cNvPicPr>
            <a:picLocks noChangeAspect="1"/>
          </p:cNvPicPr>
          <p:nvPr/>
        </p:nvPicPr>
        <p:blipFill>
          <a:blip r:embed="rId11"/>
          <a:stretch>
            <a:fillRect/>
          </a:stretch>
        </p:blipFill>
        <p:spPr>
          <a:xfrm>
            <a:off x="8099995" y="3037321"/>
            <a:ext cx="582766" cy="656655"/>
          </a:xfrm>
          <a:prstGeom prst="rect">
            <a:avLst/>
          </a:prstGeom>
        </p:spPr>
      </p:pic>
      <p:sp>
        <p:nvSpPr>
          <p:cNvPr id="10" name="Text Placeholder 1">
            <a:extLst>
              <a:ext uri="{FF2B5EF4-FFF2-40B4-BE49-F238E27FC236}">
                <a16:creationId xmlns:a16="http://schemas.microsoft.com/office/drawing/2014/main" id="{778B66E8-1843-0B4F-B1AB-0FB611F8190D}"/>
              </a:ext>
            </a:extLst>
          </p:cNvPr>
          <p:cNvSpPr txBox="1">
            <a:spLocks/>
          </p:cNvSpPr>
          <p:nvPr/>
        </p:nvSpPr>
        <p:spPr>
          <a:xfrm>
            <a:off x="4503421" y="788816"/>
            <a:ext cx="4221268" cy="298475"/>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baseline="0">
                <a:solidFill>
                  <a:schemeClr val="tx1"/>
                </a:solidFill>
                <a:latin typeface="Arial" panose="020B0604020202020204" pitchFamily="34" charset="0"/>
                <a:ea typeface="+mn-ea"/>
                <a:cs typeface="Arial" panose="020B0604020202020204" pitchFamily="34" charset="0"/>
              </a:defRPr>
            </a:lvl1pPr>
            <a:lvl2pPr marL="4114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77724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05156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32588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Future Study:</a:t>
            </a:r>
          </a:p>
          <a:p>
            <a:pPr marL="228600" indent="-228600">
              <a:buAutoNum type="arabicParenBoth"/>
            </a:pPr>
            <a:r>
              <a:rPr lang="en-US" i="1" dirty="0"/>
              <a:t>We intend to carry more case studies.</a:t>
            </a:r>
          </a:p>
          <a:p>
            <a:pPr marL="228600" indent="-228600">
              <a:buAutoNum type="arabicParenBoth"/>
            </a:pPr>
            <a:r>
              <a:rPr lang="en-US" i="1" dirty="0"/>
              <a:t>Use multiple instruments to further  investigate the detail of this type of surface wave and improve our understanding of the atmospheric coupling .</a:t>
            </a:r>
          </a:p>
          <a:p>
            <a:pPr marL="228600" indent="-228600">
              <a:buAutoNum type="arabicParenBoth"/>
            </a:pPr>
            <a:r>
              <a:rPr lang="en-US" i="1" dirty="0"/>
              <a:t>Other wave properties such as wavelength will be derived. </a:t>
            </a:r>
          </a:p>
        </p:txBody>
      </p:sp>
      <p:sp>
        <p:nvSpPr>
          <p:cNvPr id="5" name="Rectangle 4">
            <a:extLst>
              <a:ext uri="{FF2B5EF4-FFF2-40B4-BE49-F238E27FC236}">
                <a16:creationId xmlns:a16="http://schemas.microsoft.com/office/drawing/2014/main" id="{F426AA37-FFCB-114A-B595-618BAC3E0E41}"/>
              </a:ext>
            </a:extLst>
          </p:cNvPr>
          <p:cNvSpPr/>
          <p:nvPr/>
        </p:nvSpPr>
        <p:spPr>
          <a:xfrm>
            <a:off x="4280485" y="4253993"/>
            <a:ext cx="4883254" cy="830997"/>
          </a:xfrm>
          <a:prstGeom prst="rect">
            <a:avLst/>
          </a:prstGeom>
        </p:spPr>
        <p:txBody>
          <a:bodyPr wrap="square">
            <a:spAutoFit/>
          </a:bodyPr>
          <a:lstStyle/>
          <a:p>
            <a:r>
              <a:rPr lang="en-US" sz="1200" dirty="0">
                <a:solidFill>
                  <a:srgbClr val="000000"/>
                </a:solidFill>
                <a:latin typeface="Helvetica" pitchFamily="2" charset="0"/>
              </a:rPr>
              <a:t>This research was supported by an appointment to the NASA Postdoctoral Program at the NASA Jet Propulsion Laboratory, administered by Universities Space Research Association through a contract with NASA.</a:t>
            </a:r>
            <a:endParaRPr lang="en-US" sz="1200" dirty="0">
              <a:solidFill>
                <a:srgbClr val="000000"/>
              </a:solidFill>
              <a:effectLst/>
              <a:latin typeface="Helvetica" pitchFamily="2" charset="0"/>
            </a:endParaRPr>
          </a:p>
        </p:txBody>
      </p:sp>
      <p:pic>
        <p:nvPicPr>
          <p:cNvPr id="13" name="Audio Recording Oct 12, 2020 at 4:41:57 PM" descr="Audio Recording Oct 12, 2020 at 4:41:57 PM">
            <a:hlinkClick r:id="" action="ppaction://media"/>
            <a:extLst>
              <a:ext uri="{FF2B5EF4-FFF2-40B4-BE49-F238E27FC236}">
                <a16:creationId xmlns:a16="http://schemas.microsoft.com/office/drawing/2014/main" id="{6927F93F-11EA-A042-BD5A-D30E3236CC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881775" y="1999722"/>
            <a:ext cx="812800" cy="8128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1EF494-E39F-1746-86A4-234CECC4A266}"/>
              </a:ext>
            </a:extLst>
          </p:cNvPr>
          <p:cNvPicPr>
            <a:picLocks noChangeAspect="1"/>
          </p:cNvPicPr>
          <p:nvPr/>
        </p:nvPicPr>
        <p:blipFill>
          <a:blip r:embed="rId4">
            <a:alphaModFix amt="35000"/>
          </a:blip>
          <a:stretch>
            <a:fillRect/>
          </a:stretch>
        </p:blipFill>
        <p:spPr>
          <a:xfrm>
            <a:off x="71966" y="-14800"/>
            <a:ext cx="9143999" cy="5158300"/>
          </a:xfrm>
          <a:prstGeom prst="rect">
            <a:avLst/>
          </a:prstGeom>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1" y="832104"/>
            <a:ext cx="3712464" cy="4160520"/>
          </a:xfrm>
        </p:spPr>
        <p:txBody>
          <a:bodyPr/>
          <a:lstStyle/>
          <a:p>
            <a:r>
              <a:rPr lang="en-US" sz="1600" dirty="0"/>
              <a:t>The Beirut explosion was one of the </a:t>
            </a:r>
            <a:r>
              <a:rPr lang="en-US" sz="1600" dirty="0">
                <a:solidFill>
                  <a:srgbClr val="FF0000"/>
                </a:solidFill>
              </a:rPr>
              <a:t>biggest non-nuclear explosion ever</a:t>
            </a:r>
          </a:p>
          <a:p>
            <a:r>
              <a:rPr lang="en-US" sz="1600" dirty="0"/>
              <a:t>According the Univ. Sheffield, the explosion is estimated to be equivalent to 1500 tones of TNT.</a:t>
            </a:r>
          </a:p>
          <a:p>
            <a:r>
              <a:rPr lang="en-US" sz="1600" dirty="0"/>
              <a:t>The Ammonium nitrite gas combined with fuel-oil created an </a:t>
            </a:r>
            <a:r>
              <a:rPr lang="en-US" sz="1600" dirty="0">
                <a:solidFill>
                  <a:srgbClr val="FF0000"/>
                </a:solidFill>
              </a:rPr>
              <a:t>explosion that caused a shock wave to ripple across the city and generated acoustic waves that propagate through the atmosphere.</a:t>
            </a:r>
          </a:p>
          <a:p>
            <a:r>
              <a:rPr lang="en-US" sz="1600" dirty="0"/>
              <a:t>This blast was felt at more than 160 mi away and caused at least 190 deaths, 3 missing, 6,500 injuries, $10 – 15 billion property damage and rendered 300,000 people homeless.</a:t>
            </a:r>
          </a:p>
          <a:p>
            <a:endParaRPr lang="en-US"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103843" y="84098"/>
            <a:ext cx="3398309" cy="649108"/>
          </a:xfrm>
        </p:spPr>
        <p:txBody>
          <a:bodyPr/>
          <a:lstStyle/>
          <a:p>
            <a:r>
              <a:rPr lang="en-US" sz="1800" dirty="0"/>
              <a:t>Introduction:</a:t>
            </a:r>
          </a:p>
          <a:p>
            <a:r>
              <a:rPr lang="en-US" sz="1600" dirty="0"/>
              <a:t>August 04 2020 Beirut explosion</a:t>
            </a:r>
          </a:p>
        </p:txBody>
      </p:sp>
      <p:pic>
        <p:nvPicPr>
          <p:cNvPr id="13" name="Picture 12">
            <a:extLst>
              <a:ext uri="{FF2B5EF4-FFF2-40B4-BE49-F238E27FC236}">
                <a16:creationId xmlns:a16="http://schemas.microsoft.com/office/drawing/2014/main" id="{B8E8CEBA-92E1-7443-9A09-2F08BA9D76C3}"/>
              </a:ext>
            </a:extLst>
          </p:cNvPr>
          <p:cNvPicPr>
            <a:picLocks noChangeAspect="1"/>
          </p:cNvPicPr>
          <p:nvPr/>
        </p:nvPicPr>
        <p:blipFill>
          <a:blip r:embed="rId5"/>
          <a:stretch>
            <a:fillRect/>
          </a:stretch>
        </p:blipFill>
        <p:spPr>
          <a:xfrm>
            <a:off x="3849623" y="0"/>
            <a:ext cx="5294376" cy="2743200"/>
          </a:xfrm>
          <a:prstGeom prst="rect">
            <a:avLst/>
          </a:prstGeom>
        </p:spPr>
      </p:pic>
      <p:pic>
        <p:nvPicPr>
          <p:cNvPr id="17" name="Picture 16">
            <a:extLst>
              <a:ext uri="{FF2B5EF4-FFF2-40B4-BE49-F238E27FC236}">
                <a16:creationId xmlns:a16="http://schemas.microsoft.com/office/drawing/2014/main" id="{D803DF0E-F484-0740-B0C7-40921EBFF743}"/>
              </a:ext>
            </a:extLst>
          </p:cNvPr>
          <p:cNvPicPr>
            <a:picLocks noChangeAspect="1"/>
          </p:cNvPicPr>
          <p:nvPr/>
        </p:nvPicPr>
        <p:blipFill rotWithShape="1">
          <a:blip r:embed="rId6"/>
          <a:srcRect t="48356"/>
          <a:stretch/>
        </p:blipFill>
        <p:spPr>
          <a:xfrm>
            <a:off x="6534773" y="2935223"/>
            <a:ext cx="2609225" cy="1573947"/>
          </a:xfrm>
          <a:prstGeom prst="rect">
            <a:avLst/>
          </a:prstGeom>
        </p:spPr>
      </p:pic>
      <p:pic>
        <p:nvPicPr>
          <p:cNvPr id="18" name="Picture 17">
            <a:extLst>
              <a:ext uri="{FF2B5EF4-FFF2-40B4-BE49-F238E27FC236}">
                <a16:creationId xmlns:a16="http://schemas.microsoft.com/office/drawing/2014/main" id="{EA23EF66-699A-F248-85F6-F202A1C7A2B5}"/>
              </a:ext>
            </a:extLst>
          </p:cNvPr>
          <p:cNvPicPr>
            <a:picLocks noChangeAspect="1"/>
          </p:cNvPicPr>
          <p:nvPr/>
        </p:nvPicPr>
        <p:blipFill rotWithShape="1">
          <a:blip r:embed="rId6"/>
          <a:srcRect b="51200"/>
          <a:stretch/>
        </p:blipFill>
        <p:spPr>
          <a:xfrm>
            <a:off x="3849623" y="2912364"/>
            <a:ext cx="2685151" cy="1530536"/>
          </a:xfrm>
          <a:prstGeom prst="rect">
            <a:avLst/>
          </a:prstGeom>
        </p:spPr>
      </p:pic>
      <p:pic>
        <p:nvPicPr>
          <p:cNvPr id="7" name="Audio Recording Oct 12, 2020 at 2:00:50 PM" descr="Audio Recording Oct 12, 2020 at 2:00:50 PM">
            <a:hlinkClick r:id="" action="ppaction://media"/>
            <a:extLst>
              <a:ext uri="{FF2B5EF4-FFF2-40B4-BE49-F238E27FC236}">
                <a16:creationId xmlns:a16="http://schemas.microsoft.com/office/drawing/2014/main" id="{E05D2AAD-46A1-DD45-87B9-FB05107A30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98712" y="477738"/>
            <a:ext cx="5364269" cy="4665762"/>
          </a:xfrm>
        </p:spPr>
        <p:txBody>
          <a:bodyPr/>
          <a:lstStyle/>
          <a:p>
            <a:r>
              <a:rPr lang="en-US" sz="1350" dirty="0"/>
              <a:t>This kind of sizable explosion </a:t>
            </a:r>
            <a:r>
              <a:rPr lang="en-US" sz="1350" dirty="0">
                <a:solidFill>
                  <a:srgbClr val="FF0000"/>
                </a:solidFill>
              </a:rPr>
              <a:t>causes acoustic gravity waves (AGWs) which travel vertically upward to ionospheric heights (top panel figure) and induces plasma density perturbation</a:t>
            </a:r>
            <a:r>
              <a:rPr lang="en-US" sz="1350" dirty="0"/>
              <a:t>. Since neutral density decrease with altitude, AGWs grow in amplitude (bottom panel figure) to conserve energy (Meng et al., 2019).</a:t>
            </a:r>
          </a:p>
          <a:p>
            <a:r>
              <a:rPr lang="en-US" sz="1350" dirty="0"/>
              <a:t>Acoustic waves generated by surface explosion propagate through the ionosphere disturbing densities which may impact electromagnetic waves such as GNSS signals, potentially causing signal degradation.</a:t>
            </a:r>
          </a:p>
          <a:p>
            <a:r>
              <a:rPr lang="en-US" sz="1350" dirty="0">
                <a:solidFill>
                  <a:srgbClr val="FF0000"/>
                </a:solidFill>
              </a:rPr>
              <a:t>The</a:t>
            </a:r>
            <a:r>
              <a:rPr lang="en-US" sz="1350" dirty="0"/>
              <a:t> </a:t>
            </a:r>
            <a:r>
              <a:rPr lang="en-US" sz="1350" dirty="0">
                <a:solidFill>
                  <a:srgbClr val="FF0000"/>
                </a:solidFill>
              </a:rPr>
              <a:t>goal of this study is to understand the coupling between the lower and upper atmosphere resulting from AGW seeded by explosion</a:t>
            </a:r>
            <a:r>
              <a:rPr lang="en-US" sz="1350" dirty="0"/>
              <a:t>.</a:t>
            </a:r>
          </a:p>
          <a:p>
            <a:r>
              <a:rPr lang="en-US" sz="1350" dirty="0">
                <a:solidFill>
                  <a:srgbClr val="FF0000"/>
                </a:solidFill>
              </a:rPr>
              <a:t>The study aim to identify/detect the ionosphere perturbation caused by the Beirut explosion and provide information that can help detect such anthropogenic or nuclear bomb explosions in the ionosphere</a:t>
            </a:r>
            <a:r>
              <a:rPr lang="en-US" sz="1350" dirty="0"/>
              <a:t>.</a:t>
            </a:r>
          </a:p>
          <a:p>
            <a:r>
              <a:rPr lang="en-US" sz="1350" dirty="0">
                <a:solidFill>
                  <a:srgbClr val="FF0000"/>
                </a:solidFill>
              </a:rPr>
              <a:t>This study will be useful for developing a coupled atmospheric-ionosphere model that can lead to future prediction of ionospheric response to similar events.</a:t>
            </a:r>
          </a:p>
          <a:p>
            <a:r>
              <a:rPr lang="en-US" sz="1350" dirty="0"/>
              <a:t>Lastly, JPL recognizes the importance of this topic as part of assessment and mitigation of geo-hazard and anthropogenic explosions </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13571" y="47555"/>
            <a:ext cx="8454602" cy="430183"/>
          </a:xfrm>
        </p:spPr>
        <p:txBody>
          <a:bodyPr/>
          <a:lstStyle/>
          <a:p>
            <a:r>
              <a:rPr lang="en-US" dirty="0"/>
              <a:t>Problem Description and Motivation</a:t>
            </a:r>
          </a:p>
        </p:txBody>
      </p:sp>
      <p:sp>
        <p:nvSpPr>
          <p:cNvPr id="7" name="TextBox 6">
            <a:extLst>
              <a:ext uri="{FF2B5EF4-FFF2-40B4-BE49-F238E27FC236}">
                <a16:creationId xmlns:a16="http://schemas.microsoft.com/office/drawing/2014/main" id="{BD2B1902-8F84-F146-85EE-6124392A2C43}"/>
              </a:ext>
            </a:extLst>
          </p:cNvPr>
          <p:cNvSpPr txBox="1"/>
          <p:nvPr/>
        </p:nvSpPr>
        <p:spPr>
          <a:xfrm>
            <a:off x="7703232" y="4725712"/>
            <a:ext cx="1669436" cy="276999"/>
          </a:xfrm>
          <a:prstGeom prst="rect">
            <a:avLst/>
          </a:prstGeom>
          <a:noFill/>
        </p:spPr>
        <p:txBody>
          <a:bodyPr wrap="square" rtlCol="0">
            <a:spAutoFit/>
          </a:bodyPr>
          <a:lstStyle/>
          <a:p>
            <a:r>
              <a:rPr lang="en-US" sz="1200" i="1" dirty="0"/>
              <a:t>Jonah et al. (2016)</a:t>
            </a:r>
          </a:p>
        </p:txBody>
      </p:sp>
      <p:pic>
        <p:nvPicPr>
          <p:cNvPr id="14" name="Picture 13">
            <a:extLst>
              <a:ext uri="{FF2B5EF4-FFF2-40B4-BE49-F238E27FC236}">
                <a16:creationId xmlns:a16="http://schemas.microsoft.com/office/drawing/2014/main" id="{DA941A97-FA8C-6E4F-AE8B-81CFB1ECB237}"/>
              </a:ext>
            </a:extLst>
          </p:cNvPr>
          <p:cNvPicPr>
            <a:picLocks noChangeAspect="1"/>
          </p:cNvPicPr>
          <p:nvPr/>
        </p:nvPicPr>
        <p:blipFill rotWithShape="1">
          <a:blip r:embed="rId4"/>
          <a:srcRect l="32977" t="6755" r="7560" b="67645"/>
          <a:stretch/>
        </p:blipFill>
        <p:spPr>
          <a:xfrm>
            <a:off x="5961888" y="262645"/>
            <a:ext cx="3083399" cy="1630163"/>
          </a:xfrm>
          <a:prstGeom prst="rect">
            <a:avLst/>
          </a:prstGeom>
        </p:spPr>
      </p:pic>
      <p:sp>
        <p:nvSpPr>
          <p:cNvPr id="15" name="TextBox 14">
            <a:extLst>
              <a:ext uri="{FF2B5EF4-FFF2-40B4-BE49-F238E27FC236}">
                <a16:creationId xmlns:a16="http://schemas.microsoft.com/office/drawing/2014/main" id="{2F3F22BA-B98C-B746-8717-5F134A1B3DFB}"/>
              </a:ext>
            </a:extLst>
          </p:cNvPr>
          <p:cNvSpPr txBox="1"/>
          <p:nvPr/>
        </p:nvSpPr>
        <p:spPr>
          <a:xfrm>
            <a:off x="7796297" y="1829490"/>
            <a:ext cx="1388343" cy="276999"/>
          </a:xfrm>
          <a:prstGeom prst="rect">
            <a:avLst/>
          </a:prstGeom>
          <a:noFill/>
        </p:spPr>
        <p:txBody>
          <a:bodyPr wrap="square" rtlCol="0">
            <a:spAutoFit/>
          </a:bodyPr>
          <a:lstStyle/>
          <a:p>
            <a:r>
              <a:rPr lang="en-US" sz="1200" i="1" dirty="0"/>
              <a:t>Huang et al. (2016)</a:t>
            </a:r>
          </a:p>
        </p:txBody>
      </p:sp>
      <p:grpSp>
        <p:nvGrpSpPr>
          <p:cNvPr id="47" name="Group 46">
            <a:extLst>
              <a:ext uri="{FF2B5EF4-FFF2-40B4-BE49-F238E27FC236}">
                <a16:creationId xmlns:a16="http://schemas.microsoft.com/office/drawing/2014/main" id="{BE1A9A7E-76EF-7D42-AA3D-D9C50F9751C4}"/>
              </a:ext>
            </a:extLst>
          </p:cNvPr>
          <p:cNvGrpSpPr/>
          <p:nvPr/>
        </p:nvGrpSpPr>
        <p:grpSpPr>
          <a:xfrm>
            <a:off x="6701521" y="2203704"/>
            <a:ext cx="1545772" cy="2583918"/>
            <a:chOff x="6701521" y="2203704"/>
            <a:chExt cx="1545772" cy="2583918"/>
          </a:xfrm>
        </p:grpSpPr>
        <p:pic>
          <p:nvPicPr>
            <p:cNvPr id="5" name="Picture 4">
              <a:extLst>
                <a:ext uri="{FF2B5EF4-FFF2-40B4-BE49-F238E27FC236}">
                  <a16:creationId xmlns:a16="http://schemas.microsoft.com/office/drawing/2014/main" id="{96722EBB-26E4-FF46-A4C9-E3B60784B093}"/>
                </a:ext>
              </a:extLst>
            </p:cNvPr>
            <p:cNvPicPr>
              <a:picLocks noChangeAspect="1"/>
            </p:cNvPicPr>
            <p:nvPr/>
          </p:nvPicPr>
          <p:blipFill rotWithShape="1">
            <a:blip r:embed="rId5"/>
            <a:srcRect l="21627" r="14987" b="1940"/>
            <a:stretch/>
          </p:blipFill>
          <p:spPr>
            <a:xfrm>
              <a:off x="6701521" y="2203704"/>
              <a:ext cx="1545772" cy="2583918"/>
            </a:xfrm>
            <a:prstGeom prst="rect">
              <a:avLst/>
            </a:prstGeom>
          </p:spPr>
        </p:pic>
        <p:cxnSp>
          <p:nvCxnSpPr>
            <p:cNvPr id="6" name="Straight Arrow Connector 5">
              <a:extLst>
                <a:ext uri="{FF2B5EF4-FFF2-40B4-BE49-F238E27FC236}">
                  <a16:creationId xmlns:a16="http://schemas.microsoft.com/office/drawing/2014/main" id="{A9C3BBF8-F9EA-A145-A916-666FCC49A393}"/>
                </a:ext>
              </a:extLst>
            </p:cNvPr>
            <p:cNvCxnSpPr>
              <a:cxnSpLocks/>
            </p:cNvCxnSpPr>
            <p:nvPr/>
          </p:nvCxnSpPr>
          <p:spPr>
            <a:xfrm flipH="1" flipV="1">
              <a:off x="7140474" y="2807033"/>
              <a:ext cx="405338" cy="1717272"/>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BABB64-D6FE-9A44-9D5E-C53B4029179D}"/>
                </a:ext>
              </a:extLst>
            </p:cNvPr>
            <p:cNvCxnSpPr>
              <a:cxnSpLocks/>
            </p:cNvCxnSpPr>
            <p:nvPr/>
          </p:nvCxnSpPr>
          <p:spPr>
            <a:xfrm flipV="1">
              <a:off x="7546817" y="2807033"/>
              <a:ext cx="377983" cy="1703592"/>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grpSp>
      <p:pic>
        <p:nvPicPr>
          <p:cNvPr id="9" name="Audio Recording Oct 12, 2020 at 2:28:29 PM" descr="Audio Recording Oct 12, 2020 at 2:28:29 PM">
            <a:hlinkClick r:id="" action="ppaction://media"/>
            <a:extLst>
              <a:ext uri="{FF2B5EF4-FFF2-40B4-BE49-F238E27FC236}">
                <a16:creationId xmlns:a16="http://schemas.microsoft.com/office/drawing/2014/main" id="{9C86E380-6B85-1848-B33D-2E506F08D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222715" y="605107"/>
            <a:ext cx="4349285" cy="4123943"/>
          </a:xfrm>
        </p:spPr>
        <p:txBody>
          <a:bodyPr/>
          <a:lstStyle/>
          <a:p>
            <a:r>
              <a:rPr lang="en-US" sz="1400" dirty="0"/>
              <a:t>We exploit the increased spatial coverage of the station observing signal of global navigation satellite system (GNSS) around the globe.</a:t>
            </a:r>
          </a:p>
          <a:p>
            <a:r>
              <a:rPr lang="en-US" sz="1400" dirty="0"/>
              <a:t>The total electron content (TEC) derived from the GNSS observables were obtained from Madrigal network. </a:t>
            </a:r>
            <a:r>
              <a:rPr lang="en-US" sz="1400" dirty="0">
                <a:solidFill>
                  <a:srgbClr val="FF0000"/>
                </a:solidFill>
              </a:rPr>
              <a:t>A total of 22 GNSS stations of 30-sec resolution data were processed to estimate TEC and differential TEC.</a:t>
            </a:r>
          </a:p>
          <a:p>
            <a:r>
              <a:rPr lang="en-US" sz="1400" dirty="0"/>
              <a:t>We </a:t>
            </a:r>
            <a:r>
              <a:rPr lang="en-US" sz="1400" dirty="0">
                <a:solidFill>
                  <a:srgbClr val="FF0000"/>
                </a:solidFill>
              </a:rPr>
              <a:t>band-pass filtered carrier-phase derived TEC observations using a Butterworth filter. The bandpass was selected to be between 1.5 and 3 mins. </a:t>
            </a:r>
          </a:p>
          <a:p>
            <a:r>
              <a:rPr lang="en-US" sz="1400" dirty="0"/>
              <a:t>Example of the procedure are shown in the figure on the right.</a:t>
            </a:r>
          </a:p>
          <a:p>
            <a:r>
              <a:rPr lang="en-US" sz="1400" dirty="0"/>
              <a:t>Top figure represents the distribution of GNSS receivers around the explosion. The bottom panel represents the example of signal identification from the explosion.</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62564" y="117661"/>
            <a:ext cx="2511341" cy="430183"/>
          </a:xfrm>
        </p:spPr>
        <p:txBody>
          <a:bodyPr/>
          <a:lstStyle/>
          <a:p>
            <a:r>
              <a:rPr lang="en-US" dirty="0"/>
              <a:t>Methodology</a:t>
            </a:r>
          </a:p>
        </p:txBody>
      </p:sp>
      <p:sp>
        <p:nvSpPr>
          <p:cNvPr id="4" name="Rectangle 3">
            <a:extLst>
              <a:ext uri="{FF2B5EF4-FFF2-40B4-BE49-F238E27FC236}">
                <a16:creationId xmlns:a16="http://schemas.microsoft.com/office/drawing/2014/main" id="{68B70FF2-191D-A841-B148-08B44651F9AA}"/>
              </a:ext>
            </a:extLst>
          </p:cNvPr>
          <p:cNvSpPr/>
          <p:nvPr/>
        </p:nvSpPr>
        <p:spPr>
          <a:xfrm>
            <a:off x="5449824" y="217284"/>
            <a:ext cx="3163824" cy="276999"/>
          </a:xfrm>
          <a:prstGeom prst="rect">
            <a:avLst/>
          </a:prstGeom>
        </p:spPr>
        <p:txBody>
          <a:bodyPr wrap="square">
            <a:spAutoFit/>
          </a:bodyPr>
          <a:lstStyle/>
          <a:p>
            <a:r>
              <a:rPr lang="en-US" sz="1200" dirty="0">
                <a:solidFill>
                  <a:srgbClr val="000000"/>
                </a:solidFill>
                <a:latin typeface="Helvetica" pitchFamily="2" charset="0"/>
              </a:rPr>
              <a:t>GNSS Station Distribution Around Epicenter</a:t>
            </a:r>
            <a:endParaRPr lang="en-US" sz="1200" dirty="0">
              <a:solidFill>
                <a:srgbClr val="000000"/>
              </a:solidFill>
              <a:effectLst/>
              <a:latin typeface="Helvetica" pitchFamily="2" charset="0"/>
            </a:endParaRPr>
          </a:p>
        </p:txBody>
      </p:sp>
      <p:pic>
        <p:nvPicPr>
          <p:cNvPr id="14" name="Picture 13">
            <a:extLst>
              <a:ext uri="{FF2B5EF4-FFF2-40B4-BE49-F238E27FC236}">
                <a16:creationId xmlns:a16="http://schemas.microsoft.com/office/drawing/2014/main" id="{C3B2F8D8-65EE-034E-8060-703E7668F87B}"/>
              </a:ext>
            </a:extLst>
          </p:cNvPr>
          <p:cNvPicPr>
            <a:picLocks noChangeAspect="1"/>
          </p:cNvPicPr>
          <p:nvPr/>
        </p:nvPicPr>
        <p:blipFill rotWithShape="1">
          <a:blip r:embed="rId4"/>
          <a:srcRect l="8700" r="3199"/>
          <a:stretch/>
        </p:blipFill>
        <p:spPr>
          <a:xfrm>
            <a:off x="4572000" y="3053529"/>
            <a:ext cx="4537053" cy="1872687"/>
          </a:xfrm>
          <a:prstGeom prst="rect">
            <a:avLst/>
          </a:prstGeom>
        </p:spPr>
      </p:pic>
      <p:pic>
        <p:nvPicPr>
          <p:cNvPr id="16" name="Picture 15">
            <a:extLst>
              <a:ext uri="{FF2B5EF4-FFF2-40B4-BE49-F238E27FC236}">
                <a16:creationId xmlns:a16="http://schemas.microsoft.com/office/drawing/2014/main" id="{77C2E6DC-91F9-9843-9EC6-A1C309759A8F}"/>
              </a:ext>
            </a:extLst>
          </p:cNvPr>
          <p:cNvPicPr>
            <a:picLocks noChangeAspect="1"/>
          </p:cNvPicPr>
          <p:nvPr/>
        </p:nvPicPr>
        <p:blipFill rotWithShape="1">
          <a:blip r:embed="rId5"/>
          <a:srcRect l="7356" t="5429" r="7809" b="1511"/>
          <a:stretch/>
        </p:blipFill>
        <p:spPr>
          <a:xfrm>
            <a:off x="5138927" y="453955"/>
            <a:ext cx="3642509" cy="2542311"/>
          </a:xfrm>
          <a:prstGeom prst="rect">
            <a:avLst/>
          </a:prstGeom>
        </p:spPr>
      </p:pic>
      <p:pic>
        <p:nvPicPr>
          <p:cNvPr id="7" name="Audio Recording Oct 12, 2020 at 2:41:55 PM" descr="Audio Recording Oct 12, 2020 at 2:41:55 PM">
            <a:hlinkClick r:id="" action="ppaction://media"/>
            <a:extLst>
              <a:ext uri="{FF2B5EF4-FFF2-40B4-BE49-F238E27FC236}">
                <a16:creationId xmlns:a16="http://schemas.microsoft.com/office/drawing/2014/main" id="{103DB129-909D-E946-A9C4-5B60E982FA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464959"/>
            <a:ext cx="812800" cy="8128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231860" y="709375"/>
            <a:ext cx="3846364" cy="4434125"/>
          </a:xfrm>
        </p:spPr>
        <p:txBody>
          <a:bodyPr/>
          <a:lstStyle/>
          <a:p>
            <a:r>
              <a:rPr lang="en-US" sz="1800" dirty="0"/>
              <a:t>The Figure from top to bottom shows 3 day before the Beirut explosion, the day of the explosion and day after the explosion.</a:t>
            </a:r>
          </a:p>
          <a:p>
            <a:r>
              <a:rPr lang="en-US" sz="1800" dirty="0">
                <a:solidFill>
                  <a:srgbClr val="FF0000"/>
                </a:solidFill>
              </a:rPr>
              <a:t>We observed strong signal in the ionosphere after 10 to 15 min of the explosion</a:t>
            </a:r>
            <a:r>
              <a:rPr lang="en-US" sz="1800" dirty="0"/>
              <a:t> as shown in the middle panels. The red dash line represents the onset of the explosion.</a:t>
            </a:r>
          </a:p>
          <a:p>
            <a:r>
              <a:rPr lang="en-US" sz="1800" dirty="0">
                <a:solidFill>
                  <a:srgbClr val="FF0000"/>
                </a:solidFill>
              </a:rPr>
              <a:t>This signal is not present in the other control days </a:t>
            </a:r>
            <a:r>
              <a:rPr lang="en-US" sz="1800" dirty="0"/>
              <a:t>represented in the top and bottom panels.</a:t>
            </a:r>
          </a:p>
          <a:p>
            <a:r>
              <a:rPr lang="en-US" sz="1800" dirty="0"/>
              <a:t>Note: we used 3 day before because </a:t>
            </a:r>
            <a:r>
              <a:rPr lang="en-US" sz="1800" dirty="0" err="1"/>
              <a:t>kp</a:t>
            </a:r>
            <a:r>
              <a:rPr lang="en-US" sz="1800" dirty="0"/>
              <a:t> index was &gt; 3 for the 2 days preceding the event.</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164933" y="210401"/>
            <a:ext cx="8454602" cy="430183"/>
          </a:xfrm>
        </p:spPr>
        <p:txBody>
          <a:bodyPr/>
          <a:lstStyle/>
          <a:p>
            <a:r>
              <a:rPr lang="en-US" dirty="0"/>
              <a:t>Results: </a:t>
            </a:r>
            <a:r>
              <a:rPr lang="en-US" sz="2400" dirty="0"/>
              <a:t>GPS Observations</a:t>
            </a:r>
          </a:p>
        </p:txBody>
      </p:sp>
      <p:pic>
        <p:nvPicPr>
          <p:cNvPr id="6" name="Picture 5">
            <a:extLst>
              <a:ext uri="{FF2B5EF4-FFF2-40B4-BE49-F238E27FC236}">
                <a16:creationId xmlns:a16="http://schemas.microsoft.com/office/drawing/2014/main" id="{35F0AE64-9647-E540-86CD-86FB183A68E9}"/>
              </a:ext>
            </a:extLst>
          </p:cNvPr>
          <p:cNvPicPr>
            <a:picLocks noChangeAspect="1"/>
          </p:cNvPicPr>
          <p:nvPr/>
        </p:nvPicPr>
        <p:blipFill rotWithShape="1">
          <a:blip r:embed="rId4"/>
          <a:srcRect l="5641" t="4758" r="8278" b="4758"/>
          <a:stretch/>
        </p:blipFill>
        <p:spPr>
          <a:xfrm>
            <a:off x="4458670" y="356541"/>
            <a:ext cx="4334257" cy="4653995"/>
          </a:xfrm>
          <a:prstGeom prst="rect">
            <a:avLst/>
          </a:prstGeom>
        </p:spPr>
      </p:pic>
      <p:cxnSp>
        <p:nvCxnSpPr>
          <p:cNvPr id="7" name="Straight Arrow Connector 6">
            <a:extLst>
              <a:ext uri="{FF2B5EF4-FFF2-40B4-BE49-F238E27FC236}">
                <a16:creationId xmlns:a16="http://schemas.microsoft.com/office/drawing/2014/main" id="{D2D2A747-4BE7-414C-88B7-CF2D4F8E19AA}"/>
              </a:ext>
            </a:extLst>
          </p:cNvPr>
          <p:cNvCxnSpPr/>
          <p:nvPr/>
        </p:nvCxnSpPr>
        <p:spPr>
          <a:xfrm>
            <a:off x="6541748" y="2121408"/>
            <a:ext cx="20116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93D4B6-40A7-6549-9FDD-9E088FD0EC50}"/>
              </a:ext>
            </a:extLst>
          </p:cNvPr>
          <p:cNvSpPr txBox="1"/>
          <p:nvPr/>
        </p:nvSpPr>
        <p:spPr>
          <a:xfrm>
            <a:off x="6966213" y="2011461"/>
            <a:ext cx="1316736"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10 – 15 min</a:t>
            </a:r>
          </a:p>
        </p:txBody>
      </p:sp>
      <p:cxnSp>
        <p:nvCxnSpPr>
          <p:cNvPr id="10" name="Straight Arrow Connector 9">
            <a:extLst>
              <a:ext uri="{FF2B5EF4-FFF2-40B4-BE49-F238E27FC236}">
                <a16:creationId xmlns:a16="http://schemas.microsoft.com/office/drawing/2014/main" id="{EFF42DA4-63BB-D845-8882-68BF778B3DDE}"/>
              </a:ext>
            </a:extLst>
          </p:cNvPr>
          <p:cNvCxnSpPr>
            <a:cxnSpLocks/>
          </p:cNvCxnSpPr>
          <p:nvPr/>
        </p:nvCxnSpPr>
        <p:spPr>
          <a:xfrm flipH="1">
            <a:off x="6741730" y="2133493"/>
            <a:ext cx="28786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1CC797-9E7E-174F-93A0-C709FD6CB3BA}"/>
              </a:ext>
            </a:extLst>
          </p:cNvPr>
          <p:cNvSpPr txBox="1"/>
          <p:nvPr/>
        </p:nvSpPr>
        <p:spPr>
          <a:xfrm>
            <a:off x="7056456" y="499366"/>
            <a:ext cx="1472184" cy="369332"/>
          </a:xfrm>
          <a:prstGeom prst="rect">
            <a:avLst/>
          </a:prstGeom>
          <a:noFill/>
        </p:spPr>
        <p:txBody>
          <a:bodyPr wrap="square" rtlCol="0">
            <a:spAutoFit/>
          </a:bodyPr>
          <a:lstStyle/>
          <a:p>
            <a:r>
              <a:rPr lang="en-US" dirty="0"/>
              <a:t>3 Days Before</a:t>
            </a:r>
          </a:p>
        </p:txBody>
      </p:sp>
      <p:sp>
        <p:nvSpPr>
          <p:cNvPr id="17" name="TextBox 16">
            <a:extLst>
              <a:ext uri="{FF2B5EF4-FFF2-40B4-BE49-F238E27FC236}">
                <a16:creationId xmlns:a16="http://schemas.microsoft.com/office/drawing/2014/main" id="{12C6ED61-5573-B840-93AA-15EC706E5826}"/>
              </a:ext>
            </a:extLst>
          </p:cNvPr>
          <p:cNvSpPr txBox="1"/>
          <p:nvPr/>
        </p:nvSpPr>
        <p:spPr>
          <a:xfrm>
            <a:off x="7320743" y="3602231"/>
            <a:ext cx="1472184" cy="369332"/>
          </a:xfrm>
          <a:prstGeom prst="rect">
            <a:avLst/>
          </a:prstGeom>
          <a:noFill/>
        </p:spPr>
        <p:txBody>
          <a:bodyPr wrap="square" rtlCol="0">
            <a:spAutoFit/>
          </a:bodyPr>
          <a:lstStyle/>
          <a:p>
            <a:r>
              <a:rPr lang="en-US" dirty="0"/>
              <a:t>Day After</a:t>
            </a:r>
          </a:p>
        </p:txBody>
      </p:sp>
      <p:sp>
        <p:nvSpPr>
          <p:cNvPr id="18" name="TextBox 17">
            <a:extLst>
              <a:ext uri="{FF2B5EF4-FFF2-40B4-BE49-F238E27FC236}">
                <a16:creationId xmlns:a16="http://schemas.microsoft.com/office/drawing/2014/main" id="{AC53DAB5-2872-294C-94DB-CB591A6E0BF0}"/>
              </a:ext>
            </a:extLst>
          </p:cNvPr>
          <p:cNvSpPr txBox="1"/>
          <p:nvPr/>
        </p:nvSpPr>
        <p:spPr>
          <a:xfrm>
            <a:off x="7439956" y="2683539"/>
            <a:ext cx="1472184" cy="369332"/>
          </a:xfrm>
          <a:prstGeom prst="rect">
            <a:avLst/>
          </a:prstGeom>
          <a:noFill/>
        </p:spPr>
        <p:txBody>
          <a:bodyPr wrap="square" rtlCol="0">
            <a:spAutoFit/>
          </a:bodyPr>
          <a:lstStyle/>
          <a:p>
            <a:r>
              <a:rPr lang="en-US" dirty="0"/>
              <a:t>Day of Event</a:t>
            </a:r>
          </a:p>
        </p:txBody>
      </p:sp>
      <p:pic>
        <p:nvPicPr>
          <p:cNvPr id="5" name="Audio Recording Oct 12, 2020 at 2:46:46 PM" descr="Audio Recording Oct 12, 2020 at 2:46:46 PM">
            <a:hlinkClick r:id="" action="ppaction://media"/>
            <a:extLst>
              <a:ext uri="{FF2B5EF4-FFF2-40B4-BE49-F238E27FC236}">
                <a16:creationId xmlns:a16="http://schemas.microsoft.com/office/drawing/2014/main" id="{D7EFC0FE-705C-3F4C-BCC9-2ACE44A0C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231860" y="709375"/>
            <a:ext cx="3846364" cy="4008540"/>
          </a:xfrm>
        </p:spPr>
        <p:txBody>
          <a:bodyPr/>
          <a:lstStyle/>
          <a:p>
            <a:r>
              <a:rPr lang="en-US" sz="2000" dirty="0"/>
              <a:t>The explosion-induced signal can also be viewed clearly in the contour plot as it arrived in the upper atmosphere.</a:t>
            </a:r>
          </a:p>
          <a:p>
            <a:r>
              <a:rPr lang="en-US" sz="2000" dirty="0"/>
              <a:t>The top panel shows coordinates of the PRNs centered around the time of explosion. </a:t>
            </a:r>
            <a:r>
              <a:rPr lang="en-US" sz="2000" dirty="0">
                <a:solidFill>
                  <a:srgbClr val="FF0000"/>
                </a:solidFill>
              </a:rPr>
              <a:t>Bottom panel shows the identification of the event’s signal in the ionosphere. The red dash line represents the onset of the explosion at UT 15.08</a:t>
            </a:r>
            <a:r>
              <a:rPr lang="en-US" sz="2000" dirty="0"/>
              <a:t>.</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44699" y="279192"/>
            <a:ext cx="8454602" cy="430183"/>
          </a:xfrm>
        </p:spPr>
        <p:txBody>
          <a:bodyPr/>
          <a:lstStyle/>
          <a:p>
            <a:r>
              <a:rPr lang="en-US" dirty="0"/>
              <a:t>Results: GPS Observation</a:t>
            </a:r>
          </a:p>
        </p:txBody>
      </p:sp>
      <p:pic>
        <p:nvPicPr>
          <p:cNvPr id="7" name="Picture 6">
            <a:extLst>
              <a:ext uri="{FF2B5EF4-FFF2-40B4-BE49-F238E27FC236}">
                <a16:creationId xmlns:a16="http://schemas.microsoft.com/office/drawing/2014/main" id="{9EAA925F-6A22-934F-9AA8-F5A3E2AA3C4E}"/>
              </a:ext>
            </a:extLst>
          </p:cNvPr>
          <p:cNvPicPr>
            <a:picLocks noChangeAspect="1"/>
          </p:cNvPicPr>
          <p:nvPr/>
        </p:nvPicPr>
        <p:blipFill rotWithShape="1">
          <a:blip r:embed="rId4"/>
          <a:srcRect l="5423" t="3733" r="4402" b="4000"/>
          <a:stretch/>
        </p:blipFill>
        <p:spPr>
          <a:xfrm>
            <a:off x="5455078" y="2692660"/>
            <a:ext cx="3220370" cy="2367382"/>
          </a:xfrm>
          <a:prstGeom prst="rect">
            <a:avLst/>
          </a:prstGeom>
        </p:spPr>
      </p:pic>
      <p:sp>
        <p:nvSpPr>
          <p:cNvPr id="4" name="Oval 3">
            <a:extLst>
              <a:ext uri="{FF2B5EF4-FFF2-40B4-BE49-F238E27FC236}">
                <a16:creationId xmlns:a16="http://schemas.microsoft.com/office/drawing/2014/main" id="{28138162-56AD-9842-A2A9-A14069ECBBF0}"/>
              </a:ext>
            </a:extLst>
          </p:cNvPr>
          <p:cNvSpPr/>
          <p:nvPr/>
        </p:nvSpPr>
        <p:spPr>
          <a:xfrm>
            <a:off x="6642825" y="3101762"/>
            <a:ext cx="205793" cy="658725"/>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342AB90-10E8-4249-B555-9197166C7B0F}"/>
              </a:ext>
            </a:extLst>
          </p:cNvPr>
          <p:cNvSpPr txBox="1"/>
          <p:nvPr/>
        </p:nvSpPr>
        <p:spPr>
          <a:xfrm>
            <a:off x="5669934" y="200570"/>
            <a:ext cx="2626469" cy="276999"/>
          </a:xfrm>
          <a:prstGeom prst="rect">
            <a:avLst/>
          </a:prstGeom>
          <a:noFill/>
        </p:spPr>
        <p:txBody>
          <a:bodyPr wrap="square" rtlCol="0">
            <a:spAutoFit/>
          </a:bodyPr>
          <a:lstStyle/>
          <a:p>
            <a:pPr algn="ctr"/>
            <a:r>
              <a:rPr lang="en-US" sz="1200" dirty="0"/>
              <a:t>PRN locations around the  explosion</a:t>
            </a:r>
          </a:p>
        </p:txBody>
      </p:sp>
      <p:pic>
        <p:nvPicPr>
          <p:cNvPr id="14" name="Picture 13">
            <a:extLst>
              <a:ext uri="{FF2B5EF4-FFF2-40B4-BE49-F238E27FC236}">
                <a16:creationId xmlns:a16="http://schemas.microsoft.com/office/drawing/2014/main" id="{03C2FBFC-626F-F940-BAA7-80310915E29D}"/>
              </a:ext>
            </a:extLst>
          </p:cNvPr>
          <p:cNvPicPr>
            <a:picLocks noChangeAspect="1"/>
          </p:cNvPicPr>
          <p:nvPr/>
        </p:nvPicPr>
        <p:blipFill rotWithShape="1">
          <a:blip r:embed="rId5"/>
          <a:srcRect l="6382" t="5428" r="8013"/>
          <a:stretch/>
        </p:blipFill>
        <p:spPr>
          <a:xfrm>
            <a:off x="5582728" y="410786"/>
            <a:ext cx="2799304" cy="2221888"/>
          </a:xfrm>
          <a:prstGeom prst="rect">
            <a:avLst/>
          </a:prstGeom>
        </p:spPr>
      </p:pic>
      <p:pic>
        <p:nvPicPr>
          <p:cNvPr id="15" name="Audio Recording Oct 12, 2020 at 3:02:28 PM" descr="Audio Recording Oct 12, 2020 at 3:02:28 PM">
            <a:hlinkClick r:id="" action="ppaction://media"/>
            <a:extLst>
              <a:ext uri="{FF2B5EF4-FFF2-40B4-BE49-F238E27FC236}">
                <a16:creationId xmlns:a16="http://schemas.microsoft.com/office/drawing/2014/main" id="{4136DE8E-03C2-F448-B317-6BF75F54DD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4608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27139" y="535920"/>
            <a:ext cx="2633514" cy="4401706"/>
          </a:xfrm>
        </p:spPr>
        <p:txBody>
          <a:bodyPr/>
          <a:lstStyle/>
          <a:p>
            <a:r>
              <a:rPr lang="en-US" sz="1600" dirty="0"/>
              <a:t>We performed the spectral wave analysis via Continuous Wavelet Transform with 95% confidence level.</a:t>
            </a:r>
          </a:p>
          <a:p>
            <a:r>
              <a:rPr lang="en-US" sz="1600" dirty="0"/>
              <a:t>This allowed us to </a:t>
            </a:r>
            <a:r>
              <a:rPr lang="en-US" sz="1600" dirty="0">
                <a:solidFill>
                  <a:srgbClr val="FF0000"/>
                </a:solidFill>
              </a:rPr>
              <a:t>identify the dominant period and confirm the wave perturbation observed in the signal.</a:t>
            </a:r>
          </a:p>
          <a:p>
            <a:r>
              <a:rPr lang="en-US" sz="1600" dirty="0"/>
              <a:t>The top panels are the explosive induced signal while the bottom panels represents wave analysis.</a:t>
            </a:r>
          </a:p>
          <a:p>
            <a:r>
              <a:rPr lang="en-US" sz="1600" dirty="0"/>
              <a:t>A </a:t>
            </a:r>
            <a:r>
              <a:rPr lang="en-US" sz="1600" dirty="0">
                <a:solidFill>
                  <a:srgbClr val="FF0000"/>
                </a:solidFill>
              </a:rPr>
              <a:t>dominant period of 2.5 min was observed consistently in all PRN and receiver station analyzed</a:t>
            </a:r>
            <a:r>
              <a:rPr lang="en-US" sz="1600" dirty="0"/>
              <a:t>.</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0" y="105737"/>
            <a:ext cx="2897770" cy="430183"/>
          </a:xfrm>
        </p:spPr>
        <p:txBody>
          <a:bodyPr/>
          <a:lstStyle/>
          <a:p>
            <a:r>
              <a:rPr lang="en-US" sz="2400" dirty="0"/>
              <a:t>Wavelet analysis</a:t>
            </a:r>
          </a:p>
        </p:txBody>
      </p:sp>
      <p:cxnSp>
        <p:nvCxnSpPr>
          <p:cNvPr id="23" name="Straight Arrow Connector 22">
            <a:extLst>
              <a:ext uri="{FF2B5EF4-FFF2-40B4-BE49-F238E27FC236}">
                <a16:creationId xmlns:a16="http://schemas.microsoft.com/office/drawing/2014/main" id="{EDA5A196-F9B0-464F-8DFB-F40038369A32}"/>
              </a:ext>
            </a:extLst>
          </p:cNvPr>
          <p:cNvCxnSpPr>
            <a:cxnSpLocks/>
          </p:cNvCxnSpPr>
          <p:nvPr/>
        </p:nvCxnSpPr>
        <p:spPr>
          <a:xfrm flipH="1">
            <a:off x="7250986" y="1433136"/>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A62C551-1025-4947-AFA9-5109E3AAC78B}"/>
              </a:ext>
            </a:extLst>
          </p:cNvPr>
          <p:cNvSpPr txBox="1"/>
          <p:nvPr/>
        </p:nvSpPr>
        <p:spPr>
          <a:xfrm>
            <a:off x="7580170" y="1308907"/>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5" name="Straight Arrow Connector 24">
            <a:extLst>
              <a:ext uri="{FF2B5EF4-FFF2-40B4-BE49-F238E27FC236}">
                <a16:creationId xmlns:a16="http://schemas.microsoft.com/office/drawing/2014/main" id="{DAF793DD-5C31-C249-AF39-7AF56E9DCADD}"/>
              </a:ext>
            </a:extLst>
          </p:cNvPr>
          <p:cNvCxnSpPr>
            <a:cxnSpLocks/>
          </p:cNvCxnSpPr>
          <p:nvPr/>
        </p:nvCxnSpPr>
        <p:spPr>
          <a:xfrm flipH="1">
            <a:off x="4117642" y="4005628"/>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1D1D799-73FB-8F46-956E-16E79091DB26}"/>
              </a:ext>
            </a:extLst>
          </p:cNvPr>
          <p:cNvCxnSpPr>
            <a:cxnSpLocks/>
          </p:cNvCxnSpPr>
          <p:nvPr/>
        </p:nvCxnSpPr>
        <p:spPr>
          <a:xfrm flipH="1">
            <a:off x="7357322" y="3991357"/>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80C44D-C4C9-A243-8BBE-FDB1BE74A326}"/>
              </a:ext>
            </a:extLst>
          </p:cNvPr>
          <p:cNvSpPr txBox="1"/>
          <p:nvPr/>
        </p:nvSpPr>
        <p:spPr>
          <a:xfrm>
            <a:off x="7686506" y="3867128"/>
            <a:ext cx="768096" cy="276999"/>
          </a:xfrm>
          <a:prstGeom prst="rect">
            <a:avLst/>
          </a:prstGeom>
          <a:noFill/>
        </p:spPr>
        <p:txBody>
          <a:bodyPr wrap="square" rtlCol="0">
            <a:spAutoFit/>
          </a:bodyPr>
          <a:lstStyle/>
          <a:p>
            <a:r>
              <a:rPr lang="en-US" sz="1200" dirty="0">
                <a:solidFill>
                  <a:schemeClr val="bg1"/>
                </a:solidFill>
              </a:rPr>
              <a:t>~2.5 min</a:t>
            </a:r>
          </a:p>
        </p:txBody>
      </p:sp>
      <p:pic>
        <p:nvPicPr>
          <p:cNvPr id="5" name="Picture 4">
            <a:extLst>
              <a:ext uri="{FF2B5EF4-FFF2-40B4-BE49-F238E27FC236}">
                <a16:creationId xmlns:a16="http://schemas.microsoft.com/office/drawing/2014/main" id="{F458E0FE-231F-5C48-B31E-4E67F2DDD2DC}"/>
              </a:ext>
            </a:extLst>
          </p:cNvPr>
          <p:cNvPicPr>
            <a:picLocks noChangeAspect="1"/>
          </p:cNvPicPr>
          <p:nvPr/>
        </p:nvPicPr>
        <p:blipFill rotWithShape="1">
          <a:blip r:embed="rId4"/>
          <a:srcRect l="4332" t="3292" r="8051" b="7200"/>
          <a:stretch/>
        </p:blipFill>
        <p:spPr>
          <a:xfrm>
            <a:off x="2850468" y="78931"/>
            <a:ext cx="2897771" cy="2586585"/>
          </a:xfrm>
          <a:prstGeom prst="rect">
            <a:avLst/>
          </a:prstGeom>
        </p:spPr>
      </p:pic>
      <p:cxnSp>
        <p:nvCxnSpPr>
          <p:cNvPr id="20" name="Straight Arrow Connector 19">
            <a:extLst>
              <a:ext uri="{FF2B5EF4-FFF2-40B4-BE49-F238E27FC236}">
                <a16:creationId xmlns:a16="http://schemas.microsoft.com/office/drawing/2014/main" id="{B18FE08D-582A-2941-8345-4B419F9AAF5D}"/>
              </a:ext>
            </a:extLst>
          </p:cNvPr>
          <p:cNvCxnSpPr>
            <a:cxnSpLocks/>
          </p:cNvCxnSpPr>
          <p:nvPr/>
        </p:nvCxnSpPr>
        <p:spPr>
          <a:xfrm flipH="1">
            <a:off x="3227708" y="2747145"/>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948A40-48D5-E94A-8D84-F2ACBEFF707A}"/>
              </a:ext>
            </a:extLst>
          </p:cNvPr>
          <p:cNvSpPr txBox="1"/>
          <p:nvPr/>
        </p:nvSpPr>
        <p:spPr>
          <a:xfrm>
            <a:off x="3556892" y="2622916"/>
            <a:ext cx="768096" cy="276999"/>
          </a:xfrm>
          <a:prstGeom prst="rect">
            <a:avLst/>
          </a:prstGeom>
          <a:noFill/>
        </p:spPr>
        <p:txBody>
          <a:bodyPr wrap="square" rtlCol="0">
            <a:spAutoFit/>
          </a:bodyPr>
          <a:lstStyle/>
          <a:p>
            <a:r>
              <a:rPr lang="en-US" sz="1200" dirty="0">
                <a:solidFill>
                  <a:schemeClr val="bg1"/>
                </a:solidFill>
              </a:rPr>
              <a:t>~2.5 min</a:t>
            </a:r>
          </a:p>
        </p:txBody>
      </p:sp>
      <p:cxnSp>
        <p:nvCxnSpPr>
          <p:cNvPr id="19" name="Straight Arrow Connector 18">
            <a:extLst>
              <a:ext uri="{FF2B5EF4-FFF2-40B4-BE49-F238E27FC236}">
                <a16:creationId xmlns:a16="http://schemas.microsoft.com/office/drawing/2014/main" id="{7D90A882-17E0-D044-90E7-E14A8FA00FA9}"/>
              </a:ext>
            </a:extLst>
          </p:cNvPr>
          <p:cNvCxnSpPr>
            <a:cxnSpLocks/>
          </p:cNvCxnSpPr>
          <p:nvPr/>
        </p:nvCxnSpPr>
        <p:spPr>
          <a:xfrm flipH="1">
            <a:off x="4371555" y="1560019"/>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13A288-3D76-A24A-9251-54166166EC25}"/>
              </a:ext>
            </a:extLst>
          </p:cNvPr>
          <p:cNvSpPr txBox="1"/>
          <p:nvPr/>
        </p:nvSpPr>
        <p:spPr>
          <a:xfrm>
            <a:off x="4700739" y="1435790"/>
            <a:ext cx="768096" cy="276999"/>
          </a:xfrm>
          <a:prstGeom prst="rect">
            <a:avLst/>
          </a:prstGeom>
          <a:noFill/>
        </p:spPr>
        <p:txBody>
          <a:bodyPr wrap="square" rtlCol="0">
            <a:spAutoFit/>
          </a:bodyPr>
          <a:lstStyle/>
          <a:p>
            <a:r>
              <a:rPr lang="en-US" sz="1200" dirty="0">
                <a:solidFill>
                  <a:schemeClr val="bg1"/>
                </a:solidFill>
              </a:rPr>
              <a:t>~2.5 min</a:t>
            </a:r>
          </a:p>
        </p:txBody>
      </p:sp>
      <p:pic>
        <p:nvPicPr>
          <p:cNvPr id="8" name="Picture 7">
            <a:extLst>
              <a:ext uri="{FF2B5EF4-FFF2-40B4-BE49-F238E27FC236}">
                <a16:creationId xmlns:a16="http://schemas.microsoft.com/office/drawing/2014/main" id="{1D98009D-451E-D549-B149-8E9F80DA0BD1}"/>
              </a:ext>
            </a:extLst>
          </p:cNvPr>
          <p:cNvPicPr>
            <a:picLocks noChangeAspect="1"/>
          </p:cNvPicPr>
          <p:nvPr/>
        </p:nvPicPr>
        <p:blipFill rotWithShape="1">
          <a:blip r:embed="rId5"/>
          <a:srcRect l="4487" t="4003" r="7906" b="7378"/>
          <a:stretch/>
        </p:blipFill>
        <p:spPr>
          <a:xfrm>
            <a:off x="6014117" y="97228"/>
            <a:ext cx="2799743" cy="2474522"/>
          </a:xfrm>
          <a:prstGeom prst="rect">
            <a:avLst/>
          </a:prstGeom>
        </p:spPr>
      </p:pic>
      <p:pic>
        <p:nvPicPr>
          <p:cNvPr id="10" name="Picture 9">
            <a:extLst>
              <a:ext uri="{FF2B5EF4-FFF2-40B4-BE49-F238E27FC236}">
                <a16:creationId xmlns:a16="http://schemas.microsoft.com/office/drawing/2014/main" id="{07506686-AFCD-6B4F-A3D0-7F6A85BF0A13}"/>
              </a:ext>
            </a:extLst>
          </p:cNvPr>
          <p:cNvPicPr>
            <a:picLocks noChangeAspect="1"/>
          </p:cNvPicPr>
          <p:nvPr/>
        </p:nvPicPr>
        <p:blipFill rotWithShape="1">
          <a:blip r:embed="rId6"/>
          <a:srcRect l="4798" t="4003" r="8060" b="7378"/>
          <a:stretch/>
        </p:blipFill>
        <p:spPr>
          <a:xfrm>
            <a:off x="2983535" y="2690128"/>
            <a:ext cx="2781512" cy="2252708"/>
          </a:xfrm>
          <a:prstGeom prst="rect">
            <a:avLst/>
          </a:prstGeom>
        </p:spPr>
      </p:pic>
      <p:pic>
        <p:nvPicPr>
          <p:cNvPr id="14" name="Picture 13">
            <a:extLst>
              <a:ext uri="{FF2B5EF4-FFF2-40B4-BE49-F238E27FC236}">
                <a16:creationId xmlns:a16="http://schemas.microsoft.com/office/drawing/2014/main" id="{FEF1EEE5-FA1F-A742-9980-548569D9D718}"/>
              </a:ext>
            </a:extLst>
          </p:cNvPr>
          <p:cNvPicPr>
            <a:picLocks noChangeAspect="1"/>
          </p:cNvPicPr>
          <p:nvPr/>
        </p:nvPicPr>
        <p:blipFill rotWithShape="1">
          <a:blip r:embed="rId7"/>
          <a:srcRect l="4487" t="4003" r="7906" b="7200"/>
          <a:stretch/>
        </p:blipFill>
        <p:spPr>
          <a:xfrm>
            <a:off x="5961532" y="2622916"/>
            <a:ext cx="2929061" cy="2314710"/>
          </a:xfrm>
          <a:prstGeom prst="rect">
            <a:avLst/>
          </a:prstGeom>
        </p:spPr>
      </p:pic>
      <p:cxnSp>
        <p:nvCxnSpPr>
          <p:cNvPr id="29" name="Straight Arrow Connector 28">
            <a:extLst>
              <a:ext uri="{FF2B5EF4-FFF2-40B4-BE49-F238E27FC236}">
                <a16:creationId xmlns:a16="http://schemas.microsoft.com/office/drawing/2014/main" id="{A67029B3-8A94-7544-AEAE-2B566E2F4113}"/>
              </a:ext>
            </a:extLst>
          </p:cNvPr>
          <p:cNvCxnSpPr>
            <a:cxnSpLocks/>
          </p:cNvCxnSpPr>
          <p:nvPr/>
        </p:nvCxnSpPr>
        <p:spPr>
          <a:xfrm flipH="1">
            <a:off x="7483139" y="1484302"/>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C37929-CCD4-9F49-B347-2A521E8BE06A}"/>
              </a:ext>
            </a:extLst>
          </p:cNvPr>
          <p:cNvSpPr txBox="1"/>
          <p:nvPr/>
        </p:nvSpPr>
        <p:spPr>
          <a:xfrm>
            <a:off x="7812323" y="1360073"/>
            <a:ext cx="768096" cy="276999"/>
          </a:xfrm>
          <a:prstGeom prst="rect">
            <a:avLst/>
          </a:prstGeom>
          <a:noFill/>
        </p:spPr>
        <p:txBody>
          <a:bodyPr wrap="square" rtlCol="0">
            <a:spAutoFit/>
          </a:bodyPr>
          <a:lstStyle/>
          <a:p>
            <a:r>
              <a:rPr lang="en-US" sz="1200" dirty="0">
                <a:solidFill>
                  <a:schemeClr val="bg1"/>
                </a:solidFill>
              </a:rPr>
              <a:t>~2.5 min</a:t>
            </a:r>
          </a:p>
        </p:txBody>
      </p:sp>
      <p:cxnSp>
        <p:nvCxnSpPr>
          <p:cNvPr id="31" name="Straight Arrow Connector 30">
            <a:extLst>
              <a:ext uri="{FF2B5EF4-FFF2-40B4-BE49-F238E27FC236}">
                <a16:creationId xmlns:a16="http://schemas.microsoft.com/office/drawing/2014/main" id="{68F588B7-4298-5146-B83E-2E8027A228B5}"/>
              </a:ext>
            </a:extLst>
          </p:cNvPr>
          <p:cNvCxnSpPr>
            <a:cxnSpLocks/>
          </p:cNvCxnSpPr>
          <p:nvPr/>
        </p:nvCxnSpPr>
        <p:spPr>
          <a:xfrm flipH="1">
            <a:off x="4468461" y="3977086"/>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886B49F-2B36-B745-82F2-F9B4BB272F2B}"/>
              </a:ext>
            </a:extLst>
          </p:cNvPr>
          <p:cNvSpPr txBox="1"/>
          <p:nvPr/>
        </p:nvSpPr>
        <p:spPr>
          <a:xfrm>
            <a:off x="4797645" y="3852857"/>
            <a:ext cx="768096" cy="276999"/>
          </a:xfrm>
          <a:prstGeom prst="rect">
            <a:avLst/>
          </a:prstGeom>
          <a:noFill/>
        </p:spPr>
        <p:txBody>
          <a:bodyPr wrap="square" rtlCol="0">
            <a:spAutoFit/>
          </a:bodyPr>
          <a:lstStyle/>
          <a:p>
            <a:r>
              <a:rPr lang="en-US" sz="1200" dirty="0">
                <a:solidFill>
                  <a:schemeClr val="bg1"/>
                </a:solidFill>
              </a:rPr>
              <a:t>~2.5 min</a:t>
            </a:r>
          </a:p>
        </p:txBody>
      </p:sp>
      <p:cxnSp>
        <p:nvCxnSpPr>
          <p:cNvPr id="33" name="Straight Arrow Connector 32">
            <a:extLst>
              <a:ext uri="{FF2B5EF4-FFF2-40B4-BE49-F238E27FC236}">
                <a16:creationId xmlns:a16="http://schemas.microsoft.com/office/drawing/2014/main" id="{9A0BF5D6-1CE5-644F-8DC6-2BCB65EFF0A3}"/>
              </a:ext>
            </a:extLst>
          </p:cNvPr>
          <p:cNvCxnSpPr>
            <a:cxnSpLocks/>
          </p:cNvCxnSpPr>
          <p:nvPr/>
        </p:nvCxnSpPr>
        <p:spPr>
          <a:xfrm flipH="1">
            <a:off x="7521373" y="3907658"/>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9C3F1B3-054A-BC40-A8C7-EE178643EC04}"/>
              </a:ext>
            </a:extLst>
          </p:cNvPr>
          <p:cNvSpPr txBox="1"/>
          <p:nvPr/>
        </p:nvSpPr>
        <p:spPr>
          <a:xfrm>
            <a:off x="7850557" y="3783429"/>
            <a:ext cx="768096" cy="276999"/>
          </a:xfrm>
          <a:prstGeom prst="rect">
            <a:avLst/>
          </a:prstGeom>
          <a:noFill/>
        </p:spPr>
        <p:txBody>
          <a:bodyPr wrap="square" rtlCol="0">
            <a:spAutoFit/>
          </a:bodyPr>
          <a:lstStyle/>
          <a:p>
            <a:r>
              <a:rPr lang="en-US" sz="1200" dirty="0">
                <a:solidFill>
                  <a:schemeClr val="bg1"/>
                </a:solidFill>
              </a:rPr>
              <a:t>~2.5 min</a:t>
            </a:r>
          </a:p>
        </p:txBody>
      </p:sp>
      <p:pic>
        <p:nvPicPr>
          <p:cNvPr id="9" name="Audio Recording Oct 12, 2020 at 3:16:46 PM" descr="Audio Recording Oct 12, 2020 at 3:16:46 PM">
            <a:hlinkClick r:id="" action="ppaction://media"/>
            <a:extLst>
              <a:ext uri="{FF2B5EF4-FFF2-40B4-BE49-F238E27FC236}">
                <a16:creationId xmlns:a16="http://schemas.microsoft.com/office/drawing/2014/main" id="{5C30D457-E370-184B-B20B-D168F4CB99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42210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95994" y="965201"/>
            <a:ext cx="2882996" cy="4005942"/>
          </a:xfrm>
        </p:spPr>
        <p:txBody>
          <a:bodyPr/>
          <a:lstStyle/>
          <a:p>
            <a:r>
              <a:rPr lang="en-US" sz="1600" dirty="0"/>
              <a:t>Similar waves were detected from GLONASS observations and spectral analysis was performed as shown in the figure.</a:t>
            </a:r>
          </a:p>
          <a:p>
            <a:r>
              <a:rPr lang="en-US" sz="1600" dirty="0"/>
              <a:t>Similar periodicity was observed however, larger amplitude was observed in GLONASS data compared to GPS data.</a:t>
            </a:r>
          </a:p>
          <a:p>
            <a:r>
              <a:rPr lang="en-US" sz="1600" dirty="0"/>
              <a:t>Finally, </a:t>
            </a:r>
            <a:r>
              <a:rPr lang="en-US" sz="1600" dirty="0">
                <a:solidFill>
                  <a:srgbClr val="FF0000"/>
                </a:solidFill>
              </a:rPr>
              <a:t>common to all wave detected in this study, velocity of ~400 to ~600 m/s was observed and the direction of wave propagation was found to be southward of the epicenter.</a:t>
            </a:r>
          </a:p>
          <a:p>
            <a:endParaRPr lang="en-US" sz="1600" dirty="0"/>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0" y="-31290"/>
            <a:ext cx="3751868" cy="916661"/>
          </a:xfrm>
        </p:spPr>
        <p:txBody>
          <a:bodyPr/>
          <a:lstStyle/>
          <a:p>
            <a:r>
              <a:rPr lang="en-US" dirty="0"/>
              <a:t>Results: </a:t>
            </a:r>
          </a:p>
          <a:p>
            <a:r>
              <a:rPr lang="en-US" sz="2000" dirty="0"/>
              <a:t>GLONASS Observations</a:t>
            </a:r>
          </a:p>
        </p:txBody>
      </p:sp>
      <p:cxnSp>
        <p:nvCxnSpPr>
          <p:cNvPr id="20" name="Straight Arrow Connector 19">
            <a:extLst>
              <a:ext uri="{FF2B5EF4-FFF2-40B4-BE49-F238E27FC236}">
                <a16:creationId xmlns:a16="http://schemas.microsoft.com/office/drawing/2014/main" id="{B18FE08D-582A-2941-8345-4B419F9AAF5D}"/>
              </a:ext>
            </a:extLst>
          </p:cNvPr>
          <p:cNvCxnSpPr>
            <a:cxnSpLocks/>
          </p:cNvCxnSpPr>
          <p:nvPr/>
        </p:nvCxnSpPr>
        <p:spPr>
          <a:xfrm flipH="1">
            <a:off x="4117642" y="1581912"/>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948A40-48D5-E94A-8D84-F2ACBEFF707A}"/>
              </a:ext>
            </a:extLst>
          </p:cNvPr>
          <p:cNvSpPr txBox="1"/>
          <p:nvPr/>
        </p:nvSpPr>
        <p:spPr>
          <a:xfrm>
            <a:off x="4446826" y="1457683"/>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3" name="Straight Arrow Connector 22">
            <a:extLst>
              <a:ext uri="{FF2B5EF4-FFF2-40B4-BE49-F238E27FC236}">
                <a16:creationId xmlns:a16="http://schemas.microsoft.com/office/drawing/2014/main" id="{EDA5A196-F9B0-464F-8DFB-F40038369A32}"/>
              </a:ext>
            </a:extLst>
          </p:cNvPr>
          <p:cNvCxnSpPr>
            <a:cxnSpLocks/>
          </p:cNvCxnSpPr>
          <p:nvPr/>
        </p:nvCxnSpPr>
        <p:spPr>
          <a:xfrm flipH="1">
            <a:off x="7250986" y="1433136"/>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A62C551-1025-4947-AFA9-5109E3AAC78B}"/>
              </a:ext>
            </a:extLst>
          </p:cNvPr>
          <p:cNvSpPr txBox="1"/>
          <p:nvPr/>
        </p:nvSpPr>
        <p:spPr>
          <a:xfrm>
            <a:off x="7580170" y="1308907"/>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5" name="Straight Arrow Connector 24">
            <a:extLst>
              <a:ext uri="{FF2B5EF4-FFF2-40B4-BE49-F238E27FC236}">
                <a16:creationId xmlns:a16="http://schemas.microsoft.com/office/drawing/2014/main" id="{DAF793DD-5C31-C249-AF39-7AF56E9DCADD}"/>
              </a:ext>
            </a:extLst>
          </p:cNvPr>
          <p:cNvCxnSpPr>
            <a:cxnSpLocks/>
          </p:cNvCxnSpPr>
          <p:nvPr/>
        </p:nvCxnSpPr>
        <p:spPr>
          <a:xfrm flipH="1">
            <a:off x="4117642" y="4005628"/>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63FBDE-6D01-7E48-BCAE-94C16DADFF87}"/>
              </a:ext>
            </a:extLst>
          </p:cNvPr>
          <p:cNvSpPr txBox="1"/>
          <p:nvPr/>
        </p:nvSpPr>
        <p:spPr>
          <a:xfrm>
            <a:off x="4446826" y="3881399"/>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7" name="Straight Arrow Connector 26">
            <a:extLst>
              <a:ext uri="{FF2B5EF4-FFF2-40B4-BE49-F238E27FC236}">
                <a16:creationId xmlns:a16="http://schemas.microsoft.com/office/drawing/2014/main" id="{31D1D799-73FB-8F46-956E-16E79091DB26}"/>
              </a:ext>
            </a:extLst>
          </p:cNvPr>
          <p:cNvCxnSpPr>
            <a:cxnSpLocks/>
          </p:cNvCxnSpPr>
          <p:nvPr/>
        </p:nvCxnSpPr>
        <p:spPr>
          <a:xfrm flipH="1">
            <a:off x="7357322" y="3991357"/>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80C44D-C4C9-A243-8BBE-FDB1BE74A326}"/>
              </a:ext>
            </a:extLst>
          </p:cNvPr>
          <p:cNvSpPr txBox="1"/>
          <p:nvPr/>
        </p:nvSpPr>
        <p:spPr>
          <a:xfrm>
            <a:off x="7686506" y="3867128"/>
            <a:ext cx="768096" cy="276999"/>
          </a:xfrm>
          <a:prstGeom prst="rect">
            <a:avLst/>
          </a:prstGeom>
          <a:noFill/>
        </p:spPr>
        <p:txBody>
          <a:bodyPr wrap="square" rtlCol="0">
            <a:spAutoFit/>
          </a:bodyPr>
          <a:lstStyle/>
          <a:p>
            <a:r>
              <a:rPr lang="en-US" sz="1200" dirty="0">
                <a:solidFill>
                  <a:schemeClr val="bg1"/>
                </a:solidFill>
              </a:rPr>
              <a:t>~2.5 min</a:t>
            </a:r>
          </a:p>
        </p:txBody>
      </p:sp>
      <p:sp>
        <p:nvSpPr>
          <p:cNvPr id="7" name="TextBox 6">
            <a:extLst>
              <a:ext uri="{FF2B5EF4-FFF2-40B4-BE49-F238E27FC236}">
                <a16:creationId xmlns:a16="http://schemas.microsoft.com/office/drawing/2014/main" id="{85CA6739-F63B-BC44-9D77-958C7F0B083B}"/>
              </a:ext>
            </a:extLst>
          </p:cNvPr>
          <p:cNvSpPr txBox="1"/>
          <p:nvPr/>
        </p:nvSpPr>
        <p:spPr>
          <a:xfrm>
            <a:off x="5556160" y="4519312"/>
            <a:ext cx="2130346" cy="276999"/>
          </a:xfrm>
          <a:prstGeom prst="rect">
            <a:avLst/>
          </a:prstGeom>
          <a:noFill/>
        </p:spPr>
        <p:txBody>
          <a:bodyPr wrap="square" rtlCol="0">
            <a:spAutoFit/>
          </a:bodyPr>
          <a:lstStyle/>
          <a:p>
            <a:r>
              <a:rPr lang="en-US" sz="1200" dirty="0"/>
              <a:t>Wavelet power/</a:t>
            </a:r>
            <a:r>
              <a:rPr lang="en-US" sz="1200" b="1" dirty="0">
                <a:sym typeface="Symbol" pitchFamily="2" charset="2"/>
              </a:rPr>
              <a:t></a:t>
            </a:r>
            <a:r>
              <a:rPr lang="en-US" sz="1200" dirty="0"/>
              <a:t> </a:t>
            </a:r>
            <a:r>
              <a:rPr lang="en-US" sz="1200" baseline="30000" dirty="0"/>
              <a:t>2</a:t>
            </a:r>
          </a:p>
        </p:txBody>
      </p:sp>
      <p:cxnSp>
        <p:nvCxnSpPr>
          <p:cNvPr id="19" name="Straight Arrow Connector 18">
            <a:extLst>
              <a:ext uri="{FF2B5EF4-FFF2-40B4-BE49-F238E27FC236}">
                <a16:creationId xmlns:a16="http://schemas.microsoft.com/office/drawing/2014/main" id="{3F27B73B-0687-C54F-9D93-E3435C2311B5}"/>
              </a:ext>
            </a:extLst>
          </p:cNvPr>
          <p:cNvCxnSpPr>
            <a:cxnSpLocks/>
          </p:cNvCxnSpPr>
          <p:nvPr/>
        </p:nvCxnSpPr>
        <p:spPr>
          <a:xfrm>
            <a:off x="7580170" y="2923905"/>
            <a:ext cx="490384" cy="2529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75F2AF-26C4-6044-95F3-5603F3431E51}"/>
              </a:ext>
            </a:extLst>
          </p:cNvPr>
          <p:cNvSpPr txBox="1"/>
          <p:nvPr/>
        </p:nvSpPr>
        <p:spPr>
          <a:xfrm>
            <a:off x="6918410" y="2775609"/>
            <a:ext cx="768096" cy="276999"/>
          </a:xfrm>
          <a:prstGeom prst="rect">
            <a:avLst/>
          </a:prstGeom>
          <a:noFill/>
        </p:spPr>
        <p:txBody>
          <a:bodyPr wrap="square" rtlCol="0">
            <a:spAutoFit/>
          </a:bodyPr>
          <a:lstStyle/>
          <a:p>
            <a:r>
              <a:rPr lang="en-US" sz="1200" dirty="0">
                <a:solidFill>
                  <a:schemeClr val="bg1"/>
                </a:solidFill>
              </a:rPr>
              <a:t>~2.5 min</a:t>
            </a:r>
          </a:p>
        </p:txBody>
      </p:sp>
      <p:pic>
        <p:nvPicPr>
          <p:cNvPr id="9" name="Picture 8">
            <a:extLst>
              <a:ext uri="{FF2B5EF4-FFF2-40B4-BE49-F238E27FC236}">
                <a16:creationId xmlns:a16="http://schemas.microsoft.com/office/drawing/2014/main" id="{CDFE836E-2C95-B140-9759-B01FBD1AAAEC}"/>
              </a:ext>
            </a:extLst>
          </p:cNvPr>
          <p:cNvPicPr>
            <a:picLocks noChangeAspect="1"/>
          </p:cNvPicPr>
          <p:nvPr/>
        </p:nvPicPr>
        <p:blipFill rotWithShape="1">
          <a:blip r:embed="rId4"/>
          <a:srcRect l="5667" t="3351" r="7226" b="6750"/>
          <a:stretch/>
        </p:blipFill>
        <p:spPr>
          <a:xfrm>
            <a:off x="3346981" y="347188"/>
            <a:ext cx="5522975" cy="4623955"/>
          </a:xfrm>
          <a:prstGeom prst="rect">
            <a:avLst/>
          </a:prstGeom>
        </p:spPr>
      </p:pic>
      <p:cxnSp>
        <p:nvCxnSpPr>
          <p:cNvPr id="29" name="Straight Arrow Connector 28">
            <a:extLst>
              <a:ext uri="{FF2B5EF4-FFF2-40B4-BE49-F238E27FC236}">
                <a16:creationId xmlns:a16="http://schemas.microsoft.com/office/drawing/2014/main" id="{BD78D0C7-F411-4D49-8B4B-F1F741C417C2}"/>
              </a:ext>
            </a:extLst>
          </p:cNvPr>
          <p:cNvCxnSpPr>
            <a:cxnSpLocks/>
          </p:cNvCxnSpPr>
          <p:nvPr/>
        </p:nvCxnSpPr>
        <p:spPr>
          <a:xfrm>
            <a:off x="7825362" y="3111251"/>
            <a:ext cx="480301" cy="1722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BF67E2-F592-CD4F-A94E-1B68797E6A16}"/>
              </a:ext>
            </a:extLst>
          </p:cNvPr>
          <p:cNvSpPr txBox="1"/>
          <p:nvPr/>
        </p:nvSpPr>
        <p:spPr>
          <a:xfrm>
            <a:off x="7140777" y="2921730"/>
            <a:ext cx="768096" cy="276999"/>
          </a:xfrm>
          <a:prstGeom prst="rect">
            <a:avLst/>
          </a:prstGeom>
          <a:noFill/>
        </p:spPr>
        <p:txBody>
          <a:bodyPr wrap="square" rtlCol="0">
            <a:spAutoFit/>
          </a:bodyPr>
          <a:lstStyle/>
          <a:p>
            <a:r>
              <a:rPr lang="en-US" sz="1200" dirty="0">
                <a:solidFill>
                  <a:schemeClr val="bg1"/>
                </a:solidFill>
              </a:rPr>
              <a:t>~2.5 min</a:t>
            </a:r>
          </a:p>
        </p:txBody>
      </p:sp>
      <p:pic>
        <p:nvPicPr>
          <p:cNvPr id="5" name="Audio Recording Oct 12, 2020 at 3:28:37 PM" descr="Audio Recording Oct 12, 2020 at 3:28:37 PM">
            <a:hlinkClick r:id="" action="ppaction://media"/>
            <a:extLst>
              <a:ext uri="{FF2B5EF4-FFF2-40B4-BE49-F238E27FC236}">
                <a16:creationId xmlns:a16="http://schemas.microsoft.com/office/drawing/2014/main" id="{18D1CE65-8585-C24E-B2C5-180668AC3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1876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292608" y="152773"/>
            <a:ext cx="3751868" cy="606179"/>
          </a:xfrm>
        </p:spPr>
        <p:txBody>
          <a:bodyPr/>
          <a:lstStyle/>
          <a:p>
            <a:r>
              <a:rPr lang="en-US" dirty="0"/>
              <a:t>CONCLUSION</a:t>
            </a:r>
            <a:endParaRPr lang="en-US" sz="2000" dirty="0"/>
          </a:p>
        </p:txBody>
      </p:sp>
      <p:cxnSp>
        <p:nvCxnSpPr>
          <p:cNvPr id="20" name="Straight Arrow Connector 19">
            <a:extLst>
              <a:ext uri="{FF2B5EF4-FFF2-40B4-BE49-F238E27FC236}">
                <a16:creationId xmlns:a16="http://schemas.microsoft.com/office/drawing/2014/main" id="{B18FE08D-582A-2941-8345-4B419F9AAF5D}"/>
              </a:ext>
            </a:extLst>
          </p:cNvPr>
          <p:cNvCxnSpPr>
            <a:cxnSpLocks/>
          </p:cNvCxnSpPr>
          <p:nvPr/>
        </p:nvCxnSpPr>
        <p:spPr>
          <a:xfrm flipH="1">
            <a:off x="4117642" y="1581912"/>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948A40-48D5-E94A-8D84-F2ACBEFF707A}"/>
              </a:ext>
            </a:extLst>
          </p:cNvPr>
          <p:cNvSpPr txBox="1"/>
          <p:nvPr/>
        </p:nvSpPr>
        <p:spPr>
          <a:xfrm>
            <a:off x="4446826" y="1457683"/>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3" name="Straight Arrow Connector 22">
            <a:extLst>
              <a:ext uri="{FF2B5EF4-FFF2-40B4-BE49-F238E27FC236}">
                <a16:creationId xmlns:a16="http://schemas.microsoft.com/office/drawing/2014/main" id="{EDA5A196-F9B0-464F-8DFB-F40038369A32}"/>
              </a:ext>
            </a:extLst>
          </p:cNvPr>
          <p:cNvCxnSpPr>
            <a:cxnSpLocks/>
          </p:cNvCxnSpPr>
          <p:nvPr/>
        </p:nvCxnSpPr>
        <p:spPr>
          <a:xfrm flipH="1">
            <a:off x="7250986" y="1433136"/>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A62C551-1025-4947-AFA9-5109E3AAC78B}"/>
              </a:ext>
            </a:extLst>
          </p:cNvPr>
          <p:cNvSpPr txBox="1"/>
          <p:nvPr/>
        </p:nvSpPr>
        <p:spPr>
          <a:xfrm>
            <a:off x="7580170" y="1308907"/>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5" name="Straight Arrow Connector 24">
            <a:extLst>
              <a:ext uri="{FF2B5EF4-FFF2-40B4-BE49-F238E27FC236}">
                <a16:creationId xmlns:a16="http://schemas.microsoft.com/office/drawing/2014/main" id="{DAF793DD-5C31-C249-AF39-7AF56E9DCADD}"/>
              </a:ext>
            </a:extLst>
          </p:cNvPr>
          <p:cNvCxnSpPr>
            <a:cxnSpLocks/>
          </p:cNvCxnSpPr>
          <p:nvPr/>
        </p:nvCxnSpPr>
        <p:spPr>
          <a:xfrm flipH="1">
            <a:off x="4117642" y="4005628"/>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63FBDE-6D01-7E48-BCAE-94C16DADFF87}"/>
              </a:ext>
            </a:extLst>
          </p:cNvPr>
          <p:cNvSpPr txBox="1"/>
          <p:nvPr/>
        </p:nvSpPr>
        <p:spPr>
          <a:xfrm>
            <a:off x="4446826" y="3881399"/>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7" name="Straight Arrow Connector 26">
            <a:extLst>
              <a:ext uri="{FF2B5EF4-FFF2-40B4-BE49-F238E27FC236}">
                <a16:creationId xmlns:a16="http://schemas.microsoft.com/office/drawing/2014/main" id="{31D1D799-73FB-8F46-956E-16E79091DB26}"/>
              </a:ext>
            </a:extLst>
          </p:cNvPr>
          <p:cNvCxnSpPr>
            <a:cxnSpLocks/>
          </p:cNvCxnSpPr>
          <p:nvPr/>
        </p:nvCxnSpPr>
        <p:spPr>
          <a:xfrm flipH="1">
            <a:off x="7357322" y="3991357"/>
            <a:ext cx="329184" cy="2286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80C44D-C4C9-A243-8BBE-FDB1BE74A326}"/>
              </a:ext>
            </a:extLst>
          </p:cNvPr>
          <p:cNvSpPr txBox="1"/>
          <p:nvPr/>
        </p:nvSpPr>
        <p:spPr>
          <a:xfrm>
            <a:off x="7686506" y="3867128"/>
            <a:ext cx="768096" cy="276999"/>
          </a:xfrm>
          <a:prstGeom prst="rect">
            <a:avLst/>
          </a:prstGeom>
          <a:noFill/>
        </p:spPr>
        <p:txBody>
          <a:bodyPr wrap="square" rtlCol="0">
            <a:spAutoFit/>
          </a:bodyPr>
          <a:lstStyle/>
          <a:p>
            <a:r>
              <a:rPr lang="en-US" sz="1200" dirty="0">
                <a:solidFill>
                  <a:schemeClr val="bg1"/>
                </a:solidFill>
              </a:rPr>
              <a:t>~2.5 min</a:t>
            </a:r>
          </a:p>
        </p:txBody>
      </p:sp>
      <p:cxnSp>
        <p:nvCxnSpPr>
          <p:cNvPr id="19" name="Straight Arrow Connector 18">
            <a:extLst>
              <a:ext uri="{FF2B5EF4-FFF2-40B4-BE49-F238E27FC236}">
                <a16:creationId xmlns:a16="http://schemas.microsoft.com/office/drawing/2014/main" id="{3F27B73B-0687-C54F-9D93-E3435C2311B5}"/>
              </a:ext>
            </a:extLst>
          </p:cNvPr>
          <p:cNvCxnSpPr>
            <a:cxnSpLocks/>
          </p:cNvCxnSpPr>
          <p:nvPr/>
        </p:nvCxnSpPr>
        <p:spPr>
          <a:xfrm>
            <a:off x="7580170" y="2923905"/>
            <a:ext cx="490384" cy="25293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D75F2AF-26C4-6044-95F3-5603F3431E51}"/>
              </a:ext>
            </a:extLst>
          </p:cNvPr>
          <p:cNvSpPr txBox="1"/>
          <p:nvPr/>
        </p:nvSpPr>
        <p:spPr>
          <a:xfrm>
            <a:off x="6918410" y="2775609"/>
            <a:ext cx="768096" cy="276999"/>
          </a:xfrm>
          <a:prstGeom prst="rect">
            <a:avLst/>
          </a:prstGeom>
          <a:noFill/>
        </p:spPr>
        <p:txBody>
          <a:bodyPr wrap="square" rtlCol="0">
            <a:spAutoFit/>
          </a:bodyPr>
          <a:lstStyle/>
          <a:p>
            <a:r>
              <a:rPr lang="en-US" sz="1200" dirty="0">
                <a:solidFill>
                  <a:schemeClr val="bg1"/>
                </a:solidFill>
              </a:rPr>
              <a:t>~2.5 min</a:t>
            </a:r>
          </a:p>
        </p:txBody>
      </p:sp>
      <p:cxnSp>
        <p:nvCxnSpPr>
          <p:cNvPr id="29" name="Straight Arrow Connector 28">
            <a:extLst>
              <a:ext uri="{FF2B5EF4-FFF2-40B4-BE49-F238E27FC236}">
                <a16:creationId xmlns:a16="http://schemas.microsoft.com/office/drawing/2014/main" id="{BD78D0C7-F411-4D49-8B4B-F1F741C417C2}"/>
              </a:ext>
            </a:extLst>
          </p:cNvPr>
          <p:cNvCxnSpPr>
            <a:cxnSpLocks/>
          </p:cNvCxnSpPr>
          <p:nvPr/>
        </p:nvCxnSpPr>
        <p:spPr>
          <a:xfrm>
            <a:off x="7825362" y="3111251"/>
            <a:ext cx="480301" cy="1722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ABF67E2-F592-CD4F-A94E-1B68797E6A16}"/>
              </a:ext>
            </a:extLst>
          </p:cNvPr>
          <p:cNvSpPr txBox="1"/>
          <p:nvPr/>
        </p:nvSpPr>
        <p:spPr>
          <a:xfrm>
            <a:off x="7140777" y="2921730"/>
            <a:ext cx="768096" cy="276999"/>
          </a:xfrm>
          <a:prstGeom prst="rect">
            <a:avLst/>
          </a:prstGeom>
          <a:noFill/>
        </p:spPr>
        <p:txBody>
          <a:bodyPr wrap="square" rtlCol="0">
            <a:spAutoFit/>
          </a:bodyPr>
          <a:lstStyle/>
          <a:p>
            <a:r>
              <a:rPr lang="en-US" sz="1200" dirty="0">
                <a:solidFill>
                  <a:schemeClr val="bg1"/>
                </a:solidFill>
              </a:rPr>
              <a:t>~2.5 min</a:t>
            </a:r>
          </a:p>
        </p:txBody>
      </p:sp>
      <p:sp>
        <p:nvSpPr>
          <p:cNvPr id="5" name="Text Placeholder 4">
            <a:extLst>
              <a:ext uri="{FF2B5EF4-FFF2-40B4-BE49-F238E27FC236}">
                <a16:creationId xmlns:a16="http://schemas.microsoft.com/office/drawing/2014/main" id="{FFCACE6A-A425-9148-A84E-3F7D9C1F9FBC}"/>
              </a:ext>
            </a:extLst>
          </p:cNvPr>
          <p:cNvSpPr>
            <a:spLocks noGrp="1"/>
          </p:cNvSpPr>
          <p:nvPr>
            <p:ph type="body" sz="quarter" idx="17"/>
          </p:nvPr>
        </p:nvSpPr>
        <p:spPr>
          <a:xfrm>
            <a:off x="1073446" y="758952"/>
            <a:ext cx="7381156" cy="4306268"/>
          </a:xfrm>
        </p:spPr>
        <p:txBody>
          <a:bodyPr/>
          <a:lstStyle/>
          <a:p>
            <a:r>
              <a:rPr lang="en-US" sz="1600" dirty="0"/>
              <a:t>Using GNSS measurement, we detected and characterized the response of the ionosphere to the Beirut explosion that occurred on August 04, 2020. </a:t>
            </a:r>
          </a:p>
          <a:p>
            <a:r>
              <a:rPr lang="en-US" sz="1600" dirty="0"/>
              <a:t>We used method of frequency decomposition tool to see detail information contained in our data.</a:t>
            </a:r>
          </a:p>
          <a:p>
            <a:r>
              <a:rPr lang="en-US" sz="1600" dirty="0">
                <a:solidFill>
                  <a:srgbClr val="FF0000"/>
                </a:solidFill>
              </a:rPr>
              <a:t>We identify acoustic gravity wave signature 10 to 15 mins after the explosion, with an amplitude of 0.04 TECU for GPS observable and 0.2 TECU for GLONASS observables, The waves were moving with the velocity of ~400 to 600 m/s in the southward direction to the epicenter. </a:t>
            </a:r>
          </a:p>
          <a:p>
            <a:r>
              <a:rPr lang="en-US" sz="1600" dirty="0">
                <a:solidFill>
                  <a:srgbClr val="FF0000"/>
                </a:solidFill>
              </a:rPr>
              <a:t>Spectral analysis was performed and a ~2.5 min periodicity was observed common to GNSS network observables used in the study.</a:t>
            </a:r>
          </a:p>
          <a:p>
            <a:r>
              <a:rPr lang="en-US" sz="1600" dirty="0"/>
              <a:t>Finally, It is expected that this kind of sizable explosion will impact the ionosphere, this study confirm this expectation, and </a:t>
            </a:r>
            <a:r>
              <a:rPr lang="en-US" sz="1600" dirty="0">
                <a:solidFill>
                  <a:srgbClr val="FF0000"/>
                </a:solidFill>
              </a:rPr>
              <a:t>further demonstrates the presences of coupling between the lower and upper atmosphere as a result of anthropogenic explosion.</a:t>
            </a:r>
          </a:p>
        </p:txBody>
      </p:sp>
      <p:pic>
        <p:nvPicPr>
          <p:cNvPr id="7" name="Audio Recording Oct 12, 2020 at 4:32:17 PM" descr="Audio Recording Oct 12, 2020 at 4:32:17 PM">
            <a:hlinkClick r:id="" action="ppaction://media"/>
            <a:extLst>
              <a:ext uri="{FF2B5EF4-FFF2-40B4-BE49-F238E27FC236}">
                <a16:creationId xmlns:a16="http://schemas.microsoft.com/office/drawing/2014/main" id="{1A82D71C-3395-4248-A44F-AC9470497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5099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17644</TotalTime>
  <Words>1373</Words>
  <Application>Microsoft Macintosh PowerPoint</Application>
  <PresentationFormat>On-screen Show (16:9)</PresentationFormat>
  <Paragraphs>92</Paragraphs>
  <Slides>10</Slides>
  <Notes>0</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Helvetica</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260</cp:revision>
  <dcterms:created xsi:type="dcterms:W3CDTF">2016-09-08T21:41:17Z</dcterms:created>
  <dcterms:modified xsi:type="dcterms:W3CDTF">2020-10-13T01:49:02Z</dcterms:modified>
</cp:coreProperties>
</file>