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9"/>
  </p:notesMasterIdLst>
  <p:handoutMasterIdLst>
    <p:handoutMasterId r:id="rId10"/>
  </p:handoutMasterIdLst>
  <p:sldIdLst>
    <p:sldId id="282" r:id="rId3"/>
    <p:sldId id="283" r:id="rId4"/>
    <p:sldId id="285" r:id="rId5"/>
    <p:sldId id="284" r:id="rId6"/>
    <p:sldId id="279" r:id="rId7"/>
    <p:sldId id="281" r:id="rId8"/>
  </p:sldIdLst>
  <p:sldSz cx="9144000" cy="5143500" type="screen16x9"/>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5FF"/>
    <a:srgbClr val="852D07"/>
    <a:srgbClr val="CE46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78895" autoAdjust="0"/>
  </p:normalViewPr>
  <p:slideViewPr>
    <p:cSldViewPr snapToGrid="0" snapToObjects="1">
      <p:cViewPr>
        <p:scale>
          <a:sx n="88" d="100"/>
          <a:sy n="88" d="100"/>
        </p:scale>
        <p:origin x="1656" y="952"/>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10/15/20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10/15/20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Joseph Razzell Hollis, I am a third year postdoc working in the Ocean Worlds and Astrobiology group, where I have been studying how we can use deep-UV Raman spectroscopy for planetary science missions such as Mars 2020. This presentation is a short introduction to the work I have done over the past few years.</a:t>
            </a:r>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dirty="0"/>
          </a:p>
        </p:txBody>
      </p:sp>
    </p:spTree>
    <p:extLst>
      <p:ext uri="{BB962C8B-B14F-4D97-AF65-F5344CB8AC3E}">
        <p14:creationId xmlns:p14="http://schemas.microsoft.com/office/powerpoint/2010/main" val="193256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Mars 2020 rover, now known as Perseverance, is tasked with looking for biosignatures, organic molecules that may be the chemical products or remains of biological processes. One of the tools the rover will use in this search is an instrument named SHERLOC, which stands for Scanning Habitable Environments with Raman and Luminescence for Organics and Chemicals. We will scan abraded rocks for fluorescence, the light emission of aromatic molecules, and then identify those molecules by their Raman peaks, which are highly specific to chemical structure.</a:t>
            </a:r>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250413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Deep-UV Raman is a relatively new technique, which means that we don’t have a full understanding of how different molecules will appear in our spectra when we detect them. To this end, I have been building a spectral library, a database of standard spectra for many organic molecules and minerals that are of interest to the search for life on Mars. These include the nucleobases that form DNA, the amino acids that form proteins, as well as polycyclic aromatic hydrocarbons and carboxylic acids. But we also need to understand how we can recognize the more complex biosignatures produced by living organisms, and how those biosignatures may change over millions of years on Mars’ surface.</a:t>
            </a:r>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85923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speaking, a biosignature can be considered an enrichment of many complex organic molecules that cannot be explained by non-biological processes. If we were to find a sample containing living cells, such as E. coli, we get a complicated Raman spectrum that is a combination of peaks from 8 distinct aromatic molecules, namely the 5 nucleobases that form the cell’s DNA and RNA, and 3 aromatic amino acids from its proteins.</a:t>
            </a:r>
          </a:p>
          <a:p>
            <a:r>
              <a:rPr lang="en-US" dirty="0"/>
              <a:t>The sensitivity of deep-UV Raman to chemical structure is shown in the difference in spectra between a simple nucleobase like adenine, and a more complex form like adenosine. When we tried deconvoluting the cellular spectrum, we found that we could only get a good fit using the nucleotides as components, as they are more representative of the structures found in DNA and RNA. What’s more, while the simple nucleobases like adenine have been found in meteorites, nucleotides have not. So, this would be a great biosignature to find on Mars: we can observe its chemical diversity, its chemical complexity, and it is distinct from organic material known to form abiotically.</a:t>
            </a:r>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dirty="0"/>
          </a:p>
        </p:txBody>
      </p:sp>
    </p:spTree>
    <p:extLst>
      <p:ext uri="{BB962C8B-B14F-4D97-AF65-F5344CB8AC3E}">
        <p14:creationId xmlns:p14="http://schemas.microsoft.com/office/powerpoint/2010/main" val="208632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surface of Mars receives approximately ten times as much harmful UVB and UVC radiation as Earth does. So when Perseverance abrades a rock to expose fresh organic material, how long might a potential biosignature last before it is no longer detectable? When we repeatedly exposed a sample of adenosine to our UV laser, simulating 6 sols worth of ambient UV on Mars, we saw a discoloration of the exposed area along with a loss of fluorescence, indicating that the adenine unit had been broken.</a:t>
            </a:r>
          </a:p>
          <a:p>
            <a:r>
              <a:rPr lang="en-US" dirty="0"/>
              <a:t>When we mixed adenosine with montmorillonite clay, we no longer saw a loss of fluorescence, but an increase at longer wavelengths as well as changes in Raman peaks, suggesting that the structure of the adenine had been altered rather than broken.</a:t>
            </a:r>
          </a:p>
          <a:p>
            <a:r>
              <a:rPr lang="en-US" dirty="0"/>
              <a:t>DFT simulations of possible products showed that the Raman changes are consistent with formation of hydroxy-adenosine, We propose that this is an intermediate step in adenosine’s degradation, and that presence of clay inhibits further degradation. This agrees with other reports that clays are an effective preserver of organic material, and should be considered a high value target for SHERLOC measurements.</a:t>
            </a:r>
          </a:p>
        </p:txBody>
      </p:sp>
      <p:sp>
        <p:nvSpPr>
          <p:cNvPr id="4" name="Slide Number Placeholder 3"/>
          <p:cNvSpPr>
            <a:spLocks noGrp="1"/>
          </p:cNvSpPr>
          <p:nvPr>
            <p:ph type="sldNum" sz="quarter" idx="5"/>
          </p:nvPr>
        </p:nvSpPr>
        <p:spPr/>
        <p:txBody>
          <a:bodyPr/>
          <a:lstStyle/>
          <a:p>
            <a:fld id="{4180AB40-CF9C-CB44-AF47-E5E5B00AC330}" type="slidenum">
              <a:rPr lang="en-US" smtClean="0"/>
              <a:pPr/>
              <a:t>5</a:t>
            </a:fld>
            <a:endParaRPr lang="en-US" dirty="0"/>
          </a:p>
        </p:txBody>
      </p:sp>
    </p:spTree>
    <p:extLst>
      <p:ext uri="{BB962C8B-B14F-4D97-AF65-F5344CB8AC3E}">
        <p14:creationId xmlns:p14="http://schemas.microsoft.com/office/powerpoint/2010/main" val="2575359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for improving our understanding of deep-UV Raman is to develop a means to estimate the concentration of organic molecules from their Raman intensities. This will involve quantifying how sample properties and instrument parameters determine the signal we measure, and how it might be further affected by scattering and absorption by surrounding minerals. A working model will allow us to predict the limits of SHERLOC’s sensitivity on a sample by sample basis, and provide a more quantitative interpretation of potential biosignatures on Mars.</a:t>
            </a:r>
          </a:p>
          <a:p>
            <a:r>
              <a:rPr lang="en-US" dirty="0"/>
              <a:t>Most of the work I have mentioned during this presentation has now been published, or will be very soon. I would like to finish by thanking the members of the SHERLOC science team, particularly my supervisor Luther Beegle, as well as my colleagues and collaborators at JPL and beyond. Thank you for listening.</a:t>
            </a:r>
          </a:p>
        </p:txBody>
      </p:sp>
      <p:sp>
        <p:nvSpPr>
          <p:cNvPr id="4" name="Slide Number Placeholder 3"/>
          <p:cNvSpPr>
            <a:spLocks noGrp="1"/>
          </p:cNvSpPr>
          <p:nvPr>
            <p:ph type="sldNum" sz="quarter" idx="5"/>
          </p:nvPr>
        </p:nvSpPr>
        <p:spPr/>
        <p:txBody>
          <a:bodyPr/>
          <a:lstStyle/>
          <a:p>
            <a:fld id="{4180AB40-CF9C-CB44-AF47-E5E5B00AC330}" type="slidenum">
              <a:rPr lang="en-US" smtClean="0"/>
              <a:pPr/>
              <a:t>6</a:t>
            </a:fld>
            <a:endParaRPr lang="en-US" dirty="0"/>
          </a:p>
        </p:txBody>
      </p:sp>
    </p:spTree>
    <p:extLst>
      <p:ext uri="{BB962C8B-B14F-4D97-AF65-F5344CB8AC3E}">
        <p14:creationId xmlns:p14="http://schemas.microsoft.com/office/powerpoint/2010/main" val="2412160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10/15/20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10/15/20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10/15/20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10/15/20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10/15/20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10/15/20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10/15/20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10/15/20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10/15/20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10/15/20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png"/><Relationship Id="rId3" Type="http://schemas.microsoft.com/office/2007/relationships/media" Target="../media/media5.m4a"/><Relationship Id="rId7" Type="http://schemas.openxmlformats.org/officeDocument/2006/relationships/image" Target="../media/image10.png"/><Relationship Id="rId12" Type="http://schemas.openxmlformats.org/officeDocument/2006/relationships/image" Target="../media/image15.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4.xml"/><Relationship Id="rId11" Type="http://schemas.openxmlformats.org/officeDocument/2006/relationships/image" Target="../media/image14.png"/><Relationship Id="rId5" Type="http://schemas.openxmlformats.org/officeDocument/2006/relationships/slideLayout" Target="../slideLayouts/slideLayout13.xml"/><Relationship Id="rId10" Type="http://schemas.openxmlformats.org/officeDocument/2006/relationships/image" Target="../media/image13.png"/><Relationship Id="rId4" Type="http://schemas.openxmlformats.org/officeDocument/2006/relationships/audio" Target="../media/media5.m4a"/><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3.png"/><Relationship Id="rId3" Type="http://schemas.microsoft.com/office/2007/relationships/media" Target="../media/media7.m4a"/><Relationship Id="rId7" Type="http://schemas.openxmlformats.org/officeDocument/2006/relationships/slideLayout" Target="../slideLayouts/slideLayout13.xml"/><Relationship Id="rId12"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image" Target="../media/image18.png"/><Relationship Id="rId5" Type="http://schemas.microsoft.com/office/2007/relationships/media" Target="../media/media8.m4a"/><Relationship Id="rId10" Type="http://schemas.openxmlformats.org/officeDocument/2006/relationships/image" Target="../media/image17.png"/><Relationship Id="rId4" Type="http://schemas.openxmlformats.org/officeDocument/2006/relationships/audio" Target="../media/media7.m4a"/><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4CC6F0-F08C-1542-BB2E-E5A9D62B1F44}"/>
              </a:ext>
            </a:extLst>
          </p:cNvPr>
          <p:cNvPicPr>
            <a:picLocks noChangeAspect="1"/>
          </p:cNvPicPr>
          <p:nvPr/>
        </p:nvPicPr>
        <p:blipFill rotWithShape="1">
          <a:blip r:embed="rId5"/>
          <a:srcRect t="12281" b="19975"/>
          <a:stretch/>
        </p:blipFill>
        <p:spPr>
          <a:xfrm>
            <a:off x="0" y="-1"/>
            <a:ext cx="9144000" cy="3483789"/>
          </a:xfrm>
          <a:prstGeom prst="rect">
            <a:avLst/>
          </a:prstGeom>
        </p:spPr>
      </p:pic>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83788"/>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Deep-UV Raman Spectroscopy for Planetary Science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Joseph Razzell Hollis</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3225</a:t>
            </a:r>
          </a:p>
          <a:p>
            <a:pPr>
              <a:spcBef>
                <a:spcPct val="0"/>
              </a:spcBef>
            </a:pPr>
            <a:r>
              <a:rPr lang="en-US" altLang="en-US" sz="1000" dirty="0">
                <a:latin typeface="Tahoma" panose="020B0604030504040204" pitchFamily="34" charset="0"/>
              </a:rPr>
              <a:t>Advisor:  Luther Beegle (3200)</a:t>
            </a:r>
          </a:p>
          <a:p>
            <a:pPr>
              <a:spcBef>
                <a:spcPct val="0"/>
              </a:spcBef>
            </a:pPr>
            <a:r>
              <a:rPr lang="en-US" altLang="en-US" sz="1000" dirty="0">
                <a:latin typeface="Tahoma" panose="020B0604030504040204" pitchFamily="34" charset="0"/>
              </a:rPr>
              <a:t>Postdoc Program: JPL</a:t>
            </a:r>
          </a:p>
        </p:txBody>
      </p:sp>
      <p:sp>
        <p:nvSpPr>
          <p:cNvPr id="8" name="Rectangle 7">
            <a:extLst>
              <a:ext uri="{FF2B5EF4-FFF2-40B4-BE49-F238E27FC236}">
                <a16:creationId xmlns:a16="http://schemas.microsoft.com/office/drawing/2014/main" id="{93A9C044-2B3D-C545-9B74-4C5B9363FF4A}"/>
              </a:ext>
            </a:extLst>
          </p:cNvPr>
          <p:cNvSpPr/>
          <p:nvPr/>
        </p:nvSpPr>
        <p:spPr>
          <a:xfrm>
            <a:off x="7313124" y="3237567"/>
            <a:ext cx="1861407" cy="246221"/>
          </a:xfrm>
          <a:prstGeom prst="rect">
            <a:avLst/>
          </a:prstGeom>
        </p:spPr>
        <p:txBody>
          <a:bodyPr wrap="none">
            <a:spAutoFit/>
          </a:bodyPr>
          <a:lstStyle/>
          <a:p>
            <a:pPr fontAlgn="base"/>
            <a:r>
              <a:rPr lang="en-US" sz="1000" b="1" i="0" u="none" strike="noStrike" dirty="0">
                <a:solidFill>
                  <a:schemeClr val="bg1"/>
                </a:solidFill>
                <a:effectLst/>
                <a:latin typeface="Calibri" panose="020F0502020204030204" pitchFamily="34" charset="0"/>
                <a:cs typeface="Calibri" panose="020F0502020204030204" pitchFamily="34" charset="0"/>
              </a:rPr>
              <a:t>Image credit: NASA/JPL-Caltech</a:t>
            </a:r>
          </a:p>
        </p:txBody>
      </p:sp>
      <p:pic>
        <p:nvPicPr>
          <p:cNvPr id="2" name="Audio Recording Oct 15, 2020 at 4:26:30 PM" descr="Audio Recording Oct 15, 2020 at 4:26:30 PM">
            <a:hlinkClick r:id="" action="ppaction://media"/>
            <a:extLst>
              <a:ext uri="{FF2B5EF4-FFF2-40B4-BE49-F238E27FC236}">
                <a16:creationId xmlns:a16="http://schemas.microsoft.com/office/drawing/2014/main" id="{751FA1D2-F340-494F-99CB-01DC99E7E4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3827" y="110307"/>
            <a:ext cx="812800" cy="812800"/>
          </a:xfrm>
          <a:prstGeom prst="rect">
            <a:avLst/>
          </a:prstGeom>
        </p:spPr>
      </p:pic>
    </p:spTree>
    <p:extLst>
      <p:ext uri="{BB962C8B-B14F-4D97-AF65-F5344CB8AC3E}">
        <p14:creationId xmlns:p14="http://schemas.microsoft.com/office/powerpoint/2010/main" val="4163984881"/>
      </p:ext>
    </p:extLst>
  </p:cSld>
  <p:clrMapOvr>
    <a:masterClrMapping/>
  </p:clrMapOvr>
  <mc:AlternateContent xmlns:mc="http://schemas.openxmlformats.org/markup-compatibility/2006">
    <mc:Choice xmlns:p14="http://schemas.microsoft.com/office/powerpoint/2010/main" Requires="p14">
      <p:transition spd="slow" p14:dur="2000" advTm="17370"/>
    </mc:Choice>
    <mc:Fallback>
      <p:transition spd="slow" advTm="1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0"/>
                                  </p:stCondLst>
                                  <p:childTnLst>
                                    <p:cmd type="call" cmd="playFrom(0.0)">
                                      <p:cBhvr>
                                        <p:cTn id="6" dur="14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11" objId="2"/>
        <p14:stopEvt time="17296"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807872"/>
            <a:ext cx="3914531" cy="2069658"/>
          </a:xfrm>
        </p:spPr>
        <p:txBody>
          <a:bodyPr/>
          <a:lstStyle/>
          <a:p>
            <a:r>
              <a:rPr lang="en-US" b="1" dirty="0"/>
              <a:t>Abstract</a:t>
            </a:r>
            <a:endParaRPr lang="en-US" dirty="0"/>
          </a:p>
          <a:p>
            <a:r>
              <a:rPr lang="en-US" dirty="0"/>
              <a:t>The </a:t>
            </a:r>
            <a:r>
              <a:rPr lang="en-US" i="1" dirty="0"/>
              <a:t>Perseverance </a:t>
            </a:r>
            <a:r>
              <a:rPr lang="en-US" dirty="0"/>
              <a:t>rover will land on Mars in February 2021 and begin its search for “biosignatures”, organic molecules that may be evidence of past or current life on the red planet.</a:t>
            </a:r>
          </a:p>
          <a:p>
            <a:r>
              <a:rPr lang="en-US" dirty="0"/>
              <a:t>To achieve this goal, </a:t>
            </a:r>
            <a:r>
              <a:rPr lang="en-US" i="1" dirty="0"/>
              <a:t>Perseverance</a:t>
            </a:r>
            <a:r>
              <a:rPr lang="en-US" dirty="0"/>
              <a:t> is equipped with an instrument named </a:t>
            </a:r>
            <a:r>
              <a:rPr lang="en-US" b="1" dirty="0"/>
              <a:t>SHERLOC</a:t>
            </a:r>
            <a:r>
              <a:rPr lang="en-US" dirty="0"/>
              <a:t> that will use deep-ultraviolet spectroscopy to detect and identify minerals and organic molecules</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350731" y="283405"/>
            <a:ext cx="8454602" cy="430183"/>
          </a:xfrm>
        </p:spPr>
        <p:txBody>
          <a:bodyPr/>
          <a:lstStyle/>
          <a:p>
            <a:r>
              <a:rPr lang="en-US" dirty="0"/>
              <a:t>Introduction</a:t>
            </a:r>
          </a:p>
        </p:txBody>
      </p:sp>
      <p:sp>
        <p:nvSpPr>
          <p:cNvPr id="5" name="Oval 4">
            <a:extLst>
              <a:ext uri="{FF2B5EF4-FFF2-40B4-BE49-F238E27FC236}">
                <a16:creationId xmlns:a16="http://schemas.microsoft.com/office/drawing/2014/main" id="{D8935AC6-62B7-5140-8DE1-E24A114FDD2A}"/>
              </a:ext>
            </a:extLst>
          </p:cNvPr>
          <p:cNvSpPr/>
          <p:nvPr/>
        </p:nvSpPr>
        <p:spPr>
          <a:xfrm>
            <a:off x="7878374" y="807872"/>
            <a:ext cx="672174" cy="536478"/>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17310F-2B76-B74B-B76D-E63D1ACAE177}"/>
              </a:ext>
            </a:extLst>
          </p:cNvPr>
          <p:cNvSpPr txBox="1"/>
          <p:nvPr/>
        </p:nvSpPr>
        <p:spPr>
          <a:xfrm>
            <a:off x="6996504" y="334699"/>
            <a:ext cx="1052660" cy="369332"/>
          </a:xfrm>
          <a:prstGeom prst="rect">
            <a:avLst/>
          </a:prstGeom>
          <a:noFill/>
        </p:spPr>
        <p:txBody>
          <a:bodyPr wrap="none" rtlCol="0">
            <a:spAutoFit/>
          </a:bodyPr>
          <a:lstStyle/>
          <a:p>
            <a:pPr algn="r"/>
            <a:r>
              <a:rPr lang="en-US" b="1" dirty="0"/>
              <a:t>SHERLOC</a:t>
            </a:r>
          </a:p>
        </p:txBody>
      </p:sp>
      <p:cxnSp>
        <p:nvCxnSpPr>
          <p:cNvPr id="21" name="Elbow Connector 20">
            <a:extLst>
              <a:ext uri="{FF2B5EF4-FFF2-40B4-BE49-F238E27FC236}">
                <a16:creationId xmlns:a16="http://schemas.microsoft.com/office/drawing/2014/main" id="{1737AE55-B88F-0446-9902-290D4F507DE6}"/>
              </a:ext>
            </a:extLst>
          </p:cNvPr>
          <p:cNvCxnSpPr>
            <a:cxnSpLocks/>
            <a:stCxn id="7" idx="3"/>
            <a:endCxn id="5" idx="0"/>
          </p:cNvCxnSpPr>
          <p:nvPr/>
        </p:nvCxnSpPr>
        <p:spPr>
          <a:xfrm>
            <a:off x="8049164" y="519365"/>
            <a:ext cx="165297" cy="288507"/>
          </a:xfrm>
          <a:prstGeom prst="bentConnector2">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20">
            <a:extLst>
              <a:ext uri="{FF2B5EF4-FFF2-40B4-BE49-F238E27FC236}">
                <a16:creationId xmlns:a16="http://schemas.microsoft.com/office/drawing/2014/main" id="{45B52780-D0C9-9047-8204-9972B9A23F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700" t="18527" r="14420" b="9015"/>
          <a:stretch>
            <a:fillRect/>
          </a:stretch>
        </p:blipFill>
        <p:spPr bwMode="auto">
          <a:xfrm>
            <a:off x="4217994" y="283405"/>
            <a:ext cx="4412443" cy="257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Placeholder 1">
            <a:extLst>
              <a:ext uri="{FF2B5EF4-FFF2-40B4-BE49-F238E27FC236}">
                <a16:creationId xmlns:a16="http://schemas.microsoft.com/office/drawing/2014/main" id="{3055D317-2165-124D-B521-98EBA6667D05}"/>
              </a:ext>
            </a:extLst>
          </p:cNvPr>
          <p:cNvSpPr txBox="1">
            <a:spLocks/>
          </p:cNvSpPr>
          <p:nvPr/>
        </p:nvSpPr>
        <p:spPr>
          <a:xfrm>
            <a:off x="183775" y="3243273"/>
            <a:ext cx="3960914" cy="1355998"/>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b="1" dirty="0"/>
              <a:t>Fluorescence Spectroscopy</a:t>
            </a:r>
          </a:p>
          <a:p>
            <a:pPr marL="171450" indent="-171450">
              <a:lnSpc>
                <a:spcPct val="100000"/>
              </a:lnSpc>
              <a:spcBef>
                <a:spcPts val="600"/>
              </a:spcBef>
              <a:buFont typeface="Arial" panose="020B0604020202020204" pitchFamily="34" charset="0"/>
              <a:buChar char="•"/>
            </a:pPr>
            <a:r>
              <a:rPr lang="en-US" dirty="0"/>
              <a:t>Highly sensitive to aromatic organic molecules</a:t>
            </a:r>
          </a:p>
          <a:p>
            <a:pPr marL="171450" indent="-171450">
              <a:lnSpc>
                <a:spcPct val="100000"/>
              </a:lnSpc>
              <a:spcBef>
                <a:spcPts val="600"/>
              </a:spcBef>
              <a:buFont typeface="Arial" panose="020B0604020202020204" pitchFamily="34" charset="0"/>
              <a:buChar char="•"/>
            </a:pPr>
            <a:r>
              <a:rPr lang="en-US" dirty="0"/>
              <a:t>Detection limit of &lt;1 ppm</a:t>
            </a:r>
          </a:p>
        </p:txBody>
      </p:sp>
      <p:sp>
        <p:nvSpPr>
          <p:cNvPr id="72" name="Text Placeholder 1">
            <a:extLst>
              <a:ext uri="{FF2B5EF4-FFF2-40B4-BE49-F238E27FC236}">
                <a16:creationId xmlns:a16="http://schemas.microsoft.com/office/drawing/2014/main" id="{11772C5A-27AB-164E-ADB4-844EDAD9B2BE}"/>
              </a:ext>
            </a:extLst>
          </p:cNvPr>
          <p:cNvSpPr txBox="1">
            <a:spLocks/>
          </p:cNvSpPr>
          <p:nvPr/>
        </p:nvSpPr>
        <p:spPr>
          <a:xfrm>
            <a:off x="202063" y="4107420"/>
            <a:ext cx="3960914" cy="1355998"/>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b="1" dirty="0"/>
              <a:t>Raman Spectroscopy</a:t>
            </a:r>
          </a:p>
          <a:p>
            <a:pPr marL="171450" indent="-171450">
              <a:lnSpc>
                <a:spcPct val="100000"/>
              </a:lnSpc>
              <a:spcBef>
                <a:spcPts val="600"/>
              </a:spcBef>
              <a:buFont typeface="Arial" panose="020B0604020202020204" pitchFamily="34" charset="0"/>
              <a:buChar char="•"/>
            </a:pPr>
            <a:r>
              <a:rPr lang="en-US" dirty="0"/>
              <a:t>Detects molecular vibrations, specific to chemical structure</a:t>
            </a:r>
          </a:p>
          <a:p>
            <a:pPr marL="171450" indent="-171450">
              <a:lnSpc>
                <a:spcPct val="100000"/>
              </a:lnSpc>
              <a:spcBef>
                <a:spcPts val="600"/>
              </a:spcBef>
              <a:buFont typeface="Arial" panose="020B0604020202020204" pitchFamily="34" charset="0"/>
              <a:buChar char="•"/>
            </a:pPr>
            <a:r>
              <a:rPr lang="en-US" dirty="0"/>
              <a:t>Also reveals mineralogy</a:t>
            </a:r>
          </a:p>
        </p:txBody>
      </p:sp>
      <p:grpSp>
        <p:nvGrpSpPr>
          <p:cNvPr id="78" name="Group 77">
            <a:extLst>
              <a:ext uri="{FF2B5EF4-FFF2-40B4-BE49-F238E27FC236}">
                <a16:creationId xmlns:a16="http://schemas.microsoft.com/office/drawing/2014/main" id="{1B48EF5E-068D-AD4D-88AD-21244BAA72D0}"/>
              </a:ext>
            </a:extLst>
          </p:cNvPr>
          <p:cNvGrpSpPr/>
          <p:nvPr/>
        </p:nvGrpSpPr>
        <p:grpSpPr>
          <a:xfrm>
            <a:off x="3976522" y="3285618"/>
            <a:ext cx="2527412" cy="1645982"/>
            <a:chOff x="3782569" y="4010457"/>
            <a:chExt cx="3362569" cy="2189879"/>
          </a:xfrm>
        </p:grpSpPr>
        <p:grpSp>
          <p:nvGrpSpPr>
            <p:cNvPr id="79" name="Group 78">
              <a:extLst>
                <a:ext uri="{FF2B5EF4-FFF2-40B4-BE49-F238E27FC236}">
                  <a16:creationId xmlns:a16="http://schemas.microsoft.com/office/drawing/2014/main" id="{BFB94036-B5AD-9D48-9701-351667BD5D41}"/>
                </a:ext>
              </a:extLst>
            </p:cNvPr>
            <p:cNvGrpSpPr/>
            <p:nvPr/>
          </p:nvGrpSpPr>
          <p:grpSpPr>
            <a:xfrm>
              <a:off x="3823945" y="4050428"/>
              <a:ext cx="3260155" cy="2110596"/>
              <a:chOff x="3016030" y="2262122"/>
              <a:chExt cx="2329811" cy="1575954"/>
            </a:xfrm>
          </p:grpSpPr>
          <p:pic>
            <p:nvPicPr>
              <p:cNvPr id="82" name="Picture 81">
                <a:extLst>
                  <a:ext uri="{FF2B5EF4-FFF2-40B4-BE49-F238E27FC236}">
                    <a16:creationId xmlns:a16="http://schemas.microsoft.com/office/drawing/2014/main" id="{2CBEA66C-8173-6B4D-8A88-11EC2FE7942A}"/>
                  </a:ext>
                </a:extLst>
              </p:cNvPr>
              <p:cNvPicPr>
                <a:picLocks noChangeAspect="1"/>
              </p:cNvPicPr>
              <p:nvPr/>
            </p:nvPicPr>
            <p:blipFill rotWithShape="1">
              <a:blip r:embed="rId6"/>
              <a:srcRect l="13484" b="55018"/>
              <a:stretch/>
            </p:blipFill>
            <p:spPr>
              <a:xfrm flipH="1">
                <a:off x="3016030" y="2262122"/>
                <a:ext cx="2329811" cy="1575954"/>
              </a:xfrm>
              <a:prstGeom prst="rect">
                <a:avLst/>
              </a:prstGeom>
              <a:ln>
                <a:solidFill>
                  <a:schemeClr val="tx1"/>
                </a:solidFill>
              </a:ln>
            </p:spPr>
          </p:pic>
          <p:sp>
            <p:nvSpPr>
              <p:cNvPr id="83" name="Rectangle 82">
                <a:extLst>
                  <a:ext uri="{FF2B5EF4-FFF2-40B4-BE49-F238E27FC236}">
                    <a16:creationId xmlns:a16="http://schemas.microsoft.com/office/drawing/2014/main" id="{FEDCBD18-9849-6A4D-B3E4-0C80AF8855AE}"/>
                  </a:ext>
                </a:extLst>
              </p:cNvPr>
              <p:cNvSpPr/>
              <p:nvPr/>
            </p:nvSpPr>
            <p:spPr>
              <a:xfrm>
                <a:off x="3799795" y="2545178"/>
                <a:ext cx="796896" cy="1040389"/>
              </a:xfrm>
              <a:prstGeom prst="rect">
                <a:avLst/>
              </a:prstGeom>
              <a:noFill/>
              <a:ln w="9525"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 name="TextBox 79">
              <a:extLst>
                <a:ext uri="{FF2B5EF4-FFF2-40B4-BE49-F238E27FC236}">
                  <a16:creationId xmlns:a16="http://schemas.microsoft.com/office/drawing/2014/main" id="{82AFF44C-617F-564C-90A8-413082781591}"/>
                </a:ext>
              </a:extLst>
            </p:cNvPr>
            <p:cNvSpPr txBox="1"/>
            <p:nvPr/>
          </p:nvSpPr>
          <p:spPr>
            <a:xfrm>
              <a:off x="3782569" y="5831806"/>
              <a:ext cx="2151978" cy="368530"/>
            </a:xfrm>
            <a:prstGeom prst="rect">
              <a:avLst/>
            </a:prstGeom>
            <a:noFill/>
          </p:spPr>
          <p:txBody>
            <a:bodyPr wrap="none" rtlCol="0">
              <a:spAutoFit/>
            </a:bodyPr>
            <a:lstStyle/>
            <a:p>
              <a:r>
                <a:rPr lang="en-US" sz="1200" b="1" dirty="0">
                  <a:solidFill>
                    <a:srgbClr val="FFFF00"/>
                  </a:solidFill>
                </a:rPr>
                <a:t>ACI Image </a:t>
              </a:r>
              <a:r>
                <a:rPr lang="en-US" sz="1200" dirty="0">
                  <a:solidFill>
                    <a:srgbClr val="FFFF00"/>
                  </a:solidFill>
                </a:rPr>
                <a:t>(12x16 mm)</a:t>
              </a:r>
            </a:p>
          </p:txBody>
        </p:sp>
        <p:sp>
          <p:nvSpPr>
            <p:cNvPr id="81" name="TextBox 80">
              <a:extLst>
                <a:ext uri="{FF2B5EF4-FFF2-40B4-BE49-F238E27FC236}">
                  <a16:creationId xmlns:a16="http://schemas.microsoft.com/office/drawing/2014/main" id="{EEBCF238-B6C5-BA4E-AA3A-7975B625509B}"/>
                </a:ext>
              </a:extLst>
            </p:cNvPr>
            <p:cNvSpPr txBox="1"/>
            <p:nvPr/>
          </p:nvSpPr>
          <p:spPr>
            <a:xfrm>
              <a:off x="3800686" y="4010457"/>
              <a:ext cx="3344452" cy="368530"/>
            </a:xfrm>
            <a:prstGeom prst="rect">
              <a:avLst/>
            </a:prstGeom>
            <a:noFill/>
          </p:spPr>
          <p:txBody>
            <a:bodyPr wrap="square" rtlCol="0">
              <a:spAutoFit/>
            </a:bodyPr>
            <a:lstStyle/>
            <a:p>
              <a:r>
                <a:rPr lang="en-US" sz="1200" b="1" dirty="0">
                  <a:solidFill>
                    <a:schemeClr val="bg1"/>
                  </a:solidFill>
                </a:rPr>
                <a:t>WATSON Image </a:t>
              </a:r>
            </a:p>
          </p:txBody>
        </p:sp>
      </p:grpSp>
      <p:sp>
        <p:nvSpPr>
          <p:cNvPr id="84" name="Rectangle 83">
            <a:extLst>
              <a:ext uri="{FF2B5EF4-FFF2-40B4-BE49-F238E27FC236}">
                <a16:creationId xmlns:a16="http://schemas.microsoft.com/office/drawing/2014/main" id="{9CC2D51B-B934-C646-8BFE-8C5072AD3CD2}"/>
              </a:ext>
            </a:extLst>
          </p:cNvPr>
          <p:cNvSpPr/>
          <p:nvPr/>
        </p:nvSpPr>
        <p:spPr>
          <a:xfrm>
            <a:off x="4980850" y="3760504"/>
            <a:ext cx="487826" cy="461196"/>
          </a:xfrm>
          <a:prstGeom prst="rect">
            <a:avLst/>
          </a:prstGeom>
          <a:solidFill>
            <a:schemeClr val="bg1">
              <a:lumMod val="75000"/>
              <a:alpha val="25000"/>
            </a:schemeClr>
          </a:solidFill>
          <a:ln w="28575" cmpd="sng">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5" name="Straight Connector 84">
            <a:extLst>
              <a:ext uri="{FF2B5EF4-FFF2-40B4-BE49-F238E27FC236}">
                <a16:creationId xmlns:a16="http://schemas.microsoft.com/office/drawing/2014/main" id="{8C82B42A-AB09-2141-9B76-14C2DC6EFD6C}"/>
              </a:ext>
            </a:extLst>
          </p:cNvPr>
          <p:cNvCxnSpPr>
            <a:cxnSpLocks/>
          </p:cNvCxnSpPr>
          <p:nvPr/>
        </p:nvCxnSpPr>
        <p:spPr>
          <a:xfrm flipV="1">
            <a:off x="5464200" y="3322602"/>
            <a:ext cx="1127650" cy="44564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8A5C89-4636-6E43-A931-7FA257401B41}"/>
              </a:ext>
            </a:extLst>
          </p:cNvPr>
          <p:cNvCxnSpPr>
            <a:cxnSpLocks/>
          </p:cNvCxnSpPr>
          <p:nvPr/>
        </p:nvCxnSpPr>
        <p:spPr>
          <a:xfrm>
            <a:off x="5464200" y="4221700"/>
            <a:ext cx="1173529" cy="68035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AEEBEC5-48D7-1A4E-952F-25CE78A2AEAE}"/>
              </a:ext>
            </a:extLst>
          </p:cNvPr>
          <p:cNvGrpSpPr/>
          <p:nvPr/>
        </p:nvGrpSpPr>
        <p:grpSpPr>
          <a:xfrm>
            <a:off x="6591850" y="3275553"/>
            <a:ext cx="2368375" cy="1645198"/>
            <a:chOff x="2473721" y="1881379"/>
            <a:chExt cx="3218944" cy="2236046"/>
          </a:xfrm>
        </p:grpSpPr>
        <p:pic>
          <p:nvPicPr>
            <p:cNvPr id="74" name="Picture 73">
              <a:extLst>
                <a:ext uri="{FF2B5EF4-FFF2-40B4-BE49-F238E27FC236}">
                  <a16:creationId xmlns:a16="http://schemas.microsoft.com/office/drawing/2014/main" id="{B74DA6C6-CC9B-EB47-BC54-BBBED4112E0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73721" y="1935891"/>
              <a:ext cx="2181534" cy="2181534"/>
            </a:xfrm>
            <a:prstGeom prst="rect">
              <a:avLst/>
            </a:prstGeom>
          </p:spPr>
        </p:pic>
        <p:sp>
          <p:nvSpPr>
            <p:cNvPr id="75" name="TextBox 74">
              <a:extLst>
                <a:ext uri="{FF2B5EF4-FFF2-40B4-BE49-F238E27FC236}">
                  <a16:creationId xmlns:a16="http://schemas.microsoft.com/office/drawing/2014/main" id="{70547F26-D822-9A48-B5D3-ED3D300852C4}"/>
                </a:ext>
              </a:extLst>
            </p:cNvPr>
            <p:cNvSpPr txBox="1"/>
            <p:nvPr/>
          </p:nvSpPr>
          <p:spPr>
            <a:xfrm>
              <a:off x="4655254" y="2389878"/>
              <a:ext cx="717228" cy="376479"/>
            </a:xfrm>
            <a:prstGeom prst="rect">
              <a:avLst/>
            </a:prstGeom>
            <a:noFill/>
          </p:spPr>
          <p:txBody>
            <a:bodyPr wrap="none" rtlCol="0">
              <a:spAutoFit/>
            </a:bodyPr>
            <a:lstStyle/>
            <a:p>
              <a:r>
                <a:rPr lang="en-US" sz="1200" dirty="0" err="1">
                  <a:solidFill>
                    <a:srgbClr val="FF0000"/>
                  </a:solidFill>
                </a:rPr>
                <a:t>Chert</a:t>
              </a:r>
              <a:endParaRPr lang="en-US" sz="1200" dirty="0">
                <a:solidFill>
                  <a:srgbClr val="FF0000"/>
                </a:solidFill>
              </a:endParaRPr>
            </a:p>
          </p:txBody>
        </p:sp>
        <p:sp>
          <p:nvSpPr>
            <p:cNvPr id="76" name="TextBox 75">
              <a:extLst>
                <a:ext uri="{FF2B5EF4-FFF2-40B4-BE49-F238E27FC236}">
                  <a16:creationId xmlns:a16="http://schemas.microsoft.com/office/drawing/2014/main" id="{69980E11-5616-5F43-8A43-C1ED5501C763}"/>
                </a:ext>
              </a:extLst>
            </p:cNvPr>
            <p:cNvSpPr txBox="1"/>
            <p:nvPr/>
          </p:nvSpPr>
          <p:spPr>
            <a:xfrm>
              <a:off x="4655254" y="2898376"/>
              <a:ext cx="1037411" cy="376479"/>
            </a:xfrm>
            <a:prstGeom prst="rect">
              <a:avLst/>
            </a:prstGeom>
            <a:noFill/>
          </p:spPr>
          <p:txBody>
            <a:bodyPr wrap="none" rtlCol="0">
              <a:spAutoFit/>
            </a:bodyPr>
            <a:lstStyle/>
            <a:p>
              <a:r>
                <a:rPr lang="en-US" sz="1200" dirty="0">
                  <a:solidFill>
                    <a:srgbClr val="4581E6"/>
                  </a:solidFill>
                </a:rPr>
                <a:t>Dolomite</a:t>
              </a:r>
            </a:p>
          </p:txBody>
        </p:sp>
        <p:sp>
          <p:nvSpPr>
            <p:cNvPr id="77" name="TextBox 76">
              <a:extLst>
                <a:ext uri="{FF2B5EF4-FFF2-40B4-BE49-F238E27FC236}">
                  <a16:creationId xmlns:a16="http://schemas.microsoft.com/office/drawing/2014/main" id="{B6972B11-E613-2C4E-92F5-7EEC9542D76F}"/>
                </a:ext>
              </a:extLst>
            </p:cNvPr>
            <p:cNvSpPr txBox="1"/>
            <p:nvPr/>
          </p:nvSpPr>
          <p:spPr>
            <a:xfrm>
              <a:off x="4655254" y="1881379"/>
              <a:ext cx="982768" cy="376479"/>
            </a:xfrm>
            <a:prstGeom prst="rect">
              <a:avLst/>
            </a:prstGeom>
            <a:noFill/>
          </p:spPr>
          <p:txBody>
            <a:bodyPr wrap="none" rtlCol="0">
              <a:spAutoFit/>
            </a:bodyPr>
            <a:lstStyle/>
            <a:p>
              <a:r>
                <a:rPr lang="en-US" sz="1200" dirty="0">
                  <a:solidFill>
                    <a:srgbClr val="00B150"/>
                  </a:solidFill>
                </a:rPr>
                <a:t>Organics</a:t>
              </a:r>
            </a:p>
          </p:txBody>
        </p:sp>
      </p:grpSp>
      <p:grpSp>
        <p:nvGrpSpPr>
          <p:cNvPr id="6" name="Group 5">
            <a:extLst>
              <a:ext uri="{FF2B5EF4-FFF2-40B4-BE49-F238E27FC236}">
                <a16:creationId xmlns:a16="http://schemas.microsoft.com/office/drawing/2014/main" id="{DA0A7EF7-72FC-1041-8575-0FB0FCFAB568}"/>
              </a:ext>
            </a:extLst>
          </p:cNvPr>
          <p:cNvGrpSpPr/>
          <p:nvPr/>
        </p:nvGrpSpPr>
        <p:grpSpPr>
          <a:xfrm>
            <a:off x="4217994" y="276826"/>
            <a:ext cx="5544836" cy="3677249"/>
            <a:chOff x="4217994" y="276826"/>
            <a:chExt cx="5544836" cy="3677249"/>
          </a:xfrm>
        </p:grpSpPr>
        <p:grpSp>
          <p:nvGrpSpPr>
            <p:cNvPr id="12" name="Group 11">
              <a:extLst>
                <a:ext uri="{FF2B5EF4-FFF2-40B4-BE49-F238E27FC236}">
                  <a16:creationId xmlns:a16="http://schemas.microsoft.com/office/drawing/2014/main" id="{7381F934-0A83-8247-B49E-C58CE54F484E}"/>
                </a:ext>
              </a:extLst>
            </p:cNvPr>
            <p:cNvGrpSpPr/>
            <p:nvPr/>
          </p:nvGrpSpPr>
          <p:grpSpPr>
            <a:xfrm>
              <a:off x="4217994" y="276826"/>
              <a:ext cx="5544836" cy="2396421"/>
              <a:chOff x="4299239" y="283405"/>
              <a:chExt cx="5544836" cy="2396421"/>
            </a:xfrm>
          </p:grpSpPr>
          <p:sp>
            <p:nvSpPr>
              <p:cNvPr id="94" name="Rectangle 93">
                <a:extLst>
                  <a:ext uri="{FF2B5EF4-FFF2-40B4-BE49-F238E27FC236}">
                    <a16:creationId xmlns:a16="http://schemas.microsoft.com/office/drawing/2014/main" id="{224A4231-5E88-4148-9682-8D2840FA9A1B}"/>
                  </a:ext>
                </a:extLst>
              </p:cNvPr>
              <p:cNvSpPr/>
              <p:nvPr/>
            </p:nvSpPr>
            <p:spPr>
              <a:xfrm>
                <a:off x="4299239" y="283405"/>
                <a:ext cx="4506094" cy="2396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5A1E6659-B519-B24D-B3CA-40FBBA999335}"/>
                  </a:ext>
                </a:extLst>
              </p:cNvPr>
              <p:cNvPicPr>
                <a:picLocks noChangeAspect="1"/>
              </p:cNvPicPr>
              <p:nvPr/>
            </p:nvPicPr>
            <p:blipFill>
              <a:blip r:embed="rId8"/>
              <a:stretch>
                <a:fillRect/>
              </a:stretch>
            </p:blipFill>
            <p:spPr>
              <a:xfrm>
                <a:off x="5201593" y="317600"/>
                <a:ext cx="4642482" cy="2281220"/>
              </a:xfrm>
              <a:prstGeom prst="rect">
                <a:avLst/>
              </a:prstGeom>
            </p:spPr>
          </p:pic>
        </p:grpSp>
        <p:sp>
          <p:nvSpPr>
            <p:cNvPr id="91" name="Rectangle 90">
              <a:extLst>
                <a:ext uri="{FF2B5EF4-FFF2-40B4-BE49-F238E27FC236}">
                  <a16:creationId xmlns:a16="http://schemas.microsoft.com/office/drawing/2014/main" id="{5053E7BB-A0BC-E449-B8B8-E69D07136A6E}"/>
                </a:ext>
              </a:extLst>
            </p:cNvPr>
            <p:cNvSpPr/>
            <p:nvPr/>
          </p:nvSpPr>
          <p:spPr>
            <a:xfrm>
              <a:off x="7579185" y="3840248"/>
              <a:ext cx="113827" cy="113827"/>
            </a:xfrm>
            <a:prstGeom prst="rect">
              <a:avLst/>
            </a:prstGeom>
            <a:noFill/>
            <a:ln w="508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10687EEC-BC4A-E74F-B212-0F760F43FEB7}"/>
                </a:ext>
              </a:extLst>
            </p:cNvPr>
            <p:cNvCxnSpPr>
              <a:cxnSpLocks/>
              <a:stCxn id="91" idx="0"/>
            </p:cNvCxnSpPr>
            <p:nvPr/>
          </p:nvCxnSpPr>
          <p:spPr>
            <a:xfrm flipV="1">
              <a:off x="7636099" y="2229767"/>
              <a:ext cx="0" cy="1610481"/>
            </a:xfrm>
            <a:prstGeom prst="line">
              <a:avLst/>
            </a:prstGeom>
            <a:ln w="508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8" name="Content Placeholder 1">
            <a:extLst>
              <a:ext uri="{FF2B5EF4-FFF2-40B4-BE49-F238E27FC236}">
                <a16:creationId xmlns:a16="http://schemas.microsoft.com/office/drawing/2014/main" id="{08DC922A-4A28-1F43-882A-21C7DEEB84BB}"/>
              </a:ext>
            </a:extLst>
          </p:cNvPr>
          <p:cNvSpPr txBox="1">
            <a:spLocks/>
          </p:cNvSpPr>
          <p:nvPr/>
        </p:nvSpPr>
        <p:spPr>
          <a:xfrm>
            <a:off x="-140469" y="2702796"/>
            <a:ext cx="9424937" cy="436501"/>
          </a:xfrm>
          <a:prstGeom prst="rect">
            <a:avLst/>
          </a:prstGeom>
          <a:solidFill>
            <a:srgbClr val="EED5FF"/>
          </a:solidFill>
        </p:spPr>
        <p:txBody>
          <a:bodyPr anchor="ctr">
            <a:noAutofit/>
          </a:bodyPr>
          <a:lstStyle>
            <a:lvl1pPr marL="231775" indent="-231775"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panose="020B0604020202020204" pitchFamily="34" charset="0"/>
                <a:ea typeface="+mn-ea"/>
                <a:cs typeface="Arial" panose="020B0604020202020204" pitchFamily="34" charset="0"/>
              </a:defRPr>
            </a:lvl1pPr>
            <a:lvl2pPr marL="457200" indent="-2254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628650" indent="-17145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3pPr>
            <a:lvl4pPr marL="796925" indent="-1682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i="1" dirty="0">
                <a:ea typeface="Verdana" panose="020B0604030504040204" pitchFamily="34" charset="0"/>
              </a:rPr>
              <a:t>S</a:t>
            </a:r>
            <a:r>
              <a:rPr lang="en-US" sz="1600" i="1" dirty="0">
                <a:ea typeface="Verdana" panose="020B0604030504040204" pitchFamily="34" charset="0"/>
              </a:rPr>
              <a:t>canning </a:t>
            </a:r>
            <a:r>
              <a:rPr lang="en-US" sz="1600" b="1" i="1" dirty="0">
                <a:ea typeface="Verdana" panose="020B0604030504040204" pitchFamily="34" charset="0"/>
              </a:rPr>
              <a:t>H</a:t>
            </a:r>
            <a:r>
              <a:rPr lang="en-US" sz="1600" i="1" dirty="0">
                <a:ea typeface="Verdana" panose="020B0604030504040204" pitchFamily="34" charset="0"/>
              </a:rPr>
              <a:t>abitable </a:t>
            </a:r>
            <a:r>
              <a:rPr lang="en-US" sz="1600" b="1" i="1" dirty="0">
                <a:ea typeface="Verdana" panose="020B0604030504040204" pitchFamily="34" charset="0"/>
              </a:rPr>
              <a:t>E</a:t>
            </a:r>
            <a:r>
              <a:rPr lang="en-US" sz="1600" i="1" dirty="0">
                <a:ea typeface="Verdana" panose="020B0604030504040204" pitchFamily="34" charset="0"/>
              </a:rPr>
              <a:t>nvironments with </a:t>
            </a:r>
            <a:r>
              <a:rPr lang="en-US" sz="1600" b="1" i="1" dirty="0">
                <a:ea typeface="Verdana" panose="020B0604030504040204" pitchFamily="34" charset="0"/>
              </a:rPr>
              <a:t>R</a:t>
            </a:r>
            <a:r>
              <a:rPr lang="en-US" sz="1600" i="1" dirty="0">
                <a:ea typeface="Verdana" panose="020B0604030504040204" pitchFamily="34" charset="0"/>
              </a:rPr>
              <a:t>aman &amp; </a:t>
            </a:r>
            <a:r>
              <a:rPr lang="en-US" sz="1600" b="1" i="1" dirty="0">
                <a:ea typeface="Verdana" panose="020B0604030504040204" pitchFamily="34" charset="0"/>
              </a:rPr>
              <a:t>L</a:t>
            </a:r>
            <a:r>
              <a:rPr lang="en-US" sz="1600" i="1" dirty="0">
                <a:ea typeface="Verdana" panose="020B0604030504040204" pitchFamily="34" charset="0"/>
              </a:rPr>
              <a:t>uminescence for </a:t>
            </a:r>
            <a:r>
              <a:rPr lang="en-US" sz="1600" b="1" i="1" dirty="0">
                <a:ea typeface="Verdana" panose="020B0604030504040204" pitchFamily="34" charset="0"/>
              </a:rPr>
              <a:t>O</a:t>
            </a:r>
            <a:r>
              <a:rPr lang="en-US" sz="1600" i="1" dirty="0">
                <a:ea typeface="Verdana" panose="020B0604030504040204" pitchFamily="34" charset="0"/>
              </a:rPr>
              <a:t>rganics and </a:t>
            </a:r>
            <a:r>
              <a:rPr lang="en-US" sz="1600" b="1" i="1" dirty="0">
                <a:ea typeface="Verdana" panose="020B0604030504040204" pitchFamily="34" charset="0"/>
              </a:rPr>
              <a:t>C</a:t>
            </a:r>
            <a:r>
              <a:rPr lang="en-US" sz="1600" i="1" dirty="0">
                <a:ea typeface="Verdana" panose="020B0604030504040204" pitchFamily="34" charset="0"/>
              </a:rPr>
              <a:t>hemicals</a:t>
            </a:r>
          </a:p>
        </p:txBody>
      </p:sp>
      <p:pic>
        <p:nvPicPr>
          <p:cNvPr id="9" name="Audio Recording Oct 15, 2020 at 4:34:34 PM" descr="Audio Recording Oct 15, 2020 at 4:34:34 PM">
            <a:hlinkClick r:id="" action="ppaction://media"/>
            <a:extLst>
              <a:ext uri="{FF2B5EF4-FFF2-40B4-BE49-F238E27FC236}">
                <a16:creationId xmlns:a16="http://schemas.microsoft.com/office/drawing/2014/main" id="{16CC085A-F4BA-5E43-91D4-676167CB0C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63982" y="34338"/>
            <a:ext cx="812800" cy="812800"/>
          </a:xfrm>
          <a:prstGeom prst="rect">
            <a:avLst/>
          </a:prstGeom>
        </p:spPr>
      </p:pic>
    </p:spTree>
    <p:extLst>
      <p:ext uri="{BB962C8B-B14F-4D97-AF65-F5344CB8AC3E}">
        <p14:creationId xmlns:p14="http://schemas.microsoft.com/office/powerpoint/2010/main" val="3072739723"/>
      </p:ext>
    </p:extLst>
  </p:cSld>
  <p:clrMapOvr>
    <a:masterClrMapping/>
  </p:clrMapOvr>
  <mc:AlternateContent xmlns:mc="http://schemas.openxmlformats.org/markup-compatibility/2006">
    <mc:Choice xmlns:p14="http://schemas.microsoft.com/office/powerpoint/2010/main" Requires="p14">
      <p:transition spd="slow" p14:dur="2000" advTm="34847"/>
    </mc:Choice>
    <mc:Fallback>
      <p:transition spd="slow" advTm="3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2768" fill="hold"/>
                                        <p:tgtEl>
                                          <p:spTgt spid="9"/>
                                        </p:tgtEl>
                                      </p:cBhvr>
                                    </p:cmd>
                                  </p:childTnLst>
                                </p:cTn>
                              </p:par>
                              <p:par>
                                <p:cTn id="7" presetID="22" presetClass="entr" presetSubtype="8" fill="hold" grpId="0" nodeType="withEffect">
                                  <p:stCondLst>
                                    <p:cond delay="1500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par>
                                <p:cTn id="10" presetID="1" presetClass="entr" presetSubtype="0" fill="hold" grpId="0" nodeType="withEffect">
                                  <p:stCondLst>
                                    <p:cond delay="23000"/>
                                  </p:stCondLst>
                                  <p:childTnLst>
                                    <p:set>
                                      <p:cBhvr>
                                        <p:cTn id="11" dur="1" fill="hold">
                                          <p:stCondLst>
                                            <p:cond delay="0"/>
                                          </p:stCondLst>
                                        </p:cTn>
                                        <p:tgtEl>
                                          <p:spTgt spid="71"/>
                                        </p:tgtEl>
                                        <p:attrNameLst>
                                          <p:attrName>style.visibility</p:attrName>
                                        </p:attrNameLst>
                                      </p:cBhvr>
                                      <p:to>
                                        <p:strVal val="visible"/>
                                      </p:to>
                                    </p:set>
                                  </p:childTnLst>
                                </p:cTn>
                              </p:par>
                              <p:par>
                                <p:cTn id="12" presetID="1" presetClass="entr" presetSubtype="0" fill="hold" grpId="0" nodeType="withEffect">
                                  <p:stCondLst>
                                    <p:cond delay="23000"/>
                                  </p:stCondLst>
                                  <p:childTnLst>
                                    <p:set>
                                      <p:cBhvr>
                                        <p:cTn id="13" dur="1" fill="hold">
                                          <p:stCondLst>
                                            <p:cond delay="0"/>
                                          </p:stCondLst>
                                        </p:cTn>
                                        <p:tgtEl>
                                          <p:spTgt spid="72"/>
                                        </p:tgtEl>
                                        <p:attrNameLst>
                                          <p:attrName>style.visibility</p:attrName>
                                        </p:attrNameLst>
                                      </p:cBhvr>
                                      <p:to>
                                        <p:strVal val="visible"/>
                                      </p:to>
                                    </p:set>
                                  </p:childTnLst>
                                </p:cTn>
                              </p:par>
                              <p:par>
                                <p:cTn id="14" presetID="2" presetClass="entr" presetSubtype="4" fill="hold" nodeType="withEffect">
                                  <p:stCondLst>
                                    <p:cond delay="25000"/>
                                  </p:stCondLst>
                                  <p:childTnLst>
                                    <p:set>
                                      <p:cBhvr>
                                        <p:cTn id="15" dur="1" fill="hold">
                                          <p:stCondLst>
                                            <p:cond delay="0"/>
                                          </p:stCondLst>
                                        </p:cTn>
                                        <p:tgtEl>
                                          <p:spTgt spid="78"/>
                                        </p:tgtEl>
                                        <p:attrNameLst>
                                          <p:attrName>style.visibility</p:attrName>
                                        </p:attrNameLst>
                                      </p:cBhvr>
                                      <p:to>
                                        <p:strVal val="visible"/>
                                      </p:to>
                                    </p:set>
                                    <p:anim calcmode="lin" valueType="num">
                                      <p:cBhvr additive="base">
                                        <p:cTn id="16" dur="500" fill="hold"/>
                                        <p:tgtEl>
                                          <p:spTgt spid="78"/>
                                        </p:tgtEl>
                                        <p:attrNameLst>
                                          <p:attrName>ppt_x</p:attrName>
                                        </p:attrNameLst>
                                      </p:cBhvr>
                                      <p:tavLst>
                                        <p:tav tm="0">
                                          <p:val>
                                            <p:strVal val="#ppt_x"/>
                                          </p:val>
                                        </p:tav>
                                        <p:tav tm="100000">
                                          <p:val>
                                            <p:strVal val="#ppt_x"/>
                                          </p:val>
                                        </p:tav>
                                      </p:tavLst>
                                    </p:anim>
                                    <p:anim calcmode="lin" valueType="num">
                                      <p:cBhvr additive="base">
                                        <p:cTn id="17" dur="500" fill="hold"/>
                                        <p:tgtEl>
                                          <p:spTgt spid="78"/>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2600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par>
                                <p:cTn id="21" presetID="22" presetClass="entr" presetSubtype="8" fill="hold" nodeType="withEffect">
                                  <p:stCondLst>
                                    <p:cond delay="27000"/>
                                  </p:stCondLst>
                                  <p:childTnLst>
                                    <p:set>
                                      <p:cBhvr>
                                        <p:cTn id="22" dur="1" fill="hold">
                                          <p:stCondLst>
                                            <p:cond delay="0"/>
                                          </p:stCondLst>
                                        </p:cTn>
                                        <p:tgtEl>
                                          <p:spTgt spid="85"/>
                                        </p:tgtEl>
                                        <p:attrNameLst>
                                          <p:attrName>style.visibility</p:attrName>
                                        </p:attrNameLst>
                                      </p:cBhvr>
                                      <p:to>
                                        <p:strVal val="visible"/>
                                      </p:to>
                                    </p:set>
                                    <p:animEffect transition="in" filter="wipe(left)">
                                      <p:cBhvr>
                                        <p:cTn id="23" dur="500"/>
                                        <p:tgtEl>
                                          <p:spTgt spid="85"/>
                                        </p:tgtEl>
                                      </p:cBhvr>
                                    </p:animEffect>
                                  </p:childTnLst>
                                </p:cTn>
                              </p:par>
                              <p:par>
                                <p:cTn id="24" presetID="22" presetClass="entr" presetSubtype="8" fill="hold" nodeType="withEffect">
                                  <p:stCondLst>
                                    <p:cond delay="27000"/>
                                  </p:stCondLst>
                                  <p:childTnLst>
                                    <p:set>
                                      <p:cBhvr>
                                        <p:cTn id="25" dur="1" fill="hold">
                                          <p:stCondLst>
                                            <p:cond delay="0"/>
                                          </p:stCondLst>
                                        </p:cTn>
                                        <p:tgtEl>
                                          <p:spTgt spid="86"/>
                                        </p:tgtEl>
                                        <p:attrNameLst>
                                          <p:attrName>style.visibility</p:attrName>
                                        </p:attrNameLst>
                                      </p:cBhvr>
                                      <p:to>
                                        <p:strVal val="visible"/>
                                      </p:to>
                                    </p:set>
                                    <p:animEffect transition="in" filter="wipe(left)">
                                      <p:cBhvr>
                                        <p:cTn id="26" dur="500"/>
                                        <p:tgtEl>
                                          <p:spTgt spid="86"/>
                                        </p:tgtEl>
                                      </p:cBhvr>
                                    </p:animEffect>
                                  </p:childTnLst>
                                </p:cTn>
                              </p:par>
                              <p:par>
                                <p:cTn id="27" presetID="10" presetClass="entr" presetSubtype="0" fill="hold" nodeType="withEffect">
                                  <p:stCondLst>
                                    <p:cond delay="2750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par>
                                <p:cTn id="30" presetID="2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0" fill="hold" display="0">
                  <p:stCondLst>
                    <p:cond delay="indefinite"/>
                  </p:stCondLst>
                  <p:endCondLst>
                    <p:cond evt="onStopAudio" delay="0">
                      <p:tgtEl>
                        <p:sldTgt/>
                      </p:tgtEl>
                    </p:cond>
                  </p:endCondLst>
                </p:cTn>
                <p:tgtEl>
                  <p:spTgt spid="9"/>
                </p:tgtEl>
              </p:cMediaNode>
            </p:audio>
          </p:childTnLst>
        </p:cTn>
      </p:par>
    </p:tnLst>
    <p:bldLst>
      <p:bldP spid="71" grpId="0"/>
      <p:bldP spid="72" grpId="0"/>
      <p:bldP spid="84" grpId="0" animBg="1"/>
      <p:bldP spid="8" grpId="0" animBg="1"/>
    </p:bldLst>
  </p:timing>
  <p:extLst>
    <p:ext uri="{E180D4A7-C9FB-4DFB-919C-405C955672EB}">
      <p14:showEvtLst xmlns:p14="http://schemas.microsoft.com/office/powerpoint/2010/main">
        <p14:playEvt time="1016" objId="9"/>
        <p14:stopEvt time="33943" objId="9"/>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78147C70-2179-8248-A16D-B541DA5ADBD1}"/>
              </a:ext>
            </a:extLst>
          </p:cNvPr>
          <p:cNvPicPr>
            <a:picLocks noChangeAspect="1"/>
          </p:cNvPicPr>
          <p:nvPr/>
        </p:nvPicPr>
        <p:blipFill>
          <a:blip r:embed="rId5"/>
          <a:stretch>
            <a:fillRect/>
          </a:stretch>
        </p:blipFill>
        <p:spPr>
          <a:xfrm>
            <a:off x="5198448" y="-54145"/>
            <a:ext cx="3898241" cy="15181650"/>
          </a:xfrm>
          <a:prstGeom prst="rect">
            <a:avLst/>
          </a:prstGeom>
        </p:spPr>
      </p:pic>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350731" y="283405"/>
            <a:ext cx="8454602" cy="430183"/>
          </a:xfrm>
        </p:spPr>
        <p:txBody>
          <a:bodyPr/>
          <a:lstStyle/>
          <a:p>
            <a:r>
              <a:rPr lang="en-US" dirty="0"/>
              <a:t>The Challenge</a:t>
            </a:r>
          </a:p>
        </p:txBody>
      </p:sp>
      <p:grpSp>
        <p:nvGrpSpPr>
          <p:cNvPr id="17" name="Group 16">
            <a:extLst>
              <a:ext uri="{FF2B5EF4-FFF2-40B4-BE49-F238E27FC236}">
                <a16:creationId xmlns:a16="http://schemas.microsoft.com/office/drawing/2014/main" id="{456B1974-EA10-6241-A7E5-6B023753BE4D}"/>
              </a:ext>
            </a:extLst>
          </p:cNvPr>
          <p:cNvGrpSpPr/>
          <p:nvPr/>
        </p:nvGrpSpPr>
        <p:grpSpPr>
          <a:xfrm>
            <a:off x="814256" y="2107790"/>
            <a:ext cx="4212470" cy="1111139"/>
            <a:chOff x="104144" y="3954075"/>
            <a:chExt cx="4212470" cy="1111139"/>
          </a:xfrm>
        </p:grpSpPr>
        <p:sp>
          <p:nvSpPr>
            <p:cNvPr id="42" name="Rounded Rectangle 41">
              <a:extLst>
                <a:ext uri="{FF2B5EF4-FFF2-40B4-BE49-F238E27FC236}">
                  <a16:creationId xmlns:a16="http://schemas.microsoft.com/office/drawing/2014/main" id="{B301B590-5AA1-E74C-B3C2-05B479251686}"/>
                </a:ext>
              </a:extLst>
            </p:cNvPr>
            <p:cNvSpPr/>
            <p:nvPr/>
          </p:nvSpPr>
          <p:spPr>
            <a:xfrm>
              <a:off x="104144" y="3954076"/>
              <a:ext cx="1996439" cy="1111138"/>
            </a:xfrm>
            <a:prstGeom prst="roundRect">
              <a:avLst>
                <a:gd name="adj" fmla="val 10320"/>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D8C4F72-EC43-A24E-804F-C60F8A9762B1}"/>
                </a:ext>
              </a:extLst>
            </p:cNvPr>
            <p:cNvSpPr/>
            <p:nvPr/>
          </p:nvSpPr>
          <p:spPr>
            <a:xfrm>
              <a:off x="171403" y="4255326"/>
              <a:ext cx="2116433" cy="7787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dirty="0">
                  <a:solidFill>
                    <a:srgbClr val="FF0000"/>
                  </a:solidFill>
                </a:rPr>
                <a:t>Aromatic Hydrocarbons</a:t>
              </a:r>
            </a:p>
            <a:p>
              <a:r>
                <a:rPr lang="en-US" sz="1400" dirty="0">
                  <a:solidFill>
                    <a:srgbClr val="FF0000"/>
                  </a:solidFill>
                </a:rPr>
                <a:t>Aliphatics </a:t>
              </a:r>
            </a:p>
            <a:p>
              <a:r>
                <a:rPr lang="en-US" sz="1400" dirty="0">
                  <a:solidFill>
                    <a:srgbClr val="FF0000"/>
                  </a:solidFill>
                </a:rPr>
                <a:t>Condensed Carbon</a:t>
              </a:r>
            </a:p>
          </p:txBody>
        </p:sp>
        <p:sp>
          <p:nvSpPr>
            <p:cNvPr id="44" name="TextBox 43">
              <a:extLst>
                <a:ext uri="{FF2B5EF4-FFF2-40B4-BE49-F238E27FC236}">
                  <a16:creationId xmlns:a16="http://schemas.microsoft.com/office/drawing/2014/main" id="{24949819-C97C-2943-861E-8D859C2ACC5B}"/>
                </a:ext>
              </a:extLst>
            </p:cNvPr>
            <p:cNvSpPr txBox="1"/>
            <p:nvPr/>
          </p:nvSpPr>
          <p:spPr>
            <a:xfrm>
              <a:off x="634761" y="3963936"/>
              <a:ext cx="935205" cy="338280"/>
            </a:xfrm>
            <a:prstGeom prst="rect">
              <a:avLst/>
            </a:prstGeom>
            <a:noFill/>
          </p:spPr>
          <p:txBody>
            <a:bodyPr wrap="none" rtlCol="0">
              <a:spAutoFit/>
            </a:bodyPr>
            <a:lstStyle/>
            <a:p>
              <a:pPr algn="ctr"/>
              <a:r>
                <a:rPr lang="en-US" sz="1600" b="1" dirty="0">
                  <a:solidFill>
                    <a:srgbClr val="FF0000"/>
                  </a:solidFill>
                </a:rPr>
                <a:t>Organics</a:t>
              </a:r>
            </a:p>
          </p:txBody>
        </p:sp>
        <p:sp>
          <p:nvSpPr>
            <p:cNvPr id="46" name="Rounded Rectangle 45">
              <a:extLst>
                <a:ext uri="{FF2B5EF4-FFF2-40B4-BE49-F238E27FC236}">
                  <a16:creationId xmlns:a16="http://schemas.microsoft.com/office/drawing/2014/main" id="{5236F72F-907D-F140-A705-9B368C99A757}"/>
                </a:ext>
              </a:extLst>
            </p:cNvPr>
            <p:cNvSpPr/>
            <p:nvPr/>
          </p:nvSpPr>
          <p:spPr>
            <a:xfrm>
              <a:off x="2167843" y="3954075"/>
              <a:ext cx="2148771" cy="1111139"/>
            </a:xfrm>
            <a:prstGeom prst="roundRect">
              <a:avLst>
                <a:gd name="adj" fmla="val 10320"/>
              </a:avLst>
            </a:prstGeom>
            <a:solidFill>
              <a:schemeClr val="accent1">
                <a:alpha val="10000"/>
              </a:scheme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0AA66DF-FE2B-1149-AF1D-2332EEEA5F9B}"/>
                </a:ext>
              </a:extLst>
            </p:cNvPr>
            <p:cNvSpPr/>
            <p:nvPr/>
          </p:nvSpPr>
          <p:spPr>
            <a:xfrm>
              <a:off x="2244439" y="4255326"/>
              <a:ext cx="1246562" cy="809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dirty="0">
                  <a:solidFill>
                    <a:srgbClr val="0070C0"/>
                  </a:solidFill>
                </a:rPr>
                <a:t>Borates</a:t>
              </a:r>
            </a:p>
            <a:p>
              <a:r>
                <a:rPr lang="en-US" sz="1400" dirty="0">
                  <a:solidFill>
                    <a:srgbClr val="0070C0"/>
                  </a:solidFill>
                </a:rPr>
                <a:t>Carbonates</a:t>
              </a:r>
            </a:p>
            <a:p>
              <a:r>
                <a:rPr lang="en-US" sz="1400" dirty="0">
                  <a:solidFill>
                    <a:srgbClr val="0070C0"/>
                  </a:solidFill>
                </a:rPr>
                <a:t>Sulfates</a:t>
              </a:r>
            </a:p>
          </p:txBody>
        </p:sp>
        <p:sp>
          <p:nvSpPr>
            <p:cNvPr id="49" name="TextBox 48">
              <a:extLst>
                <a:ext uri="{FF2B5EF4-FFF2-40B4-BE49-F238E27FC236}">
                  <a16:creationId xmlns:a16="http://schemas.microsoft.com/office/drawing/2014/main" id="{50FF5B39-9B40-A343-A425-5B3F4290ADD1}"/>
                </a:ext>
              </a:extLst>
            </p:cNvPr>
            <p:cNvSpPr txBox="1"/>
            <p:nvPr/>
          </p:nvSpPr>
          <p:spPr>
            <a:xfrm>
              <a:off x="2766004" y="3963935"/>
              <a:ext cx="949300" cy="338281"/>
            </a:xfrm>
            <a:prstGeom prst="rect">
              <a:avLst/>
            </a:prstGeom>
            <a:noFill/>
          </p:spPr>
          <p:txBody>
            <a:bodyPr wrap="none" rtlCol="0">
              <a:spAutoFit/>
            </a:bodyPr>
            <a:lstStyle/>
            <a:p>
              <a:pPr algn="ctr"/>
              <a:r>
                <a:rPr lang="en-US" sz="1600" b="1" dirty="0">
                  <a:solidFill>
                    <a:srgbClr val="0070C0"/>
                  </a:solidFill>
                </a:rPr>
                <a:t>Minerals</a:t>
              </a:r>
            </a:p>
          </p:txBody>
        </p:sp>
        <p:sp>
          <p:nvSpPr>
            <p:cNvPr id="16" name="Rectangle 15">
              <a:extLst>
                <a:ext uri="{FF2B5EF4-FFF2-40B4-BE49-F238E27FC236}">
                  <a16:creationId xmlns:a16="http://schemas.microsoft.com/office/drawing/2014/main" id="{E282F3E2-7003-2447-A0F6-2DAC4934ADC2}"/>
                </a:ext>
              </a:extLst>
            </p:cNvPr>
            <p:cNvSpPr/>
            <p:nvPr/>
          </p:nvSpPr>
          <p:spPr>
            <a:xfrm>
              <a:off x="3226415" y="4255326"/>
              <a:ext cx="1090199" cy="738664"/>
            </a:xfrm>
            <a:prstGeom prst="rect">
              <a:avLst/>
            </a:prstGeom>
          </p:spPr>
          <p:txBody>
            <a:bodyPr wrap="square">
              <a:spAutoFit/>
            </a:bodyPr>
            <a:lstStyle/>
            <a:p>
              <a:r>
                <a:rPr lang="en-US" sz="1400" dirty="0">
                  <a:solidFill>
                    <a:srgbClr val="0070C0"/>
                  </a:solidFill>
                </a:rPr>
                <a:t>Silicates</a:t>
              </a:r>
            </a:p>
            <a:p>
              <a:r>
                <a:rPr lang="en-US" sz="1400" dirty="0">
                  <a:solidFill>
                    <a:srgbClr val="0070C0"/>
                  </a:solidFill>
                </a:rPr>
                <a:t>Phosphates</a:t>
              </a:r>
            </a:p>
            <a:p>
              <a:r>
                <a:rPr lang="en-US" sz="1400" dirty="0">
                  <a:solidFill>
                    <a:srgbClr val="0070C0"/>
                  </a:solidFill>
                </a:rPr>
                <a:t>Perchlorates</a:t>
              </a:r>
            </a:p>
          </p:txBody>
        </p:sp>
      </p:grpSp>
      <p:pic>
        <p:nvPicPr>
          <p:cNvPr id="58" name="Picture 57">
            <a:extLst>
              <a:ext uri="{FF2B5EF4-FFF2-40B4-BE49-F238E27FC236}">
                <a16:creationId xmlns:a16="http://schemas.microsoft.com/office/drawing/2014/main" id="{A0DE4872-ACAE-7C48-BFE4-800BB6CFFC4C}"/>
              </a:ext>
            </a:extLst>
          </p:cNvPr>
          <p:cNvPicPr>
            <a:picLocks noChangeAspect="1"/>
          </p:cNvPicPr>
          <p:nvPr/>
        </p:nvPicPr>
        <p:blipFill>
          <a:blip r:embed="rId6"/>
          <a:stretch>
            <a:fillRect/>
          </a:stretch>
        </p:blipFill>
        <p:spPr>
          <a:xfrm>
            <a:off x="5463949" y="-25233"/>
            <a:ext cx="3657600" cy="5169800"/>
          </a:xfrm>
          <a:prstGeom prst="rect">
            <a:avLst/>
          </a:prstGeom>
        </p:spPr>
      </p:pic>
      <p:sp>
        <p:nvSpPr>
          <p:cNvPr id="59" name="Text Placeholder 1">
            <a:extLst>
              <a:ext uri="{FF2B5EF4-FFF2-40B4-BE49-F238E27FC236}">
                <a16:creationId xmlns:a16="http://schemas.microsoft.com/office/drawing/2014/main" id="{462C3901-DB32-8446-924B-110D2C2D9242}"/>
              </a:ext>
            </a:extLst>
          </p:cNvPr>
          <p:cNvSpPr txBox="1">
            <a:spLocks/>
          </p:cNvSpPr>
          <p:nvPr/>
        </p:nvSpPr>
        <p:spPr>
          <a:xfrm>
            <a:off x="501636" y="841284"/>
            <a:ext cx="4572000" cy="1266506"/>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b="1" dirty="0"/>
              <a:t>Building A Spectral Library</a:t>
            </a:r>
          </a:p>
          <a:p>
            <a:pPr marL="171450" indent="-171450">
              <a:lnSpc>
                <a:spcPct val="100000"/>
              </a:lnSpc>
              <a:spcBef>
                <a:spcPts val="600"/>
              </a:spcBef>
              <a:buFont typeface="Arial" panose="020B0604020202020204" pitchFamily="34" charset="0"/>
              <a:buChar char="•"/>
            </a:pPr>
            <a:r>
              <a:rPr lang="en-US" dirty="0"/>
              <a:t>DUV Raman is a fairly new technique, reference spectra are not readily available or understood</a:t>
            </a:r>
          </a:p>
          <a:p>
            <a:pPr marL="171450" indent="-171450">
              <a:lnSpc>
                <a:spcPct val="100000"/>
              </a:lnSpc>
              <a:spcBef>
                <a:spcPts val="600"/>
              </a:spcBef>
              <a:buFont typeface="Arial" panose="020B0604020202020204" pitchFamily="34" charset="0"/>
              <a:buChar char="•"/>
            </a:pPr>
            <a:r>
              <a:rPr lang="en-US" dirty="0"/>
              <a:t>Need to assemble a SHERLOC library for all Mars-relevant minerals and possible biosignatures</a:t>
            </a:r>
          </a:p>
        </p:txBody>
      </p:sp>
      <p:sp>
        <p:nvSpPr>
          <p:cNvPr id="60" name="Text Placeholder 1">
            <a:extLst>
              <a:ext uri="{FF2B5EF4-FFF2-40B4-BE49-F238E27FC236}">
                <a16:creationId xmlns:a16="http://schemas.microsoft.com/office/drawing/2014/main" id="{0DAC8B00-C5B7-F34E-992B-691E30658A51}"/>
              </a:ext>
            </a:extLst>
          </p:cNvPr>
          <p:cNvSpPr txBox="1">
            <a:spLocks/>
          </p:cNvSpPr>
          <p:nvPr/>
        </p:nvSpPr>
        <p:spPr>
          <a:xfrm>
            <a:off x="501636" y="3356878"/>
            <a:ext cx="4572000" cy="63219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b="1" dirty="0"/>
              <a:t>Recognizing Biosignatures</a:t>
            </a:r>
          </a:p>
          <a:p>
            <a:pPr marL="171450" indent="-171450">
              <a:lnSpc>
                <a:spcPct val="100000"/>
              </a:lnSpc>
              <a:spcBef>
                <a:spcPts val="600"/>
              </a:spcBef>
              <a:buFont typeface="Arial" panose="020B0604020202020204" pitchFamily="34" charset="0"/>
              <a:buChar char="•"/>
            </a:pPr>
            <a:r>
              <a:rPr lang="en-US" dirty="0"/>
              <a:t>How do we define a biosignature as detected by SHERLOC?</a:t>
            </a:r>
          </a:p>
        </p:txBody>
      </p:sp>
      <p:sp>
        <p:nvSpPr>
          <p:cNvPr id="61" name="Text Placeholder 1">
            <a:extLst>
              <a:ext uri="{FF2B5EF4-FFF2-40B4-BE49-F238E27FC236}">
                <a16:creationId xmlns:a16="http://schemas.microsoft.com/office/drawing/2014/main" id="{509F72AD-A93F-A049-9F72-E7C42712D162}"/>
              </a:ext>
            </a:extLst>
          </p:cNvPr>
          <p:cNvSpPr txBox="1">
            <a:spLocks/>
          </p:cNvSpPr>
          <p:nvPr/>
        </p:nvSpPr>
        <p:spPr>
          <a:xfrm>
            <a:off x="501636" y="3989068"/>
            <a:ext cx="4572000" cy="36933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b="1" dirty="0"/>
              <a:t>How will these biosignatures change over time on Mars?</a:t>
            </a:r>
          </a:p>
          <a:p>
            <a:pPr marL="171450" indent="-171450">
              <a:lnSpc>
                <a:spcPct val="100000"/>
              </a:lnSpc>
              <a:spcBef>
                <a:spcPts val="600"/>
              </a:spcBef>
              <a:buFont typeface="Arial" panose="020B0604020202020204" pitchFamily="34" charset="0"/>
              <a:buChar char="•"/>
            </a:pPr>
            <a:r>
              <a:rPr lang="en-US" dirty="0"/>
              <a:t>Intense UV at the surface may damage organic material!</a:t>
            </a:r>
          </a:p>
        </p:txBody>
      </p:sp>
      <p:sp>
        <p:nvSpPr>
          <p:cNvPr id="63" name="Rectangle 62">
            <a:extLst>
              <a:ext uri="{FF2B5EF4-FFF2-40B4-BE49-F238E27FC236}">
                <a16:creationId xmlns:a16="http://schemas.microsoft.com/office/drawing/2014/main" id="{C15E801C-79E6-FB40-8C32-71661978815D}"/>
              </a:ext>
            </a:extLst>
          </p:cNvPr>
          <p:cNvSpPr/>
          <p:nvPr/>
        </p:nvSpPr>
        <p:spPr>
          <a:xfrm>
            <a:off x="5198447" y="-18005"/>
            <a:ext cx="537818" cy="142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A6544DC-94F6-AE4B-AFA3-11D0E6724B3E}"/>
              </a:ext>
            </a:extLst>
          </p:cNvPr>
          <p:cNvSpPr/>
          <p:nvPr/>
        </p:nvSpPr>
        <p:spPr>
          <a:xfrm>
            <a:off x="5173588" y="4815533"/>
            <a:ext cx="537818" cy="33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Recording Oct 15, 2020 at 4:42:44 PM" descr="Audio Recording Oct 15, 2020 at 4:42:44 PM">
            <a:hlinkClick r:id="" action="ppaction://media"/>
            <a:extLst>
              <a:ext uri="{FF2B5EF4-FFF2-40B4-BE49-F238E27FC236}">
                <a16:creationId xmlns:a16="http://schemas.microsoft.com/office/drawing/2014/main" id="{6ED9A3BB-853F-FE41-9054-4694F7EB99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06260" y="67494"/>
            <a:ext cx="812800" cy="812800"/>
          </a:xfrm>
          <a:prstGeom prst="rect">
            <a:avLst/>
          </a:prstGeom>
        </p:spPr>
      </p:pic>
    </p:spTree>
    <p:extLst>
      <p:ext uri="{BB962C8B-B14F-4D97-AF65-F5344CB8AC3E}">
        <p14:creationId xmlns:p14="http://schemas.microsoft.com/office/powerpoint/2010/main" val="580297921"/>
      </p:ext>
    </p:extLst>
  </p:cSld>
  <p:clrMapOvr>
    <a:masterClrMapping/>
  </p:clrMapOvr>
  <mc:AlternateContent xmlns:mc="http://schemas.openxmlformats.org/markup-compatibility/2006">
    <mc:Choice xmlns:p14="http://schemas.microsoft.com/office/powerpoint/2010/main" Requires="p14">
      <p:transition spd="slow" p14:dur="2000" advTm="40924"/>
    </mc:Choice>
    <mc:Fallback>
      <p:transition spd="slow" advTm="4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9168" fill="hold"/>
                                        <p:tgtEl>
                                          <p:spTgt spid="2"/>
                                        </p:tgtEl>
                                      </p:cBhvr>
                                    </p:cmd>
                                  </p:childTnLst>
                                </p:cTn>
                              </p:par>
                              <p:par>
                                <p:cTn id="7" presetID="22" presetClass="entr" presetSubtype="4" fill="hold" nodeType="withEffect">
                                  <p:stCondLst>
                                    <p:cond delay="10000"/>
                                  </p:stCondLst>
                                  <p:childTnLst>
                                    <p:set>
                                      <p:cBhvr>
                                        <p:cTn id="8" dur="1" fill="hold">
                                          <p:stCondLst>
                                            <p:cond delay="0"/>
                                          </p:stCondLst>
                                        </p:cTn>
                                        <p:tgtEl>
                                          <p:spTgt spid="62"/>
                                        </p:tgtEl>
                                        <p:attrNameLst>
                                          <p:attrName>style.visibility</p:attrName>
                                        </p:attrNameLst>
                                      </p:cBhvr>
                                      <p:to>
                                        <p:strVal val="visible"/>
                                      </p:to>
                                    </p:set>
                                    <p:animEffect transition="in" filter="wipe(down)">
                                      <p:cBhvr>
                                        <p:cTn id="9" dur="500"/>
                                        <p:tgtEl>
                                          <p:spTgt spid="62"/>
                                        </p:tgtEl>
                                      </p:cBhvr>
                                    </p:animEffect>
                                  </p:childTnLst>
                                </p:cTn>
                              </p:par>
                              <p:par>
                                <p:cTn id="10" presetID="0" presetClass="path" presetSubtype="0" repeatCount="indefinite" autoRev="1" fill="hold" nodeType="withEffect">
                                  <p:stCondLst>
                                    <p:cond delay="11000"/>
                                  </p:stCondLst>
                                  <p:childTnLst>
                                    <p:animMotion origin="layout" path="M 2.77778E-6 -3.45679E-6 L 2.77778E-6 -1.98919 " pathEditMode="relative" rAng="0" ptsTypes="AA">
                                      <p:cBhvr>
                                        <p:cTn id="11" dur="10000" fill="hold"/>
                                        <p:tgtEl>
                                          <p:spTgt spid="62"/>
                                        </p:tgtEl>
                                        <p:attrNameLst>
                                          <p:attrName>ppt_x</p:attrName>
                                          <p:attrName>ppt_y</p:attrName>
                                        </p:attrNameLst>
                                      </p:cBhvr>
                                      <p:rCtr x="0" y="-99475"/>
                                    </p:animMotion>
                                  </p:childTnLst>
                                </p:cTn>
                              </p:par>
                              <p:par>
                                <p:cTn id="12" presetID="1" presetClass="entr" presetSubtype="0" fill="hold" nodeType="withEffect">
                                  <p:stCondLst>
                                    <p:cond delay="2000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30000"/>
                                  </p:stCondLst>
                                  <p:childTnLst>
                                    <p:set>
                                      <p:cBhvr>
                                        <p:cTn id="15" dur="1" fill="hold">
                                          <p:stCondLst>
                                            <p:cond delay="0"/>
                                          </p:stCondLst>
                                        </p:cTn>
                                        <p:tgtEl>
                                          <p:spTgt spid="60"/>
                                        </p:tgtEl>
                                        <p:attrNameLst>
                                          <p:attrName>style.visibility</p:attrName>
                                        </p:attrNameLst>
                                      </p:cBhvr>
                                      <p:to>
                                        <p:strVal val="visible"/>
                                      </p:to>
                                    </p:set>
                                  </p:childTnLst>
                                </p:cTn>
                              </p:par>
                              <p:par>
                                <p:cTn id="16" presetID="1" presetClass="entr" presetSubtype="0" fill="hold" grpId="0" nodeType="withEffect">
                                  <p:stCondLst>
                                    <p:cond delay="35000"/>
                                  </p:stCondLst>
                                  <p:childTnLst>
                                    <p:set>
                                      <p:cBhvr>
                                        <p:cTn id="17"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0" fill="hold" display="0">
                  <p:stCondLst>
                    <p:cond delay="indefinite"/>
                  </p:stCondLst>
                  <p:endCondLst>
                    <p:cond evt="onStopAudio" delay="0">
                      <p:tgtEl>
                        <p:sldTgt/>
                      </p:tgtEl>
                    </p:cond>
                  </p:endCondLst>
                </p:cTn>
                <p:tgtEl>
                  <p:spTgt spid="2"/>
                </p:tgtEl>
              </p:cMediaNode>
            </p:audio>
          </p:childTnLst>
        </p:cTn>
      </p:par>
    </p:tnLst>
    <p:bldLst>
      <p:bldP spid="60" grpId="0"/>
      <p:bldP spid="61" grpId="0"/>
    </p:bldLst>
  </p:timing>
  <p:extLst>
    <p:ext uri="{E180D4A7-C9FB-4DFB-919C-405C955672EB}">
      <p14:showEvtLst xmlns:p14="http://schemas.microsoft.com/office/powerpoint/2010/main">
        <p14:playEvt time="1008" objId="2"/>
        <p14:stopEvt time="40328"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BDCC347-CE51-9E41-9222-4F65B1BA8B9E}"/>
              </a:ext>
            </a:extLst>
          </p:cNvPr>
          <p:cNvGrpSpPr/>
          <p:nvPr/>
        </p:nvGrpSpPr>
        <p:grpSpPr>
          <a:xfrm>
            <a:off x="176237" y="3057530"/>
            <a:ext cx="2976872" cy="1952483"/>
            <a:chOff x="249630" y="2584774"/>
            <a:chExt cx="3711399" cy="2434247"/>
          </a:xfrm>
        </p:grpSpPr>
        <p:pic>
          <p:nvPicPr>
            <p:cNvPr id="4" name="Picture 3">
              <a:extLst>
                <a:ext uri="{FF2B5EF4-FFF2-40B4-BE49-F238E27FC236}">
                  <a16:creationId xmlns:a16="http://schemas.microsoft.com/office/drawing/2014/main" id="{36B12F1A-865A-B548-9B19-0B8045DD339A}"/>
                </a:ext>
              </a:extLst>
            </p:cNvPr>
            <p:cNvPicPr>
              <a:picLocks noChangeAspect="1"/>
            </p:cNvPicPr>
            <p:nvPr/>
          </p:nvPicPr>
          <p:blipFill>
            <a:blip r:embed="rId7"/>
            <a:stretch>
              <a:fillRect/>
            </a:stretch>
          </p:blipFill>
          <p:spPr>
            <a:xfrm>
              <a:off x="338666" y="2584774"/>
              <a:ext cx="3485430" cy="1458339"/>
            </a:xfrm>
            <a:prstGeom prst="rect">
              <a:avLst/>
            </a:prstGeom>
          </p:spPr>
        </p:pic>
        <p:pic>
          <p:nvPicPr>
            <p:cNvPr id="5" name="Picture 4">
              <a:extLst>
                <a:ext uri="{FF2B5EF4-FFF2-40B4-BE49-F238E27FC236}">
                  <a16:creationId xmlns:a16="http://schemas.microsoft.com/office/drawing/2014/main" id="{896E6E3D-1EA2-9C4C-928E-B93CC4502DC2}"/>
                </a:ext>
              </a:extLst>
            </p:cNvPr>
            <p:cNvPicPr>
              <a:picLocks noChangeAspect="1"/>
            </p:cNvPicPr>
            <p:nvPr/>
          </p:nvPicPr>
          <p:blipFill>
            <a:blip r:embed="rId8"/>
            <a:stretch>
              <a:fillRect/>
            </a:stretch>
          </p:blipFill>
          <p:spPr>
            <a:xfrm>
              <a:off x="249630" y="4145750"/>
              <a:ext cx="3711399" cy="873271"/>
            </a:xfrm>
            <a:prstGeom prst="rect">
              <a:avLst/>
            </a:prstGeom>
          </p:spPr>
        </p:pic>
      </p:grpSp>
      <p:pic>
        <p:nvPicPr>
          <p:cNvPr id="10" name="Picture 9">
            <a:extLst>
              <a:ext uri="{FF2B5EF4-FFF2-40B4-BE49-F238E27FC236}">
                <a16:creationId xmlns:a16="http://schemas.microsoft.com/office/drawing/2014/main" id="{65F3A575-190D-B84B-A602-378FF5E106A1}"/>
              </a:ext>
            </a:extLst>
          </p:cNvPr>
          <p:cNvPicPr>
            <a:picLocks noChangeAspect="1"/>
          </p:cNvPicPr>
          <p:nvPr/>
        </p:nvPicPr>
        <p:blipFill rotWithShape="1">
          <a:blip r:embed="rId9"/>
          <a:srcRect l="-1" t="17509" r="68313"/>
          <a:stretch/>
        </p:blipFill>
        <p:spPr>
          <a:xfrm>
            <a:off x="87516" y="1317277"/>
            <a:ext cx="3099463" cy="1600083"/>
          </a:xfrm>
          <a:prstGeom prst="rect">
            <a:avLst/>
          </a:prstGeom>
        </p:spPr>
      </p:pic>
      <p:sp>
        <p:nvSpPr>
          <p:cNvPr id="11" name="Text Placeholder 1">
            <a:extLst>
              <a:ext uri="{FF2B5EF4-FFF2-40B4-BE49-F238E27FC236}">
                <a16:creationId xmlns:a16="http://schemas.microsoft.com/office/drawing/2014/main" id="{EDF5776F-F797-FB44-9917-2DF7111534AF}"/>
              </a:ext>
            </a:extLst>
          </p:cNvPr>
          <p:cNvSpPr txBox="1">
            <a:spLocks/>
          </p:cNvSpPr>
          <p:nvPr/>
        </p:nvSpPr>
        <p:spPr>
          <a:xfrm>
            <a:off x="3127572" y="1232189"/>
            <a:ext cx="3685561" cy="1426111"/>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pPr>
            <a:r>
              <a:rPr lang="en-US" b="1" dirty="0"/>
              <a:t>What Constitutes A Biosignature?</a:t>
            </a:r>
          </a:p>
          <a:p>
            <a:pPr>
              <a:lnSpc>
                <a:spcPct val="100000"/>
              </a:lnSpc>
              <a:spcBef>
                <a:spcPts val="600"/>
              </a:spcBef>
            </a:pPr>
            <a:r>
              <a:rPr lang="en-US" dirty="0"/>
              <a:t>Raman signature of </a:t>
            </a:r>
            <a:r>
              <a:rPr lang="en-US" i="1" dirty="0"/>
              <a:t>E. coli</a:t>
            </a:r>
            <a:r>
              <a:rPr lang="en-US" dirty="0"/>
              <a:t> cells made up of peaks from </a:t>
            </a:r>
            <a:r>
              <a:rPr lang="en-US" b="1" dirty="0"/>
              <a:t>8</a:t>
            </a:r>
            <a:r>
              <a:rPr lang="en-US" dirty="0"/>
              <a:t> aromatic molecules</a:t>
            </a:r>
          </a:p>
          <a:p>
            <a:pPr marL="171450" indent="-171450">
              <a:lnSpc>
                <a:spcPct val="100000"/>
              </a:lnSpc>
              <a:spcBef>
                <a:spcPts val="600"/>
              </a:spcBef>
              <a:buFont typeface="Arial" panose="020B0604020202020204" pitchFamily="34" charset="0"/>
              <a:buChar char="•"/>
            </a:pPr>
            <a:r>
              <a:rPr lang="en-US" dirty="0"/>
              <a:t>Includes components of </a:t>
            </a:r>
            <a:r>
              <a:rPr lang="en-US" b="1" dirty="0"/>
              <a:t>DNA/RNA</a:t>
            </a:r>
            <a:r>
              <a:rPr lang="en-US" dirty="0"/>
              <a:t>, and </a:t>
            </a:r>
            <a:r>
              <a:rPr lang="en-US" b="1" dirty="0"/>
              <a:t>protein</a:t>
            </a:r>
          </a:p>
          <a:p>
            <a:pPr marL="171450" indent="-171450">
              <a:lnSpc>
                <a:spcPct val="100000"/>
              </a:lnSpc>
              <a:spcBef>
                <a:spcPts val="600"/>
              </a:spcBef>
              <a:buFont typeface="Arial" panose="020B0604020202020204" pitchFamily="34" charset="0"/>
              <a:buChar char="•"/>
            </a:pPr>
            <a:r>
              <a:rPr lang="en-US" dirty="0"/>
              <a:t>Represents </a:t>
            </a:r>
            <a:r>
              <a:rPr lang="en-US" b="1" dirty="0"/>
              <a:t>~22% </a:t>
            </a:r>
            <a:r>
              <a:rPr lang="en-US" dirty="0"/>
              <a:t>of cellular mass</a:t>
            </a:r>
          </a:p>
          <a:p>
            <a:pPr>
              <a:lnSpc>
                <a:spcPct val="100000"/>
              </a:lnSpc>
              <a:spcBef>
                <a:spcPts val="300"/>
              </a:spcBef>
            </a:pPr>
            <a:r>
              <a:rPr lang="en-US" dirty="0">
                <a:solidFill>
                  <a:srgbClr val="FF0000"/>
                </a:solidFill>
                <a:ea typeface="Verdana" panose="020B0604030504040204" pitchFamily="34" charset="0"/>
              </a:rPr>
              <a:t>	➜ detecting chemical diversity!</a:t>
            </a:r>
            <a:endParaRPr lang="en-US" dirty="0"/>
          </a:p>
        </p:txBody>
      </p:sp>
      <p:sp>
        <p:nvSpPr>
          <p:cNvPr id="19" name="Rectangle 18">
            <a:extLst>
              <a:ext uri="{FF2B5EF4-FFF2-40B4-BE49-F238E27FC236}">
                <a16:creationId xmlns:a16="http://schemas.microsoft.com/office/drawing/2014/main" id="{F0D3500E-275B-E340-AC3A-7A13F4EBB037}"/>
              </a:ext>
            </a:extLst>
          </p:cNvPr>
          <p:cNvSpPr/>
          <p:nvPr/>
        </p:nvSpPr>
        <p:spPr>
          <a:xfrm>
            <a:off x="-2" y="4944"/>
            <a:ext cx="9144001" cy="670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121297" y="240354"/>
            <a:ext cx="8454602" cy="430183"/>
          </a:xfrm>
        </p:spPr>
        <p:txBody>
          <a:bodyPr/>
          <a:lstStyle/>
          <a:p>
            <a:r>
              <a:rPr lang="en-US" dirty="0"/>
              <a:t>Detecting and Identifying Biosignatures</a:t>
            </a:r>
          </a:p>
        </p:txBody>
      </p:sp>
      <p:sp>
        <p:nvSpPr>
          <p:cNvPr id="22" name="TextBox 21">
            <a:extLst>
              <a:ext uri="{FF2B5EF4-FFF2-40B4-BE49-F238E27FC236}">
                <a16:creationId xmlns:a16="http://schemas.microsoft.com/office/drawing/2014/main" id="{954AB80D-D433-8D4F-9991-84BBF3D3EB0B}"/>
              </a:ext>
            </a:extLst>
          </p:cNvPr>
          <p:cNvSpPr txBox="1"/>
          <p:nvPr/>
        </p:nvSpPr>
        <p:spPr>
          <a:xfrm>
            <a:off x="3240490" y="3797476"/>
            <a:ext cx="5808534" cy="500137"/>
          </a:xfrm>
          <a:prstGeom prst="rect">
            <a:avLst/>
          </a:prstGeom>
          <a:noFill/>
        </p:spPr>
        <p:txBody>
          <a:bodyPr wrap="square" rtlCol="0">
            <a:spAutoFit/>
          </a:bodyPr>
          <a:lstStyle/>
          <a:p>
            <a:pPr>
              <a:spcBef>
                <a:spcPts val="300"/>
              </a:spcBef>
            </a:pPr>
            <a:r>
              <a:rPr lang="en-US" sz="1200" dirty="0">
                <a:latin typeface="Arial" panose="020B0604020202020204" pitchFamily="34" charset="0"/>
                <a:cs typeface="Arial" panose="020B0604020202020204" pitchFamily="34" charset="0"/>
              </a:rPr>
              <a:t>Cell spectrum </a:t>
            </a:r>
            <a:r>
              <a:rPr lang="en-US" sz="1200" i="1" u="sng" dirty="0">
                <a:solidFill>
                  <a:schemeClr val="accent6"/>
                </a:solidFill>
                <a:latin typeface="Arial" panose="020B0604020202020204" pitchFamily="34" charset="0"/>
                <a:cs typeface="Arial" panose="020B0604020202020204" pitchFamily="34" charset="0"/>
              </a:rPr>
              <a:t>can only</a:t>
            </a:r>
            <a:r>
              <a:rPr lang="en-US" sz="1200" dirty="0">
                <a:latin typeface="Arial" panose="020B0604020202020204" pitchFamily="34" charset="0"/>
                <a:cs typeface="Arial" panose="020B0604020202020204" pitchFamily="34" charset="0"/>
              </a:rPr>
              <a:t> be deconvoluted using nucleotide spectra (e.g. adenosine)</a:t>
            </a:r>
          </a:p>
          <a:p>
            <a:pPr>
              <a:spcBef>
                <a:spcPts val="300"/>
              </a:spcBef>
            </a:pPr>
            <a:r>
              <a:rPr lang="en-US" sz="1200" dirty="0">
                <a:solidFill>
                  <a:srgbClr val="FF0000"/>
                </a:solidFill>
                <a:latin typeface="Arial" panose="020B0604020202020204" pitchFamily="34" charset="0"/>
                <a:ea typeface="Verdana" panose="020B0604030504040204" pitchFamily="34" charset="0"/>
                <a:cs typeface="Arial" panose="020B0604020202020204" pitchFamily="34" charset="0"/>
              </a:rPr>
              <a:t>	➜ detecting chemical complexity!</a:t>
            </a:r>
            <a:endParaRPr lang="en-US" sz="12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485793D-5AEA-1B47-B381-15B7F9EBBAB8}"/>
              </a:ext>
            </a:extLst>
          </p:cNvPr>
          <p:cNvSpPr txBox="1"/>
          <p:nvPr/>
        </p:nvSpPr>
        <p:spPr>
          <a:xfrm>
            <a:off x="3239696" y="4334399"/>
            <a:ext cx="5808534" cy="500137"/>
          </a:xfrm>
          <a:prstGeom prst="rect">
            <a:avLst/>
          </a:prstGeom>
          <a:noFill/>
        </p:spPr>
        <p:txBody>
          <a:bodyPr wrap="square" rtlCol="0">
            <a:spAutoFit/>
          </a:bodyPr>
          <a:lstStyle/>
          <a:p>
            <a:pPr>
              <a:spcBef>
                <a:spcPts val="300"/>
              </a:spcBef>
            </a:pPr>
            <a:r>
              <a:rPr lang="en-US" sz="1200" dirty="0">
                <a:latin typeface="Arial" panose="020B0604020202020204" pitchFamily="34" charset="0"/>
                <a:cs typeface="Arial" panose="020B0604020202020204" pitchFamily="34" charset="0"/>
              </a:rPr>
              <a:t>Nucleotides have not been found in meteorites</a:t>
            </a:r>
          </a:p>
          <a:p>
            <a:pPr>
              <a:spcBef>
                <a:spcPts val="300"/>
              </a:spcBef>
            </a:pPr>
            <a:r>
              <a:rPr lang="en-US" sz="1200" dirty="0">
                <a:solidFill>
                  <a:srgbClr val="FF0000"/>
                </a:solidFill>
                <a:latin typeface="Arial" panose="020B0604020202020204" pitchFamily="34" charset="0"/>
                <a:ea typeface="Verdana" panose="020B0604030504040204" pitchFamily="34" charset="0"/>
                <a:cs typeface="Arial" panose="020B0604020202020204" pitchFamily="34" charset="0"/>
              </a:rPr>
              <a:t>	➜ signature is </a:t>
            </a:r>
            <a:r>
              <a:rPr lang="en-US" sz="1200" u="sng" dirty="0">
                <a:solidFill>
                  <a:srgbClr val="FF0000"/>
                </a:solidFill>
                <a:latin typeface="Arial" panose="020B0604020202020204" pitchFamily="34" charset="0"/>
                <a:ea typeface="Verdana" panose="020B0604030504040204" pitchFamily="34" charset="0"/>
                <a:cs typeface="Arial" panose="020B0604020202020204" pitchFamily="34" charset="0"/>
              </a:rPr>
              <a:t>distinct</a:t>
            </a:r>
            <a:r>
              <a:rPr lang="en-US" sz="1200" dirty="0">
                <a:solidFill>
                  <a:srgbClr val="FF0000"/>
                </a:solidFill>
                <a:latin typeface="Arial" panose="020B0604020202020204" pitchFamily="34" charset="0"/>
                <a:ea typeface="Verdana" panose="020B0604030504040204" pitchFamily="34" charset="0"/>
                <a:cs typeface="Arial" panose="020B0604020202020204" pitchFamily="34" charset="0"/>
              </a:rPr>
              <a:t> from abiotic material!</a:t>
            </a:r>
          </a:p>
        </p:txBody>
      </p:sp>
      <p:sp>
        <p:nvSpPr>
          <p:cNvPr id="27" name="TextBox 26">
            <a:extLst>
              <a:ext uri="{FF2B5EF4-FFF2-40B4-BE49-F238E27FC236}">
                <a16:creationId xmlns:a16="http://schemas.microsoft.com/office/drawing/2014/main" id="{AED35900-25DD-6940-B604-B6F024F93205}"/>
              </a:ext>
            </a:extLst>
          </p:cNvPr>
          <p:cNvSpPr txBox="1"/>
          <p:nvPr/>
        </p:nvSpPr>
        <p:spPr>
          <a:xfrm>
            <a:off x="3239696" y="4850819"/>
            <a:ext cx="2966826" cy="261610"/>
          </a:xfrm>
          <a:prstGeom prst="rect">
            <a:avLst/>
          </a:prstGeom>
          <a:noFill/>
        </p:spPr>
        <p:txBody>
          <a:bodyPr wrap="square" rtlCol="0">
            <a:spAutoFit/>
          </a:bodyPr>
          <a:lstStyle/>
          <a:p>
            <a:r>
              <a:rPr lang="en-US" sz="1100" i="1" dirty="0"/>
              <a:t>Samples provided by Haley </a:t>
            </a:r>
            <a:r>
              <a:rPr lang="en-US" sz="1100" i="1" dirty="0" err="1"/>
              <a:t>Sapers</a:t>
            </a:r>
            <a:r>
              <a:rPr lang="en-US" sz="1100" i="1" dirty="0"/>
              <a:t> (Caltech/JPL)</a:t>
            </a:r>
          </a:p>
        </p:txBody>
      </p:sp>
      <p:sp>
        <p:nvSpPr>
          <p:cNvPr id="28" name="Rectangle 27">
            <a:extLst>
              <a:ext uri="{FF2B5EF4-FFF2-40B4-BE49-F238E27FC236}">
                <a16:creationId xmlns:a16="http://schemas.microsoft.com/office/drawing/2014/main" id="{6A87D071-64A5-074C-A5AE-4D0E7F0D25CC}"/>
              </a:ext>
            </a:extLst>
          </p:cNvPr>
          <p:cNvSpPr/>
          <p:nvPr/>
        </p:nvSpPr>
        <p:spPr>
          <a:xfrm>
            <a:off x="269558" y="723876"/>
            <a:ext cx="6480403" cy="276999"/>
          </a:xfrm>
          <a:prstGeom prst="rect">
            <a:avLst/>
          </a:prstGeom>
        </p:spPr>
        <p:txBody>
          <a:bodyPr wrap="square">
            <a:spAutoFit/>
          </a:bodyPr>
          <a:lstStyle/>
          <a:p>
            <a:pPr>
              <a:lnSpc>
                <a:spcPct val="100000"/>
              </a:lnSpc>
              <a:spcBef>
                <a:spcPts val="600"/>
              </a:spcBef>
            </a:pPr>
            <a:r>
              <a:rPr lang="en-US" sz="1200" i="1" dirty="0"/>
              <a:t>Life produces an enrichment of many complex molecules that </a:t>
            </a:r>
            <a:r>
              <a:rPr lang="en-US" sz="1200" i="1" u="sng" dirty="0">
                <a:solidFill>
                  <a:srgbClr val="FF0000"/>
                </a:solidFill>
              </a:rPr>
              <a:t>cannot</a:t>
            </a:r>
            <a:r>
              <a:rPr lang="en-US" sz="1200" i="1" dirty="0"/>
              <a:t> be explained by abiotic processes</a:t>
            </a:r>
          </a:p>
        </p:txBody>
      </p:sp>
      <p:pic>
        <p:nvPicPr>
          <p:cNvPr id="29" name="Picture 28">
            <a:extLst>
              <a:ext uri="{FF2B5EF4-FFF2-40B4-BE49-F238E27FC236}">
                <a16:creationId xmlns:a16="http://schemas.microsoft.com/office/drawing/2014/main" id="{8374883F-6E48-DA40-90EB-086F370FDA0E}"/>
              </a:ext>
            </a:extLst>
          </p:cNvPr>
          <p:cNvPicPr>
            <a:picLocks noChangeAspect="1"/>
          </p:cNvPicPr>
          <p:nvPr/>
        </p:nvPicPr>
        <p:blipFill rotWithShape="1">
          <a:blip r:embed="rId10"/>
          <a:srcRect r="48977"/>
          <a:stretch/>
        </p:blipFill>
        <p:spPr>
          <a:xfrm>
            <a:off x="3213734" y="2896787"/>
            <a:ext cx="2967647" cy="835946"/>
          </a:xfrm>
          <a:prstGeom prst="rect">
            <a:avLst/>
          </a:prstGeom>
        </p:spPr>
      </p:pic>
      <p:pic>
        <p:nvPicPr>
          <p:cNvPr id="30" name="Picture 29">
            <a:extLst>
              <a:ext uri="{FF2B5EF4-FFF2-40B4-BE49-F238E27FC236}">
                <a16:creationId xmlns:a16="http://schemas.microsoft.com/office/drawing/2014/main" id="{7BAAB52F-CD4E-9A4F-837D-4432EEDB3D0D}"/>
              </a:ext>
            </a:extLst>
          </p:cNvPr>
          <p:cNvPicPr>
            <a:picLocks noChangeAspect="1"/>
          </p:cNvPicPr>
          <p:nvPr/>
        </p:nvPicPr>
        <p:blipFill rotWithShape="1">
          <a:blip r:embed="rId10"/>
          <a:srcRect l="51176" r="-2199"/>
          <a:stretch/>
        </p:blipFill>
        <p:spPr>
          <a:xfrm>
            <a:off x="6181381" y="2896787"/>
            <a:ext cx="2967647" cy="835946"/>
          </a:xfrm>
          <a:prstGeom prst="rect">
            <a:avLst/>
          </a:prstGeom>
        </p:spPr>
      </p:pic>
      <p:pic>
        <p:nvPicPr>
          <p:cNvPr id="32" name="Picture 681">
            <a:extLst>
              <a:ext uri="{FF2B5EF4-FFF2-40B4-BE49-F238E27FC236}">
                <a16:creationId xmlns:a16="http://schemas.microsoft.com/office/drawing/2014/main" id="{30DE5FEF-6D67-854C-8C1F-FD467E8E5B5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5958" t="12344" r="33699" b="55329"/>
          <a:stretch/>
        </p:blipFill>
        <p:spPr bwMode="auto">
          <a:xfrm>
            <a:off x="219457" y="1490318"/>
            <a:ext cx="2807629" cy="108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a:extLst>
              <a:ext uri="{FF2B5EF4-FFF2-40B4-BE49-F238E27FC236}">
                <a16:creationId xmlns:a16="http://schemas.microsoft.com/office/drawing/2014/main" id="{8394101B-FC1C-4F43-AA7F-3204F15D9EE1}"/>
              </a:ext>
            </a:extLst>
          </p:cNvPr>
          <p:cNvGrpSpPr/>
          <p:nvPr/>
        </p:nvGrpSpPr>
        <p:grpSpPr>
          <a:xfrm>
            <a:off x="6825892" y="707664"/>
            <a:ext cx="2098651" cy="2073747"/>
            <a:chOff x="2372813" y="2261176"/>
            <a:chExt cx="3272539" cy="3233707"/>
          </a:xfrm>
        </p:grpSpPr>
        <p:sp>
          <p:nvSpPr>
            <p:cNvPr id="39" name="TextBox 38">
              <a:extLst>
                <a:ext uri="{FF2B5EF4-FFF2-40B4-BE49-F238E27FC236}">
                  <a16:creationId xmlns:a16="http://schemas.microsoft.com/office/drawing/2014/main" id="{81FB6C42-3FD1-0548-B6BF-E0216A97754C}"/>
                </a:ext>
              </a:extLst>
            </p:cNvPr>
            <p:cNvSpPr txBox="1"/>
            <p:nvPr/>
          </p:nvSpPr>
          <p:spPr>
            <a:xfrm>
              <a:off x="2372813" y="5110937"/>
              <a:ext cx="3272539" cy="383946"/>
            </a:xfrm>
            <a:prstGeom prst="rect">
              <a:avLst/>
            </a:prstGeom>
            <a:noFill/>
          </p:spPr>
          <p:txBody>
            <a:bodyPr wrap="none" rtlCol="0">
              <a:spAutoFit/>
            </a:bodyPr>
            <a:lstStyle/>
            <a:p>
              <a:pPr algn="ctr"/>
              <a:r>
                <a:rPr lang="en-US" sz="1000" dirty="0">
                  <a:latin typeface="Verdana" panose="020B0604030504040204" pitchFamily="34" charset="0"/>
                  <a:ea typeface="Verdana" panose="020B0604030504040204" pitchFamily="34" charset="0"/>
                  <a:cs typeface="Verdana" panose="020B0604030504040204" pitchFamily="34" charset="0"/>
                </a:rPr>
                <a:t>Cellular Composition by mass</a:t>
              </a:r>
            </a:p>
          </p:txBody>
        </p:sp>
        <p:pic>
          <p:nvPicPr>
            <p:cNvPr id="40" name="Picture 39">
              <a:extLst>
                <a:ext uri="{FF2B5EF4-FFF2-40B4-BE49-F238E27FC236}">
                  <a16:creationId xmlns:a16="http://schemas.microsoft.com/office/drawing/2014/main" id="{F90C1D03-8EE5-4648-AB6E-25F98C00F01E}"/>
                </a:ext>
              </a:extLst>
            </p:cNvPr>
            <p:cNvPicPr>
              <a:picLocks noChangeAspect="1"/>
            </p:cNvPicPr>
            <p:nvPr/>
          </p:nvPicPr>
          <p:blipFill rotWithShape="1">
            <a:blip r:embed="rId12"/>
            <a:srcRect r="51002"/>
            <a:stretch/>
          </p:blipFill>
          <p:spPr>
            <a:xfrm>
              <a:off x="2485345" y="2261176"/>
              <a:ext cx="2929071" cy="2912667"/>
            </a:xfrm>
            <a:prstGeom prst="rect">
              <a:avLst/>
            </a:prstGeom>
          </p:spPr>
        </p:pic>
      </p:grpSp>
      <p:pic>
        <p:nvPicPr>
          <p:cNvPr id="2" name="Audio Recording Oct 15, 2020 at 5:04:41 PM" descr="Audio Recording Oct 15, 2020 at 5:04:41 PM">
            <a:hlinkClick r:id="" action="ppaction://media"/>
            <a:extLst>
              <a:ext uri="{FF2B5EF4-FFF2-40B4-BE49-F238E27FC236}">
                <a16:creationId xmlns:a16="http://schemas.microsoft.com/office/drawing/2014/main" id="{48D43D28-D9F2-724D-9D8B-1E5EAF74236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234636" y="4197213"/>
            <a:ext cx="812800" cy="812800"/>
          </a:xfrm>
          <a:prstGeom prst="rect">
            <a:avLst/>
          </a:prstGeom>
        </p:spPr>
      </p:pic>
      <p:pic>
        <p:nvPicPr>
          <p:cNvPr id="6" name="Audio Recording Oct 15, 2020 at 5:28:30 PM" descr="Audio Recording Oct 15, 2020 at 5:28:30 PM">
            <a:hlinkClick r:id="" action="ppaction://media"/>
            <a:extLst>
              <a:ext uri="{FF2B5EF4-FFF2-40B4-BE49-F238E27FC236}">
                <a16:creationId xmlns:a16="http://schemas.microsoft.com/office/drawing/2014/main" id="{1342D054-698F-274E-B80D-F4226A90C6D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235430" y="4202537"/>
            <a:ext cx="812800" cy="812800"/>
          </a:xfrm>
          <a:prstGeom prst="rect">
            <a:avLst/>
          </a:prstGeom>
        </p:spPr>
      </p:pic>
    </p:spTree>
    <p:extLst>
      <p:ext uri="{BB962C8B-B14F-4D97-AF65-F5344CB8AC3E}">
        <p14:creationId xmlns:p14="http://schemas.microsoft.com/office/powerpoint/2010/main" val="2249095022"/>
      </p:ext>
    </p:extLst>
  </p:cSld>
  <p:clrMapOvr>
    <a:masterClrMapping/>
  </p:clrMapOvr>
  <mc:AlternateContent xmlns:mc="http://schemas.openxmlformats.org/markup-compatibility/2006">
    <mc:Choice xmlns:p14="http://schemas.microsoft.com/office/powerpoint/2010/main" Requires="p14">
      <p:transition spd="slow" p14:dur="2000" advTm="70964"/>
    </mc:Choice>
    <mc:Fallback>
      <p:transition spd="slow" advTm="70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7584" fill="hold"/>
                                        <p:tgtEl>
                                          <p:spTgt spid="2"/>
                                        </p:tgtEl>
                                      </p:cBhvr>
                                    </p:cmd>
                                  </p:childTnLst>
                                </p:cTn>
                              </p:par>
                              <p:par>
                                <p:cTn id="7" presetID="2" presetClass="entr" presetSubtype="8" fill="hold" nodeType="withEffect">
                                  <p:stCondLst>
                                    <p:cond delay="1500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par>
                                <p:cTn id="11" presetID="1" presetClass="entr" presetSubtype="0" fill="hold" grpId="0" nodeType="withEffect">
                                  <p:stCondLst>
                                    <p:cond delay="150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2" presetClass="entr" presetSubtype="8" fill="hold" nodeType="withEffect">
                                  <p:stCondLst>
                                    <p:cond delay="220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220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par>
                                <p:cTn id="21" presetID="16" presetClass="entr" presetSubtype="37" fill="hold" nodeType="withEffect">
                                  <p:stCondLst>
                                    <p:cond delay="30000"/>
                                  </p:stCondLst>
                                  <p:childTnLst>
                                    <p:set>
                                      <p:cBhvr>
                                        <p:cTn id="22" dur="1" fill="hold">
                                          <p:stCondLst>
                                            <p:cond delay="0"/>
                                          </p:stCondLst>
                                        </p:cTn>
                                        <p:tgtEl>
                                          <p:spTgt spid="38"/>
                                        </p:tgtEl>
                                        <p:attrNameLst>
                                          <p:attrName>style.visibility</p:attrName>
                                        </p:attrNameLst>
                                      </p:cBhvr>
                                      <p:to>
                                        <p:strVal val="visible"/>
                                      </p:to>
                                    </p:set>
                                    <p:animEffect transition="in" filter="barn(outVertical)">
                                      <p:cBhvr>
                                        <p:cTn id="23" dur="500"/>
                                        <p:tgtEl>
                                          <p:spTgt spid="38"/>
                                        </p:tgtEl>
                                      </p:cBhvr>
                                    </p:animEffect>
                                  </p:childTnLst>
                                </p:cTn>
                              </p:par>
                              <p:par>
                                <p:cTn id="24" presetID="1" presetClass="entr" presetSubtype="0" fill="hold" grpId="0" nodeType="withEffect">
                                  <p:stCondLst>
                                    <p:cond delay="30000"/>
                                  </p:stCondLst>
                                  <p:childTnLst>
                                    <p:set>
                                      <p:cBhvr>
                                        <p:cTn id="25" dur="1" fill="hold">
                                          <p:stCondLst>
                                            <p:cond delay="0"/>
                                          </p:stCondLst>
                                        </p:cTn>
                                        <p:tgtEl>
                                          <p:spTgt spid="11">
                                            <p:txEl>
                                              <p:pRg st="3" end="3"/>
                                            </p:txEl>
                                          </p:spTgt>
                                        </p:tgtEl>
                                        <p:attrNameLst>
                                          <p:attrName>style.visibility</p:attrName>
                                        </p:attrNameLst>
                                      </p:cBhvr>
                                      <p:to>
                                        <p:strVal val="visible"/>
                                      </p:to>
                                    </p:set>
                                  </p:childTnLst>
                                </p:cTn>
                              </p:par>
                              <p:par>
                                <p:cTn id="26" presetID="1" presetClass="entr" presetSubtype="0" fill="hold" grpId="0" nodeType="withEffect">
                                  <p:stCondLst>
                                    <p:cond delay="30000"/>
                                  </p:stCondLst>
                                  <p:childTnLst>
                                    <p:set>
                                      <p:cBhvr>
                                        <p:cTn id="27" dur="1" fill="hold">
                                          <p:stCondLst>
                                            <p:cond delay="0"/>
                                          </p:stCondLst>
                                        </p:cTn>
                                        <p:tgtEl>
                                          <p:spTgt spid="11">
                                            <p:txEl>
                                              <p:pRg st="4" end="4"/>
                                            </p:txEl>
                                          </p:spTgt>
                                        </p:tgtEl>
                                        <p:attrNameLst>
                                          <p:attrName>style.visibility</p:attrName>
                                        </p:attrNameLst>
                                      </p:cBhvr>
                                      <p:to>
                                        <p:strVal val="visible"/>
                                      </p:to>
                                    </p:set>
                                  </p:childTnLst>
                                </p:cTn>
                              </p:par>
                            </p:childTnLst>
                          </p:cTn>
                        </p:par>
                        <p:par>
                          <p:cTn id="28" fill="hold">
                            <p:stCondLst>
                              <p:cond delay="30500"/>
                            </p:stCondLst>
                            <p:childTnLst>
                              <p:par>
                                <p:cTn id="29" presetID="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1" presetClass="mediacall" presetSubtype="0" fill="hold" nodeType="withEffect">
                                  <p:stCondLst>
                                    <p:cond delay="0"/>
                                  </p:stCondLst>
                                  <p:childTnLst>
                                    <p:cmd type="call" cmd="playFrom(0.0)">
                                      <p:cBhvr>
                                        <p:cTn id="34" dur="39680" fill="hold"/>
                                        <p:tgtEl>
                                          <p:spTgt spid="6"/>
                                        </p:tgtEl>
                                      </p:cBhvr>
                                    </p:cmd>
                                  </p:childTnLst>
                                </p:cTn>
                              </p:par>
                              <p:par>
                                <p:cTn id="35" presetID="10" presetClass="entr" presetSubtype="0" fill="hold" nodeType="withEffect">
                                  <p:stCondLst>
                                    <p:cond delay="120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 presetClass="entr" presetSubtype="0" fill="hold" grpId="0" nodeType="withEffect">
                                  <p:stCondLst>
                                    <p:cond delay="13000"/>
                                  </p:stCondLst>
                                  <p:childTnLst>
                                    <p:set>
                                      <p:cBhvr>
                                        <p:cTn id="39" dur="1" fill="hold">
                                          <p:stCondLst>
                                            <p:cond delay="0"/>
                                          </p:stCondLst>
                                        </p:cTn>
                                        <p:tgtEl>
                                          <p:spTgt spid="22"/>
                                        </p:tgtEl>
                                        <p:attrNameLst>
                                          <p:attrName>style.visibility</p:attrName>
                                        </p:attrNameLst>
                                      </p:cBhvr>
                                      <p:to>
                                        <p:strVal val="visible"/>
                                      </p:to>
                                    </p:set>
                                  </p:childTnLst>
                                </p:cTn>
                              </p:par>
                              <p:par>
                                <p:cTn id="40" presetID="1" presetClass="entr" presetSubtype="0" fill="hold" grpId="0" nodeType="withEffect">
                                  <p:stCondLst>
                                    <p:cond delay="2400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repeatCount="0" fill="hold" display="0">
                  <p:stCondLst>
                    <p:cond delay="indefinite"/>
                  </p:stCondLst>
                  <p:endCondLst>
                    <p:cond evt="onStopAudio" delay="0">
                      <p:tgtEl>
                        <p:sldTgt/>
                      </p:tgtEl>
                    </p:cond>
                  </p:endCondLst>
                </p:cTn>
                <p:tgtEl>
                  <p:spTgt spid="2"/>
                </p:tgtEl>
              </p:cMediaNode>
            </p:audio>
            <p:audio>
              <p:cMediaNode vol="80000">
                <p:cTn id="43" repeatCount="0" fill="hold" display="0">
                  <p:stCondLst>
                    <p:cond delay="indefinite"/>
                  </p:stCondLst>
                  <p:endCondLst>
                    <p:cond evt="onStopAudio" delay="0">
                      <p:tgtEl>
                        <p:sldTgt/>
                      </p:tgtEl>
                    </p:cond>
                  </p:endCondLst>
                </p:cTn>
                <p:tgtEl>
                  <p:spTgt spid="6"/>
                </p:tgtEl>
              </p:cMediaNode>
            </p:audio>
          </p:childTnLst>
        </p:cTn>
      </p:par>
    </p:tnLst>
    <p:bldLst>
      <p:bldP spid="11" grpId="0" uiExpand="1" build="p"/>
      <p:bldP spid="22" grpId="0"/>
      <p:bldP spid="23" grpId="0"/>
    </p:bldLst>
  </p:timing>
  <p:extLst>
    <p:ext uri="{E180D4A7-C9FB-4DFB-919C-405C955672EB}">
      <p14:showEvtLst xmlns:p14="http://schemas.microsoft.com/office/powerpoint/2010/main">
        <p14:playEvt time="1018" objId="2"/>
        <p14:stopEvt time="28754" objId="2"/>
        <p14:playEvt time="30518" objId="6"/>
        <p14:stopEvt time="70352"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88F19C-1050-BA4F-91C7-09557A1C9752}"/>
              </a:ext>
            </a:extLst>
          </p:cNvPr>
          <p:cNvGrpSpPr/>
          <p:nvPr/>
        </p:nvGrpSpPr>
        <p:grpSpPr>
          <a:xfrm>
            <a:off x="0" y="2847238"/>
            <a:ext cx="9144000" cy="2336866"/>
            <a:chOff x="0" y="2847238"/>
            <a:chExt cx="9144000" cy="2336866"/>
          </a:xfrm>
        </p:grpSpPr>
        <p:sp>
          <p:nvSpPr>
            <p:cNvPr id="20" name="Rectangle 19">
              <a:extLst>
                <a:ext uri="{FF2B5EF4-FFF2-40B4-BE49-F238E27FC236}">
                  <a16:creationId xmlns:a16="http://schemas.microsoft.com/office/drawing/2014/main" id="{D88202C5-9294-7246-91E3-832C0BCBA2E0}"/>
                </a:ext>
              </a:extLst>
            </p:cNvPr>
            <p:cNvSpPr/>
            <p:nvPr/>
          </p:nvSpPr>
          <p:spPr>
            <a:xfrm>
              <a:off x="0" y="2865684"/>
              <a:ext cx="9144000" cy="2277816"/>
            </a:xfrm>
            <a:prstGeom prst="rect">
              <a:avLst/>
            </a:prstGeom>
            <a:solidFill>
              <a:srgbClr val="852D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083984-AB94-D64D-AC7C-C3063DBC72D0}"/>
                </a:ext>
              </a:extLst>
            </p:cNvPr>
            <p:cNvPicPr>
              <a:picLocks noChangeAspect="1"/>
            </p:cNvPicPr>
            <p:nvPr/>
          </p:nvPicPr>
          <p:blipFill>
            <a:blip r:embed="rId9"/>
            <a:stretch>
              <a:fillRect/>
            </a:stretch>
          </p:blipFill>
          <p:spPr>
            <a:xfrm>
              <a:off x="5643876" y="2847238"/>
              <a:ext cx="3462420" cy="2336866"/>
            </a:xfrm>
            <a:prstGeom prst="rect">
              <a:avLst/>
            </a:prstGeom>
          </p:spPr>
        </p:pic>
      </p:grpSp>
      <p:pic>
        <p:nvPicPr>
          <p:cNvPr id="9" name="Picture 8">
            <a:extLst>
              <a:ext uri="{FF2B5EF4-FFF2-40B4-BE49-F238E27FC236}">
                <a16:creationId xmlns:a16="http://schemas.microsoft.com/office/drawing/2014/main" id="{28172CE9-B9D0-F043-8D1F-10A22659B542}"/>
              </a:ext>
            </a:extLst>
          </p:cNvPr>
          <p:cNvPicPr>
            <a:picLocks noChangeAspect="1"/>
          </p:cNvPicPr>
          <p:nvPr/>
        </p:nvPicPr>
        <p:blipFill>
          <a:blip r:embed="rId10"/>
          <a:stretch>
            <a:fillRect/>
          </a:stretch>
        </p:blipFill>
        <p:spPr>
          <a:xfrm>
            <a:off x="-10510" y="31530"/>
            <a:ext cx="2959116" cy="2831468"/>
          </a:xfrm>
          <a:prstGeom prst="rect">
            <a:avLst/>
          </a:prstGeom>
        </p:spPr>
      </p:pic>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3142943" y="279192"/>
            <a:ext cx="5662390" cy="430183"/>
          </a:xfrm>
        </p:spPr>
        <p:txBody>
          <a:bodyPr/>
          <a:lstStyle/>
          <a:p>
            <a:r>
              <a:rPr lang="en-US" dirty="0"/>
              <a:t>UV Degradation and Preservation</a:t>
            </a:r>
          </a:p>
        </p:txBody>
      </p:sp>
      <p:sp>
        <p:nvSpPr>
          <p:cNvPr id="11" name="Text Placeholder 1">
            <a:extLst>
              <a:ext uri="{FF2B5EF4-FFF2-40B4-BE49-F238E27FC236}">
                <a16:creationId xmlns:a16="http://schemas.microsoft.com/office/drawing/2014/main" id="{EC558D0B-46CE-CB46-ACDA-F2CEBA05B200}"/>
              </a:ext>
            </a:extLst>
          </p:cNvPr>
          <p:cNvSpPr txBox="1">
            <a:spLocks/>
          </p:cNvSpPr>
          <p:nvPr/>
        </p:nvSpPr>
        <p:spPr>
          <a:xfrm>
            <a:off x="3270167" y="784326"/>
            <a:ext cx="5746610" cy="750183"/>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pPr>
            <a:r>
              <a:rPr lang="en-US" b="1" dirty="0"/>
              <a:t>Prolonged UV exposure of a key organic (adenosine monophosphate)</a:t>
            </a:r>
          </a:p>
          <a:p>
            <a:pPr marL="171450" indent="-171450">
              <a:lnSpc>
                <a:spcPct val="100000"/>
              </a:lnSpc>
              <a:spcBef>
                <a:spcPts val="300"/>
              </a:spcBef>
              <a:buFont typeface="Arial" panose="020B0604020202020204" pitchFamily="34" charset="0"/>
              <a:buChar char="•"/>
            </a:pPr>
            <a:r>
              <a:rPr lang="en-US" dirty="0"/>
              <a:t>Equivalent to </a:t>
            </a:r>
            <a:r>
              <a:rPr lang="en-US" b="1" dirty="0"/>
              <a:t>~6 sols </a:t>
            </a:r>
            <a:r>
              <a:rPr lang="en-US" dirty="0"/>
              <a:t>of ambient UV at Mars’ surface</a:t>
            </a:r>
          </a:p>
          <a:p>
            <a:pPr marL="171450" indent="-171450">
              <a:lnSpc>
                <a:spcPct val="100000"/>
              </a:lnSpc>
              <a:spcBef>
                <a:spcPts val="300"/>
              </a:spcBef>
              <a:buFont typeface="Arial" panose="020B0604020202020204" pitchFamily="34" charset="0"/>
              <a:buChar char="•"/>
            </a:pPr>
            <a:r>
              <a:rPr lang="en-US" dirty="0"/>
              <a:t>Produces visible discoloration, loss of fluorescence signal at </a:t>
            </a:r>
            <a:r>
              <a:rPr lang="en-US" b="1" dirty="0"/>
              <a:t>~330 nm</a:t>
            </a:r>
            <a:endParaRPr lang="en-US" b="1" dirty="0">
              <a:solidFill>
                <a:srgbClr val="FF0000"/>
              </a:solidFill>
              <a:ea typeface="Verdana" panose="020B0604030504040204" pitchFamily="34" charset="0"/>
            </a:endParaRPr>
          </a:p>
          <a:p>
            <a:pPr>
              <a:lnSpc>
                <a:spcPct val="100000"/>
              </a:lnSpc>
              <a:spcBef>
                <a:spcPts val="300"/>
              </a:spcBef>
            </a:pPr>
            <a:r>
              <a:rPr lang="en-US" dirty="0">
                <a:solidFill>
                  <a:srgbClr val="FF0000"/>
                </a:solidFill>
                <a:ea typeface="Verdana" panose="020B0604030504040204" pitchFamily="34" charset="0"/>
              </a:rPr>
              <a:t>	➜ photochemical degradation of adenine unit</a:t>
            </a:r>
            <a:endParaRPr lang="en-US" dirty="0"/>
          </a:p>
        </p:txBody>
      </p:sp>
      <p:sp>
        <p:nvSpPr>
          <p:cNvPr id="14" name="TextBox 13">
            <a:extLst>
              <a:ext uri="{FF2B5EF4-FFF2-40B4-BE49-F238E27FC236}">
                <a16:creationId xmlns:a16="http://schemas.microsoft.com/office/drawing/2014/main" id="{D18DECE5-622D-FF43-ABC0-BB9AF96E8F78}"/>
              </a:ext>
            </a:extLst>
          </p:cNvPr>
          <p:cNvSpPr txBox="1"/>
          <p:nvPr/>
        </p:nvSpPr>
        <p:spPr>
          <a:xfrm>
            <a:off x="3410296" y="2609832"/>
            <a:ext cx="5458763" cy="261610"/>
          </a:xfrm>
          <a:prstGeom prst="rect">
            <a:avLst/>
          </a:prstGeom>
          <a:noFill/>
        </p:spPr>
        <p:txBody>
          <a:bodyPr wrap="square" rtlCol="0">
            <a:spAutoFit/>
          </a:bodyPr>
          <a:lstStyle/>
          <a:p>
            <a:r>
              <a:rPr lang="en-US" sz="1100" i="1" dirty="0"/>
              <a:t>Samples provided by Teresa </a:t>
            </a:r>
            <a:r>
              <a:rPr lang="en-US" sz="1100" i="1" dirty="0" err="1"/>
              <a:t>Fornaro</a:t>
            </a:r>
            <a:r>
              <a:rPr lang="en-US" sz="1100" i="1" dirty="0"/>
              <a:t> (Carnegie/INAF) and William </a:t>
            </a:r>
            <a:r>
              <a:rPr lang="en-US" sz="1100" i="1" dirty="0" err="1"/>
              <a:t>Rapin</a:t>
            </a:r>
            <a:r>
              <a:rPr lang="en-US" sz="1100" i="1" dirty="0"/>
              <a:t> (Caltech/Sorbonne)</a:t>
            </a:r>
          </a:p>
        </p:txBody>
      </p:sp>
      <p:sp>
        <p:nvSpPr>
          <p:cNvPr id="15" name="TextBox 14">
            <a:extLst>
              <a:ext uri="{FF2B5EF4-FFF2-40B4-BE49-F238E27FC236}">
                <a16:creationId xmlns:a16="http://schemas.microsoft.com/office/drawing/2014/main" id="{8157E5B6-9E47-204D-B89A-DA7A19C3827A}"/>
              </a:ext>
            </a:extLst>
          </p:cNvPr>
          <p:cNvSpPr txBox="1"/>
          <p:nvPr/>
        </p:nvSpPr>
        <p:spPr>
          <a:xfrm>
            <a:off x="110456" y="2948459"/>
            <a:ext cx="5821642" cy="761747"/>
          </a:xfrm>
          <a:prstGeom prst="rect">
            <a:avLst/>
          </a:prstGeom>
          <a:noFill/>
        </p:spPr>
        <p:txBody>
          <a:bodyPr wrap="square" rtlCol="0">
            <a:spAutoFit/>
          </a:bodyPr>
          <a:lstStyle/>
          <a:p>
            <a:pPr>
              <a:spcBef>
                <a:spcPts val="300"/>
              </a:spcBef>
              <a:spcAft>
                <a:spcPts val="300"/>
              </a:spcAft>
            </a:pPr>
            <a:r>
              <a:rPr lang="en-US" sz="1200" b="1" dirty="0">
                <a:solidFill>
                  <a:schemeClr val="bg1"/>
                </a:solidFill>
                <a:latin typeface="Arial" panose="020B0604020202020204" pitchFamily="34" charset="0"/>
                <a:cs typeface="Arial" panose="020B0604020202020204" pitchFamily="34" charset="0"/>
              </a:rPr>
              <a:t>What’s going on?</a:t>
            </a:r>
            <a:endParaRPr lang="en-US" sz="1200" dirty="0">
              <a:solidFill>
                <a:schemeClr val="bg1"/>
              </a:solidFill>
              <a:latin typeface="Arial" panose="020B0604020202020204" pitchFamily="34" charset="0"/>
              <a:cs typeface="Arial" panose="020B0604020202020204" pitchFamily="34" charset="0"/>
            </a:endParaRPr>
          </a:p>
          <a:p>
            <a:pPr marL="171450" indent="-171450">
              <a:spcBef>
                <a:spcPts val="300"/>
              </a:spcBef>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Raman changes for AMP in clay consistent with </a:t>
            </a:r>
            <a:r>
              <a:rPr lang="en-US" sz="1200" u="sng" dirty="0">
                <a:solidFill>
                  <a:schemeClr val="bg1"/>
                </a:solidFill>
                <a:latin typeface="Arial" panose="020B0604020202020204" pitchFamily="34" charset="0"/>
                <a:cs typeface="Arial" panose="020B0604020202020204" pitchFamily="34" charset="0"/>
              </a:rPr>
              <a:t>hydroxylation</a:t>
            </a:r>
            <a:r>
              <a:rPr lang="en-US" sz="1200" dirty="0">
                <a:solidFill>
                  <a:schemeClr val="bg1"/>
                </a:solidFill>
                <a:latin typeface="Arial" panose="020B0604020202020204" pitchFamily="34" charset="0"/>
                <a:cs typeface="Arial" panose="020B0604020202020204" pitchFamily="34" charset="0"/>
              </a:rPr>
              <a:t> of adenine unit</a:t>
            </a:r>
          </a:p>
          <a:p>
            <a:pPr marL="171450" indent="-171450">
              <a:spcBef>
                <a:spcPts val="300"/>
              </a:spcBef>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Clay appears to </a:t>
            </a:r>
            <a:r>
              <a:rPr lang="en-US" sz="1200" u="sng" dirty="0">
                <a:solidFill>
                  <a:schemeClr val="bg1"/>
                </a:solidFill>
                <a:latin typeface="Arial" panose="020B0604020202020204" pitchFamily="34" charset="0"/>
                <a:cs typeface="Arial" panose="020B0604020202020204" pitchFamily="34" charset="0"/>
              </a:rPr>
              <a:t>prevent</a:t>
            </a:r>
            <a:r>
              <a:rPr lang="en-US" sz="1200" dirty="0">
                <a:solidFill>
                  <a:schemeClr val="bg1"/>
                </a:solidFill>
                <a:latin typeface="Arial" panose="020B0604020202020204" pitchFamily="34" charset="0"/>
                <a:cs typeface="Arial" panose="020B0604020202020204" pitchFamily="34" charset="0"/>
              </a:rPr>
              <a:t> further degradation</a:t>
            </a:r>
          </a:p>
        </p:txBody>
      </p:sp>
      <p:sp>
        <p:nvSpPr>
          <p:cNvPr id="16" name="Rectangle 15">
            <a:extLst>
              <a:ext uri="{FF2B5EF4-FFF2-40B4-BE49-F238E27FC236}">
                <a16:creationId xmlns:a16="http://schemas.microsoft.com/office/drawing/2014/main" id="{CA17248C-130B-1E4E-B908-A74F13562616}"/>
              </a:ext>
            </a:extLst>
          </p:cNvPr>
          <p:cNvSpPr/>
          <p:nvPr/>
        </p:nvSpPr>
        <p:spPr>
          <a:xfrm>
            <a:off x="2966681" y="2858301"/>
            <a:ext cx="2795752" cy="261610"/>
          </a:xfrm>
          <a:prstGeom prst="rect">
            <a:avLst/>
          </a:prstGeom>
        </p:spPr>
        <p:txBody>
          <a:bodyPr wrap="square">
            <a:spAutoFit/>
          </a:bodyPr>
          <a:lstStyle/>
          <a:p>
            <a:r>
              <a:rPr lang="en-US" sz="1100" i="1" dirty="0">
                <a:solidFill>
                  <a:schemeClr val="bg1"/>
                </a:solidFill>
                <a:latin typeface="Calibri" panose="020F0502020204030204" pitchFamily="34" charset="0"/>
                <a:cs typeface="Calibri" panose="020F0502020204030204" pitchFamily="34" charset="0"/>
              </a:rPr>
              <a:t>DFT simulations by Jess Wade (Imperial)</a:t>
            </a:r>
          </a:p>
        </p:txBody>
      </p:sp>
      <p:sp>
        <p:nvSpPr>
          <p:cNvPr id="21" name="Text Placeholder 1">
            <a:extLst>
              <a:ext uri="{FF2B5EF4-FFF2-40B4-BE49-F238E27FC236}">
                <a16:creationId xmlns:a16="http://schemas.microsoft.com/office/drawing/2014/main" id="{D10283F0-E451-8447-A3A1-2168F956BC99}"/>
              </a:ext>
            </a:extLst>
          </p:cNvPr>
          <p:cNvSpPr txBox="1">
            <a:spLocks/>
          </p:cNvSpPr>
          <p:nvPr/>
        </p:nvSpPr>
        <p:spPr>
          <a:xfrm>
            <a:off x="3270166" y="1817609"/>
            <a:ext cx="5746609" cy="750183"/>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pPr>
            <a:r>
              <a:rPr lang="en-US" b="1" dirty="0"/>
              <a:t>When adenosine is mixed with clay (montmorillonite):</a:t>
            </a:r>
          </a:p>
          <a:p>
            <a:pPr marL="171450" indent="-171450">
              <a:lnSpc>
                <a:spcPct val="100000"/>
              </a:lnSpc>
              <a:spcBef>
                <a:spcPts val="300"/>
              </a:spcBef>
              <a:buFont typeface="Arial" panose="020B0604020202020204" pitchFamily="34" charset="0"/>
              <a:buChar char="•"/>
            </a:pPr>
            <a:r>
              <a:rPr lang="en-US" dirty="0"/>
              <a:t>Raman changes observed, fluorescence instead increases at </a:t>
            </a:r>
            <a:r>
              <a:rPr lang="en-US" b="1" dirty="0"/>
              <a:t>~400 nm</a:t>
            </a:r>
            <a:endParaRPr lang="en-US" b="1" dirty="0">
              <a:solidFill>
                <a:srgbClr val="FF0000"/>
              </a:solidFill>
              <a:ea typeface="Verdana" panose="020B0604030504040204" pitchFamily="34" charset="0"/>
            </a:endParaRPr>
          </a:p>
          <a:p>
            <a:pPr>
              <a:lnSpc>
                <a:spcPct val="100000"/>
              </a:lnSpc>
              <a:spcBef>
                <a:spcPts val="300"/>
              </a:spcBef>
            </a:pPr>
            <a:r>
              <a:rPr lang="en-US" dirty="0">
                <a:solidFill>
                  <a:srgbClr val="FF0000"/>
                </a:solidFill>
                <a:ea typeface="Verdana" panose="020B0604030504040204" pitchFamily="34" charset="0"/>
              </a:rPr>
              <a:t>	➜ no loss of adenine unit, but </a:t>
            </a:r>
            <a:r>
              <a:rPr lang="en-US" u="sng" dirty="0">
                <a:solidFill>
                  <a:srgbClr val="FF0000"/>
                </a:solidFill>
                <a:ea typeface="Verdana" panose="020B0604030504040204" pitchFamily="34" charset="0"/>
              </a:rPr>
              <a:t>minor</a:t>
            </a:r>
            <a:r>
              <a:rPr lang="en-US" dirty="0">
                <a:solidFill>
                  <a:srgbClr val="FF0000"/>
                </a:solidFill>
                <a:ea typeface="Verdana" panose="020B0604030504040204" pitchFamily="34" charset="0"/>
              </a:rPr>
              <a:t> alteration occurs</a:t>
            </a:r>
            <a:endParaRPr lang="en-US" dirty="0"/>
          </a:p>
        </p:txBody>
      </p:sp>
      <p:sp>
        <p:nvSpPr>
          <p:cNvPr id="23" name="Rectangle 22">
            <a:extLst>
              <a:ext uri="{FF2B5EF4-FFF2-40B4-BE49-F238E27FC236}">
                <a16:creationId xmlns:a16="http://schemas.microsoft.com/office/drawing/2014/main" id="{581E726E-6A6F-3644-8752-0E80F9FB0077}"/>
              </a:ext>
            </a:extLst>
          </p:cNvPr>
          <p:cNvSpPr/>
          <p:nvPr/>
        </p:nvSpPr>
        <p:spPr>
          <a:xfrm>
            <a:off x="312731" y="4781560"/>
            <a:ext cx="5417091" cy="276999"/>
          </a:xfrm>
          <a:prstGeom prst="rect">
            <a:avLst/>
          </a:prstGeom>
        </p:spPr>
        <p:txBody>
          <a:bodyPr wrap="square">
            <a:spAutoFit/>
          </a:bodyPr>
          <a:lstStyle/>
          <a:p>
            <a:pPr>
              <a:spcBef>
                <a:spcPts val="300"/>
              </a:spcBef>
            </a:pPr>
            <a:r>
              <a:rPr lang="en-US" sz="1200" dirty="0">
                <a:solidFill>
                  <a:schemeClr val="bg1"/>
                </a:solidFill>
                <a:ea typeface="Verdana" panose="020B0604030504040204" pitchFamily="34" charset="0"/>
              </a:rPr>
              <a:t>➜ </a:t>
            </a:r>
            <a:r>
              <a:rPr lang="en-US" sz="1200" b="1" dirty="0">
                <a:solidFill>
                  <a:schemeClr val="bg1"/>
                </a:solidFill>
                <a:latin typeface="Arial" panose="020B0604020202020204" pitchFamily="34" charset="0"/>
                <a:cs typeface="Arial" panose="020B0604020202020204" pitchFamily="34" charset="0"/>
              </a:rPr>
              <a:t>Clay is a valuable target for detecting preserved organics!</a:t>
            </a:r>
          </a:p>
        </p:txBody>
      </p:sp>
      <p:pic>
        <p:nvPicPr>
          <p:cNvPr id="25" name="Picture 24">
            <a:extLst>
              <a:ext uri="{FF2B5EF4-FFF2-40B4-BE49-F238E27FC236}">
                <a16:creationId xmlns:a16="http://schemas.microsoft.com/office/drawing/2014/main" id="{CC7C81D9-F443-1448-B20E-0EAECEB002B9}"/>
              </a:ext>
            </a:extLst>
          </p:cNvPr>
          <p:cNvPicPr>
            <a:picLocks noChangeAspect="1"/>
          </p:cNvPicPr>
          <p:nvPr/>
        </p:nvPicPr>
        <p:blipFill>
          <a:blip r:embed="rId11"/>
          <a:srcRect/>
          <a:stretch/>
        </p:blipFill>
        <p:spPr>
          <a:xfrm>
            <a:off x="327633" y="3710099"/>
            <a:ext cx="5099066" cy="1084607"/>
          </a:xfrm>
          <a:prstGeom prst="rect">
            <a:avLst/>
          </a:prstGeom>
        </p:spPr>
      </p:pic>
      <p:grpSp>
        <p:nvGrpSpPr>
          <p:cNvPr id="7" name="Group 6">
            <a:extLst>
              <a:ext uri="{FF2B5EF4-FFF2-40B4-BE49-F238E27FC236}">
                <a16:creationId xmlns:a16="http://schemas.microsoft.com/office/drawing/2014/main" id="{F147B180-1CA4-C84E-9542-ECC27623E54E}"/>
              </a:ext>
            </a:extLst>
          </p:cNvPr>
          <p:cNvGrpSpPr/>
          <p:nvPr/>
        </p:nvGrpSpPr>
        <p:grpSpPr>
          <a:xfrm>
            <a:off x="-10510" y="22321"/>
            <a:ext cx="3268817" cy="2824917"/>
            <a:chOff x="-10510" y="22321"/>
            <a:chExt cx="3268817" cy="2824917"/>
          </a:xfrm>
        </p:grpSpPr>
        <p:sp>
          <p:nvSpPr>
            <p:cNvPr id="6" name="Rectangle 5">
              <a:extLst>
                <a:ext uri="{FF2B5EF4-FFF2-40B4-BE49-F238E27FC236}">
                  <a16:creationId xmlns:a16="http://schemas.microsoft.com/office/drawing/2014/main" id="{52FB74BF-0992-754E-98E6-4FCCA60220BE}"/>
                </a:ext>
              </a:extLst>
            </p:cNvPr>
            <p:cNvSpPr/>
            <p:nvPr/>
          </p:nvSpPr>
          <p:spPr>
            <a:xfrm>
              <a:off x="30054" y="22321"/>
              <a:ext cx="3142943" cy="281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F6DE64-8CD0-BA46-BA76-D68E45BC0366}"/>
                </a:ext>
              </a:extLst>
            </p:cNvPr>
            <p:cNvPicPr>
              <a:picLocks noChangeAspect="1"/>
            </p:cNvPicPr>
            <p:nvPr/>
          </p:nvPicPr>
          <p:blipFill rotWithShape="1">
            <a:blip r:embed="rId12"/>
            <a:srcRect r="49532"/>
            <a:stretch/>
          </p:blipFill>
          <p:spPr>
            <a:xfrm>
              <a:off x="-10510" y="510438"/>
              <a:ext cx="3268817" cy="2336800"/>
            </a:xfrm>
            <a:prstGeom prst="rect">
              <a:avLst/>
            </a:prstGeom>
          </p:spPr>
        </p:pic>
      </p:grpSp>
      <p:pic>
        <p:nvPicPr>
          <p:cNvPr id="4" name="Audio Recording Oct 15, 2020 at 5:42:18 PM" descr="Audio Recording Oct 15, 2020 at 5:42:18 PM">
            <a:hlinkClick r:id="" action="ppaction://media"/>
            <a:extLst>
              <a:ext uri="{FF2B5EF4-FFF2-40B4-BE49-F238E27FC236}">
                <a16:creationId xmlns:a16="http://schemas.microsoft.com/office/drawing/2014/main" id="{55AF58D4-E35B-114A-8B44-199A14737E5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92114" y="1444537"/>
            <a:ext cx="812800" cy="812800"/>
          </a:xfrm>
          <a:prstGeom prst="rect">
            <a:avLst/>
          </a:prstGeom>
        </p:spPr>
      </p:pic>
      <p:pic>
        <p:nvPicPr>
          <p:cNvPr id="8" name="Audio Recording Oct 15, 2020 at 5:42:53 PM" descr="Audio Recording Oct 15, 2020 at 5:42:53 PM">
            <a:hlinkClick r:id="" action="ppaction://media"/>
            <a:extLst>
              <a:ext uri="{FF2B5EF4-FFF2-40B4-BE49-F238E27FC236}">
                <a16:creationId xmlns:a16="http://schemas.microsoft.com/office/drawing/2014/main" id="{900FA6A2-3FB3-2148-B404-EB67A18F230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203974" y="1432274"/>
            <a:ext cx="812800" cy="812800"/>
          </a:xfrm>
          <a:prstGeom prst="rect">
            <a:avLst/>
          </a:prstGeom>
        </p:spPr>
      </p:pic>
      <p:pic>
        <p:nvPicPr>
          <p:cNvPr id="10" name="Audio Recording Oct 15, 2020 at 5:43:30 PM" descr="Audio Recording Oct 15, 2020 at 5:43:30 PM">
            <a:hlinkClick r:id="" action="ppaction://media"/>
            <a:extLst>
              <a:ext uri="{FF2B5EF4-FFF2-40B4-BE49-F238E27FC236}">
                <a16:creationId xmlns:a16="http://schemas.microsoft.com/office/drawing/2014/main" id="{CB26C0DF-3FDF-E44D-B6B5-836B40F489B0}"/>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215834" y="1444537"/>
            <a:ext cx="812800" cy="812800"/>
          </a:xfrm>
          <a:prstGeom prst="rect">
            <a:avLst/>
          </a:prstGeom>
        </p:spPr>
      </p:pic>
      <p:sp>
        <p:nvSpPr>
          <p:cNvPr id="12" name="Rectangle 11">
            <a:extLst>
              <a:ext uri="{FF2B5EF4-FFF2-40B4-BE49-F238E27FC236}">
                <a16:creationId xmlns:a16="http://schemas.microsoft.com/office/drawing/2014/main" id="{2851810A-361D-2343-98D1-F28DD10D0BDC}"/>
              </a:ext>
            </a:extLst>
          </p:cNvPr>
          <p:cNvSpPr/>
          <p:nvPr/>
        </p:nvSpPr>
        <p:spPr>
          <a:xfrm>
            <a:off x="167340" y="642257"/>
            <a:ext cx="2944368" cy="896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793999"/>
      </p:ext>
    </p:extLst>
  </p:cSld>
  <p:clrMapOvr>
    <a:masterClrMapping/>
  </p:clrMapOvr>
  <mc:AlternateContent xmlns:mc="http://schemas.openxmlformats.org/markup-compatibility/2006">
    <mc:Choice xmlns:p14="http://schemas.microsoft.com/office/powerpoint/2010/main" Requires="p14">
      <p:transition spd="slow" p14:dur="2000" advTm="76687"/>
    </mc:Choice>
    <mc:Fallback>
      <p:transition spd="slow" advTm="7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1616" fill="hold"/>
                                        <p:tgtEl>
                                          <p:spTgt spid="4"/>
                                        </p:tgtEl>
                                      </p:cBhvr>
                                    </p:cmd>
                                  </p:childTnLst>
                                </p:cTn>
                              </p:par>
                              <p:par>
                                <p:cTn id="7" presetID="1" presetClass="entr" presetSubtype="0" fill="hold" grpId="0" nodeType="withEffect">
                                  <p:stCondLst>
                                    <p:cond delay="1800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1900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260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3200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par>
                          <p:cTn id="15" fill="hold">
                            <p:stCondLst>
                              <p:cond delay="32616"/>
                            </p:stCondLst>
                            <p:childTnLst>
                              <p:par>
                                <p:cTn id="16" presetID="1" presetClass="mediacall" presetSubtype="0" fill="hold" nodeType="afterEffect">
                                  <p:stCondLst>
                                    <p:cond delay="0"/>
                                  </p:stCondLst>
                                  <p:childTnLst>
                                    <p:cmd type="call" cmd="playFrom(0.0)">
                                      <p:cBhvr>
                                        <p:cTn id="17" dur="18176" fill="hold"/>
                                        <p:tgtEl>
                                          <p:spTgt spid="8"/>
                                        </p:tgtEl>
                                      </p:cBhvr>
                                    </p:cmd>
                                  </p:childTnLst>
                                </p:cTn>
                              </p:par>
                              <p:par>
                                <p:cTn id="18" presetID="1" presetClass="entr" presetSubtype="0" fill="hold" grpId="0" nodeType="withEffect">
                                  <p:stCondLst>
                                    <p:cond delay="2000"/>
                                  </p:stCondLst>
                                  <p:childTnLst>
                                    <p:set>
                                      <p:cBhvr>
                                        <p:cTn id="19" dur="1" fill="hold">
                                          <p:stCondLst>
                                            <p:cond delay="0"/>
                                          </p:stCondLst>
                                        </p:cTn>
                                        <p:tgtEl>
                                          <p:spTgt spid="21"/>
                                        </p:tgtEl>
                                        <p:attrNameLst>
                                          <p:attrName>style.visibility</p:attrName>
                                        </p:attrNameLst>
                                      </p:cBhvr>
                                      <p:to>
                                        <p:strVal val="visible"/>
                                      </p:to>
                                    </p:set>
                                  </p:childTnLst>
                                </p:cTn>
                              </p:par>
                              <p:par>
                                <p:cTn id="20" presetID="2" presetClass="entr" presetSubtype="4" fill="hold" nodeType="withEffect">
                                  <p:stCondLst>
                                    <p:cond delay="400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1" presetClass="entr" presetSubtype="0" fill="hold" grpId="0" nodeType="withEffect">
                                  <p:stCondLst>
                                    <p:cond delay="1200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120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50792"/>
                            </p:stCondLst>
                            <p:childTnLst>
                              <p:par>
                                <p:cTn id="29" presetID="1" presetClass="mediacall" presetSubtype="0" fill="hold" nodeType="afterEffect">
                                  <p:stCondLst>
                                    <p:cond delay="0"/>
                                  </p:stCondLst>
                                  <p:childTnLst>
                                    <p:cmd type="call" cmd="playFrom(0.0)">
                                      <p:cBhvr>
                                        <p:cTn id="30" dur="25024" fill="hold"/>
                                        <p:tgtEl>
                                          <p:spTgt spid="10"/>
                                        </p:tgtEl>
                                      </p:cBhvr>
                                    </p:cmd>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22" presetClass="exit" presetSubtype="4" fill="hold" grpId="1" nodeType="withEffect">
                                  <p:stCondLst>
                                    <p:cond delay="300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2" presetClass="entr" presetSubtype="4" fill="hold" nodeType="withEffect">
                                  <p:stCondLst>
                                    <p:cond delay="100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1" presetClass="entr" presetSubtype="0" fill="hold" grpId="0" nodeType="withEffect">
                                  <p:stCondLst>
                                    <p:cond delay="1800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repeatCount="0" fill="hold" display="0">
                  <p:stCondLst>
                    <p:cond delay="indefinite"/>
                  </p:stCondLst>
                  <p:endCondLst>
                    <p:cond evt="onStopAudio" delay="0">
                      <p:tgtEl>
                        <p:sldTgt/>
                      </p:tgtEl>
                    </p:cond>
                  </p:endCondLst>
                </p:cTn>
                <p:tgtEl>
                  <p:spTgt spid="4"/>
                </p:tgtEl>
              </p:cMediaNode>
            </p:audio>
            <p:audio>
              <p:cMediaNode vol="80000">
                <p:cTn id="45" repeatCount="0" fill="hold" display="0">
                  <p:stCondLst>
                    <p:cond delay="indefinite"/>
                  </p:stCondLst>
                  <p:endCondLst>
                    <p:cond evt="onStopAudio" delay="0">
                      <p:tgtEl>
                        <p:sldTgt/>
                      </p:tgtEl>
                    </p:cond>
                  </p:endCondLst>
                </p:cTn>
                <p:tgtEl>
                  <p:spTgt spid="8"/>
                </p:tgtEl>
              </p:cMediaNode>
            </p:audio>
            <p:audio>
              <p:cMediaNode vol="80000">
                <p:cTn id="46" repeatCount="0" fill="hold" display="0">
                  <p:stCondLst>
                    <p:cond delay="indefinite"/>
                  </p:stCondLst>
                  <p:endCondLst>
                    <p:cond evt="onStopAudio" delay="0">
                      <p:tgtEl>
                        <p:sldTgt/>
                      </p:tgtEl>
                    </p:cond>
                  </p:endCondLst>
                </p:cTn>
                <p:tgtEl>
                  <p:spTgt spid="10"/>
                </p:tgtEl>
              </p:cMediaNode>
            </p:audio>
          </p:childTnLst>
        </p:cTn>
      </p:par>
    </p:tnLst>
    <p:bldLst>
      <p:bldP spid="11" grpId="0" uiExpand="1" build="p"/>
      <p:bldP spid="15" grpId="0"/>
      <p:bldP spid="16" grpId="0"/>
      <p:bldP spid="21" grpId="0"/>
      <p:bldP spid="23" grpId="0"/>
      <p:bldP spid="12" grpId="0" animBg="1"/>
      <p:bldP spid="12" grpId="1" animBg="1"/>
    </p:bldLst>
  </p:timing>
  <p:extLst>
    <p:ext uri="{E180D4A7-C9FB-4DFB-919C-405C955672EB}">
      <p14:showEvtLst xmlns:p14="http://schemas.microsoft.com/office/powerpoint/2010/main">
        <p14:playEvt time="1017" objId="4"/>
        <p14:playEvt time="32633" objId="8"/>
        <p14:stopEvt time="32776" objId="4"/>
        <p14:playEvt time="50803" objId="10"/>
        <p14:stopEvt time="50957" objId="8"/>
        <p14:stopEvt time="75988" objId="1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50732" y="3155947"/>
            <a:ext cx="8170270" cy="1708748"/>
          </a:xfrm>
        </p:spPr>
        <p:txBody>
          <a:bodyPr/>
          <a:lstStyle/>
          <a:p>
            <a:pPr marL="228600" indent="-228600">
              <a:lnSpc>
                <a:spcPct val="100000"/>
              </a:lnSpc>
              <a:spcBef>
                <a:spcPts val="300"/>
              </a:spcBef>
              <a:buFont typeface="+mj-lt"/>
              <a:buAutoNum type="arabicPeriod"/>
            </a:pPr>
            <a:r>
              <a:rPr lang="en-US" sz="1000" dirty="0" err="1"/>
              <a:t>Sapers</a:t>
            </a:r>
            <a:r>
              <a:rPr lang="en-US" sz="1000" dirty="0"/>
              <a:t> </a:t>
            </a:r>
            <a:r>
              <a:rPr lang="en-US" sz="1000" i="1" dirty="0"/>
              <a:t>et al.</a:t>
            </a:r>
            <a:r>
              <a:rPr lang="en-US" sz="1000" dirty="0"/>
              <a:t> (2019). </a:t>
            </a:r>
            <a:r>
              <a:rPr lang="en-US" sz="1000" b="1" dirty="0"/>
              <a:t>“The Cell and the Sum of Its Parts: Patterns of Complexity in Biosignatures as Revealed by Deep UV Raman Spectroscopy.”</a:t>
            </a:r>
            <a:r>
              <a:rPr lang="en-US" sz="1000" dirty="0"/>
              <a:t> </a:t>
            </a:r>
            <a:r>
              <a:rPr lang="en-US" sz="1000" i="1" dirty="0"/>
              <a:t>Front. Microbiol.</a:t>
            </a:r>
            <a:r>
              <a:rPr lang="en-US" sz="1000" dirty="0"/>
              <a:t> 10, 1–15. doi:10.3389/fmicb.2019.00679.</a:t>
            </a:r>
          </a:p>
          <a:p>
            <a:pPr marL="228600" indent="-228600">
              <a:lnSpc>
                <a:spcPct val="100000"/>
              </a:lnSpc>
              <a:spcBef>
                <a:spcPts val="300"/>
              </a:spcBef>
              <a:buFont typeface="+mj-lt"/>
              <a:buAutoNum type="arabicPeriod"/>
            </a:pPr>
            <a:r>
              <a:rPr lang="en-US" sz="1000" dirty="0"/>
              <a:t>﻿Razzell Hollis </a:t>
            </a:r>
            <a:r>
              <a:rPr lang="en-US" sz="1000" i="1" dirty="0"/>
              <a:t>et al. </a:t>
            </a:r>
            <a:r>
              <a:rPr lang="en-US" sz="1000" dirty="0"/>
              <a:t>(2020a). </a:t>
            </a:r>
            <a:r>
              <a:rPr lang="en-US" sz="1000" b="1" dirty="0"/>
              <a:t>“An Optical Model for Quantitative Raman </a:t>
            </a:r>
            <a:r>
              <a:rPr lang="en-US" sz="1000" b="1" dirty="0" err="1"/>
              <a:t>Microspectroscopy</a:t>
            </a:r>
            <a:r>
              <a:rPr lang="en-US" sz="1000" b="1" dirty="0"/>
              <a:t>.”</a:t>
            </a:r>
            <a:r>
              <a:rPr lang="en-US" sz="1000" dirty="0"/>
              <a:t> </a:t>
            </a:r>
            <a:r>
              <a:rPr lang="en-US" sz="1000" i="1" dirty="0"/>
              <a:t>Appl. </a:t>
            </a:r>
            <a:r>
              <a:rPr lang="en-US" sz="1000" i="1" dirty="0" err="1"/>
              <a:t>Spectrosc</a:t>
            </a:r>
            <a:r>
              <a:rPr lang="en-US" sz="1000" i="1" dirty="0"/>
              <a:t>. </a:t>
            </a:r>
            <a:r>
              <a:rPr lang="en-US" sz="1000" dirty="0"/>
              <a:t>74 (6), 684-700. doi:10.1177/0003702819895299.</a:t>
            </a:r>
          </a:p>
          <a:p>
            <a:pPr marL="228600" indent="-228600">
              <a:lnSpc>
                <a:spcPct val="100000"/>
              </a:lnSpc>
              <a:spcBef>
                <a:spcPts val="300"/>
              </a:spcBef>
              <a:buFont typeface="+mj-lt"/>
              <a:buAutoNum type="arabicPeriod"/>
            </a:pPr>
            <a:r>
              <a:rPr lang="en-US" sz="1000" dirty="0"/>
              <a:t>Razzell Hollis </a:t>
            </a:r>
            <a:r>
              <a:rPr lang="en-US" sz="1000" i="1" dirty="0"/>
              <a:t>et al. </a:t>
            </a:r>
            <a:r>
              <a:rPr lang="en-US" sz="1000" dirty="0"/>
              <a:t>(2020b). </a:t>
            </a:r>
            <a:r>
              <a:rPr lang="en-US" sz="1000" b="1" dirty="0"/>
              <a:t>“Deep-Ultraviolet Raman Spectra of Mars-Relevant Evaporite Minerals under 248.6 nm Excitation.”</a:t>
            </a:r>
            <a:r>
              <a:rPr lang="en-US" sz="1000" dirty="0"/>
              <a:t> </a:t>
            </a:r>
            <a:br>
              <a:rPr lang="en-US" sz="1000" dirty="0"/>
            </a:br>
            <a:r>
              <a:rPr lang="en-US" sz="1000" i="1" dirty="0"/>
              <a:t>Icarus </a:t>
            </a:r>
            <a:r>
              <a:rPr lang="en-US" sz="1000" dirty="0"/>
              <a:t>351, ﻿114067. </a:t>
            </a:r>
            <a:r>
              <a:rPr lang="en-US" sz="1000" dirty="0" err="1"/>
              <a:t>doi</a:t>
            </a:r>
            <a:r>
              <a:rPr lang="en-US" sz="1000" dirty="0"/>
              <a:t>:﻿10.1016/j.icarus.2020.113969</a:t>
            </a:r>
          </a:p>
          <a:p>
            <a:pPr marL="228600" indent="-228600">
              <a:lnSpc>
                <a:spcPct val="100000"/>
              </a:lnSpc>
              <a:spcBef>
                <a:spcPts val="300"/>
              </a:spcBef>
              <a:buFont typeface="+mj-lt"/>
              <a:buAutoNum type="arabicPeriod"/>
            </a:pPr>
            <a:r>
              <a:rPr lang="en-US" sz="1000" dirty="0"/>
              <a:t>Razzell Hollis </a:t>
            </a:r>
            <a:r>
              <a:rPr lang="en-US" sz="1000" i="1" dirty="0"/>
              <a:t>et al.</a:t>
            </a:r>
            <a:r>
              <a:rPr lang="en-US" sz="1000" dirty="0"/>
              <a:t> (2020c).</a:t>
            </a:r>
            <a:r>
              <a:rPr lang="en-US" sz="1000" b="1" dirty="0"/>
              <a:t> “Detection and Degradation of Adenosine Monophosphate in Perchlorate-Spiked Martian Regolith Analog, by Deep-UV Spectroscopy.”</a:t>
            </a:r>
            <a:r>
              <a:rPr lang="en-US" sz="1000" dirty="0"/>
              <a:t> </a:t>
            </a:r>
            <a:r>
              <a:rPr lang="en-US" sz="1000" i="1" dirty="0"/>
              <a:t>Astrobiology </a:t>
            </a:r>
            <a:r>
              <a:rPr lang="en-US" sz="1000" dirty="0"/>
              <a:t>(under review)</a:t>
            </a:r>
          </a:p>
          <a:p>
            <a:pPr>
              <a:lnSpc>
                <a:spcPct val="150000"/>
              </a:lnSpc>
              <a:spcBef>
                <a:spcPts val="300"/>
              </a:spcBef>
            </a:pPr>
            <a:r>
              <a:rPr lang="en-US" sz="1000" dirty="0"/>
              <a:t>and 3 others</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a:xfrm>
            <a:off x="350731" y="279192"/>
            <a:ext cx="8454602" cy="430183"/>
          </a:xfrm>
        </p:spPr>
        <p:txBody>
          <a:bodyPr/>
          <a:lstStyle/>
          <a:p>
            <a:r>
              <a:rPr lang="en-US" dirty="0"/>
              <a:t>What Next</a:t>
            </a:r>
          </a:p>
        </p:txBody>
      </p:sp>
      <p:sp>
        <p:nvSpPr>
          <p:cNvPr id="4" name="Text Placeholder 2">
            <a:extLst>
              <a:ext uri="{FF2B5EF4-FFF2-40B4-BE49-F238E27FC236}">
                <a16:creationId xmlns:a16="http://schemas.microsoft.com/office/drawing/2014/main" id="{7604123B-6AE2-EB42-BAFC-B64FCAE6EDDE}"/>
              </a:ext>
            </a:extLst>
          </p:cNvPr>
          <p:cNvSpPr txBox="1">
            <a:spLocks/>
          </p:cNvSpPr>
          <p:nvPr/>
        </p:nvSpPr>
        <p:spPr>
          <a:xfrm>
            <a:off x="350731" y="2623682"/>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Publications</a:t>
            </a:r>
          </a:p>
        </p:txBody>
      </p:sp>
      <p:sp>
        <p:nvSpPr>
          <p:cNvPr id="5" name="Text Placeholder 1">
            <a:extLst>
              <a:ext uri="{FF2B5EF4-FFF2-40B4-BE49-F238E27FC236}">
                <a16:creationId xmlns:a16="http://schemas.microsoft.com/office/drawing/2014/main" id="{D0CB8ECA-560A-A943-8AAB-4D2A34ED8DDB}"/>
              </a:ext>
            </a:extLst>
          </p:cNvPr>
          <p:cNvSpPr txBox="1">
            <a:spLocks/>
          </p:cNvSpPr>
          <p:nvPr/>
        </p:nvSpPr>
        <p:spPr>
          <a:xfrm>
            <a:off x="695246" y="784326"/>
            <a:ext cx="8321531" cy="1573466"/>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pPr>
            <a:r>
              <a:rPr lang="en-US" b="1" dirty="0"/>
              <a:t>Can we estimate concentration from Raman intensity? </a:t>
            </a:r>
          </a:p>
          <a:p>
            <a:pPr marL="171450" indent="-171450">
              <a:lnSpc>
                <a:spcPct val="100000"/>
              </a:lnSpc>
              <a:spcBef>
                <a:spcPts val="300"/>
              </a:spcBef>
              <a:buFont typeface="Arial" panose="020B0604020202020204" pitchFamily="34" charset="0"/>
              <a:buChar char="•"/>
            </a:pPr>
            <a:r>
              <a:rPr lang="en-US" dirty="0"/>
              <a:t>Must account for instrument parameters, laser beam dimensions</a:t>
            </a:r>
          </a:p>
          <a:p>
            <a:pPr marL="171450" indent="-171450">
              <a:lnSpc>
                <a:spcPct val="100000"/>
              </a:lnSpc>
              <a:spcBef>
                <a:spcPts val="300"/>
              </a:spcBef>
              <a:buFont typeface="Arial" panose="020B0604020202020204" pitchFamily="34" charset="0"/>
              <a:buChar char="•"/>
            </a:pPr>
            <a:r>
              <a:rPr lang="en-US" dirty="0"/>
              <a:t>Concentration will help us understand how significant a biosignature is</a:t>
            </a:r>
          </a:p>
          <a:p>
            <a:pPr>
              <a:lnSpc>
                <a:spcPct val="100000"/>
              </a:lnSpc>
              <a:spcBef>
                <a:spcPts val="300"/>
              </a:spcBef>
            </a:pPr>
            <a:r>
              <a:rPr lang="en-US" dirty="0">
                <a:solidFill>
                  <a:srgbClr val="FF0000"/>
                </a:solidFill>
                <a:ea typeface="Verdana" panose="020B0604030504040204" pitchFamily="34" charset="0"/>
              </a:rPr>
              <a:t>	➜ comparison to expected yield from </a:t>
            </a:r>
            <a:r>
              <a:rPr lang="en-US" u="sng" dirty="0">
                <a:solidFill>
                  <a:srgbClr val="FF0000"/>
                </a:solidFill>
                <a:ea typeface="Verdana" panose="020B0604030504040204" pitchFamily="34" charset="0"/>
              </a:rPr>
              <a:t>abiotic</a:t>
            </a:r>
            <a:r>
              <a:rPr lang="en-US" dirty="0">
                <a:solidFill>
                  <a:srgbClr val="FF0000"/>
                </a:solidFill>
                <a:ea typeface="Verdana" panose="020B0604030504040204" pitchFamily="34" charset="0"/>
              </a:rPr>
              <a:t> processes</a:t>
            </a:r>
            <a:endParaRPr lang="en-US" dirty="0"/>
          </a:p>
          <a:p>
            <a:pPr marL="171450" indent="-171450">
              <a:lnSpc>
                <a:spcPct val="100000"/>
              </a:lnSpc>
              <a:spcBef>
                <a:spcPts val="300"/>
              </a:spcBef>
              <a:buFont typeface="Arial" panose="020B0604020202020204" pitchFamily="34" charset="0"/>
              <a:buChar char="•"/>
            </a:pPr>
            <a:endParaRPr lang="en-US" dirty="0"/>
          </a:p>
          <a:p>
            <a:pPr marL="171450" indent="-171450">
              <a:lnSpc>
                <a:spcPct val="100000"/>
              </a:lnSpc>
              <a:spcBef>
                <a:spcPts val="300"/>
              </a:spcBef>
              <a:buFont typeface="Arial" panose="020B0604020202020204" pitchFamily="34" charset="0"/>
              <a:buChar char="•"/>
            </a:pPr>
            <a:r>
              <a:rPr lang="en-US" dirty="0"/>
              <a:t>Will allow us to predict the specific detection limit for different organic molecules</a:t>
            </a:r>
          </a:p>
          <a:p>
            <a:pPr>
              <a:lnSpc>
                <a:spcPct val="100000"/>
              </a:lnSpc>
              <a:spcBef>
                <a:spcPts val="300"/>
              </a:spcBef>
            </a:pPr>
            <a:r>
              <a:rPr lang="en-US" dirty="0"/>
              <a:t>	</a:t>
            </a:r>
            <a:r>
              <a:rPr lang="en-US" dirty="0">
                <a:solidFill>
                  <a:srgbClr val="FF0000"/>
                </a:solidFill>
                <a:ea typeface="Verdana" panose="020B0604030504040204" pitchFamily="34" charset="0"/>
              </a:rPr>
              <a:t>➜ </a:t>
            </a:r>
            <a:r>
              <a:rPr lang="en-US" dirty="0">
                <a:solidFill>
                  <a:srgbClr val="FF0000"/>
                </a:solidFill>
              </a:rPr>
              <a:t>will be influenced by </a:t>
            </a:r>
            <a:r>
              <a:rPr lang="en-US" u="sng" dirty="0">
                <a:solidFill>
                  <a:srgbClr val="FF0000"/>
                </a:solidFill>
              </a:rPr>
              <a:t>UV absorption</a:t>
            </a:r>
            <a:r>
              <a:rPr lang="en-US" dirty="0">
                <a:solidFill>
                  <a:srgbClr val="FF0000"/>
                </a:solidFill>
              </a:rPr>
              <a:t> from surrounding minerals!</a:t>
            </a:r>
            <a:endParaRPr lang="en-US" dirty="0"/>
          </a:p>
        </p:txBody>
      </p:sp>
      <p:pic>
        <p:nvPicPr>
          <p:cNvPr id="6" name="Picture 5">
            <a:extLst>
              <a:ext uri="{FF2B5EF4-FFF2-40B4-BE49-F238E27FC236}">
                <a16:creationId xmlns:a16="http://schemas.microsoft.com/office/drawing/2014/main" id="{C1EFC552-9895-6E4C-90A4-E48B201936E4}"/>
              </a:ext>
            </a:extLst>
          </p:cNvPr>
          <p:cNvPicPr>
            <a:picLocks noChangeAspect="1"/>
          </p:cNvPicPr>
          <p:nvPr/>
        </p:nvPicPr>
        <p:blipFill>
          <a:blip r:embed="rId5"/>
          <a:stretch>
            <a:fillRect/>
          </a:stretch>
        </p:blipFill>
        <p:spPr>
          <a:xfrm>
            <a:off x="6495574" y="335443"/>
            <a:ext cx="2309759" cy="2309759"/>
          </a:xfrm>
          <a:prstGeom prst="rect">
            <a:avLst/>
          </a:prstGeom>
        </p:spPr>
      </p:pic>
      <p:pic>
        <p:nvPicPr>
          <p:cNvPr id="7" name="Audio Recording Oct 15, 2020 at 5:56:50 PM" descr="Audio Recording Oct 15, 2020 at 5:56:50 PM">
            <a:hlinkClick r:id="" action="ppaction://media"/>
            <a:extLst>
              <a:ext uri="{FF2B5EF4-FFF2-40B4-BE49-F238E27FC236}">
                <a16:creationId xmlns:a16="http://schemas.microsoft.com/office/drawing/2014/main" id="{76FCD544-2A15-CB46-A575-54852A5EE4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3977" y="2270373"/>
            <a:ext cx="812800" cy="812800"/>
          </a:xfrm>
          <a:prstGeom prst="rect">
            <a:avLst/>
          </a:prstGeom>
        </p:spPr>
      </p:pic>
    </p:spTree>
    <p:extLst>
      <p:ext uri="{BB962C8B-B14F-4D97-AF65-F5344CB8AC3E}">
        <p14:creationId xmlns:p14="http://schemas.microsoft.com/office/powerpoint/2010/main" val="2068578222"/>
      </p:ext>
    </p:extLst>
  </p:cSld>
  <p:clrMapOvr>
    <a:masterClrMapping/>
  </p:clrMapOvr>
  <mc:AlternateContent xmlns:mc="http://schemas.openxmlformats.org/markup-compatibility/2006">
    <mc:Choice xmlns:p14="http://schemas.microsoft.com/office/powerpoint/2010/main" Requires="p14">
      <p:transition spd="slow" p14:dur="2000" advTm="47679"/>
    </mc:Choice>
    <mc:Fallback>
      <p:transition spd="slow" advTm="4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1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0"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7" objId="7"/>
        <p14:stopEvt time="47315" objId="7"/>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16820</TotalTime>
  <Words>1526</Words>
  <Application>Microsoft Macintosh PowerPoint</Application>
  <PresentationFormat>On-screen Show (16:9)</PresentationFormat>
  <Paragraphs>99</Paragraphs>
  <Slides>6</Slides>
  <Notes>6</Notes>
  <HiddenSlides>0</HiddenSlides>
  <MMClips>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Arial</vt:lpstr>
      <vt:lpstr>Calibri</vt:lpstr>
      <vt:lpstr>Tahoma</vt:lpstr>
      <vt:lpstr>Verdana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Joseph Razzell Hollis</cp:lastModifiedBy>
  <cp:revision>206</cp:revision>
  <dcterms:created xsi:type="dcterms:W3CDTF">2016-09-08T21:41:17Z</dcterms:created>
  <dcterms:modified xsi:type="dcterms:W3CDTF">2020-10-16T01:39:36Z</dcterms:modified>
</cp:coreProperties>
</file>