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94" r:id="rId2"/>
  </p:sldMasterIdLst>
  <p:notesMasterIdLst>
    <p:notesMasterId r:id="rId16"/>
  </p:notesMasterIdLst>
  <p:handoutMasterIdLst>
    <p:handoutMasterId r:id="rId17"/>
  </p:handoutMasterIdLst>
  <p:sldIdLst>
    <p:sldId id="282" r:id="rId3"/>
    <p:sldId id="295" r:id="rId4"/>
    <p:sldId id="284" r:id="rId5"/>
    <p:sldId id="279" r:id="rId6"/>
    <p:sldId id="271" r:id="rId7"/>
    <p:sldId id="290" r:id="rId8"/>
    <p:sldId id="294" r:id="rId9"/>
    <p:sldId id="280" r:id="rId10"/>
    <p:sldId id="287" r:id="rId11"/>
    <p:sldId id="288" r:id="rId12"/>
    <p:sldId id="289" r:id="rId13"/>
    <p:sldId id="292" r:id="rId14"/>
    <p:sldId id="281" r:id="rId15"/>
  </p:sldIdLst>
  <p:sldSz cx="9144000" cy="5143500" type="screen16x9"/>
  <p:notesSz cx="6858000" cy="9144000"/>
  <p:custDataLst>
    <p:tags r:id="rId1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el, Piyushkumar N (329J-Affiliate)" initials="PPN(" lastIdx="1" clrIdx="0">
    <p:extLst>
      <p:ext uri="{19B8F6BF-5375-455C-9EA6-DF929625EA0E}">
        <p15:presenceInfo xmlns:p15="http://schemas.microsoft.com/office/powerpoint/2012/main" userId="S-1-5-21-1608413684-1126320247-1535859923-1987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619" autoAdjust="0"/>
  </p:normalViewPr>
  <p:slideViewPr>
    <p:cSldViewPr snapToGrid="0" snapToObjects="1">
      <p:cViewPr varScale="1">
        <p:scale>
          <a:sx n="116" d="100"/>
          <a:sy n="116" d="100"/>
        </p:scale>
        <p:origin x="490" y="8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767AB6-DDEA-CF4E-A74B-19A554508643}" type="datetimeFigureOut">
              <a:rPr lang="en-US" smtClean="0">
                <a:latin typeface="Arial"/>
              </a:rPr>
              <a:t>11/9/2020</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300F83-E232-AF4B-BEC0-F9D716239A3F}"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4205230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72DD8AEC-B96B-2C4C-86B3-8483D80B216B}" type="datetimeFigureOut">
              <a:rPr lang="en-US" smtClean="0"/>
              <a:pPr/>
              <a:t>11/9/2020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4180AB40-CF9C-CB44-AF47-E5E5B00AC330}" type="slidenum">
              <a:rPr lang="en-US" smtClean="0"/>
              <a:pPr/>
              <a:t>‹#›</a:t>
            </a:fld>
            <a:endParaRPr lang="en-US" dirty="0"/>
          </a:p>
        </p:txBody>
      </p:sp>
    </p:spTree>
    <p:extLst>
      <p:ext uri="{BB962C8B-B14F-4D97-AF65-F5344CB8AC3E}">
        <p14:creationId xmlns:p14="http://schemas.microsoft.com/office/powerpoint/2010/main" val="33825717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925513" y="1956379"/>
            <a:ext cx="7483464" cy="294801"/>
          </a:xfrm>
        </p:spPr>
        <p:txBody>
          <a:bodyPr>
            <a:noAutofit/>
          </a:bodyPr>
          <a:lstStyle>
            <a:lvl1pPr marL="0" indent="0">
              <a:buNone/>
              <a:defRPr sz="1400" baseline="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3" y="2251179"/>
            <a:ext cx="7493625" cy="419202"/>
          </a:xfrm>
        </p:spPr>
        <p:txBody>
          <a:bodyPr>
            <a:noAutofit/>
          </a:bodyPr>
          <a:lstStyle>
            <a:lvl1pPr marL="0" indent="0">
              <a:buNone/>
              <a:defRPr sz="2400" b="1" baseline="0">
                <a:solidFill>
                  <a:schemeClr val="tx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3" y="2668678"/>
            <a:ext cx="7483465" cy="826362"/>
          </a:xfrm>
        </p:spPr>
        <p:txBody>
          <a:bodyPr>
            <a:noAutofit/>
          </a:bodyPr>
          <a:lstStyle>
            <a:lvl1pPr marL="0" indent="0">
              <a:buNone/>
              <a:defRPr sz="2000" b="0" baseline="0">
                <a:solidFill>
                  <a:schemeClr val="tx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3" y="4246880"/>
            <a:ext cx="7493625" cy="497840"/>
          </a:xfrm>
        </p:spPr>
        <p:txBody>
          <a:bodyPr anchor="b">
            <a:noAutofit/>
          </a:bodyPr>
          <a:lstStyle>
            <a:lvl1pPr marL="0" indent="0">
              <a:buNone/>
              <a:defRPr sz="1000" b="0" baseline="0">
                <a:solidFill>
                  <a:schemeClr val="tx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7296" y="1184383"/>
            <a:ext cx="2925483" cy="812634"/>
          </a:xfrm>
          <a:prstGeom prst="rect">
            <a:avLst/>
          </a:prstGeom>
        </p:spPr>
      </p:pic>
      <p:sp>
        <p:nvSpPr>
          <p:cNvPr id="3" name="Footer Placeholder 2"/>
          <p:cNvSpPr>
            <a:spLocks noGrp="1"/>
          </p:cNvSpPr>
          <p:nvPr>
            <p:ph type="ftr" sz="quarter" idx="20"/>
          </p:nvPr>
        </p:nvSpPr>
        <p:spPr>
          <a:xfrm>
            <a:off x="915353" y="4802825"/>
            <a:ext cx="7493624" cy="274637"/>
          </a:xfrm>
        </p:spPr>
        <p:txBody>
          <a:bodyPr/>
          <a:lstStyle/>
          <a:p>
            <a:pPr algn="l"/>
            <a:r>
              <a:rPr lang="en-US"/>
              <a:t>For required markings, please visit https://mh.jpl.nasa.gov</a:t>
            </a:r>
            <a:endParaRPr lang="en-US" dirty="0"/>
          </a:p>
        </p:txBody>
      </p:sp>
    </p:spTree>
    <p:extLst>
      <p:ext uri="{BB962C8B-B14F-4D97-AF65-F5344CB8AC3E}">
        <p14:creationId xmlns:p14="http://schemas.microsoft.com/office/powerpoint/2010/main" val="256555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2"/>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70" indent="0">
              <a:buNone/>
              <a:defRPr sz="1000"/>
            </a:lvl2pPr>
            <a:lvl3pPr marL="777221" indent="0">
              <a:buNone/>
              <a:defRPr sz="1000"/>
            </a:lvl3pPr>
            <a:lvl4pPr marL="1051534" indent="0">
              <a:buNone/>
              <a:defRPr sz="1000"/>
            </a:lvl4pPr>
            <a:lvl5pPr marL="1325847"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189" indent="0">
              <a:buFontTx/>
              <a:buNone/>
              <a:defRPr sz="2000"/>
            </a:lvl2pPr>
            <a:lvl3pPr marL="914377" indent="0">
              <a:buFontTx/>
              <a:buNone/>
              <a:defRPr sz="2000"/>
            </a:lvl3pPr>
            <a:lvl4pPr marL="1371566" indent="0">
              <a:buFontTx/>
              <a:buNone/>
              <a:defRPr sz="2000"/>
            </a:lvl4pPr>
            <a:lvl5pPr marL="1828754"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4"/>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7" name="TextBox 16"/>
          <p:cNvSpPr txBox="1"/>
          <p:nvPr userDrawn="1"/>
        </p:nvSpPr>
        <p:spPr>
          <a:xfrm>
            <a:off x="7810219" y="4719637"/>
            <a:ext cx="1233549" cy="423864"/>
          </a:xfrm>
          <a:prstGeom prst="rect">
            <a:avLst/>
          </a:prstGeom>
          <a:noFill/>
        </p:spPr>
        <p:txBody>
          <a:bodyPr wrap="square" rtlCol="0" anchor="ctr">
            <a:noAutofit/>
          </a:bodyPr>
          <a:lstStyle/>
          <a:p>
            <a:pPr algn="r"/>
            <a:r>
              <a:rPr lang="en-US" sz="1000" b="1" kern="0" spc="71" dirty="0">
                <a:solidFill>
                  <a:srgbClr val="6083AA"/>
                </a:solidFill>
              </a:rPr>
              <a:t>jpl.nasa.gov</a:t>
            </a:r>
          </a:p>
        </p:txBody>
      </p:sp>
      <p:sp>
        <p:nvSpPr>
          <p:cNvPr id="4" name="Date Placeholder 3"/>
          <p:cNvSpPr>
            <a:spLocks noGrp="1"/>
          </p:cNvSpPr>
          <p:nvPr>
            <p:ph type="dt" sz="half" idx="21"/>
          </p:nvPr>
        </p:nvSpPr>
        <p:spPr/>
        <p:txBody>
          <a:bodyPr/>
          <a:lstStyle/>
          <a:p>
            <a:fld id="{1D4C51F1-096E-4A7D-AF59-49489967A51A}" type="datetime1">
              <a:rPr lang="en-US" smtClean="0"/>
              <a:t>11/9/2020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62570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2"/>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70" indent="0">
              <a:buNone/>
              <a:defRPr sz="1000"/>
            </a:lvl2pPr>
            <a:lvl3pPr marL="777221" indent="0">
              <a:buNone/>
              <a:defRPr sz="1000"/>
            </a:lvl3pPr>
            <a:lvl4pPr marL="1051534" indent="0">
              <a:buNone/>
              <a:defRPr sz="1000"/>
            </a:lvl4pPr>
            <a:lvl5pPr marL="1325847"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189" indent="0">
              <a:buFontTx/>
              <a:buNone/>
              <a:defRPr sz="2000"/>
            </a:lvl2pPr>
            <a:lvl3pPr marL="914377" indent="0">
              <a:buFontTx/>
              <a:buNone/>
              <a:defRPr sz="2000"/>
            </a:lvl3pPr>
            <a:lvl4pPr marL="1371566" indent="0">
              <a:buFontTx/>
              <a:buNone/>
              <a:defRPr sz="2000"/>
            </a:lvl4pPr>
            <a:lvl5pPr marL="1828754"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1" y="2137094"/>
            <a:ext cx="3211513" cy="2384107"/>
          </a:xfrm>
        </p:spPr>
        <p:txBody>
          <a:bodyPr/>
          <a:lstStyle>
            <a:lvl1pPr marL="0" indent="0">
              <a:buNone/>
              <a:defRPr sz="1400"/>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1" y="1497330"/>
            <a:ext cx="3211513" cy="639762"/>
          </a:xfrm>
        </p:spPr>
        <p:txBody>
          <a:bodyPr anchor="b">
            <a:noAutofit/>
          </a:bodyPr>
          <a:lstStyle>
            <a:lvl1pPr marL="0" indent="0">
              <a:buFont typeface="Arial"/>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5" y="1497331"/>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7810219" y="4719637"/>
            <a:ext cx="1233549" cy="423864"/>
          </a:xfrm>
          <a:prstGeom prst="rect">
            <a:avLst/>
          </a:prstGeom>
          <a:noFill/>
        </p:spPr>
        <p:txBody>
          <a:bodyPr wrap="square" rtlCol="0" anchor="ctr">
            <a:noAutofit/>
          </a:bodyPr>
          <a:lstStyle/>
          <a:p>
            <a:pPr algn="r"/>
            <a:r>
              <a:rPr lang="en-US" sz="1000" b="1" kern="0" spc="71" dirty="0">
                <a:solidFill>
                  <a:srgbClr val="6083AA"/>
                </a:solidFill>
              </a:rPr>
              <a:t>jpl.nasa.gov</a:t>
            </a:r>
          </a:p>
        </p:txBody>
      </p:sp>
      <p:sp>
        <p:nvSpPr>
          <p:cNvPr id="4" name="Date Placeholder 3"/>
          <p:cNvSpPr>
            <a:spLocks noGrp="1"/>
          </p:cNvSpPr>
          <p:nvPr>
            <p:ph type="dt" sz="half" idx="25"/>
          </p:nvPr>
        </p:nvSpPr>
        <p:spPr/>
        <p:txBody>
          <a:bodyPr/>
          <a:lstStyle/>
          <a:p>
            <a:fld id="{8D18AFA9-C13B-4E9A-A7F0-C8B20BE5ADB5}" type="datetime1">
              <a:rPr lang="en-US" smtClean="0"/>
              <a:t>11/9/2020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9165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2"/>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70" indent="0">
              <a:buNone/>
              <a:defRPr sz="1000"/>
            </a:lvl2pPr>
            <a:lvl3pPr marL="777221" indent="0">
              <a:buNone/>
              <a:defRPr sz="1000"/>
            </a:lvl3pPr>
            <a:lvl4pPr marL="1051534" indent="0">
              <a:buNone/>
              <a:defRPr sz="1000"/>
            </a:lvl4pPr>
            <a:lvl5pPr marL="1325847"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189" indent="0">
              <a:buFontTx/>
              <a:buNone/>
              <a:defRPr sz="2000"/>
            </a:lvl2pPr>
            <a:lvl3pPr marL="914377" indent="0">
              <a:buFontTx/>
              <a:buNone/>
              <a:defRPr sz="2000"/>
            </a:lvl3pPr>
            <a:lvl4pPr marL="1371566" indent="0">
              <a:buFontTx/>
              <a:buNone/>
              <a:defRPr sz="2000"/>
            </a:lvl4pPr>
            <a:lvl5pPr marL="1828754"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1" y="1497332"/>
            <a:ext cx="5129236" cy="3023869"/>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14" name="Content Placeholder 2"/>
          <p:cNvSpPr>
            <a:spLocks noGrp="1"/>
          </p:cNvSpPr>
          <p:nvPr>
            <p:ph sz="quarter" idx="19"/>
          </p:nvPr>
        </p:nvSpPr>
        <p:spPr>
          <a:xfrm>
            <a:off x="5556569" y="2137094"/>
            <a:ext cx="3211513" cy="2384107"/>
          </a:xfrm>
        </p:spPr>
        <p:txBody>
          <a:bodyPr/>
          <a:lstStyle>
            <a:lvl1pPr marL="0" indent="0">
              <a:buNone/>
              <a:defRPr sz="1400"/>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9" y="1497330"/>
            <a:ext cx="3211513" cy="639762"/>
          </a:xfrm>
        </p:spPr>
        <p:txBody>
          <a:bodyPr anchor="b">
            <a:noAutofit/>
          </a:bodyPr>
          <a:lstStyle>
            <a:lvl1pPr marL="0" indent="0">
              <a:buFont typeface="Arial"/>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title style</a:t>
            </a:r>
          </a:p>
        </p:txBody>
      </p:sp>
      <p:sp>
        <p:nvSpPr>
          <p:cNvPr id="17" name="TextBox 16"/>
          <p:cNvSpPr txBox="1"/>
          <p:nvPr userDrawn="1"/>
        </p:nvSpPr>
        <p:spPr>
          <a:xfrm>
            <a:off x="7810219" y="4719637"/>
            <a:ext cx="1233549" cy="423864"/>
          </a:xfrm>
          <a:prstGeom prst="rect">
            <a:avLst/>
          </a:prstGeom>
          <a:noFill/>
        </p:spPr>
        <p:txBody>
          <a:bodyPr wrap="square" rtlCol="0" anchor="ctr">
            <a:noAutofit/>
          </a:bodyPr>
          <a:lstStyle/>
          <a:p>
            <a:pPr algn="r"/>
            <a:r>
              <a:rPr lang="en-US" sz="1000" b="1" kern="0" spc="71" dirty="0">
                <a:solidFill>
                  <a:srgbClr val="6083AA"/>
                </a:solidFill>
              </a:rPr>
              <a:t>jpl.nasa.gov</a:t>
            </a:r>
          </a:p>
        </p:txBody>
      </p:sp>
      <p:sp>
        <p:nvSpPr>
          <p:cNvPr id="4" name="Date Placeholder 3"/>
          <p:cNvSpPr>
            <a:spLocks noGrp="1"/>
          </p:cNvSpPr>
          <p:nvPr>
            <p:ph type="dt" sz="half" idx="25"/>
          </p:nvPr>
        </p:nvSpPr>
        <p:spPr/>
        <p:txBody>
          <a:bodyPr/>
          <a:lstStyle/>
          <a:p>
            <a:fld id="{6AFA6CE4-1B8F-4F53-8FC9-315CD27786F8}" type="datetime1">
              <a:rPr lang="en-US" smtClean="0"/>
              <a:t>11/9/2020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7731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CDEFE66-01B5-A147-B059-451E84A54769}"/>
              </a:ext>
            </a:extLst>
          </p:cNvPr>
          <p:cNvSpPr>
            <a:spLocks noGrp="1"/>
          </p:cNvSpPr>
          <p:nvPr>
            <p:ph type="body" sz="quarter" idx="17" hasCustomPrompt="1"/>
          </p:nvPr>
        </p:nvSpPr>
        <p:spPr>
          <a:xfrm>
            <a:off x="350732" y="1571689"/>
            <a:ext cx="8454603" cy="3292621"/>
          </a:xfrm>
          <a:prstGeom prst="rect">
            <a:avLst/>
          </a:prstGeom>
        </p:spPr>
        <p:txBody>
          <a:bodyPr anchor="t">
            <a:noAutofit/>
          </a:bodyPr>
          <a:lstStyle>
            <a:lvl1pPr marL="0" indent="0" algn="l">
              <a:buNone/>
              <a:tabLst/>
              <a:defRPr sz="1200" baseline="0">
                <a:solidFill>
                  <a:schemeClr val="tx1"/>
                </a:solidFill>
                <a:latin typeface="Arial" panose="020B0604020202020204" pitchFamily="34" charset="0"/>
                <a:cs typeface="Arial" panose="020B0604020202020204" pitchFamily="34" charset="0"/>
              </a:defRPr>
            </a:lvl1pPr>
            <a:lvl2pPr marL="411470" indent="0">
              <a:buNone/>
              <a:defRPr sz="1000"/>
            </a:lvl2pPr>
            <a:lvl3pPr marL="777221" indent="0">
              <a:buNone/>
              <a:defRPr sz="1000"/>
            </a:lvl3pPr>
            <a:lvl4pPr marL="1051534" indent="0">
              <a:buNone/>
              <a:defRPr sz="1000"/>
            </a:lvl4pPr>
            <a:lvl5pPr marL="1325847" indent="0">
              <a:buNone/>
              <a:defRPr sz="1000"/>
            </a:lvl5pPr>
          </a:lstStyle>
          <a:p>
            <a:pPr lvl="0"/>
            <a:r>
              <a:rPr lang="en-US" dirty="0"/>
              <a:t>Click to Insert Content</a:t>
            </a:r>
          </a:p>
        </p:txBody>
      </p:sp>
      <p:sp>
        <p:nvSpPr>
          <p:cNvPr id="4" name="Text Placeholder 4">
            <a:extLst>
              <a:ext uri="{FF2B5EF4-FFF2-40B4-BE49-F238E27FC236}">
                <a16:creationId xmlns:a16="http://schemas.microsoft.com/office/drawing/2014/main" id="{A0B06CD5-79FB-D64E-854C-192AEA1DF18C}"/>
              </a:ext>
            </a:extLst>
          </p:cNvPr>
          <p:cNvSpPr>
            <a:spLocks noGrp="1"/>
          </p:cNvSpPr>
          <p:nvPr>
            <p:ph type="body" sz="quarter" idx="3" hasCustomPrompt="1"/>
          </p:nvPr>
        </p:nvSpPr>
        <p:spPr>
          <a:xfrm>
            <a:off x="350731" y="823077"/>
            <a:ext cx="8454603" cy="430183"/>
          </a:xfrm>
          <a:prstGeom prst="rect">
            <a:avLst/>
          </a:prstGeom>
        </p:spPr>
        <p:txBody>
          <a:bodyPr anchor="t"/>
          <a:lstStyle>
            <a:lvl1pPr marL="0" indent="0">
              <a:buNone/>
              <a:defRPr sz="2600" b="1" baseline="0">
                <a:solidFill>
                  <a:srgbClr val="990000"/>
                </a:solidFill>
                <a:latin typeface="Arial"/>
                <a:cs typeface="Aria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Presentation Title</a:t>
            </a:r>
          </a:p>
        </p:txBody>
      </p:sp>
    </p:spTree>
    <p:extLst>
      <p:ext uri="{BB962C8B-B14F-4D97-AF65-F5344CB8AC3E}">
        <p14:creationId xmlns:p14="http://schemas.microsoft.com/office/powerpoint/2010/main" val="1526962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E7D831-3656-40F0-95A3-AACB8E6FBA74}" type="datetimeFigureOut">
              <a:rPr lang="en-US" smtClean="0"/>
              <a:t>11/9/2020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60A315-E48A-41B9-8C8C-278EEC520251}" type="slidenum">
              <a:rPr lang="en-US" smtClean="0"/>
              <a:t>‹#›</a:t>
            </a:fld>
            <a:endParaRPr lang="en-US"/>
          </a:p>
        </p:txBody>
      </p:sp>
    </p:spTree>
    <p:extLst>
      <p:ext uri="{BB962C8B-B14F-4D97-AF65-F5344CB8AC3E}">
        <p14:creationId xmlns:p14="http://schemas.microsoft.com/office/powerpoint/2010/main" val="3079711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5687786" y="508002"/>
            <a:ext cx="3347357" cy="826391"/>
          </a:xfrm>
        </p:spPr>
        <p:txBody>
          <a:bodyPr anchor="b">
            <a:noAutofit/>
          </a:bodyPr>
          <a:lstStyle>
            <a:lvl1pPr marL="0" indent="0" algn="ctr">
              <a:buNone/>
              <a:defRPr sz="1400">
                <a:solidFill>
                  <a:schemeClr val="accent1"/>
                </a:solidFill>
                <a:latin typeface="+mj-lt"/>
              </a:defRPr>
            </a:lvl1pPr>
            <a:lvl2pPr marL="457189" indent="0" algn="ctr">
              <a:buNone/>
              <a:defRPr sz="1400">
                <a:solidFill>
                  <a:schemeClr val="accent1"/>
                </a:solidFill>
              </a:defRPr>
            </a:lvl2pPr>
            <a:lvl3pPr marL="914377" indent="0" algn="ctr">
              <a:buNone/>
              <a:defRPr sz="1400">
                <a:solidFill>
                  <a:schemeClr val="accent1"/>
                </a:solidFill>
              </a:defRPr>
            </a:lvl3pPr>
            <a:lvl4pPr marL="1371566" indent="0" algn="ctr">
              <a:buNone/>
              <a:defRPr sz="1400">
                <a:solidFill>
                  <a:schemeClr val="accent1"/>
                </a:solidFill>
              </a:defRPr>
            </a:lvl4pPr>
            <a:lvl5pPr marL="1828754"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6" y="1354713"/>
            <a:ext cx="3347357" cy="728089"/>
          </a:xfrm>
        </p:spPr>
        <p:txBody>
          <a:bodyPr anchor="t">
            <a:noAutofit/>
          </a:bodyPr>
          <a:lstStyle>
            <a:lvl1pPr marL="0" indent="0" algn="ctr">
              <a:buNone/>
              <a:defRPr sz="2200" b="1" baseline="0">
                <a:solidFill>
                  <a:schemeClr val="tx1"/>
                </a:solidFill>
                <a:latin typeface="+mj-lt"/>
              </a:defRPr>
            </a:lvl1pPr>
            <a:lvl2pPr marL="457189" indent="0" algn="ctr">
              <a:buNone/>
              <a:defRPr sz="1400">
                <a:solidFill>
                  <a:schemeClr val="accent1"/>
                </a:solidFill>
              </a:defRPr>
            </a:lvl2pPr>
            <a:lvl3pPr marL="914377" indent="0" algn="ctr">
              <a:buNone/>
              <a:defRPr sz="1400">
                <a:solidFill>
                  <a:schemeClr val="accent1"/>
                </a:solidFill>
              </a:defRPr>
            </a:lvl3pPr>
            <a:lvl4pPr marL="1371566" indent="0" algn="ctr">
              <a:buNone/>
              <a:defRPr sz="1400">
                <a:solidFill>
                  <a:schemeClr val="accent1"/>
                </a:solidFill>
              </a:defRPr>
            </a:lvl4pPr>
            <a:lvl5pPr marL="1828754"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marR="0" indent="0" algn="ctr" defTabSz="457189"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5687786" y="2164080"/>
            <a:ext cx="3347357" cy="833120"/>
          </a:xfrm>
        </p:spPr>
        <p:txBody>
          <a:bodyPr anchor="t">
            <a:noAutofit/>
          </a:bodyPr>
          <a:lstStyle>
            <a:lvl1pPr marL="0" indent="0" algn="ctr">
              <a:buNone/>
              <a:defRPr sz="1000" baseline="0">
                <a:solidFill>
                  <a:schemeClr val="tx1"/>
                </a:solidFill>
                <a:latin typeface="+mj-lt"/>
              </a:defRPr>
            </a:lvl1pPr>
            <a:lvl2pPr marL="457189" indent="0" algn="ctr">
              <a:buNone/>
              <a:defRPr sz="1400">
                <a:solidFill>
                  <a:schemeClr val="accent1"/>
                </a:solidFill>
              </a:defRPr>
            </a:lvl2pPr>
            <a:lvl3pPr marL="914377" indent="0" algn="ctr">
              <a:buNone/>
              <a:defRPr sz="1400">
                <a:solidFill>
                  <a:schemeClr val="accent1"/>
                </a:solidFill>
              </a:defRPr>
            </a:lvl3pPr>
            <a:lvl4pPr marL="1371566" indent="0" algn="ctr">
              <a:buNone/>
              <a:defRPr sz="1400">
                <a:solidFill>
                  <a:schemeClr val="accent1"/>
                </a:solidFill>
              </a:defRPr>
            </a:lvl4pPr>
            <a:lvl5pPr marL="1828754" indent="0" algn="ctr">
              <a:buNone/>
              <a:defRPr sz="1400">
                <a:solidFill>
                  <a:schemeClr val="accent1"/>
                </a:solidFill>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70340" y="3918225"/>
            <a:ext cx="2925483" cy="812634"/>
          </a:xfrm>
          <a:prstGeom prst="rect">
            <a:avLst/>
          </a:prstGeom>
        </p:spPr>
      </p:pic>
      <p:sp>
        <p:nvSpPr>
          <p:cNvPr id="3" name="Footer Placeholder 2"/>
          <p:cNvSpPr>
            <a:spLocks noGrp="1"/>
          </p:cNvSpPr>
          <p:nvPr>
            <p:ph type="ftr" sz="quarter" idx="17"/>
          </p:nvPr>
        </p:nvSpPr>
        <p:spPr>
          <a:xfrm>
            <a:off x="5687786" y="4802825"/>
            <a:ext cx="3347357" cy="274637"/>
          </a:xfrm>
        </p:spPr>
        <p:txBody>
          <a:body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1"/>
            <a:ext cx="9144000" cy="3417503"/>
          </a:xfrm>
        </p:spPr>
        <p:txBody>
          <a:bodyPr anchor="ctr">
            <a:noAutofit/>
          </a:bodyPr>
          <a:lstStyle>
            <a:lvl1pPr marL="0" marR="0" indent="0" algn="ctr" defTabSz="457189"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369200" y="3773211"/>
            <a:ext cx="8530529" cy="430183"/>
          </a:xfrm>
        </p:spPr>
        <p:txBody>
          <a:bodyPr>
            <a:noAutofit/>
          </a:bodyPr>
          <a:lstStyle>
            <a:lvl1pPr marL="0" indent="0">
              <a:buNone/>
              <a:defRPr sz="2200" b="1">
                <a:latin typeface="+mj-lt"/>
              </a:defRPr>
            </a:lvl1pPr>
            <a:lvl2pPr marL="457189" indent="0">
              <a:buNone/>
              <a:defRPr sz="2200" b="1">
                <a:latin typeface="+mj-lt"/>
              </a:defRPr>
            </a:lvl2pPr>
            <a:lvl3pPr marL="914377" indent="0">
              <a:buNone/>
              <a:defRPr sz="2200" b="1">
                <a:latin typeface="+mj-lt"/>
              </a:defRPr>
            </a:lvl3pPr>
            <a:lvl4pPr marL="1371566" indent="0">
              <a:buNone/>
              <a:defRPr sz="2200" b="1">
                <a:latin typeface="+mj-lt"/>
              </a:defRPr>
            </a:lvl4pPr>
            <a:lvl5pPr marL="1828754"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9" y="4479716"/>
            <a:ext cx="5605047" cy="355600"/>
          </a:xfrm>
        </p:spPr>
        <p:txBody>
          <a:bodyPr anchor="b">
            <a:noAutofit/>
          </a:bodyPr>
          <a:lstStyle>
            <a:lvl1pPr marL="0" indent="0">
              <a:buNone/>
              <a:defRPr sz="1000" baseline="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a:t>Presented by, Job Title, Date, etc.</a:t>
            </a:r>
          </a:p>
        </p:txBody>
      </p:sp>
      <p:sp>
        <p:nvSpPr>
          <p:cNvPr id="21" name="Text Placeholder 20"/>
          <p:cNvSpPr>
            <a:spLocks noGrp="1"/>
          </p:cNvSpPr>
          <p:nvPr>
            <p:ph type="body" sz="quarter" idx="19" hasCustomPrompt="1"/>
          </p:nvPr>
        </p:nvSpPr>
        <p:spPr>
          <a:xfrm>
            <a:off x="369197" y="3488177"/>
            <a:ext cx="8530531" cy="285035"/>
          </a:xfrm>
        </p:spPr>
        <p:txBody>
          <a:bodyPr>
            <a:noAutofit/>
          </a:bodyPr>
          <a:lstStyle>
            <a:lvl1pPr marL="0" indent="0">
              <a:buNone/>
              <a:defRPr sz="1400">
                <a:solidFill>
                  <a:schemeClr val="accent1"/>
                </a:solidFill>
              </a:defRPr>
            </a:lvl1pPr>
            <a:lvl2pPr marL="457189" indent="0">
              <a:buNone/>
              <a:defRPr sz="1400">
                <a:solidFill>
                  <a:schemeClr val="accent1"/>
                </a:solidFill>
              </a:defRPr>
            </a:lvl2pPr>
            <a:lvl3pPr marL="914377" indent="0">
              <a:buNone/>
              <a:defRPr sz="1400">
                <a:solidFill>
                  <a:schemeClr val="accent1"/>
                </a:solidFill>
              </a:defRPr>
            </a:lvl3pPr>
            <a:lvl4pPr marL="1371566" indent="0">
              <a:buNone/>
              <a:defRPr sz="1400">
                <a:solidFill>
                  <a:schemeClr val="accent1"/>
                </a:solidFill>
              </a:defRPr>
            </a:lvl4pPr>
            <a:lvl5pPr marL="1828754" indent="0">
              <a:buNone/>
              <a:defRPr sz="1400">
                <a:solidFill>
                  <a:schemeClr val="accent1"/>
                </a:solidFill>
              </a:defRPr>
            </a:lvl5pPr>
          </a:lstStyle>
          <a:p>
            <a:pPr lvl="0"/>
            <a:r>
              <a:rPr lang="en-US" dirty="0"/>
              <a:t>Click to Add a Theme, Project or Mission Name (optional)</a:t>
            </a:r>
          </a:p>
        </p:txBody>
      </p:sp>
      <p:pic>
        <p:nvPicPr>
          <p:cNvPr id="9" name="Picture 8" descr="Tribrand_ColorBlack_rgb_16x3_16060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74245" y="4219782"/>
            <a:ext cx="2925483" cy="812634"/>
          </a:xfrm>
          <a:prstGeom prst="rect">
            <a:avLst/>
          </a:prstGeom>
        </p:spPr>
      </p:pic>
      <p:sp>
        <p:nvSpPr>
          <p:cNvPr id="3" name="Footer Placeholder 2"/>
          <p:cNvSpPr>
            <a:spLocks noGrp="1"/>
          </p:cNvSpPr>
          <p:nvPr>
            <p:ph type="ftr" sz="quarter" idx="21"/>
          </p:nvPr>
        </p:nvSpPr>
        <p:spPr>
          <a:xfrm>
            <a:off x="369199" y="4802825"/>
            <a:ext cx="5605047" cy="274637"/>
          </a:xfrm>
        </p:spPr>
        <p:txBody>
          <a:bodyPr/>
          <a:lstStyle>
            <a:lvl1pPr algn="l">
              <a:defRPr/>
            </a:lvl1p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2"/>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70" indent="0">
              <a:buNone/>
              <a:defRPr sz="1000"/>
            </a:lvl2pPr>
            <a:lvl3pPr marL="777221" indent="0">
              <a:buNone/>
              <a:defRPr sz="1000"/>
            </a:lvl3pPr>
            <a:lvl4pPr marL="1051534" indent="0">
              <a:buNone/>
              <a:defRPr sz="1000"/>
            </a:lvl4pPr>
            <a:lvl5pPr marL="1325847" indent="0">
              <a:buNone/>
              <a:defRPr sz="1000"/>
            </a:lvl5pPr>
          </a:lstStyle>
          <a:p>
            <a:pPr lvl="0"/>
            <a:r>
              <a:rPr lang="en-US" dirty="0"/>
              <a:t>Theme, project or mission name (optional)</a:t>
            </a:r>
          </a:p>
        </p:txBody>
      </p:sp>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7810219" y="4719637"/>
            <a:ext cx="1233549" cy="423864"/>
          </a:xfrm>
          <a:prstGeom prst="rect">
            <a:avLst/>
          </a:prstGeom>
          <a:noFill/>
        </p:spPr>
        <p:txBody>
          <a:bodyPr wrap="square" rtlCol="0" anchor="ctr">
            <a:noAutofit/>
          </a:bodyPr>
          <a:lstStyle/>
          <a:p>
            <a:pPr algn="r"/>
            <a:r>
              <a:rPr lang="en-US" sz="1000" b="1" kern="0" spc="71" dirty="0">
                <a:solidFill>
                  <a:srgbClr val="6083AA"/>
                </a:solidFill>
              </a:rPr>
              <a:t>jpl.nasa.gov</a:t>
            </a:r>
          </a:p>
        </p:txBody>
      </p:sp>
      <p:sp>
        <p:nvSpPr>
          <p:cNvPr id="4" name="Date Placeholder 3"/>
          <p:cNvSpPr>
            <a:spLocks noGrp="1"/>
          </p:cNvSpPr>
          <p:nvPr>
            <p:ph type="dt" sz="half" idx="20"/>
          </p:nvPr>
        </p:nvSpPr>
        <p:spPr/>
        <p:txBody>
          <a:bodyPr/>
          <a:lstStyle/>
          <a:p>
            <a:fld id="{341DE1EE-7D9E-4356-A17B-AC39B24D4A0F}" type="datetime1">
              <a:rPr lang="en-US" smtClean="0"/>
              <a:t>11/9/2020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00292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2"/>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70" indent="0">
              <a:buNone/>
              <a:defRPr sz="1000"/>
            </a:lvl2pPr>
            <a:lvl3pPr marL="777221" indent="0">
              <a:buNone/>
              <a:defRPr sz="1000"/>
            </a:lvl3pPr>
            <a:lvl4pPr marL="1051534" indent="0">
              <a:buNone/>
              <a:defRPr sz="1000"/>
            </a:lvl4pPr>
            <a:lvl5pPr marL="1325847"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TextBox 12"/>
          <p:cNvSpPr txBox="1"/>
          <p:nvPr userDrawn="1"/>
        </p:nvSpPr>
        <p:spPr>
          <a:xfrm>
            <a:off x="7810219" y="4719637"/>
            <a:ext cx="1233549" cy="423864"/>
          </a:xfrm>
          <a:prstGeom prst="rect">
            <a:avLst/>
          </a:prstGeom>
          <a:noFill/>
        </p:spPr>
        <p:txBody>
          <a:bodyPr wrap="square" rtlCol="0" anchor="ctr">
            <a:noAutofit/>
          </a:bodyPr>
          <a:lstStyle/>
          <a:p>
            <a:pPr algn="r"/>
            <a:r>
              <a:rPr lang="en-US" sz="1000" b="1" kern="0" spc="71" dirty="0">
                <a:solidFill>
                  <a:srgbClr val="6083AA"/>
                </a:solidFill>
              </a:rPr>
              <a:t>jpl.nasa.gov</a:t>
            </a:r>
          </a:p>
        </p:txBody>
      </p:sp>
      <p:sp>
        <p:nvSpPr>
          <p:cNvPr id="2" name="Date Placeholder 1"/>
          <p:cNvSpPr>
            <a:spLocks noGrp="1"/>
          </p:cNvSpPr>
          <p:nvPr>
            <p:ph type="dt" sz="half" idx="18"/>
          </p:nvPr>
        </p:nvSpPr>
        <p:spPr/>
        <p:txBody>
          <a:bodyPr/>
          <a:lstStyle/>
          <a:p>
            <a:fld id="{E0EE1217-8810-43A4-A260-F7B93C1E2460}" type="datetime1">
              <a:rPr lang="en-US" smtClean="0"/>
              <a:t>11/9/2020</a:t>
            </a:fld>
            <a:endParaRPr lang="en-US" dirty="0"/>
          </a:p>
        </p:txBody>
      </p:sp>
      <p:sp>
        <p:nvSpPr>
          <p:cNvPr id="3" name="Footer Placeholder 2"/>
          <p:cNvSpPr>
            <a:spLocks noGrp="1"/>
          </p:cNvSpPr>
          <p:nvPr>
            <p:ph type="ftr" sz="quarter" idx="19"/>
          </p:nvPr>
        </p:nvSpPr>
        <p:spPr/>
        <p:txBody>
          <a:bodyPr/>
          <a:lstStyle/>
          <a:p>
            <a:r>
              <a:rPr lang="en-US"/>
              <a:t>For required markings, please visit https://mh.jpl.nasa.gov</a:t>
            </a:r>
            <a:endParaRPr lang="en-US" dirty="0"/>
          </a:p>
        </p:txBody>
      </p:sp>
      <p:sp>
        <p:nvSpPr>
          <p:cNvPr id="4" name="Slide Number Placeholder 3"/>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2"/>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70" indent="0">
              <a:buNone/>
              <a:defRPr sz="1000"/>
            </a:lvl2pPr>
            <a:lvl3pPr marL="777221" indent="0">
              <a:buNone/>
              <a:defRPr sz="1000"/>
            </a:lvl3pPr>
            <a:lvl4pPr marL="1051534" indent="0">
              <a:buNone/>
              <a:defRPr sz="1000"/>
            </a:lvl4pPr>
            <a:lvl5pPr marL="1325847"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9" y="4719637"/>
            <a:ext cx="1233549" cy="423864"/>
          </a:xfrm>
          <a:prstGeom prst="rect">
            <a:avLst/>
          </a:prstGeom>
          <a:noFill/>
        </p:spPr>
        <p:txBody>
          <a:bodyPr wrap="square" rtlCol="0" anchor="ctr">
            <a:noAutofit/>
          </a:bodyPr>
          <a:lstStyle/>
          <a:p>
            <a:pPr algn="r"/>
            <a:r>
              <a:rPr lang="en-US" sz="1000" b="1" kern="0" spc="71" dirty="0">
                <a:solidFill>
                  <a:srgbClr val="6083AA"/>
                </a:solidFill>
              </a:rPr>
              <a:t>jpl.nasa.gov</a:t>
            </a:r>
          </a:p>
        </p:txBody>
      </p:sp>
      <p:sp>
        <p:nvSpPr>
          <p:cNvPr id="4" name="Date Placeholder 3"/>
          <p:cNvSpPr>
            <a:spLocks noGrp="1"/>
          </p:cNvSpPr>
          <p:nvPr>
            <p:ph type="dt" sz="half" idx="20"/>
          </p:nvPr>
        </p:nvSpPr>
        <p:spPr/>
        <p:txBody>
          <a:bodyPr/>
          <a:lstStyle/>
          <a:p>
            <a:fld id="{81BC07D9-38D2-4D21-BB9F-4FB482252065}" type="datetime1">
              <a:rPr lang="en-US" smtClean="0"/>
              <a:t>11/9/2020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2"/>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70" indent="0">
              <a:buNone/>
              <a:defRPr sz="1000"/>
            </a:lvl2pPr>
            <a:lvl3pPr marL="777221" indent="0">
              <a:buNone/>
              <a:defRPr sz="1000"/>
            </a:lvl3pPr>
            <a:lvl4pPr marL="1051534" indent="0">
              <a:buNone/>
              <a:defRPr sz="1000"/>
            </a:lvl4pPr>
            <a:lvl5pPr marL="1325847"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189" indent="0">
              <a:buFontTx/>
              <a:buNone/>
              <a:defRPr sz="2000"/>
            </a:lvl2pPr>
            <a:lvl3pPr marL="914377" indent="0">
              <a:buFontTx/>
              <a:buNone/>
              <a:defRPr sz="2000"/>
            </a:lvl3pPr>
            <a:lvl4pPr marL="1371566" indent="0">
              <a:buFontTx/>
              <a:buNone/>
              <a:defRPr sz="2000"/>
            </a:lvl4pPr>
            <a:lvl5pPr marL="1828754" indent="0">
              <a:buFontTx/>
              <a:buNone/>
              <a:defRPr sz="2000"/>
            </a:lvl5pPr>
          </a:lstStyle>
          <a:p>
            <a:pPr lvl="0"/>
            <a:r>
              <a:rPr lang="en-US" dirty="0"/>
              <a:t>Click to Edit Subhead</a:t>
            </a:r>
          </a:p>
        </p:txBody>
      </p:sp>
      <p:sp>
        <p:nvSpPr>
          <p:cNvPr id="9" name="Title 8"/>
          <p:cNvSpPr>
            <a:spLocks noGrp="1"/>
          </p:cNvSpPr>
          <p:nvPr>
            <p:ph type="title"/>
          </p:nvPr>
        </p:nvSpPr>
        <p:spPr/>
        <p:txBody>
          <a:bodyPr/>
          <a:lstStyle/>
          <a:p>
            <a:r>
              <a:rPr lang="en-US" dirty="0"/>
              <a:t>Click to edit Master title style</a:t>
            </a:r>
          </a:p>
        </p:txBody>
      </p:sp>
      <p:sp>
        <p:nvSpPr>
          <p:cNvPr id="10" name="TextBox 9"/>
          <p:cNvSpPr txBox="1"/>
          <p:nvPr userDrawn="1"/>
        </p:nvSpPr>
        <p:spPr>
          <a:xfrm>
            <a:off x="7810219" y="4719637"/>
            <a:ext cx="1233549" cy="423864"/>
          </a:xfrm>
          <a:prstGeom prst="rect">
            <a:avLst/>
          </a:prstGeom>
          <a:noFill/>
        </p:spPr>
        <p:txBody>
          <a:bodyPr wrap="square" rtlCol="0" anchor="ctr">
            <a:noAutofit/>
          </a:bodyPr>
          <a:lstStyle/>
          <a:p>
            <a:pPr algn="r"/>
            <a:r>
              <a:rPr lang="en-US" sz="1000" b="1" kern="0" spc="71" dirty="0">
                <a:solidFill>
                  <a:srgbClr val="6083AA"/>
                </a:solidFill>
              </a:rPr>
              <a:t>jpl.nasa.gov</a:t>
            </a:r>
          </a:p>
        </p:txBody>
      </p:sp>
      <p:sp>
        <p:nvSpPr>
          <p:cNvPr id="4" name="Date Placeholder 3"/>
          <p:cNvSpPr>
            <a:spLocks noGrp="1"/>
          </p:cNvSpPr>
          <p:nvPr>
            <p:ph type="dt" sz="half" idx="18"/>
          </p:nvPr>
        </p:nvSpPr>
        <p:spPr/>
        <p:txBody>
          <a:bodyPr/>
          <a:lstStyle/>
          <a:p>
            <a:fld id="{37A7201D-60A7-477E-96B4-3973BB7451F7}" type="datetime1">
              <a:rPr lang="en-US" smtClean="0"/>
              <a:t>11/9/2020</a:t>
            </a:fld>
            <a:endParaRPr lang="en-US" dirty="0"/>
          </a:p>
        </p:txBody>
      </p:sp>
      <p:sp>
        <p:nvSpPr>
          <p:cNvPr id="5" name="Footer Placeholder 4"/>
          <p:cNvSpPr>
            <a:spLocks noGrp="1"/>
          </p:cNvSpPr>
          <p:nvPr>
            <p:ph type="ftr" sz="quarter" idx="19"/>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608767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2"/>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70" indent="0">
              <a:buNone/>
              <a:defRPr sz="1000"/>
            </a:lvl2pPr>
            <a:lvl3pPr marL="777221" indent="0">
              <a:buNone/>
              <a:defRPr sz="1000"/>
            </a:lvl3pPr>
            <a:lvl4pPr marL="1051534" indent="0">
              <a:buNone/>
              <a:defRPr sz="1000"/>
            </a:lvl4pPr>
            <a:lvl5pPr marL="1325847"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189" indent="0">
              <a:buFontTx/>
              <a:buNone/>
              <a:defRPr sz="2000"/>
            </a:lvl2pPr>
            <a:lvl3pPr marL="914377" indent="0">
              <a:buFontTx/>
              <a:buNone/>
              <a:defRPr sz="2000"/>
            </a:lvl3pPr>
            <a:lvl4pPr marL="1371566" indent="0">
              <a:buFontTx/>
              <a:buNone/>
              <a:defRPr sz="2000"/>
            </a:lvl4pPr>
            <a:lvl5pPr marL="1828754"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9" y="4719637"/>
            <a:ext cx="1233549" cy="423864"/>
          </a:xfrm>
          <a:prstGeom prst="rect">
            <a:avLst/>
          </a:prstGeom>
          <a:noFill/>
        </p:spPr>
        <p:txBody>
          <a:bodyPr wrap="square" rtlCol="0" anchor="ctr">
            <a:noAutofit/>
          </a:bodyPr>
          <a:lstStyle/>
          <a:p>
            <a:pPr algn="r"/>
            <a:r>
              <a:rPr lang="en-US" sz="1000" b="1" kern="0" spc="71" dirty="0">
                <a:solidFill>
                  <a:srgbClr val="6083AA"/>
                </a:solidFill>
              </a:rPr>
              <a:t>jpl.nasa.gov</a:t>
            </a:r>
          </a:p>
        </p:txBody>
      </p:sp>
      <p:sp>
        <p:nvSpPr>
          <p:cNvPr id="4" name="Date Placeholder 3"/>
          <p:cNvSpPr>
            <a:spLocks noGrp="1"/>
          </p:cNvSpPr>
          <p:nvPr>
            <p:ph type="dt" sz="half" idx="20"/>
          </p:nvPr>
        </p:nvSpPr>
        <p:spPr/>
        <p:txBody>
          <a:bodyPr/>
          <a:lstStyle/>
          <a:p>
            <a:fld id="{DF441585-8FA9-4EA2-85A4-83043578477A}" type="datetime1">
              <a:rPr lang="en-US" smtClean="0"/>
              <a:t>11/9/2020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07939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2"/>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70" indent="0">
              <a:buNone/>
              <a:defRPr sz="1000"/>
            </a:lvl2pPr>
            <a:lvl3pPr marL="777221" indent="0">
              <a:buNone/>
              <a:defRPr sz="1000"/>
            </a:lvl3pPr>
            <a:lvl4pPr marL="1051534" indent="0">
              <a:buNone/>
              <a:defRPr sz="1000"/>
            </a:lvl4pPr>
            <a:lvl5pPr marL="1325847"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189" indent="0">
              <a:buFontTx/>
              <a:buNone/>
              <a:defRPr sz="2000"/>
            </a:lvl2pPr>
            <a:lvl3pPr marL="914377" indent="0">
              <a:buFontTx/>
              <a:buNone/>
              <a:defRPr sz="2000"/>
            </a:lvl3pPr>
            <a:lvl4pPr marL="1371566" indent="0">
              <a:buFontTx/>
              <a:buNone/>
              <a:defRPr sz="2000"/>
            </a:lvl4pPr>
            <a:lvl5pPr marL="1828754"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4"/>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7810219" y="4719637"/>
            <a:ext cx="1233549" cy="423864"/>
          </a:xfrm>
          <a:prstGeom prst="rect">
            <a:avLst/>
          </a:prstGeom>
          <a:noFill/>
        </p:spPr>
        <p:txBody>
          <a:bodyPr wrap="square" rtlCol="0" anchor="ctr">
            <a:noAutofit/>
          </a:bodyPr>
          <a:lstStyle/>
          <a:p>
            <a:pPr algn="r"/>
            <a:r>
              <a:rPr lang="en-US" sz="1000" b="1" kern="0" spc="71" dirty="0">
                <a:solidFill>
                  <a:srgbClr val="6083AA"/>
                </a:solidFill>
              </a:rPr>
              <a:t>jpl.nasa.gov</a:t>
            </a:r>
          </a:p>
        </p:txBody>
      </p:sp>
      <p:sp>
        <p:nvSpPr>
          <p:cNvPr id="4" name="Date Placeholder 3"/>
          <p:cNvSpPr>
            <a:spLocks noGrp="1"/>
          </p:cNvSpPr>
          <p:nvPr>
            <p:ph type="dt" sz="half" idx="21"/>
          </p:nvPr>
        </p:nvSpPr>
        <p:spPr/>
        <p:txBody>
          <a:bodyPr/>
          <a:lstStyle/>
          <a:p>
            <a:fld id="{83F1A4B9-1F13-48F5-BF93-72CC0A0DFA2C}" type="datetime1">
              <a:rPr lang="en-US" smtClean="0"/>
              <a:t>11/9/2020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3227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901"/>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2"/>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4001" y="4802825"/>
            <a:ext cx="1422401" cy="274637"/>
          </a:xfrm>
          <a:prstGeom prst="rect">
            <a:avLst/>
          </a:prstGeom>
        </p:spPr>
        <p:txBody>
          <a:bodyPr vert="horz" lIns="91440" tIns="45720" rIns="91440" bIns="45720" rtlCol="0" anchor="ctr">
            <a:noAutofit/>
          </a:bodyPr>
          <a:lstStyle>
            <a:lvl1pPr algn="l">
              <a:defRPr sz="800">
                <a:solidFill>
                  <a:schemeClr val="bg1">
                    <a:lumMod val="50000"/>
                  </a:schemeClr>
                </a:solidFill>
              </a:defRPr>
            </a:lvl1pPr>
          </a:lstStyle>
          <a:p>
            <a:fld id="{0FB8DC75-F238-4FEA-A196-95F443A65C8E}" type="datetime1">
              <a:rPr lang="en-US" smtClean="0"/>
              <a:t>11/9/2020</a:t>
            </a:fld>
            <a:endParaRPr lang="en-US" dirty="0"/>
          </a:p>
        </p:txBody>
      </p:sp>
      <p:sp>
        <p:nvSpPr>
          <p:cNvPr id="5" name="Footer Placeholder 4"/>
          <p:cNvSpPr>
            <a:spLocks noGrp="1"/>
          </p:cNvSpPr>
          <p:nvPr>
            <p:ph type="ftr" sz="quarter" idx="3"/>
          </p:nvPr>
        </p:nvSpPr>
        <p:spPr>
          <a:xfrm>
            <a:off x="1676402" y="4802825"/>
            <a:ext cx="5791199" cy="274637"/>
          </a:xfrm>
          <a:prstGeom prst="rect">
            <a:avLst/>
          </a:prstGeom>
        </p:spPr>
        <p:txBody>
          <a:bodyPr vert="horz" lIns="91440" tIns="45720" rIns="91440" bIns="45720" rtlCol="0" anchor="ctr">
            <a:noAutofit/>
          </a:bodyPr>
          <a:lstStyle>
            <a:lvl1pPr algn="ctr">
              <a:defRPr sz="800">
                <a:solidFill>
                  <a:schemeClr val="accent4"/>
                </a:solidFill>
              </a:defRPr>
            </a:lvl1pPr>
          </a:lstStyle>
          <a:p>
            <a:r>
              <a:rPr lang="en-US"/>
              <a:t>For required markings, please visit https://mh.jpl.nasa.gov</a:t>
            </a:r>
            <a:endParaRPr lang="en-US" dirty="0"/>
          </a:p>
        </p:txBody>
      </p:sp>
      <p:sp>
        <p:nvSpPr>
          <p:cNvPr id="6" name="Slide Number Placeholder 5"/>
          <p:cNvSpPr>
            <a:spLocks noGrp="1"/>
          </p:cNvSpPr>
          <p:nvPr>
            <p:ph type="sldNum" sz="quarter" idx="4"/>
          </p:nvPr>
        </p:nvSpPr>
        <p:spPr>
          <a:xfrm>
            <a:off x="7467600" y="4802825"/>
            <a:ext cx="586131" cy="272097"/>
          </a:xfrm>
          <a:prstGeom prst="rect">
            <a:avLst/>
          </a:prstGeom>
        </p:spPr>
        <p:txBody>
          <a:bodyPr vert="horz" lIns="91440" tIns="45720" rIns="91440" bIns="45720" rtlCol="0" anchor="ctr">
            <a:noAutofit/>
          </a:bodyPr>
          <a:lstStyle>
            <a:lvl1pPr algn="r">
              <a:defRPr sz="800">
                <a:solidFill>
                  <a:schemeClr val="bg1">
                    <a:lumMod val="50000"/>
                  </a:schemeClr>
                </a:solidFill>
              </a:defRPr>
            </a:lvl1p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58691117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1" r:id="rId5"/>
    <p:sldLayoutId id="2147483662" r:id="rId6"/>
    <p:sldLayoutId id="2147483664" r:id="rId7"/>
    <p:sldLayoutId id="2147483663" r:id="rId8"/>
    <p:sldLayoutId id="2147483669" r:id="rId9"/>
    <p:sldLayoutId id="2147483670" r:id="rId10"/>
    <p:sldLayoutId id="2147483671" r:id="rId11"/>
    <p:sldLayoutId id="2147483672" r:id="rId12"/>
  </p:sldLayoutIdLst>
  <p:hf hdr="0"/>
  <p:txStyles>
    <p:titleStyle>
      <a:lvl1pPr algn="l" defTabSz="457189" rtl="0" eaLnBrk="1" latinLnBrk="0" hangingPunct="1">
        <a:spcBef>
          <a:spcPct val="0"/>
        </a:spcBef>
        <a:buNone/>
        <a:defRPr sz="2400" b="1" i="0" u="none" kern="1200">
          <a:solidFill>
            <a:schemeClr val="tx1"/>
          </a:solidFill>
          <a:latin typeface="+mj-lt"/>
          <a:ea typeface="+mj-ea"/>
          <a:cs typeface="+mj-cs"/>
        </a:defRPr>
      </a:lvl1pPr>
    </p:titleStyle>
    <p:bodyStyle>
      <a:lvl1pPr marL="233357" indent="-233357" algn="l" defTabSz="457189"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45" indent="-233357" algn="l" defTabSz="457189"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34" indent="-233357" algn="l" defTabSz="457189"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23" indent="-233357" algn="l" defTabSz="457189"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11" indent="-233357" algn="l" defTabSz="457189"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817439"/>
      </p:ext>
    </p:extLst>
  </p:cSld>
  <p:clrMap bg1="lt1" tx1="dk1" bg2="lt2" tx2="dk2" accent1="accent1" accent2="accent2" accent3="accent3" accent4="accent4" accent5="accent5" accent6="accent6" hlink="hlink" folHlink="folHlink"/>
  <p:sldLayoutIdLst>
    <p:sldLayoutId id="2147483648" r:id="rId1"/>
    <p:sldLayoutId id="2147483695"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9.emf"/><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673CAB81-4E43-F140-AF13-B466D9094E76}"/>
              </a:ext>
            </a:extLst>
          </p:cNvPr>
          <p:cNvSpPr txBox="1">
            <a:spLocks/>
          </p:cNvSpPr>
          <p:nvPr/>
        </p:nvSpPr>
        <p:spPr>
          <a:xfrm>
            <a:off x="369199" y="3483787"/>
            <a:ext cx="8436135" cy="363899"/>
          </a:xfrm>
          <a:prstGeom prst="rect">
            <a:avLst/>
          </a:prstGeom>
        </p:spPr>
        <p:txBody>
          <a:bodyPr/>
          <a:lst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latin typeface="+mj-lt"/>
              </a:rPr>
              <a:t>2020 Postdoc Research Day Presentation Conference</a:t>
            </a:r>
          </a:p>
        </p:txBody>
      </p:sp>
      <p:sp>
        <p:nvSpPr>
          <p:cNvPr id="18" name="Text Placeholder 6">
            <a:extLst>
              <a:ext uri="{FF2B5EF4-FFF2-40B4-BE49-F238E27FC236}">
                <a16:creationId xmlns:a16="http://schemas.microsoft.com/office/drawing/2014/main" id="{D1EEC75B-CC61-E044-8ABA-811DA016D64D}"/>
              </a:ext>
            </a:extLst>
          </p:cNvPr>
          <p:cNvSpPr txBox="1">
            <a:spLocks/>
          </p:cNvSpPr>
          <p:nvPr/>
        </p:nvSpPr>
        <p:spPr>
          <a:xfrm>
            <a:off x="369198" y="3913971"/>
            <a:ext cx="8436135" cy="403899"/>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bg1">
                  <a:lumMod val="50000"/>
                </a:schemeClr>
              </a:buClr>
              <a:buFont typeface="Arial"/>
              <a:buNone/>
              <a:tabLst/>
              <a:defRPr sz="1400" kern="1200">
                <a:solidFill>
                  <a:schemeClr val="accent1"/>
                </a:solidFill>
                <a:latin typeface="+mn-lt"/>
                <a:ea typeface="+mn-ea"/>
                <a:cs typeface="+mn-cs"/>
              </a:defRPr>
            </a:lvl1pPr>
            <a:lvl2pPr marL="457200" indent="0" algn="l" defTabSz="457200" rtl="0" eaLnBrk="1" latinLnBrk="0" hangingPunct="1">
              <a:spcBef>
                <a:spcPct val="20000"/>
              </a:spcBef>
              <a:buClr>
                <a:schemeClr val="bg1">
                  <a:lumMod val="50000"/>
                </a:schemeClr>
              </a:buClr>
              <a:buFont typeface="Arial"/>
              <a:buNone/>
              <a:defRPr sz="1400" b="0" i="0" u="none" kern="1200">
                <a:solidFill>
                  <a:schemeClr val="accent1"/>
                </a:solidFill>
                <a:latin typeface="+mn-lt"/>
                <a:ea typeface="+mn-ea"/>
                <a:cs typeface="+mn-cs"/>
              </a:defRPr>
            </a:lvl2pPr>
            <a:lvl3pPr marL="9144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3pPr>
            <a:lvl4pPr marL="13716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4pPr>
            <a:lvl5pPr marL="18288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rgbClr val="A50021"/>
                </a:solidFill>
                <a:latin typeface="Arial" charset="0"/>
              </a:rPr>
              <a:t>Piyushkumar N. Patel</a:t>
            </a:r>
            <a:endParaRPr lang="en-US" sz="1600" dirty="0"/>
          </a:p>
        </p:txBody>
      </p:sp>
      <p:sp>
        <p:nvSpPr>
          <p:cNvPr id="20" name="TextBox 19">
            <a:extLst>
              <a:ext uri="{FF2B5EF4-FFF2-40B4-BE49-F238E27FC236}">
                <a16:creationId xmlns:a16="http://schemas.microsoft.com/office/drawing/2014/main" id="{425F809F-D295-CF4A-B583-F28EED4303E1}"/>
              </a:ext>
            </a:extLst>
          </p:cNvPr>
          <p:cNvSpPr txBox="1"/>
          <p:nvPr/>
        </p:nvSpPr>
        <p:spPr>
          <a:xfrm>
            <a:off x="369198" y="4238157"/>
            <a:ext cx="5619775" cy="553998"/>
          </a:xfrm>
          <a:prstGeom prst="rect">
            <a:avLst/>
          </a:prstGeom>
          <a:noFill/>
        </p:spPr>
        <p:txBody>
          <a:bodyPr wrap="square" rtlCol="0">
            <a:spAutoFit/>
          </a:bodyPr>
          <a:lstStyle/>
          <a:p>
            <a:pPr>
              <a:spcBef>
                <a:spcPct val="0"/>
              </a:spcBef>
            </a:pPr>
            <a:r>
              <a:rPr lang="en-US" altLang="en-US" sz="1000" dirty="0">
                <a:latin typeface="Tahoma" panose="020B0604030504040204" pitchFamily="34" charset="0"/>
              </a:rPr>
              <a:t>Organization: Earth Science / Aerosols and Clouds (329J)</a:t>
            </a:r>
          </a:p>
          <a:p>
            <a:pPr>
              <a:spcBef>
                <a:spcPct val="0"/>
              </a:spcBef>
            </a:pPr>
            <a:r>
              <a:rPr lang="en-US" altLang="en-US" sz="1000" dirty="0">
                <a:latin typeface="Tahoma" panose="020B0604030504040204" pitchFamily="34" charset="0"/>
              </a:rPr>
              <a:t>Advisor:  Jonathan H. Jiang (329J)</a:t>
            </a:r>
          </a:p>
          <a:p>
            <a:pPr>
              <a:spcBef>
                <a:spcPct val="0"/>
              </a:spcBef>
            </a:pPr>
            <a:r>
              <a:rPr lang="en-US" altLang="en-US" sz="1000" dirty="0">
                <a:latin typeface="Tahoma" panose="020B0604030504040204" pitchFamily="34" charset="0"/>
              </a:rPr>
              <a:t>Postdoc Program: NPP</a:t>
            </a:r>
          </a:p>
        </p:txBody>
      </p:sp>
      <p:pic>
        <p:nvPicPr>
          <p:cNvPr id="11" name="Picture Placeholder 10">
            <a:extLst>
              <a:ext uri="{FF2B5EF4-FFF2-40B4-BE49-F238E27FC236}">
                <a16:creationId xmlns:a16="http://schemas.microsoft.com/office/drawing/2014/main" id="{C930A88F-BCE5-4C4B-9B57-DE2010DBD672}"/>
              </a:ext>
            </a:extLst>
          </p:cNvPr>
          <p:cNvPicPr>
            <a:picLocks noGrp="1" noChangeAspect="1"/>
          </p:cNvPicPr>
          <p:nvPr>
            <p:ph type="pic" sz="quarter" idx="14"/>
          </p:nvPr>
        </p:nvPicPr>
        <p:blipFill>
          <a:blip r:embed="rId4"/>
          <a:srcRect t="25081" b="25081"/>
          <a:stretch>
            <a:fillRect/>
          </a:stretch>
        </p:blipFill>
        <p:spPr/>
      </p:pic>
      <p:pic>
        <p:nvPicPr>
          <p:cNvPr id="3" name="Slide-1">
            <a:hlinkClick r:id="" action="ppaction://media"/>
            <a:extLst>
              <a:ext uri="{FF2B5EF4-FFF2-40B4-BE49-F238E27FC236}">
                <a16:creationId xmlns:a16="http://schemas.microsoft.com/office/drawing/2014/main" id="{2D42EBD8-E1D7-45A0-AABD-9FDD477079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65672" y="4344153"/>
            <a:ext cx="487363" cy="487363"/>
          </a:xfrm>
          <a:prstGeom prst="rect">
            <a:avLst/>
          </a:prstGeom>
        </p:spPr>
      </p:pic>
    </p:spTree>
    <p:extLst>
      <p:ext uri="{BB962C8B-B14F-4D97-AF65-F5344CB8AC3E}">
        <p14:creationId xmlns:p14="http://schemas.microsoft.com/office/powerpoint/2010/main" val="416398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5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5CBE9D-F002-4F2E-A5FF-846BAF8FB352}"/>
              </a:ext>
            </a:extLst>
          </p:cNvPr>
          <p:cNvSpPr>
            <a:spLocks noGrp="1"/>
          </p:cNvSpPr>
          <p:nvPr>
            <p:ph type="body" sz="quarter" idx="3"/>
          </p:nvPr>
        </p:nvSpPr>
        <p:spPr/>
        <p:txBody>
          <a:bodyPr/>
          <a:lstStyle/>
          <a:p>
            <a:r>
              <a:rPr lang="en-US" sz="2200" dirty="0"/>
              <a:t>CALIPSO-Based Result</a:t>
            </a:r>
          </a:p>
        </p:txBody>
      </p:sp>
      <p:grpSp>
        <p:nvGrpSpPr>
          <p:cNvPr id="27" name="Group 26">
            <a:extLst>
              <a:ext uri="{FF2B5EF4-FFF2-40B4-BE49-F238E27FC236}">
                <a16:creationId xmlns:a16="http://schemas.microsoft.com/office/drawing/2014/main" id="{3D3F1409-7384-4B1F-8418-6FC1B363265D}"/>
              </a:ext>
            </a:extLst>
          </p:cNvPr>
          <p:cNvGrpSpPr/>
          <p:nvPr/>
        </p:nvGrpSpPr>
        <p:grpSpPr>
          <a:xfrm>
            <a:off x="66141" y="39468"/>
            <a:ext cx="9071281" cy="5058300"/>
            <a:chOff x="72719" y="85200"/>
            <a:chExt cx="9071281" cy="5058300"/>
          </a:xfrm>
        </p:grpSpPr>
        <p:pic>
          <p:nvPicPr>
            <p:cNvPr id="5" name="Picture 4">
              <a:extLst>
                <a:ext uri="{FF2B5EF4-FFF2-40B4-BE49-F238E27FC236}">
                  <a16:creationId xmlns:a16="http://schemas.microsoft.com/office/drawing/2014/main" id="{BD9CF6FC-9245-4DFD-9BE0-86090A8C749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94779" y="85200"/>
              <a:ext cx="5249221" cy="2918055"/>
            </a:xfrm>
            <a:prstGeom prst="rect">
              <a:avLst/>
            </a:prstGeom>
          </p:spPr>
        </p:pic>
        <p:pic>
          <p:nvPicPr>
            <p:cNvPr id="8" name="Picture 7">
              <a:extLst>
                <a:ext uri="{FF2B5EF4-FFF2-40B4-BE49-F238E27FC236}">
                  <a16:creationId xmlns:a16="http://schemas.microsoft.com/office/drawing/2014/main" id="{13667AE5-66F0-4BA4-B1B8-19E05FDAF74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719" y="1586870"/>
              <a:ext cx="3795390" cy="3556630"/>
            </a:xfrm>
            <a:prstGeom prst="rect">
              <a:avLst/>
            </a:prstGeom>
            <a:ln>
              <a:solidFill>
                <a:schemeClr val="tx1"/>
              </a:solidFill>
            </a:ln>
          </p:spPr>
        </p:pic>
        <p:sp>
          <p:nvSpPr>
            <p:cNvPr id="9" name="Rectangle 8">
              <a:extLst>
                <a:ext uri="{FF2B5EF4-FFF2-40B4-BE49-F238E27FC236}">
                  <a16:creationId xmlns:a16="http://schemas.microsoft.com/office/drawing/2014/main" id="{0EB7997F-A8D2-4246-9D7F-4BEF9ACDD61B}"/>
                </a:ext>
              </a:extLst>
            </p:cNvPr>
            <p:cNvSpPr/>
            <p:nvPr/>
          </p:nvSpPr>
          <p:spPr>
            <a:xfrm>
              <a:off x="6163977" y="823077"/>
              <a:ext cx="552587" cy="20416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44F4F3DD-64D0-43AD-A6BB-98D70F2545E7}"/>
                </a:ext>
              </a:extLst>
            </p:cNvPr>
            <p:cNvCxnSpPr>
              <a:cxnSpLocks/>
              <a:stCxn id="8" idx="0"/>
              <a:endCxn id="9" idx="0"/>
            </p:cNvCxnSpPr>
            <p:nvPr/>
          </p:nvCxnSpPr>
          <p:spPr>
            <a:xfrm flipV="1">
              <a:off x="1970414" y="823077"/>
              <a:ext cx="4469857" cy="7637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4178FB5-BD15-45CD-B545-EA962688A348}"/>
                </a:ext>
              </a:extLst>
            </p:cNvPr>
            <p:cNvCxnSpPr>
              <a:cxnSpLocks/>
              <a:endCxn id="9" idx="2"/>
            </p:cNvCxnSpPr>
            <p:nvPr/>
          </p:nvCxnSpPr>
          <p:spPr>
            <a:xfrm flipV="1">
              <a:off x="3868109" y="2864732"/>
              <a:ext cx="2572162" cy="22787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3514595E-35B0-408C-B78A-6EB4B7424E25}"/>
              </a:ext>
            </a:extLst>
          </p:cNvPr>
          <p:cNvSpPr txBox="1"/>
          <p:nvPr/>
        </p:nvSpPr>
        <p:spPr>
          <a:xfrm>
            <a:off x="5545480" y="3711707"/>
            <a:ext cx="3113353" cy="430887"/>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Extinction coefficient : </a:t>
            </a:r>
          </a:p>
          <a:p>
            <a:r>
              <a:rPr lang="en-US" sz="1100" dirty="0">
                <a:latin typeface="Arial" panose="020B0604020202020204" pitchFamily="34" charset="0"/>
                <a:cs typeface="Arial" panose="020B0604020202020204" pitchFamily="34" charset="0"/>
              </a:rPr>
              <a:t>	Relative Percentage Difference : </a:t>
            </a:r>
            <a:r>
              <a:rPr lang="en-US" sz="1100" i="1" dirty="0">
                <a:latin typeface="Arial" panose="020B0604020202020204" pitchFamily="34" charset="0"/>
                <a:cs typeface="Arial" panose="020B0604020202020204" pitchFamily="34" charset="0"/>
              </a:rPr>
              <a:t>6.73%</a:t>
            </a:r>
          </a:p>
        </p:txBody>
      </p:sp>
      <p:sp>
        <p:nvSpPr>
          <p:cNvPr id="22" name="TextBox 21">
            <a:extLst>
              <a:ext uri="{FF2B5EF4-FFF2-40B4-BE49-F238E27FC236}">
                <a16:creationId xmlns:a16="http://schemas.microsoft.com/office/drawing/2014/main" id="{923E741C-CDB5-4CE5-9DAE-32B441352EBD}"/>
              </a:ext>
            </a:extLst>
          </p:cNvPr>
          <p:cNvSpPr txBox="1"/>
          <p:nvPr/>
        </p:nvSpPr>
        <p:spPr>
          <a:xfrm>
            <a:off x="5141032" y="4258326"/>
            <a:ext cx="3635736" cy="769441"/>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Columnar Integrated particle concentrations: </a:t>
            </a:r>
          </a:p>
          <a:p>
            <a:r>
              <a:rPr lang="en-US" sz="1100" dirty="0">
                <a:latin typeface="Arial" panose="020B0604020202020204" pitchFamily="34" charset="0"/>
                <a:cs typeface="Arial" panose="020B0604020202020204" pitchFamily="34" charset="0"/>
              </a:rPr>
              <a:t>				</a:t>
            </a:r>
            <a:r>
              <a:rPr lang="en-US" sz="1100" i="1" dirty="0" err="1">
                <a:latin typeface="Arial" panose="020B0604020202020204" pitchFamily="34" charset="0"/>
                <a:cs typeface="Arial" panose="020B0604020202020204" pitchFamily="34" charset="0"/>
              </a:rPr>
              <a:t>N</a:t>
            </a:r>
            <a:r>
              <a:rPr lang="en-US" sz="1100" i="1" baseline="-25000" dirty="0" err="1">
                <a:latin typeface="Arial" panose="020B0604020202020204" pitchFamily="34" charset="0"/>
                <a:cs typeface="Arial" panose="020B0604020202020204" pitchFamily="34" charset="0"/>
              </a:rPr>
              <a:t>total</a:t>
            </a:r>
            <a:r>
              <a:rPr lang="en-US" sz="1100" i="1" baseline="-250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 = 93.1 x 10</a:t>
            </a:r>
            <a:r>
              <a:rPr lang="en-US" sz="1100" i="1" baseline="30000" dirty="0">
                <a:latin typeface="Arial" panose="020B0604020202020204" pitchFamily="34" charset="0"/>
                <a:cs typeface="Arial" panose="020B0604020202020204" pitchFamily="34" charset="0"/>
              </a:rPr>
              <a:t>4</a:t>
            </a:r>
            <a:r>
              <a:rPr lang="en-US" sz="1100" i="1" dirty="0">
                <a:latin typeface="Arial" panose="020B0604020202020204" pitchFamily="34" charset="0"/>
                <a:cs typeface="Arial" panose="020B0604020202020204" pitchFamily="34" charset="0"/>
              </a:rPr>
              <a:t> cm</a:t>
            </a:r>
            <a:r>
              <a:rPr lang="en-US" sz="1100" i="1" baseline="30000" dirty="0">
                <a:latin typeface="Arial" panose="020B0604020202020204" pitchFamily="34" charset="0"/>
                <a:cs typeface="Arial" panose="020B0604020202020204" pitchFamily="34" charset="0"/>
              </a:rPr>
              <a:t>-3</a:t>
            </a:r>
            <a:r>
              <a:rPr lang="en-US" sz="1100" i="1" dirty="0">
                <a:latin typeface="Arial" panose="020B0604020202020204" pitchFamily="34" charset="0"/>
                <a:cs typeface="Arial" panose="020B0604020202020204" pitchFamily="34" charset="0"/>
              </a:rPr>
              <a:t> </a:t>
            </a:r>
          </a:p>
          <a:p>
            <a:r>
              <a:rPr lang="en-US" sz="1100" i="1" dirty="0">
                <a:latin typeface="Arial" panose="020B0604020202020204" pitchFamily="34" charset="0"/>
                <a:cs typeface="Arial" panose="020B0604020202020204" pitchFamily="34" charset="0"/>
              </a:rPr>
              <a:t>				</a:t>
            </a:r>
            <a:r>
              <a:rPr lang="en-US" sz="1100" i="1" dirty="0" err="1">
                <a:latin typeface="Arial" panose="020B0604020202020204" pitchFamily="34" charset="0"/>
                <a:cs typeface="Arial" panose="020B0604020202020204" pitchFamily="34" charset="0"/>
              </a:rPr>
              <a:t>N</a:t>
            </a:r>
            <a:r>
              <a:rPr lang="en-US" sz="1100" i="1" baseline="-25000" dirty="0" err="1">
                <a:latin typeface="Arial" panose="020B0604020202020204" pitchFamily="34" charset="0"/>
                <a:cs typeface="Arial" panose="020B0604020202020204" pitchFamily="34" charset="0"/>
              </a:rPr>
              <a:t>fine</a:t>
            </a:r>
            <a:r>
              <a:rPr lang="en-US" sz="1100" i="1" dirty="0">
                <a:latin typeface="Arial" panose="020B0604020202020204" pitchFamily="34" charset="0"/>
                <a:cs typeface="Arial" panose="020B0604020202020204" pitchFamily="34" charset="0"/>
              </a:rPr>
              <a:t>    = 37.5 x 10</a:t>
            </a:r>
            <a:r>
              <a:rPr lang="en-US" sz="1100" i="1" baseline="30000" dirty="0">
                <a:latin typeface="Arial" panose="020B0604020202020204" pitchFamily="34" charset="0"/>
                <a:cs typeface="Arial" panose="020B0604020202020204" pitchFamily="34" charset="0"/>
              </a:rPr>
              <a:t>4</a:t>
            </a:r>
            <a:r>
              <a:rPr lang="en-US" sz="1100" i="1" dirty="0">
                <a:latin typeface="Arial" panose="020B0604020202020204" pitchFamily="34" charset="0"/>
                <a:cs typeface="Arial" panose="020B0604020202020204" pitchFamily="34" charset="0"/>
              </a:rPr>
              <a:t> cm</a:t>
            </a:r>
            <a:r>
              <a:rPr lang="en-US" sz="1100" i="1" baseline="30000" dirty="0">
                <a:latin typeface="Arial" panose="020B0604020202020204" pitchFamily="34" charset="0"/>
                <a:cs typeface="Arial" panose="020B0604020202020204" pitchFamily="34" charset="0"/>
              </a:rPr>
              <a:t>-3</a:t>
            </a:r>
            <a:r>
              <a:rPr lang="en-US" sz="1100" i="1" dirty="0">
                <a:latin typeface="Arial" panose="020B0604020202020204" pitchFamily="34" charset="0"/>
                <a:cs typeface="Arial" panose="020B0604020202020204" pitchFamily="34" charset="0"/>
              </a:rPr>
              <a:t> </a:t>
            </a:r>
          </a:p>
          <a:p>
            <a:r>
              <a:rPr lang="en-US" sz="1100" i="1" dirty="0">
                <a:latin typeface="Arial" panose="020B0604020202020204" pitchFamily="34" charset="0"/>
                <a:cs typeface="Arial" panose="020B0604020202020204" pitchFamily="34" charset="0"/>
              </a:rPr>
              <a:t>				</a:t>
            </a:r>
            <a:r>
              <a:rPr lang="en-US" sz="1100" i="1" dirty="0" err="1">
                <a:latin typeface="Arial" panose="020B0604020202020204" pitchFamily="34" charset="0"/>
                <a:cs typeface="Arial" panose="020B0604020202020204" pitchFamily="34" charset="0"/>
              </a:rPr>
              <a:t>N</a:t>
            </a:r>
            <a:r>
              <a:rPr lang="en-US" sz="1100" i="1" baseline="-25000" dirty="0" err="1">
                <a:latin typeface="Arial" panose="020B0604020202020204" pitchFamily="34" charset="0"/>
                <a:cs typeface="Arial" panose="020B0604020202020204" pitchFamily="34" charset="0"/>
              </a:rPr>
              <a:t>coarse</a:t>
            </a:r>
            <a:r>
              <a:rPr lang="en-US" sz="1100" i="1" dirty="0">
                <a:latin typeface="Arial" panose="020B0604020202020204" pitchFamily="34" charset="0"/>
                <a:cs typeface="Arial" panose="020B0604020202020204" pitchFamily="34" charset="0"/>
              </a:rPr>
              <a:t> = 7.1 x 10</a:t>
            </a:r>
            <a:r>
              <a:rPr lang="en-US" sz="1100" i="1" baseline="30000" dirty="0">
                <a:latin typeface="Arial" panose="020B0604020202020204" pitchFamily="34" charset="0"/>
                <a:cs typeface="Arial" panose="020B0604020202020204" pitchFamily="34" charset="0"/>
              </a:rPr>
              <a:t>4</a:t>
            </a:r>
            <a:r>
              <a:rPr lang="en-US" sz="1100" i="1" dirty="0">
                <a:latin typeface="Arial" panose="020B0604020202020204" pitchFamily="34" charset="0"/>
                <a:cs typeface="Arial" panose="020B0604020202020204" pitchFamily="34" charset="0"/>
              </a:rPr>
              <a:t> cm</a:t>
            </a:r>
            <a:r>
              <a:rPr lang="en-US" sz="1100" i="1" baseline="30000" dirty="0">
                <a:latin typeface="Arial" panose="020B0604020202020204" pitchFamily="34" charset="0"/>
                <a:cs typeface="Arial" panose="020B0604020202020204" pitchFamily="34" charset="0"/>
              </a:rPr>
              <a:t>-3</a:t>
            </a:r>
            <a:r>
              <a:rPr lang="en-US" sz="1100" i="1" dirty="0">
                <a:latin typeface="Arial" panose="020B0604020202020204" pitchFamily="34" charset="0"/>
                <a:cs typeface="Arial" panose="020B0604020202020204" pitchFamily="34" charset="0"/>
              </a:rPr>
              <a:t> </a:t>
            </a:r>
          </a:p>
        </p:txBody>
      </p:sp>
      <p:pic>
        <p:nvPicPr>
          <p:cNvPr id="2" name="CALIPSO-based_results">
            <a:hlinkClick r:id="" action="ppaction://media"/>
            <a:extLst>
              <a:ext uri="{FF2B5EF4-FFF2-40B4-BE49-F238E27FC236}">
                <a16:creationId xmlns:a16="http://schemas.microsoft.com/office/drawing/2014/main" id="{7032DB5B-02D4-40B8-8330-05036B1BBD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1470" y="3042314"/>
            <a:ext cx="487363" cy="487363"/>
          </a:xfrm>
          <a:prstGeom prst="rect">
            <a:avLst/>
          </a:prstGeom>
        </p:spPr>
      </p:pic>
    </p:spTree>
    <p:extLst>
      <p:ext uri="{BB962C8B-B14F-4D97-AF65-F5344CB8AC3E}">
        <p14:creationId xmlns:p14="http://schemas.microsoft.com/office/powerpoint/2010/main" val="45586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06E681-4524-4BD4-A2FC-3483E9081D2E}"/>
              </a:ext>
            </a:extLst>
          </p:cNvPr>
          <p:cNvSpPr>
            <a:spLocks noGrp="1"/>
          </p:cNvSpPr>
          <p:nvPr>
            <p:ph type="body" sz="quarter" idx="3"/>
          </p:nvPr>
        </p:nvSpPr>
        <p:spPr/>
        <p:txBody>
          <a:bodyPr/>
          <a:lstStyle/>
          <a:p>
            <a:r>
              <a:rPr lang="en-US" dirty="0"/>
              <a:t>Confusion Matrix of aerosol types</a:t>
            </a:r>
          </a:p>
        </p:txBody>
      </p:sp>
      <p:pic>
        <p:nvPicPr>
          <p:cNvPr id="5" name="Picture 4">
            <a:extLst>
              <a:ext uri="{FF2B5EF4-FFF2-40B4-BE49-F238E27FC236}">
                <a16:creationId xmlns:a16="http://schemas.microsoft.com/office/drawing/2014/main" id="{DDF7B258-5344-4718-BF0E-8142D76BA3AD}"/>
              </a:ext>
            </a:extLst>
          </p:cNvPr>
          <p:cNvPicPr>
            <a:picLocks noChangeAspect="1"/>
          </p:cNvPicPr>
          <p:nvPr/>
        </p:nvPicPr>
        <p:blipFill>
          <a:blip r:embed="rId4"/>
          <a:stretch>
            <a:fillRect/>
          </a:stretch>
        </p:blipFill>
        <p:spPr>
          <a:xfrm>
            <a:off x="1328839" y="1511954"/>
            <a:ext cx="6032410" cy="3168147"/>
          </a:xfrm>
          <a:prstGeom prst="rect">
            <a:avLst/>
          </a:prstGeom>
        </p:spPr>
      </p:pic>
      <p:pic>
        <p:nvPicPr>
          <p:cNvPr id="2" name="Confusion_matrix">
            <a:hlinkClick r:id="" action="ppaction://media"/>
            <a:extLst>
              <a:ext uri="{FF2B5EF4-FFF2-40B4-BE49-F238E27FC236}">
                <a16:creationId xmlns:a16="http://schemas.microsoft.com/office/drawing/2014/main" id="{013D2087-E561-47D7-8514-F57F8DA010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1128" y="335714"/>
            <a:ext cx="487363" cy="487363"/>
          </a:xfrm>
          <a:prstGeom prst="rect">
            <a:avLst/>
          </a:prstGeom>
        </p:spPr>
      </p:pic>
    </p:spTree>
    <p:extLst>
      <p:ext uri="{BB962C8B-B14F-4D97-AF65-F5344CB8AC3E}">
        <p14:creationId xmlns:p14="http://schemas.microsoft.com/office/powerpoint/2010/main" val="155497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7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06E681-4524-4BD4-A2FC-3483E9081D2E}"/>
              </a:ext>
            </a:extLst>
          </p:cNvPr>
          <p:cNvSpPr>
            <a:spLocks noGrp="1"/>
          </p:cNvSpPr>
          <p:nvPr>
            <p:ph type="body" sz="quarter" idx="3"/>
          </p:nvPr>
        </p:nvSpPr>
        <p:spPr/>
        <p:txBody>
          <a:bodyPr/>
          <a:lstStyle/>
          <a:p>
            <a:r>
              <a:rPr lang="en-US" dirty="0"/>
              <a:t>Significance &amp; Future Steps</a:t>
            </a:r>
          </a:p>
        </p:txBody>
      </p:sp>
      <p:sp>
        <p:nvSpPr>
          <p:cNvPr id="2" name="TextBox 1">
            <a:extLst>
              <a:ext uri="{FF2B5EF4-FFF2-40B4-BE49-F238E27FC236}">
                <a16:creationId xmlns:a16="http://schemas.microsoft.com/office/drawing/2014/main" id="{42BF8863-16D8-4D47-BE4B-5596E041A7B8}"/>
              </a:ext>
            </a:extLst>
          </p:cNvPr>
          <p:cNvSpPr txBox="1"/>
          <p:nvPr/>
        </p:nvSpPr>
        <p:spPr>
          <a:xfrm>
            <a:off x="72363" y="1397554"/>
            <a:ext cx="8926912" cy="3416320"/>
          </a:xfrm>
          <a:prstGeom prst="rect">
            <a:avLst/>
          </a:prstGeom>
          <a:noFill/>
        </p:spPr>
        <p:txBody>
          <a:bodyPr wrap="square" rtlCol="0">
            <a:spAutoFit/>
          </a:bodyPr>
          <a:lstStyle/>
          <a:p>
            <a:pPr marL="285750" indent="-285750" algn="just">
              <a:buFont typeface="Wingdings" panose="05000000000000000000" pitchFamily="2" charset="2"/>
              <a:buChar char="Ø"/>
            </a:pPr>
            <a:r>
              <a:rPr lang="en-US" sz="1200" dirty="0">
                <a:latin typeface="Arial" panose="020B0604020202020204" pitchFamily="34" charset="0"/>
                <a:cs typeface="Arial" panose="020B0604020202020204" pitchFamily="34" charset="0"/>
              </a:rPr>
              <a:t>A development of an innovative algorithm for the estimation of CCN concentration using space-borne lidar measurements in the present study will provide an improved high-resolution benchmark dataset of CCN concentrations. This will advance the understandings towards aerosol-cloud interactions and improve the parameterization in the present climate model.</a:t>
            </a:r>
          </a:p>
          <a:p>
            <a:pPr marL="285750" indent="-285750" algn="just">
              <a:buFont typeface="Wingdings" panose="05000000000000000000" pitchFamily="2" charset="2"/>
              <a:buChar char="Ø"/>
            </a:pPr>
            <a:endParaRPr lang="en-US" sz="12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r>
              <a:rPr lang="en-US" sz="1200" dirty="0">
                <a:latin typeface="Arial" panose="020B0604020202020204" pitchFamily="34" charset="0"/>
                <a:cs typeface="Arial" panose="020B0604020202020204" pitchFamily="34" charset="0"/>
              </a:rPr>
              <a:t>The present study also provides an additional space-based vertically-resolved quantitative aerosol information along with Aerosol Optical Depth (AOD), which could be crucial to understand the spatio-temporal variability of aerosol particles and their role in the climate change</a:t>
            </a:r>
          </a:p>
          <a:p>
            <a:pPr marL="285750" indent="-285750" algn="just">
              <a:buFont typeface="Wingdings" panose="05000000000000000000" pitchFamily="2" charset="2"/>
              <a:buChar char="Ø"/>
            </a:pPr>
            <a:endParaRPr lang="en-US" sz="12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r>
              <a:rPr lang="en-US" sz="1200" dirty="0">
                <a:latin typeface="Arial" panose="020B0604020202020204" pitchFamily="34" charset="0"/>
                <a:cs typeface="Arial" panose="020B0604020202020204" pitchFamily="34" charset="0"/>
              </a:rPr>
              <a:t>CCN is a main source of uncertainty in climate forcing. There is no space-born measurements available for CCN number concentration at present. Therefore, the present work will further extend to derive the information of vertically-resolved Cloud Condensation Nuclei (CCN) number concentration (as describes in part-2 of methodology section). We believe that the outcomes of this study would help improve resolving the discrepancy in aerosol-induced perturbations between models and observations</a:t>
            </a:r>
          </a:p>
          <a:p>
            <a:pPr marL="285750" indent="-285750" algn="just">
              <a:buFont typeface="Wingdings" panose="05000000000000000000" pitchFamily="2" charset="2"/>
              <a:buChar char="Ø"/>
            </a:pPr>
            <a:endParaRPr lang="en-US" sz="12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r>
              <a:rPr lang="en-US" sz="1200" dirty="0">
                <a:latin typeface="Arial" panose="020B0604020202020204" pitchFamily="34" charset="0"/>
                <a:cs typeface="Arial" panose="020B0604020202020204" pitchFamily="34" charset="0"/>
              </a:rPr>
              <a:t>This study targets fundamental scientific questions on global distributions of CCN concentrations and their impacts on cloud properties using space-borne lidar measurements. The outcomes will be decisive for improved quantitative estimate of climate forcing due to anthropogenic impacts. It will be beneficial to the inter-governmental agencies in developing strategies to mitigate regional and global impacts of anthropogenic pollutions and their impact on global climate system.</a:t>
            </a:r>
          </a:p>
        </p:txBody>
      </p:sp>
      <p:pic>
        <p:nvPicPr>
          <p:cNvPr id="4" name="Significance_Future">
            <a:hlinkClick r:id="" action="ppaction://media"/>
            <a:extLst>
              <a:ext uri="{FF2B5EF4-FFF2-40B4-BE49-F238E27FC236}">
                <a16:creationId xmlns:a16="http://schemas.microsoft.com/office/drawing/2014/main" id="{AE47381C-DC14-4594-8D91-1C89D15FC2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32458" y="85944"/>
            <a:ext cx="487363" cy="487363"/>
          </a:xfrm>
          <a:prstGeom prst="rect">
            <a:avLst/>
          </a:prstGeom>
        </p:spPr>
      </p:pic>
    </p:spTree>
    <p:extLst>
      <p:ext uri="{BB962C8B-B14F-4D97-AF65-F5344CB8AC3E}">
        <p14:creationId xmlns:p14="http://schemas.microsoft.com/office/powerpoint/2010/main" val="278183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30298A-0F1C-6147-ABD6-8E8B623D0F7F}"/>
              </a:ext>
            </a:extLst>
          </p:cNvPr>
          <p:cNvSpPr>
            <a:spLocks noGrp="1"/>
          </p:cNvSpPr>
          <p:nvPr>
            <p:ph type="body" sz="quarter" idx="17"/>
          </p:nvPr>
        </p:nvSpPr>
        <p:spPr>
          <a:xfrm>
            <a:off x="613869" y="1557980"/>
            <a:ext cx="7135505" cy="3296892"/>
          </a:xfrm>
        </p:spPr>
        <p:txBody>
          <a:bodyPr/>
          <a:lstStyle/>
          <a:p>
            <a:pPr marL="285750" indent="-285750" algn="just">
              <a:buFont typeface="Arial" panose="020B0604020202020204" pitchFamily="34" charset="0"/>
              <a:buChar char="•"/>
            </a:pPr>
            <a:r>
              <a:rPr lang="en-US" sz="1600" dirty="0"/>
              <a:t>Patel, P.N. and Jiang. J. H., “</a:t>
            </a:r>
            <a:r>
              <a:rPr lang="en-US" sz="1600" i="1" dirty="0"/>
              <a:t>Characterization of aerosol cloud condensation nuclei activation under different environment conditions: particle size distribution and hygroscopicity</a:t>
            </a:r>
            <a:r>
              <a:rPr lang="en-US" sz="1600" dirty="0"/>
              <a:t>”, (under preparation).</a:t>
            </a:r>
          </a:p>
          <a:p>
            <a:pPr marL="285750" indent="-285750" algn="just">
              <a:buFont typeface="Arial" panose="020B0604020202020204" pitchFamily="34" charset="0"/>
              <a:buChar char="•"/>
            </a:pPr>
            <a:r>
              <a:rPr lang="en-US" sz="1600" dirty="0"/>
              <a:t>Patel, P.N, and Jiang. J. H., “</a:t>
            </a:r>
            <a:r>
              <a:rPr lang="en-US" sz="1600" i="1" dirty="0"/>
              <a:t>A novel approach to study aerosols from space using space-based lidar observations</a:t>
            </a:r>
            <a:r>
              <a:rPr lang="en-US" sz="1600" dirty="0"/>
              <a:t>”, 	(under preparation).</a:t>
            </a:r>
          </a:p>
          <a:p>
            <a:pPr algn="just"/>
            <a:endParaRPr lang="en-US" sz="1800" dirty="0"/>
          </a:p>
          <a:p>
            <a:pPr marL="285750" indent="-285750" algn="just">
              <a:lnSpc>
                <a:spcPts val="2160"/>
              </a:lnSpc>
              <a:buFont typeface="Arial" panose="020B0604020202020204" pitchFamily="34" charset="0"/>
              <a:buChar char="•"/>
            </a:pPr>
            <a:r>
              <a:rPr lang="en-US" sz="1600" dirty="0"/>
              <a:t>This work is supported by NASA - Jet Propulsion Laboratory and Universities of Space and Research Association. We would like to express our gratitude to the Jet Propulsion Laboratory for providing recourses. We greatly acknowledge the FIREXAQ and CALIPSO science team for the provision of data sets.</a:t>
            </a:r>
          </a:p>
        </p:txBody>
      </p:sp>
      <p:sp>
        <p:nvSpPr>
          <p:cNvPr id="3" name="Text Placeholder 2">
            <a:extLst>
              <a:ext uri="{FF2B5EF4-FFF2-40B4-BE49-F238E27FC236}">
                <a16:creationId xmlns:a16="http://schemas.microsoft.com/office/drawing/2014/main" id="{A0ECCF47-63E8-6A4F-BBC4-53DE36AF8198}"/>
              </a:ext>
            </a:extLst>
          </p:cNvPr>
          <p:cNvSpPr>
            <a:spLocks noGrp="1"/>
          </p:cNvSpPr>
          <p:nvPr>
            <p:ph type="body" sz="quarter" idx="3"/>
          </p:nvPr>
        </p:nvSpPr>
        <p:spPr/>
        <p:txBody>
          <a:bodyPr/>
          <a:lstStyle/>
          <a:p>
            <a:r>
              <a:rPr lang="en-US" dirty="0"/>
              <a:t>Publications and Acknowledgements</a:t>
            </a:r>
          </a:p>
        </p:txBody>
      </p:sp>
      <p:pic>
        <p:nvPicPr>
          <p:cNvPr id="4" name="Acknowledgements">
            <a:hlinkClick r:id="" action="ppaction://media"/>
            <a:extLst>
              <a:ext uri="{FF2B5EF4-FFF2-40B4-BE49-F238E27FC236}">
                <a16:creationId xmlns:a16="http://schemas.microsoft.com/office/drawing/2014/main" id="{22899EEF-14DF-4D13-938D-8E36CC74D6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19300" y="123506"/>
            <a:ext cx="487363" cy="487363"/>
          </a:xfrm>
          <a:prstGeom prst="rect">
            <a:avLst/>
          </a:prstGeom>
        </p:spPr>
      </p:pic>
    </p:spTree>
    <p:extLst>
      <p:ext uri="{BB962C8B-B14F-4D97-AF65-F5344CB8AC3E}">
        <p14:creationId xmlns:p14="http://schemas.microsoft.com/office/powerpoint/2010/main" val="206857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1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p:txBody>
          <a:bodyPr/>
          <a:lstStyle/>
          <a:p>
            <a:r>
              <a:rPr lang="en-US" dirty="0"/>
              <a:t>Introduction</a:t>
            </a:r>
          </a:p>
        </p:txBody>
      </p:sp>
      <p:sp>
        <p:nvSpPr>
          <p:cNvPr id="5" name="Text Placeholder 4">
            <a:extLst>
              <a:ext uri="{FF2B5EF4-FFF2-40B4-BE49-F238E27FC236}">
                <a16:creationId xmlns:a16="http://schemas.microsoft.com/office/drawing/2014/main" id="{3D0E7A72-14DF-4774-82D1-DAB8AF5D47C3}"/>
              </a:ext>
            </a:extLst>
          </p:cNvPr>
          <p:cNvSpPr>
            <a:spLocks noGrp="1"/>
          </p:cNvSpPr>
          <p:nvPr>
            <p:ph type="body" sz="quarter" idx="17"/>
          </p:nvPr>
        </p:nvSpPr>
        <p:spPr>
          <a:xfrm>
            <a:off x="344698" y="1453278"/>
            <a:ext cx="8454603" cy="3592368"/>
          </a:xfrm>
        </p:spPr>
        <p:txBody>
          <a:bodyPr/>
          <a:lstStyle/>
          <a:p>
            <a:pPr algn="just"/>
            <a:r>
              <a:rPr lang="en-US" sz="1400" b="1" dirty="0"/>
              <a:t>Abstract</a:t>
            </a:r>
          </a:p>
          <a:p>
            <a:pPr algn="just">
              <a:spcBef>
                <a:spcPts val="0"/>
              </a:spcBef>
            </a:pPr>
            <a:endParaRPr lang="en-US" sz="1400" b="1" dirty="0"/>
          </a:p>
          <a:p>
            <a:pPr algn="just">
              <a:lnSpc>
                <a:spcPct val="150000"/>
              </a:lnSpc>
              <a:spcBef>
                <a:spcPts val="600"/>
              </a:spcBef>
            </a:pPr>
            <a:r>
              <a:rPr lang="en-US" dirty="0"/>
              <a:t>Atmospheric aerosol particles significantly modulate the radiation budget, cloud properties (by serving as Cloud Condensation Nuclei – CCN) and overall climate of Earth-atmosphere system. Aerosol/cloud-mediated change in climate forcing appears to be dominant factor of uncertainty in quantifying atmospheric drivers of changing climate due to anthropogenic perturbation. This make essential to have an accurate and quantitative knowledge of aerosol properties and their capability of serving as CCN at a global scale is fundamental to advance our understandings of aerosol-climate interactions. Our inability to do so introduce a highest uncertainty regarding aerosol-cloud interactions and their climate forcing. This can be addressed by developing a novel approach to monitor aerosol properties and their contributions in the climate forcing over a range of temporal and spatial scales. The present work offers a new approach to estimate CCN concentrations using space-borne lidar observations and model simulations. Overall, the results shed new light on the aerosol monitoring from the space, which may provide an important input to the present climate models to reframe the representation of aerosol-cloud interactions. </a:t>
            </a:r>
          </a:p>
          <a:p>
            <a:endParaRPr lang="en-US" dirty="0"/>
          </a:p>
        </p:txBody>
      </p:sp>
      <p:pic>
        <p:nvPicPr>
          <p:cNvPr id="6" name="Recorded Sound">
            <a:hlinkClick r:id="" action="ppaction://media"/>
            <a:extLst>
              <a:ext uri="{FF2B5EF4-FFF2-40B4-BE49-F238E27FC236}">
                <a16:creationId xmlns:a16="http://schemas.microsoft.com/office/drawing/2014/main" id="{31940ADD-EFA1-42A1-8FF4-95C76A675C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19300" y="135696"/>
            <a:ext cx="487363" cy="487363"/>
          </a:xfrm>
          <a:prstGeom prst="rect">
            <a:avLst/>
          </a:prstGeom>
        </p:spPr>
      </p:pic>
    </p:spTree>
    <p:extLst>
      <p:ext uri="{BB962C8B-B14F-4D97-AF65-F5344CB8AC3E}">
        <p14:creationId xmlns:p14="http://schemas.microsoft.com/office/powerpoint/2010/main" val="227696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9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124990" y="1330791"/>
            <a:ext cx="4782509" cy="1662389"/>
          </a:xfrm>
        </p:spPr>
        <p:txBody>
          <a:bodyPr/>
          <a:lstStyle/>
          <a:p>
            <a:pPr algn="just">
              <a:lnSpc>
                <a:spcPct val="150000"/>
              </a:lnSpc>
            </a:pPr>
            <a:r>
              <a:rPr lang="en-US" dirty="0"/>
              <a:t>Presently, Aerosol Optical Depth (AOD) is a sole parameter to represent aerosol and their contribution in the changing climate from the space, which has multiple drawbacks and limitations as follows:</a:t>
            </a:r>
          </a:p>
          <a:p>
            <a:pPr>
              <a:lnSpc>
                <a:spcPct val="150000"/>
              </a:lnSpc>
              <a:spcBef>
                <a:spcPts val="300"/>
              </a:spcBef>
            </a:pPr>
            <a:r>
              <a:rPr lang="en-US" sz="1600" u="sng" dirty="0"/>
              <a:t>Various issues and limitations</a:t>
            </a:r>
            <a:r>
              <a:rPr lang="en-US" sz="1600" dirty="0"/>
              <a:t>: </a:t>
            </a:r>
            <a:r>
              <a:rPr lang="en-US" sz="1050" dirty="0"/>
              <a:t>(</a:t>
            </a:r>
            <a:r>
              <a:rPr lang="en-US" sz="1050" i="1" dirty="0">
                <a:solidFill>
                  <a:srgbClr val="0000FF"/>
                </a:solidFill>
              </a:rPr>
              <a:t>Andrea, 2009; Kapustin et al., 200; Boucher and </a:t>
            </a:r>
            <a:r>
              <a:rPr lang="en-US" sz="1050" i="1" dirty="0" err="1">
                <a:solidFill>
                  <a:srgbClr val="0000FF"/>
                </a:solidFill>
              </a:rPr>
              <a:t>Quass</a:t>
            </a:r>
            <a:r>
              <a:rPr lang="en-US" sz="1050" i="1" dirty="0">
                <a:solidFill>
                  <a:srgbClr val="0000FF"/>
                </a:solidFill>
              </a:rPr>
              <a:t>, 2013; Liu and Li, 2014; references therein</a:t>
            </a:r>
            <a:r>
              <a:rPr lang="en-US" sz="1050" u="sng" dirty="0"/>
              <a:t>)</a:t>
            </a:r>
          </a:p>
          <a:p>
            <a:pPr algn="just">
              <a:lnSpc>
                <a:spcPct val="110000"/>
              </a:lnSpc>
              <a:spcBef>
                <a:spcPts val="0"/>
              </a:spcBef>
              <a:spcAft>
                <a:spcPts val="800"/>
              </a:spcAft>
            </a:pPr>
            <a:endParaRPr lang="en-US" sz="1050" dirty="0"/>
          </a:p>
        </p:txBody>
      </p:sp>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a:xfrm>
            <a:off x="265211" y="834824"/>
            <a:ext cx="8454603" cy="430183"/>
          </a:xfrm>
        </p:spPr>
        <p:txBody>
          <a:bodyPr/>
          <a:lstStyle/>
          <a:p>
            <a:r>
              <a:rPr lang="en-US" dirty="0"/>
              <a:t>Problem Description</a:t>
            </a:r>
          </a:p>
        </p:txBody>
      </p:sp>
      <p:grpSp>
        <p:nvGrpSpPr>
          <p:cNvPr id="4" name="Group 3">
            <a:extLst>
              <a:ext uri="{FF2B5EF4-FFF2-40B4-BE49-F238E27FC236}">
                <a16:creationId xmlns:a16="http://schemas.microsoft.com/office/drawing/2014/main" id="{BFCC6FB8-C814-424B-A029-E16573CDB735}"/>
              </a:ext>
            </a:extLst>
          </p:cNvPr>
          <p:cNvGrpSpPr/>
          <p:nvPr/>
        </p:nvGrpSpPr>
        <p:grpSpPr>
          <a:xfrm>
            <a:off x="5052224" y="118412"/>
            <a:ext cx="3880555" cy="3177376"/>
            <a:chOff x="1177537" y="167146"/>
            <a:chExt cx="5460086" cy="4121982"/>
          </a:xfrm>
        </p:grpSpPr>
        <p:pic>
          <p:nvPicPr>
            <p:cNvPr id="5" name="Picture 4">
              <a:extLst>
                <a:ext uri="{FF2B5EF4-FFF2-40B4-BE49-F238E27FC236}">
                  <a16:creationId xmlns:a16="http://schemas.microsoft.com/office/drawing/2014/main" id="{796F1D0D-8088-4CA5-8373-A05C684B6837}"/>
                </a:ext>
              </a:extLst>
            </p:cNvPr>
            <p:cNvPicPr>
              <a:picLocks noChangeAspect="1"/>
            </p:cNvPicPr>
            <p:nvPr/>
          </p:nvPicPr>
          <p:blipFill>
            <a:blip r:embed="rId4"/>
            <a:stretch>
              <a:fillRect/>
            </a:stretch>
          </p:blipFill>
          <p:spPr>
            <a:xfrm>
              <a:off x="1177537" y="167146"/>
              <a:ext cx="5460086" cy="4121982"/>
            </a:xfrm>
            <a:prstGeom prst="rect">
              <a:avLst/>
            </a:prstGeom>
          </p:spPr>
        </p:pic>
        <p:sp>
          <p:nvSpPr>
            <p:cNvPr id="6" name="Rectangle 5">
              <a:extLst>
                <a:ext uri="{FF2B5EF4-FFF2-40B4-BE49-F238E27FC236}">
                  <a16:creationId xmlns:a16="http://schemas.microsoft.com/office/drawing/2014/main" id="{48B9FA7E-B189-4ABC-8AEC-3E0426AB8ADD}"/>
                </a:ext>
              </a:extLst>
            </p:cNvPr>
            <p:cNvSpPr/>
            <p:nvPr/>
          </p:nvSpPr>
          <p:spPr>
            <a:xfrm>
              <a:off x="3348417" y="1947212"/>
              <a:ext cx="3177376" cy="2072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solidFill>
                    <a:srgbClr val="0000FF"/>
                  </a:solidFill>
                </a:rPr>
                <a:t>Chang et al., (2017)</a:t>
              </a:r>
            </a:p>
          </p:txBody>
        </p:sp>
      </p:grpSp>
      <p:sp>
        <p:nvSpPr>
          <p:cNvPr id="7" name="TextBox 6">
            <a:extLst>
              <a:ext uri="{FF2B5EF4-FFF2-40B4-BE49-F238E27FC236}">
                <a16:creationId xmlns:a16="http://schemas.microsoft.com/office/drawing/2014/main" id="{6E9A2419-2E57-4D60-A010-724F994F2A96}"/>
              </a:ext>
            </a:extLst>
          </p:cNvPr>
          <p:cNvSpPr txBox="1"/>
          <p:nvPr/>
        </p:nvSpPr>
        <p:spPr>
          <a:xfrm>
            <a:off x="124990" y="2898793"/>
            <a:ext cx="8363068" cy="2128853"/>
          </a:xfrm>
          <a:prstGeom prst="rect">
            <a:avLst/>
          </a:prstGeom>
          <a:noFill/>
        </p:spPr>
        <p:txBody>
          <a:bodyPr wrap="square" rtlCol="0">
            <a:spAutoFit/>
          </a:bodyPr>
          <a:lstStyle/>
          <a:p>
            <a:pPr algn="just">
              <a:lnSpc>
                <a:spcPct val="120000"/>
              </a:lnSpc>
              <a:spcAft>
                <a:spcPts val="300"/>
              </a:spcAft>
              <a:buFont typeface="Wingdings" panose="05000000000000000000" pitchFamily="2" charset="2"/>
              <a:buChar char="Ø"/>
            </a:pPr>
            <a:r>
              <a:rPr lang="en-US" sz="1200" dirty="0">
                <a:latin typeface="Arial" panose="020B0604020202020204" pitchFamily="34" charset="0"/>
                <a:cs typeface="Arial" panose="020B0604020202020204" pitchFamily="34" charset="0"/>
              </a:rPr>
              <a:t> uncertainty in size distribution and solubility                              </a:t>
            </a:r>
          </a:p>
          <a:p>
            <a:pPr algn="just">
              <a:lnSpc>
                <a:spcPct val="120000"/>
              </a:lnSpc>
              <a:spcAft>
                <a:spcPts val="300"/>
              </a:spcAft>
              <a:buFont typeface="Wingdings" panose="05000000000000000000" pitchFamily="2" charset="2"/>
              <a:buChar char="Ø"/>
            </a:pPr>
            <a:r>
              <a:rPr lang="en-US" sz="1200" dirty="0">
                <a:latin typeface="Arial" panose="020B0604020202020204" pitchFamily="34" charset="0"/>
                <a:cs typeface="Arial" panose="020B0604020202020204" pitchFamily="34" charset="0"/>
              </a:rPr>
              <a:t> aerosol swelling in the humid environment</a:t>
            </a:r>
          </a:p>
          <a:p>
            <a:pPr algn="just">
              <a:lnSpc>
                <a:spcPct val="120000"/>
              </a:lnSpc>
              <a:spcAft>
                <a:spcPts val="300"/>
              </a:spcAft>
              <a:buFont typeface="Wingdings" panose="05000000000000000000" pitchFamily="2" charset="2"/>
              <a:buChar char="Ø"/>
            </a:pPr>
            <a:r>
              <a:rPr lang="en-US" sz="1200" dirty="0">
                <a:latin typeface="Arial" panose="020B0604020202020204" pitchFamily="34" charset="0"/>
                <a:cs typeface="Arial" panose="020B0604020202020204" pitchFamily="34" charset="0"/>
              </a:rPr>
              <a:t> AOD/AI does not provide involved aerosol components / chemical compositions</a:t>
            </a:r>
          </a:p>
          <a:p>
            <a:pPr algn="just">
              <a:lnSpc>
                <a:spcPct val="120000"/>
              </a:lnSpc>
              <a:spcAft>
                <a:spcPts val="300"/>
              </a:spcAft>
              <a:buFont typeface="Wingdings" panose="05000000000000000000" pitchFamily="2" charset="2"/>
              <a:buChar char="Ø"/>
            </a:pPr>
            <a:r>
              <a:rPr lang="en-US" sz="1200" dirty="0">
                <a:latin typeface="Arial" panose="020B0604020202020204" pitchFamily="34" charset="0"/>
                <a:cs typeface="Arial" panose="020B0604020202020204" pitchFamily="34" charset="0"/>
              </a:rPr>
              <a:t> AOD is a bulk property and doesn’t represent vertical distribution of aerosol</a:t>
            </a:r>
          </a:p>
          <a:p>
            <a:pPr algn="just">
              <a:lnSpc>
                <a:spcPct val="120000"/>
              </a:lnSpc>
              <a:spcAft>
                <a:spcPts val="600"/>
              </a:spcAft>
              <a:buFont typeface="Wingdings" panose="05000000000000000000" pitchFamily="2" charset="2"/>
              <a:buChar char="Ø"/>
            </a:pPr>
            <a:r>
              <a:rPr lang="en-US" sz="1200" dirty="0">
                <a:latin typeface="Arial" panose="020B0604020202020204" pitchFamily="34" charset="0"/>
                <a:cs typeface="Arial" panose="020B0604020202020204" pitchFamily="34" charset="0"/>
              </a:rPr>
              <a:t> AOD doesn’t provide the information of CCN</a:t>
            </a:r>
          </a:p>
          <a:p>
            <a:pPr algn="just">
              <a:lnSpc>
                <a:spcPct val="110000"/>
              </a:lnSpc>
              <a:spcBef>
                <a:spcPts val="0"/>
              </a:spcBef>
              <a:spcAft>
                <a:spcPts val="800"/>
              </a:spcAft>
            </a:pPr>
            <a:r>
              <a:rPr lang="en-US" sz="1400" dirty="0">
                <a:latin typeface="Arial" panose="020B0604020202020204" pitchFamily="34" charset="0"/>
                <a:cs typeface="Arial" panose="020B0604020202020204" pitchFamily="34" charset="0"/>
              </a:rPr>
              <a:t>Therefore, limitations and the uncertainties involve in the aerosol perturbed climate forcing has inspired my research towards the further development and utilization of space-borne observations to derive the detail and important information that further improve the aerosol-climate field. </a:t>
            </a:r>
            <a:endParaRPr lang="en-US" dirty="0"/>
          </a:p>
        </p:txBody>
      </p:sp>
      <p:pic>
        <p:nvPicPr>
          <p:cNvPr id="11" name="Problem_Description">
            <a:hlinkClick r:id="" action="ppaction://media"/>
            <a:extLst>
              <a:ext uri="{FF2B5EF4-FFF2-40B4-BE49-F238E27FC236}">
                <a16:creationId xmlns:a16="http://schemas.microsoft.com/office/drawing/2014/main" id="{846CC2FE-AD77-41D4-AB6F-66BBF7C5F0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64796" y="3430261"/>
            <a:ext cx="487363" cy="487363"/>
          </a:xfrm>
          <a:prstGeom prst="rect">
            <a:avLst/>
          </a:prstGeom>
        </p:spPr>
      </p:pic>
    </p:spTree>
    <p:extLst>
      <p:ext uri="{BB962C8B-B14F-4D97-AF65-F5344CB8AC3E}">
        <p14:creationId xmlns:p14="http://schemas.microsoft.com/office/powerpoint/2010/main" val="224909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215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angle 149">
            <a:extLst>
              <a:ext uri="{FF2B5EF4-FFF2-40B4-BE49-F238E27FC236}">
                <a16:creationId xmlns:a16="http://schemas.microsoft.com/office/drawing/2014/main" id="{846B5CC1-49E8-4E68-A928-76FCFC7E0056}"/>
              </a:ext>
            </a:extLst>
          </p:cNvPr>
          <p:cNvSpPr/>
          <p:nvPr/>
        </p:nvSpPr>
        <p:spPr>
          <a:xfrm>
            <a:off x="5055238" y="1164622"/>
            <a:ext cx="4036503" cy="3063087"/>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Rectangle 148">
            <a:extLst>
              <a:ext uri="{FF2B5EF4-FFF2-40B4-BE49-F238E27FC236}">
                <a16:creationId xmlns:a16="http://schemas.microsoft.com/office/drawing/2014/main" id="{C643DA7A-8F70-4849-83B3-7793C5A36858}"/>
              </a:ext>
            </a:extLst>
          </p:cNvPr>
          <p:cNvSpPr/>
          <p:nvPr/>
        </p:nvSpPr>
        <p:spPr>
          <a:xfrm>
            <a:off x="52259" y="1173412"/>
            <a:ext cx="4837387" cy="30630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84A7146-5543-9B4D-9341-971B7D71334D}"/>
              </a:ext>
            </a:extLst>
          </p:cNvPr>
          <p:cNvSpPr>
            <a:spLocks noGrp="1"/>
          </p:cNvSpPr>
          <p:nvPr>
            <p:ph type="body" sz="quarter" idx="3"/>
          </p:nvPr>
        </p:nvSpPr>
        <p:spPr>
          <a:xfrm>
            <a:off x="275756" y="651988"/>
            <a:ext cx="8454603" cy="430183"/>
          </a:xfrm>
        </p:spPr>
        <p:txBody>
          <a:bodyPr/>
          <a:lstStyle/>
          <a:p>
            <a:r>
              <a:rPr lang="en-US" dirty="0"/>
              <a:t>Methodology</a:t>
            </a:r>
          </a:p>
        </p:txBody>
      </p:sp>
      <p:grpSp>
        <p:nvGrpSpPr>
          <p:cNvPr id="138" name="Group 137">
            <a:extLst>
              <a:ext uri="{FF2B5EF4-FFF2-40B4-BE49-F238E27FC236}">
                <a16:creationId xmlns:a16="http://schemas.microsoft.com/office/drawing/2014/main" id="{4C71A400-EE32-41DA-A209-AEDD7A5073D3}"/>
              </a:ext>
            </a:extLst>
          </p:cNvPr>
          <p:cNvGrpSpPr/>
          <p:nvPr/>
        </p:nvGrpSpPr>
        <p:grpSpPr>
          <a:xfrm>
            <a:off x="101278" y="1287321"/>
            <a:ext cx="8936171" cy="2806368"/>
            <a:chOff x="9999" y="1356974"/>
            <a:chExt cx="8986118" cy="3767440"/>
          </a:xfrm>
        </p:grpSpPr>
        <p:grpSp>
          <p:nvGrpSpPr>
            <p:cNvPr id="44" name="Group 43">
              <a:extLst>
                <a:ext uri="{FF2B5EF4-FFF2-40B4-BE49-F238E27FC236}">
                  <a16:creationId xmlns:a16="http://schemas.microsoft.com/office/drawing/2014/main" id="{B4274CE4-5F40-479B-83D4-367B57DE6D94}"/>
                </a:ext>
              </a:extLst>
            </p:cNvPr>
            <p:cNvGrpSpPr/>
            <p:nvPr/>
          </p:nvGrpSpPr>
          <p:grpSpPr>
            <a:xfrm>
              <a:off x="9999" y="1356974"/>
              <a:ext cx="8986118" cy="3767440"/>
              <a:chOff x="-95562" y="347297"/>
              <a:chExt cx="9144000" cy="3920718"/>
            </a:xfrm>
          </p:grpSpPr>
          <p:sp>
            <p:nvSpPr>
              <p:cNvPr id="45" name="Rectangle 44">
                <a:extLst>
                  <a:ext uri="{FF2B5EF4-FFF2-40B4-BE49-F238E27FC236}">
                    <a16:creationId xmlns:a16="http://schemas.microsoft.com/office/drawing/2014/main" id="{4515C782-CCE6-482E-B28F-10F20AE09A66}"/>
                  </a:ext>
                </a:extLst>
              </p:cNvPr>
              <p:cNvSpPr/>
              <p:nvPr/>
            </p:nvSpPr>
            <p:spPr>
              <a:xfrm>
                <a:off x="-95562" y="399993"/>
                <a:ext cx="9144000" cy="3868022"/>
              </a:xfrm>
              <a:prstGeom prst="rect">
                <a:avLst/>
              </a:prstGeom>
              <a:solidFill>
                <a:srgbClr val="F9DEB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Arial Rounded MT Bold" panose="020F0704030504030204" pitchFamily="34" charset="0"/>
                </a:endParaRPr>
              </a:p>
            </p:txBody>
          </p:sp>
          <p:sp>
            <p:nvSpPr>
              <p:cNvPr id="46" name="Rectangle: Rounded Corners 45">
                <a:extLst>
                  <a:ext uri="{FF2B5EF4-FFF2-40B4-BE49-F238E27FC236}">
                    <a16:creationId xmlns:a16="http://schemas.microsoft.com/office/drawing/2014/main" id="{6299B397-7F43-4336-A518-AA9CC2A0E62B}"/>
                  </a:ext>
                </a:extLst>
              </p:cNvPr>
              <p:cNvSpPr/>
              <p:nvPr/>
            </p:nvSpPr>
            <p:spPr>
              <a:xfrm>
                <a:off x="108107" y="1039380"/>
                <a:ext cx="1260628" cy="661187"/>
              </a:xfrm>
              <a:prstGeom prst="round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dirty="0">
                    <a:latin typeface="Arial Rounded MT Bold" panose="020F0704030504030204" pitchFamily="34" charset="0"/>
                  </a:rPr>
                  <a:t>Predefined aerosol models</a:t>
                </a:r>
              </a:p>
            </p:txBody>
          </p:sp>
          <p:sp>
            <p:nvSpPr>
              <p:cNvPr id="47" name="Oval 46">
                <a:extLst>
                  <a:ext uri="{FF2B5EF4-FFF2-40B4-BE49-F238E27FC236}">
                    <a16:creationId xmlns:a16="http://schemas.microsoft.com/office/drawing/2014/main" id="{6719A61C-4CB7-45BF-8A18-284546CA70B2}"/>
                  </a:ext>
                </a:extLst>
              </p:cNvPr>
              <p:cNvSpPr/>
              <p:nvPr/>
            </p:nvSpPr>
            <p:spPr>
              <a:xfrm>
                <a:off x="1737173" y="957934"/>
                <a:ext cx="887767" cy="824131"/>
              </a:xfrm>
              <a:prstGeom prst="ellipse">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latin typeface="Arial Rounded MT Bold" panose="020F0704030504030204" pitchFamily="34" charset="0"/>
                    <a:ea typeface="Cambria Math" panose="02040503050406030204" pitchFamily="18" charset="0"/>
                  </a:rPr>
                  <a:t>Mie Code</a:t>
                </a:r>
              </a:p>
            </p:txBody>
          </p:sp>
          <p:sp>
            <p:nvSpPr>
              <p:cNvPr id="48" name="Rectangle: Rounded Corners 47">
                <a:extLst>
                  <a:ext uri="{FF2B5EF4-FFF2-40B4-BE49-F238E27FC236}">
                    <a16:creationId xmlns:a16="http://schemas.microsoft.com/office/drawing/2014/main" id="{BA92150F-DE04-478D-87B7-1D0830718FD4}"/>
                  </a:ext>
                </a:extLst>
              </p:cNvPr>
              <p:cNvSpPr/>
              <p:nvPr/>
            </p:nvSpPr>
            <p:spPr>
              <a:xfrm>
                <a:off x="2889598" y="839810"/>
                <a:ext cx="1819551" cy="990416"/>
              </a:xfrm>
              <a:prstGeom prst="round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latin typeface="Arial Rounded MT Bold" panose="020F0704030504030204" pitchFamily="34" charset="0"/>
                  </a:rPr>
                  <a:t>Generate LUTs </a:t>
                </a:r>
              </a:p>
              <a:p>
                <a:pPr algn="ctr"/>
                <a:r>
                  <a:rPr lang="el-GR" sz="1200" b="1" dirty="0">
                    <a:solidFill>
                      <a:srgbClr val="0000FF"/>
                    </a:solidFill>
                    <a:latin typeface="Arial" panose="020B0604020202020204" pitchFamily="34" charset="0"/>
                    <a:ea typeface="Cambria Math" panose="02040503050406030204" pitchFamily="18" charset="0"/>
                    <a:cs typeface="Arial" panose="020B0604020202020204" pitchFamily="34" charset="0"/>
                  </a:rPr>
                  <a:t>β</a:t>
                </a:r>
                <a:r>
                  <a:rPr lang="en-US" sz="1200" b="1" dirty="0">
                    <a:solidFill>
                      <a:srgbClr val="0000FF"/>
                    </a:solidFill>
                    <a:latin typeface="Arial" panose="020B0604020202020204" pitchFamily="34" charset="0"/>
                    <a:ea typeface="Cambria Math" panose="02040503050406030204" pitchFamily="18" charset="0"/>
                    <a:cs typeface="Arial" panose="020B0604020202020204" pitchFamily="34" charset="0"/>
                  </a:rPr>
                  <a:t>´</a:t>
                </a:r>
                <a:r>
                  <a:rPr lang="en-US" sz="1200" b="1" baseline="-25000" dirty="0">
                    <a:solidFill>
                      <a:srgbClr val="0000FF"/>
                    </a:solidFill>
                    <a:latin typeface="Arial" panose="020B0604020202020204" pitchFamily="34" charset="0"/>
                    <a:ea typeface="Cambria Math" panose="02040503050406030204" pitchFamily="18" charset="0"/>
                    <a:cs typeface="Arial" panose="020B0604020202020204" pitchFamily="34" charset="0"/>
                  </a:rPr>
                  <a:t>532 </a:t>
                </a:r>
                <a:r>
                  <a:rPr lang="en-US" sz="1200" b="1"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l-GR" sz="1200" b="1" dirty="0">
                    <a:solidFill>
                      <a:srgbClr val="0000FF"/>
                    </a:solidFill>
                    <a:latin typeface="Arial" panose="020B0604020202020204" pitchFamily="34" charset="0"/>
                    <a:ea typeface="Cambria Math" panose="02040503050406030204" pitchFamily="18" charset="0"/>
                    <a:cs typeface="Arial" panose="020B0604020202020204" pitchFamily="34" charset="0"/>
                  </a:rPr>
                  <a:t>σ</a:t>
                </a:r>
                <a:r>
                  <a:rPr lang="en-US" sz="1200" b="1" dirty="0">
                    <a:solidFill>
                      <a:srgbClr val="0000FF"/>
                    </a:solidFill>
                    <a:latin typeface="Arial" panose="020B0604020202020204" pitchFamily="34" charset="0"/>
                    <a:ea typeface="Cambria Math" panose="02040503050406030204" pitchFamily="18" charset="0"/>
                    <a:cs typeface="Arial" panose="020B0604020202020204" pitchFamily="34" charset="0"/>
                  </a:rPr>
                  <a:t>´</a:t>
                </a:r>
                <a:r>
                  <a:rPr lang="en-US" sz="1200" b="1" baseline="-25000" dirty="0">
                    <a:solidFill>
                      <a:srgbClr val="0000FF"/>
                    </a:solidFill>
                    <a:latin typeface="Arial" panose="020B0604020202020204" pitchFamily="34" charset="0"/>
                    <a:ea typeface="Cambria Math" panose="02040503050406030204" pitchFamily="18" charset="0"/>
                    <a:cs typeface="Arial" panose="020B0604020202020204" pitchFamily="34" charset="0"/>
                  </a:rPr>
                  <a:t>532, </a:t>
                </a:r>
                <a:r>
                  <a:rPr lang="el-GR" sz="1200" b="1" dirty="0">
                    <a:solidFill>
                      <a:srgbClr val="0000FF"/>
                    </a:solidFill>
                    <a:latin typeface="Arial" panose="020B0604020202020204" pitchFamily="34" charset="0"/>
                    <a:ea typeface="Cambria Math" panose="02040503050406030204" pitchFamily="18" charset="0"/>
                    <a:cs typeface="Arial" panose="020B0604020202020204" pitchFamily="34" charset="0"/>
                  </a:rPr>
                  <a:t>β</a:t>
                </a:r>
                <a:r>
                  <a:rPr lang="en-US" sz="1200" b="1" dirty="0">
                    <a:solidFill>
                      <a:srgbClr val="0000FF"/>
                    </a:solidFill>
                    <a:latin typeface="Arial" panose="020B0604020202020204" pitchFamily="34" charset="0"/>
                    <a:ea typeface="Cambria Math" panose="02040503050406030204" pitchFamily="18" charset="0"/>
                    <a:cs typeface="Arial" panose="020B0604020202020204" pitchFamily="34" charset="0"/>
                  </a:rPr>
                  <a:t>´</a:t>
                </a:r>
                <a:r>
                  <a:rPr lang="en-US" sz="1200" b="1" baseline="-25000" dirty="0">
                    <a:solidFill>
                      <a:srgbClr val="0000FF"/>
                    </a:solidFill>
                    <a:latin typeface="Arial" panose="020B0604020202020204" pitchFamily="34" charset="0"/>
                    <a:ea typeface="Cambria Math" panose="02040503050406030204" pitchFamily="18" charset="0"/>
                    <a:cs typeface="Arial" panose="020B0604020202020204" pitchFamily="34" charset="0"/>
                  </a:rPr>
                  <a:t>1064 </a:t>
                </a:r>
                <a:r>
                  <a:rPr lang="en-US" sz="1200" b="1"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l-GR" sz="1200" b="1" dirty="0">
                    <a:solidFill>
                      <a:srgbClr val="0000FF"/>
                    </a:solidFill>
                    <a:latin typeface="Arial" panose="020B0604020202020204" pitchFamily="34" charset="0"/>
                    <a:ea typeface="Cambria Math" panose="02040503050406030204" pitchFamily="18" charset="0"/>
                    <a:cs typeface="Arial" panose="020B0604020202020204" pitchFamily="34" charset="0"/>
                  </a:rPr>
                  <a:t>σ</a:t>
                </a:r>
                <a:r>
                  <a:rPr lang="en-US" sz="1200" b="1" dirty="0">
                    <a:solidFill>
                      <a:srgbClr val="0000FF"/>
                    </a:solidFill>
                    <a:latin typeface="Arial" panose="020B0604020202020204" pitchFamily="34" charset="0"/>
                    <a:ea typeface="Cambria Math" panose="02040503050406030204" pitchFamily="18" charset="0"/>
                    <a:cs typeface="Arial" panose="020B0604020202020204" pitchFamily="34" charset="0"/>
                  </a:rPr>
                  <a:t>´</a:t>
                </a:r>
                <a:r>
                  <a:rPr lang="en-US" sz="1200" b="1" baseline="-25000" dirty="0">
                    <a:solidFill>
                      <a:srgbClr val="0000FF"/>
                    </a:solidFill>
                    <a:latin typeface="Arial" panose="020B0604020202020204" pitchFamily="34" charset="0"/>
                    <a:ea typeface="Cambria Math" panose="02040503050406030204" pitchFamily="18" charset="0"/>
                    <a:cs typeface="Arial" panose="020B0604020202020204" pitchFamily="34" charset="0"/>
                  </a:rPr>
                  <a:t>1064 and Size Parameters</a:t>
                </a:r>
                <a:endParaRPr lang="en-US" sz="1100" dirty="0">
                  <a:latin typeface="Arial Rounded MT Bold" panose="020F0704030504030204" pitchFamily="34" charset="0"/>
                  <a:ea typeface="Cambria Math" panose="02040503050406030204" pitchFamily="18" charset="0"/>
                </a:endParaRPr>
              </a:p>
            </p:txBody>
          </p:sp>
          <p:sp>
            <p:nvSpPr>
              <p:cNvPr id="49" name="Rectangle: Rounded Corners 48">
                <a:extLst>
                  <a:ext uri="{FF2B5EF4-FFF2-40B4-BE49-F238E27FC236}">
                    <a16:creationId xmlns:a16="http://schemas.microsoft.com/office/drawing/2014/main" id="{365390E1-FE89-422C-B642-AE7BF7D1AA70}"/>
                  </a:ext>
                </a:extLst>
              </p:cNvPr>
              <p:cNvSpPr/>
              <p:nvPr/>
            </p:nvSpPr>
            <p:spPr>
              <a:xfrm>
                <a:off x="4141996" y="1942619"/>
                <a:ext cx="1335188" cy="907969"/>
              </a:xfrm>
              <a:prstGeom prst="round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a:latin typeface="Arial Rounded MT Bold" panose="020F0704030504030204" pitchFamily="34" charset="0"/>
                  </a:rPr>
                  <a:t>Find the smaller solution using LUTs</a:t>
                </a:r>
              </a:p>
            </p:txBody>
          </p:sp>
          <p:sp>
            <p:nvSpPr>
              <p:cNvPr id="51" name="Rectangle: Rounded Corners 50">
                <a:extLst>
                  <a:ext uri="{FF2B5EF4-FFF2-40B4-BE49-F238E27FC236}">
                    <a16:creationId xmlns:a16="http://schemas.microsoft.com/office/drawing/2014/main" id="{83037669-A869-4DD7-8B6A-AFBBC2FDE216}"/>
                  </a:ext>
                </a:extLst>
              </p:cNvPr>
              <p:cNvSpPr/>
              <p:nvPr/>
            </p:nvSpPr>
            <p:spPr>
              <a:xfrm>
                <a:off x="7620663" y="2117220"/>
                <a:ext cx="1350671" cy="683684"/>
              </a:xfrm>
              <a:prstGeom prst="round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latin typeface="Arial Rounded MT Bold" panose="020F0704030504030204" pitchFamily="34" charset="0"/>
                  </a:rPr>
                  <a:t>CCN estimation</a:t>
                </a:r>
              </a:p>
            </p:txBody>
          </p:sp>
          <p:sp>
            <p:nvSpPr>
              <p:cNvPr id="52" name="Rectangle: Rounded Corners 51">
                <a:extLst>
                  <a:ext uri="{FF2B5EF4-FFF2-40B4-BE49-F238E27FC236}">
                    <a16:creationId xmlns:a16="http://schemas.microsoft.com/office/drawing/2014/main" id="{584A3E64-8FBD-415C-9395-0156103A13ED}"/>
                  </a:ext>
                </a:extLst>
              </p:cNvPr>
              <p:cNvSpPr/>
              <p:nvPr/>
            </p:nvSpPr>
            <p:spPr>
              <a:xfrm>
                <a:off x="108107" y="3001747"/>
                <a:ext cx="1260628" cy="62143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Rounded MT Bold" panose="020F0704030504030204" pitchFamily="34" charset="0"/>
                  </a:rPr>
                  <a:t>CALIPSO / CALIOP</a:t>
                </a:r>
              </a:p>
            </p:txBody>
          </p:sp>
          <p:sp>
            <p:nvSpPr>
              <p:cNvPr id="53" name="Rectangle: Rounded Corners 52">
                <a:extLst>
                  <a:ext uri="{FF2B5EF4-FFF2-40B4-BE49-F238E27FC236}">
                    <a16:creationId xmlns:a16="http://schemas.microsoft.com/office/drawing/2014/main" id="{B116C77F-7A82-41CB-AD11-174ED7A9135F}"/>
                  </a:ext>
                </a:extLst>
              </p:cNvPr>
              <p:cNvSpPr/>
              <p:nvPr/>
            </p:nvSpPr>
            <p:spPr>
              <a:xfrm>
                <a:off x="1729296" y="2835037"/>
                <a:ext cx="2293332" cy="95160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200" u="sng" dirty="0">
                    <a:solidFill>
                      <a:schemeClr val="tx1"/>
                    </a:solidFill>
                    <a:latin typeface="Arial Rounded MT Bold" panose="020F0704030504030204" pitchFamily="34" charset="0"/>
                  </a:rPr>
                  <a:t>Aerosol optical properties</a:t>
                </a:r>
              </a:p>
              <a:p>
                <a:pPr algn="ctr">
                  <a:lnSpc>
                    <a:spcPct val="150000"/>
                  </a:lnSpc>
                </a:pPr>
                <a:r>
                  <a:rPr lang="en-US" sz="1200" u="sng" dirty="0">
                    <a:solidFill>
                      <a:schemeClr val="tx1"/>
                    </a:solidFill>
                    <a:latin typeface="Arial Rounded MT Bold" panose="020F0704030504030204" pitchFamily="34" charset="0"/>
                  </a:rPr>
                  <a:t> </a:t>
                </a:r>
                <a:r>
                  <a:rPr lang="en-US" sz="1200" dirty="0">
                    <a:solidFill>
                      <a:srgbClr val="0000FF"/>
                    </a:solidFill>
                    <a:latin typeface="Arial Rounded MT Bold" panose="020F0704030504030204" pitchFamily="34" charset="0"/>
                  </a:rPr>
                  <a:t>(</a:t>
                </a:r>
                <a:r>
                  <a:rPr lang="el-GR" sz="1200" b="1" dirty="0">
                    <a:solidFill>
                      <a:srgbClr val="0000FF"/>
                    </a:solidFill>
                    <a:latin typeface="Cambria Math" panose="02040503050406030204" pitchFamily="18" charset="0"/>
                    <a:ea typeface="Cambria Math" panose="02040503050406030204" pitchFamily="18" charset="0"/>
                    <a:cs typeface="Calibri" panose="020F0502020204030204" pitchFamily="34" charset="0"/>
                  </a:rPr>
                  <a:t>β</a:t>
                </a:r>
                <a:r>
                  <a:rPr lang="en-US" sz="1200" b="1" baseline="-25000" dirty="0">
                    <a:solidFill>
                      <a:srgbClr val="0000FF"/>
                    </a:solidFill>
                    <a:latin typeface="Arial Rounded MT Bold" panose="020F0704030504030204" pitchFamily="34" charset="0"/>
                    <a:ea typeface="Cambria Math" panose="02040503050406030204" pitchFamily="18" charset="0"/>
                    <a:cs typeface="Calibri" panose="020F0502020204030204" pitchFamily="34" charset="0"/>
                  </a:rPr>
                  <a:t>532 </a:t>
                </a:r>
                <a:r>
                  <a:rPr lang="en-US" sz="1200" b="1" dirty="0">
                    <a:solidFill>
                      <a:srgbClr val="0000FF"/>
                    </a:solidFill>
                    <a:latin typeface="Arial Rounded MT Bold" panose="020F0704030504030204" pitchFamily="34" charset="0"/>
                    <a:ea typeface="Cambria Math" panose="02040503050406030204" pitchFamily="18" charset="0"/>
                    <a:cs typeface="Calibri" panose="020F0502020204030204" pitchFamily="34" charset="0"/>
                  </a:rPr>
                  <a:t>, </a:t>
                </a:r>
                <a:r>
                  <a:rPr lang="el-GR" sz="1200" b="1" dirty="0">
                    <a:solidFill>
                      <a:srgbClr val="0000FF"/>
                    </a:solidFill>
                    <a:latin typeface="Cambria Math" panose="02040503050406030204" pitchFamily="18" charset="0"/>
                    <a:ea typeface="Cambria Math" panose="02040503050406030204" pitchFamily="18" charset="0"/>
                    <a:cs typeface="Calibri" panose="020F0502020204030204" pitchFamily="34" charset="0"/>
                  </a:rPr>
                  <a:t>σ</a:t>
                </a:r>
                <a:r>
                  <a:rPr lang="en-US" sz="1200" b="1" baseline="-25000" dirty="0">
                    <a:solidFill>
                      <a:srgbClr val="0000FF"/>
                    </a:solidFill>
                    <a:latin typeface="Arial Rounded MT Bold" panose="020F0704030504030204" pitchFamily="34" charset="0"/>
                    <a:ea typeface="Cambria Math" panose="02040503050406030204" pitchFamily="18" charset="0"/>
                    <a:cs typeface="Calibri" panose="020F0502020204030204" pitchFamily="34" charset="0"/>
                  </a:rPr>
                  <a:t>532, </a:t>
                </a:r>
                <a:r>
                  <a:rPr lang="el-GR" sz="1200" b="1" dirty="0">
                    <a:solidFill>
                      <a:srgbClr val="0000FF"/>
                    </a:solidFill>
                    <a:latin typeface="Cambria Math" panose="02040503050406030204" pitchFamily="18" charset="0"/>
                    <a:ea typeface="Cambria Math" panose="02040503050406030204" pitchFamily="18" charset="0"/>
                    <a:cs typeface="Calibri" panose="020F0502020204030204" pitchFamily="34" charset="0"/>
                  </a:rPr>
                  <a:t>β</a:t>
                </a:r>
                <a:r>
                  <a:rPr lang="en-US" sz="1200" b="1" baseline="-25000" dirty="0">
                    <a:solidFill>
                      <a:srgbClr val="0000FF"/>
                    </a:solidFill>
                    <a:latin typeface="Arial Rounded MT Bold" panose="020F0704030504030204" pitchFamily="34" charset="0"/>
                    <a:ea typeface="Cambria Math" panose="02040503050406030204" pitchFamily="18" charset="0"/>
                    <a:cs typeface="Calibri" panose="020F0502020204030204" pitchFamily="34" charset="0"/>
                  </a:rPr>
                  <a:t>1064 </a:t>
                </a:r>
                <a:r>
                  <a:rPr lang="en-US" sz="1200" b="1" dirty="0">
                    <a:solidFill>
                      <a:srgbClr val="0000FF"/>
                    </a:solidFill>
                    <a:latin typeface="Arial Rounded MT Bold" panose="020F0704030504030204" pitchFamily="34" charset="0"/>
                    <a:ea typeface="Cambria Math" panose="02040503050406030204" pitchFamily="18" charset="0"/>
                    <a:cs typeface="Calibri" panose="020F0502020204030204" pitchFamily="34" charset="0"/>
                  </a:rPr>
                  <a:t>, </a:t>
                </a:r>
                <a:r>
                  <a:rPr lang="el-GR" sz="1200" b="1" dirty="0">
                    <a:solidFill>
                      <a:srgbClr val="0000FF"/>
                    </a:solidFill>
                    <a:latin typeface="Cambria Math" panose="02040503050406030204" pitchFamily="18" charset="0"/>
                    <a:ea typeface="Cambria Math" panose="02040503050406030204" pitchFamily="18" charset="0"/>
                    <a:cs typeface="Calibri" panose="020F0502020204030204" pitchFamily="34" charset="0"/>
                  </a:rPr>
                  <a:t>σ</a:t>
                </a:r>
                <a:r>
                  <a:rPr lang="en-US" sz="1200" b="1" baseline="-25000" dirty="0">
                    <a:solidFill>
                      <a:srgbClr val="0000FF"/>
                    </a:solidFill>
                    <a:latin typeface="Arial Rounded MT Bold" panose="020F0704030504030204" pitchFamily="34" charset="0"/>
                    <a:ea typeface="Cambria Math" panose="02040503050406030204" pitchFamily="18" charset="0"/>
                    <a:cs typeface="Calibri" panose="020F0502020204030204" pitchFamily="34" charset="0"/>
                  </a:rPr>
                  <a:t>1064</a:t>
                </a:r>
                <a:r>
                  <a:rPr lang="en-US" sz="1200" dirty="0">
                    <a:solidFill>
                      <a:srgbClr val="0000FF"/>
                    </a:solidFill>
                    <a:latin typeface="Arial Rounded MT Bold" panose="020F0704030504030204" pitchFamily="34" charset="0"/>
                  </a:rPr>
                  <a:t>)</a:t>
                </a:r>
                <a:endParaRPr lang="en-US" sz="1100" dirty="0">
                  <a:solidFill>
                    <a:srgbClr val="0000FF"/>
                  </a:solidFill>
                  <a:latin typeface="Arial Rounded MT Bold" panose="020F0704030504030204" pitchFamily="34" charset="0"/>
                </a:endParaRPr>
              </a:p>
            </p:txBody>
          </p:sp>
          <p:cxnSp>
            <p:nvCxnSpPr>
              <p:cNvPr id="54" name="Straight Arrow Connector 53">
                <a:extLst>
                  <a:ext uri="{FF2B5EF4-FFF2-40B4-BE49-F238E27FC236}">
                    <a16:creationId xmlns:a16="http://schemas.microsoft.com/office/drawing/2014/main" id="{54F3EE30-F127-41D4-BB5C-AD139935601F}"/>
                  </a:ext>
                </a:extLst>
              </p:cNvPr>
              <p:cNvCxnSpPr>
                <a:cxnSpLocks/>
              </p:cNvCxnSpPr>
              <p:nvPr/>
            </p:nvCxnSpPr>
            <p:spPr>
              <a:xfrm>
                <a:off x="2632551" y="1369999"/>
                <a:ext cx="240661"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DDEEB9AE-F148-4CC0-86D6-ADA189BCA759}"/>
                  </a:ext>
                </a:extLst>
              </p:cNvPr>
              <p:cNvCxnSpPr>
                <a:cxnSpLocks/>
                <a:stCxn id="52" idx="3"/>
                <a:endCxn id="53" idx="1"/>
              </p:cNvCxnSpPr>
              <p:nvPr/>
            </p:nvCxnSpPr>
            <p:spPr>
              <a:xfrm flipV="1">
                <a:off x="1368735" y="3310838"/>
                <a:ext cx="360561" cy="162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C88A5B7E-3D4B-4181-B0E8-140574E8BBF4}"/>
                  </a:ext>
                </a:extLst>
              </p:cNvPr>
              <p:cNvSpPr/>
              <p:nvPr/>
            </p:nvSpPr>
            <p:spPr>
              <a:xfrm>
                <a:off x="45721" y="786700"/>
                <a:ext cx="1398236" cy="3101335"/>
              </a:xfrm>
              <a:prstGeom prst="rect">
                <a:avLst/>
              </a:prstGeom>
              <a:noFill/>
              <a:ln w="190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CCA834EF-D334-44F5-9A4E-C9734FA191D4}"/>
                  </a:ext>
                </a:extLst>
              </p:cNvPr>
              <p:cNvSpPr/>
              <p:nvPr/>
            </p:nvSpPr>
            <p:spPr>
              <a:xfrm>
                <a:off x="1543764" y="786699"/>
                <a:ext cx="5914687" cy="3101335"/>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B19D94E-B2E4-482A-BBA7-85C038A12B78}"/>
                  </a:ext>
                </a:extLst>
              </p:cNvPr>
              <p:cNvSpPr/>
              <p:nvPr/>
            </p:nvSpPr>
            <p:spPr>
              <a:xfrm>
                <a:off x="7553195" y="786699"/>
                <a:ext cx="1456177" cy="3101335"/>
              </a:xfrm>
              <a:prstGeom prst="rect">
                <a:avLst/>
              </a:prstGeom>
              <a:noFill/>
              <a:ln w="190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D440B88B-CAFD-4023-8957-0A6E87100B0E}"/>
                  </a:ext>
                </a:extLst>
              </p:cNvPr>
              <p:cNvSpPr txBox="1"/>
              <p:nvPr/>
            </p:nvSpPr>
            <p:spPr>
              <a:xfrm>
                <a:off x="362204" y="383818"/>
                <a:ext cx="696024" cy="338554"/>
              </a:xfrm>
              <a:prstGeom prst="rect">
                <a:avLst/>
              </a:prstGeom>
              <a:noFill/>
            </p:spPr>
            <p:txBody>
              <a:bodyPr wrap="none" rtlCol="0">
                <a:spAutoFit/>
              </a:bodyPr>
              <a:lstStyle/>
              <a:p>
                <a:r>
                  <a:rPr lang="en-US" sz="1600" dirty="0">
                    <a:solidFill>
                      <a:srgbClr val="0070C0"/>
                    </a:solidFill>
                    <a:latin typeface="Arial Rounded MT Bold" panose="020F0704030504030204" pitchFamily="34" charset="0"/>
                  </a:rPr>
                  <a:t>Input</a:t>
                </a:r>
              </a:p>
            </p:txBody>
          </p:sp>
          <p:sp>
            <p:nvSpPr>
              <p:cNvPr id="60" name="TextBox 59">
                <a:extLst>
                  <a:ext uri="{FF2B5EF4-FFF2-40B4-BE49-F238E27FC236}">
                    <a16:creationId xmlns:a16="http://schemas.microsoft.com/office/drawing/2014/main" id="{190FBB51-F668-49E4-B856-3DAA626B45CB}"/>
                  </a:ext>
                </a:extLst>
              </p:cNvPr>
              <p:cNvSpPr txBox="1"/>
              <p:nvPr/>
            </p:nvSpPr>
            <p:spPr>
              <a:xfrm>
                <a:off x="4088943" y="383562"/>
                <a:ext cx="1308050" cy="338554"/>
              </a:xfrm>
              <a:prstGeom prst="rect">
                <a:avLst/>
              </a:prstGeom>
              <a:noFill/>
            </p:spPr>
            <p:txBody>
              <a:bodyPr wrap="none" rtlCol="0">
                <a:spAutoFit/>
              </a:bodyPr>
              <a:lstStyle/>
              <a:p>
                <a:r>
                  <a:rPr lang="en-US" sz="1600" dirty="0">
                    <a:solidFill>
                      <a:srgbClr val="FF0000"/>
                    </a:solidFill>
                    <a:latin typeface="Arial Rounded MT Bold" panose="020F0704030504030204" pitchFamily="34" charset="0"/>
                  </a:rPr>
                  <a:t>Calculation</a:t>
                </a:r>
              </a:p>
            </p:txBody>
          </p:sp>
          <p:sp>
            <p:nvSpPr>
              <p:cNvPr id="61" name="TextBox 60">
                <a:extLst>
                  <a:ext uri="{FF2B5EF4-FFF2-40B4-BE49-F238E27FC236}">
                    <a16:creationId xmlns:a16="http://schemas.microsoft.com/office/drawing/2014/main" id="{8FE63B19-6BB7-4159-A6BC-65A5B0BD2671}"/>
                  </a:ext>
                </a:extLst>
              </p:cNvPr>
              <p:cNvSpPr txBox="1"/>
              <p:nvPr/>
            </p:nvSpPr>
            <p:spPr>
              <a:xfrm>
                <a:off x="7851284" y="347297"/>
                <a:ext cx="865943" cy="338554"/>
              </a:xfrm>
              <a:prstGeom prst="rect">
                <a:avLst/>
              </a:prstGeom>
              <a:noFill/>
            </p:spPr>
            <p:txBody>
              <a:bodyPr wrap="none" rtlCol="0">
                <a:spAutoFit/>
              </a:bodyPr>
              <a:lstStyle/>
              <a:p>
                <a:r>
                  <a:rPr lang="en-US" sz="1600" dirty="0">
                    <a:solidFill>
                      <a:srgbClr val="00B050"/>
                    </a:solidFill>
                    <a:latin typeface="Arial Rounded MT Bold" panose="020F0704030504030204" pitchFamily="34" charset="0"/>
                  </a:rPr>
                  <a:t>Output</a:t>
                </a:r>
              </a:p>
            </p:txBody>
          </p:sp>
          <p:cxnSp>
            <p:nvCxnSpPr>
              <p:cNvPr id="62" name="Straight Arrow Connector 61">
                <a:extLst>
                  <a:ext uri="{FF2B5EF4-FFF2-40B4-BE49-F238E27FC236}">
                    <a16:creationId xmlns:a16="http://schemas.microsoft.com/office/drawing/2014/main" id="{717E9994-F85D-4657-9A01-B193E4E22EBC}"/>
                  </a:ext>
                </a:extLst>
              </p:cNvPr>
              <p:cNvCxnSpPr>
                <a:cxnSpLocks/>
                <a:stCxn id="46" idx="3"/>
                <a:endCxn id="47" idx="2"/>
              </p:cNvCxnSpPr>
              <p:nvPr/>
            </p:nvCxnSpPr>
            <p:spPr>
              <a:xfrm>
                <a:off x="1368735" y="1369973"/>
                <a:ext cx="368439" cy="2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Rectangle: Rounded Corners 62">
                    <a:extLst>
                      <a:ext uri="{FF2B5EF4-FFF2-40B4-BE49-F238E27FC236}">
                        <a16:creationId xmlns:a16="http://schemas.microsoft.com/office/drawing/2014/main" id="{06DC7482-5EE3-479C-BAF5-C356E820680F}"/>
                      </a:ext>
                    </a:extLst>
                  </p:cNvPr>
                  <p:cNvSpPr/>
                  <p:nvPr/>
                </p:nvSpPr>
                <p:spPr>
                  <a:xfrm>
                    <a:off x="169788" y="1958836"/>
                    <a:ext cx="1136039" cy="814225"/>
                  </a:xfrm>
                  <a:prstGeom prst="round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14000"/>
                      </a:lnSpc>
                    </a:pPr>
                    <a14:m>
                      <m:oMathPara xmlns:m="http://schemas.openxmlformats.org/officeDocument/2006/math">
                        <m:oMathParaPr>
                          <m:jc m:val="centerGroup"/>
                        </m:oMathParaPr>
                        <m:oMath xmlns:m="http://schemas.openxmlformats.org/officeDocument/2006/math">
                          <m:sSubSup>
                            <m:sSubSupPr>
                              <m:ctrlPr>
                                <a:rPr lang="en-US" sz="1200" b="1" i="1">
                                  <a:solidFill>
                                    <a:srgbClr val="0000FF"/>
                                  </a:solidFill>
                                  <a:latin typeface="Cambria Math" panose="02040503050406030204" pitchFamily="18" charset="0"/>
                                </a:rPr>
                              </m:ctrlPr>
                            </m:sSubSupPr>
                            <m:e>
                              <m:r>
                                <a:rPr lang="en-US" sz="1200" b="1" i="1">
                                  <a:solidFill>
                                    <a:srgbClr val="0000FF"/>
                                  </a:solidFill>
                                  <a:latin typeface="Cambria Math" panose="02040503050406030204" pitchFamily="18" charset="0"/>
                                </a:rPr>
                                <m:t>𝒓</m:t>
                              </m:r>
                            </m:e>
                            <m:sub>
                              <m:r>
                                <a:rPr lang="en-US" sz="1200" b="1" i="1">
                                  <a:solidFill>
                                    <a:srgbClr val="0000FF"/>
                                  </a:solidFill>
                                  <a:latin typeface="Cambria Math" panose="02040503050406030204" pitchFamily="18" charset="0"/>
                                </a:rPr>
                                <m:t>𝒇</m:t>
                              </m:r>
                            </m:sub>
                            <m:sup>
                              <m:r>
                                <a:rPr lang="en-US" sz="1200" b="1" i="1">
                                  <a:solidFill>
                                    <a:srgbClr val="0000FF"/>
                                  </a:solidFill>
                                  <a:latin typeface="Cambria Math" panose="02040503050406030204" pitchFamily="18" charset="0"/>
                                  <a:ea typeface="Cambria Math" panose="02040503050406030204" pitchFamily="18" charset="0"/>
                                </a:rPr>
                                <m:t>𝝊</m:t>
                              </m:r>
                            </m:sup>
                          </m:sSubSup>
                          <m:r>
                            <a:rPr lang="en-US" sz="1200" b="1" i="1">
                              <a:solidFill>
                                <a:srgbClr val="0000FF"/>
                              </a:solidFill>
                              <a:latin typeface="Cambria Math" panose="02040503050406030204" pitchFamily="18" charset="0"/>
                            </a:rPr>
                            <m:t>, </m:t>
                          </m:r>
                          <m:sSubSup>
                            <m:sSubSupPr>
                              <m:ctrlPr>
                                <a:rPr lang="en-US" sz="1200" b="1" i="1">
                                  <a:solidFill>
                                    <a:srgbClr val="0000FF"/>
                                  </a:solidFill>
                                  <a:latin typeface="Cambria Math" panose="02040503050406030204" pitchFamily="18" charset="0"/>
                                </a:rPr>
                              </m:ctrlPr>
                            </m:sSubSupPr>
                            <m:e>
                              <m:r>
                                <a:rPr lang="en-US" sz="1200" b="1" i="1">
                                  <a:solidFill>
                                    <a:srgbClr val="0000FF"/>
                                  </a:solidFill>
                                  <a:latin typeface="Cambria Math" panose="02040503050406030204" pitchFamily="18" charset="0"/>
                                  <a:ea typeface="Cambria Math" panose="02040503050406030204" pitchFamily="18" charset="0"/>
                                </a:rPr>
                                <m:t>𝝈</m:t>
                              </m:r>
                            </m:e>
                            <m:sub>
                              <m:r>
                                <a:rPr lang="en-US" sz="1200" b="1" i="1">
                                  <a:solidFill>
                                    <a:srgbClr val="0000FF"/>
                                  </a:solidFill>
                                  <a:latin typeface="Cambria Math" panose="02040503050406030204" pitchFamily="18" charset="0"/>
                                </a:rPr>
                                <m:t>𝒇</m:t>
                              </m:r>
                            </m:sub>
                            <m:sup>
                              <m:r>
                                <a:rPr lang="en-US" sz="1200" b="1" i="1">
                                  <a:solidFill>
                                    <a:srgbClr val="0000FF"/>
                                  </a:solidFill>
                                  <a:latin typeface="Cambria Math" panose="02040503050406030204" pitchFamily="18" charset="0"/>
                                  <a:ea typeface="Cambria Math" panose="02040503050406030204" pitchFamily="18" charset="0"/>
                                </a:rPr>
                                <m:t>𝝂</m:t>
                              </m:r>
                            </m:sup>
                          </m:sSubSup>
                          <m:r>
                            <a:rPr lang="en-US" sz="1200" b="1" i="1">
                              <a:solidFill>
                                <a:srgbClr val="0000FF"/>
                              </a:solidFill>
                              <a:latin typeface="Cambria Math" panose="02040503050406030204" pitchFamily="18" charset="0"/>
                            </a:rPr>
                            <m:t>, </m:t>
                          </m:r>
                          <m:sSubSup>
                            <m:sSubSupPr>
                              <m:ctrlPr>
                                <a:rPr lang="en-US" sz="1200" b="1" i="1">
                                  <a:solidFill>
                                    <a:srgbClr val="0000FF"/>
                                  </a:solidFill>
                                  <a:latin typeface="Cambria Math" panose="02040503050406030204" pitchFamily="18" charset="0"/>
                                </a:rPr>
                              </m:ctrlPr>
                            </m:sSubSupPr>
                            <m:e>
                              <m:r>
                                <a:rPr lang="en-US" sz="1200" b="1" i="1">
                                  <a:solidFill>
                                    <a:srgbClr val="0000FF"/>
                                  </a:solidFill>
                                  <a:latin typeface="Cambria Math" panose="02040503050406030204" pitchFamily="18" charset="0"/>
                                </a:rPr>
                                <m:t>𝑪</m:t>
                              </m:r>
                            </m:e>
                            <m:sub>
                              <m:r>
                                <a:rPr lang="en-US" sz="1200" b="1" i="1">
                                  <a:solidFill>
                                    <a:srgbClr val="0000FF"/>
                                  </a:solidFill>
                                  <a:latin typeface="Cambria Math" panose="02040503050406030204" pitchFamily="18" charset="0"/>
                                </a:rPr>
                                <m:t>𝒇</m:t>
                              </m:r>
                            </m:sub>
                            <m:sup>
                              <m:r>
                                <a:rPr lang="en-US" sz="1200" b="1" i="1">
                                  <a:solidFill>
                                    <a:srgbClr val="0000FF"/>
                                  </a:solidFill>
                                  <a:latin typeface="Cambria Math" panose="02040503050406030204" pitchFamily="18" charset="0"/>
                                  <a:ea typeface="Cambria Math" panose="02040503050406030204" pitchFamily="18" charset="0"/>
                                </a:rPr>
                                <m:t>𝝂</m:t>
                              </m:r>
                            </m:sup>
                          </m:sSubSup>
                        </m:oMath>
                      </m:oMathPara>
                    </a14:m>
                    <a:endParaRPr lang="en-US" sz="1200" b="1" dirty="0">
                      <a:solidFill>
                        <a:srgbClr val="0000FF"/>
                      </a:solidFill>
                      <a:latin typeface="Arial Rounded MT Bold" panose="020F0704030504030204" pitchFamily="34" charset="0"/>
                    </a:endParaRPr>
                  </a:p>
                  <a:p>
                    <a:pPr algn="ctr">
                      <a:lnSpc>
                        <a:spcPct val="114000"/>
                      </a:lnSpc>
                    </a:pPr>
                    <a14:m>
                      <m:oMathPara xmlns:m="http://schemas.openxmlformats.org/officeDocument/2006/math">
                        <m:oMathParaPr>
                          <m:jc m:val="centerGroup"/>
                        </m:oMathParaPr>
                        <m:oMath xmlns:m="http://schemas.openxmlformats.org/officeDocument/2006/math">
                          <m:sSubSup>
                            <m:sSubSupPr>
                              <m:ctrlPr>
                                <a:rPr lang="en-US" sz="1200" b="1" i="1">
                                  <a:solidFill>
                                    <a:srgbClr val="0000FF"/>
                                  </a:solidFill>
                                  <a:latin typeface="Cambria Math" panose="02040503050406030204" pitchFamily="18" charset="0"/>
                                </a:rPr>
                              </m:ctrlPr>
                            </m:sSubSupPr>
                            <m:e>
                              <m:r>
                                <a:rPr lang="en-US" sz="1200" b="1" i="1">
                                  <a:solidFill>
                                    <a:srgbClr val="0000FF"/>
                                  </a:solidFill>
                                  <a:latin typeface="Cambria Math" panose="02040503050406030204" pitchFamily="18" charset="0"/>
                                </a:rPr>
                                <m:t>𝒓</m:t>
                              </m:r>
                            </m:e>
                            <m:sub>
                              <m:r>
                                <a:rPr lang="en-US" sz="1200" b="1" i="1">
                                  <a:solidFill>
                                    <a:srgbClr val="0000FF"/>
                                  </a:solidFill>
                                  <a:latin typeface="Cambria Math" panose="02040503050406030204" pitchFamily="18" charset="0"/>
                                </a:rPr>
                                <m:t>𝒄</m:t>
                              </m:r>
                            </m:sub>
                            <m:sup>
                              <m:r>
                                <a:rPr lang="en-US" sz="1200" b="1" i="1">
                                  <a:solidFill>
                                    <a:srgbClr val="0000FF"/>
                                  </a:solidFill>
                                  <a:latin typeface="Cambria Math" panose="02040503050406030204" pitchFamily="18" charset="0"/>
                                  <a:ea typeface="Cambria Math" panose="02040503050406030204" pitchFamily="18" charset="0"/>
                                </a:rPr>
                                <m:t>𝝊</m:t>
                              </m:r>
                            </m:sup>
                          </m:sSubSup>
                          <m:r>
                            <a:rPr lang="en-US" sz="1200" b="1" i="1">
                              <a:solidFill>
                                <a:srgbClr val="0000FF"/>
                              </a:solidFill>
                              <a:latin typeface="Cambria Math" panose="02040503050406030204" pitchFamily="18" charset="0"/>
                            </a:rPr>
                            <m:t>, </m:t>
                          </m:r>
                          <m:sSubSup>
                            <m:sSubSupPr>
                              <m:ctrlPr>
                                <a:rPr lang="en-US" sz="1200" b="1" i="1">
                                  <a:solidFill>
                                    <a:srgbClr val="0000FF"/>
                                  </a:solidFill>
                                  <a:latin typeface="Cambria Math" panose="02040503050406030204" pitchFamily="18" charset="0"/>
                                </a:rPr>
                              </m:ctrlPr>
                            </m:sSubSupPr>
                            <m:e>
                              <m:r>
                                <a:rPr lang="en-US" sz="1200" b="1" i="1">
                                  <a:solidFill>
                                    <a:srgbClr val="0000FF"/>
                                  </a:solidFill>
                                  <a:latin typeface="Cambria Math" panose="02040503050406030204" pitchFamily="18" charset="0"/>
                                  <a:ea typeface="Cambria Math" panose="02040503050406030204" pitchFamily="18" charset="0"/>
                                </a:rPr>
                                <m:t>𝝈</m:t>
                              </m:r>
                            </m:e>
                            <m:sub>
                              <m:r>
                                <a:rPr lang="en-US" sz="1200" b="1" i="1">
                                  <a:solidFill>
                                    <a:srgbClr val="0000FF"/>
                                  </a:solidFill>
                                  <a:latin typeface="Cambria Math" panose="02040503050406030204" pitchFamily="18" charset="0"/>
                                  <a:ea typeface="Cambria Math" panose="02040503050406030204" pitchFamily="18" charset="0"/>
                                </a:rPr>
                                <m:t>𝒄</m:t>
                              </m:r>
                            </m:sub>
                            <m:sup>
                              <m:r>
                                <a:rPr lang="en-US" sz="1200" b="1" i="1">
                                  <a:solidFill>
                                    <a:srgbClr val="0000FF"/>
                                  </a:solidFill>
                                  <a:latin typeface="Cambria Math" panose="02040503050406030204" pitchFamily="18" charset="0"/>
                                  <a:ea typeface="Cambria Math" panose="02040503050406030204" pitchFamily="18" charset="0"/>
                                </a:rPr>
                                <m:t>𝝂</m:t>
                              </m:r>
                            </m:sup>
                          </m:sSubSup>
                          <m:r>
                            <a:rPr lang="en-US" sz="1200" b="1" i="1">
                              <a:solidFill>
                                <a:srgbClr val="0000FF"/>
                              </a:solidFill>
                              <a:latin typeface="Cambria Math" panose="02040503050406030204" pitchFamily="18" charset="0"/>
                            </a:rPr>
                            <m:t>, </m:t>
                          </m:r>
                          <m:sSubSup>
                            <m:sSubSupPr>
                              <m:ctrlPr>
                                <a:rPr lang="en-US" sz="1200" b="1" i="1">
                                  <a:solidFill>
                                    <a:srgbClr val="0000FF"/>
                                  </a:solidFill>
                                  <a:latin typeface="Cambria Math" panose="02040503050406030204" pitchFamily="18" charset="0"/>
                                </a:rPr>
                              </m:ctrlPr>
                            </m:sSubSupPr>
                            <m:e>
                              <m:r>
                                <a:rPr lang="en-US" sz="1200" b="1" i="1">
                                  <a:solidFill>
                                    <a:srgbClr val="0000FF"/>
                                  </a:solidFill>
                                  <a:latin typeface="Cambria Math" panose="02040503050406030204" pitchFamily="18" charset="0"/>
                                </a:rPr>
                                <m:t>𝑪</m:t>
                              </m:r>
                            </m:e>
                            <m:sub>
                              <m:r>
                                <a:rPr lang="en-US" sz="1200" b="1" i="1">
                                  <a:solidFill>
                                    <a:srgbClr val="0000FF"/>
                                  </a:solidFill>
                                  <a:latin typeface="Cambria Math" panose="02040503050406030204" pitchFamily="18" charset="0"/>
                                </a:rPr>
                                <m:t>𝒄</m:t>
                              </m:r>
                            </m:sub>
                            <m:sup>
                              <m:r>
                                <a:rPr lang="en-US" sz="1200" b="1" i="1">
                                  <a:solidFill>
                                    <a:srgbClr val="0000FF"/>
                                  </a:solidFill>
                                  <a:latin typeface="Cambria Math" panose="02040503050406030204" pitchFamily="18" charset="0"/>
                                  <a:ea typeface="Cambria Math" panose="02040503050406030204" pitchFamily="18" charset="0"/>
                                </a:rPr>
                                <m:t>𝝂</m:t>
                              </m:r>
                            </m:sup>
                          </m:sSubSup>
                        </m:oMath>
                      </m:oMathPara>
                    </a14:m>
                    <a:endParaRPr lang="en-US" sz="1200" b="1" dirty="0">
                      <a:solidFill>
                        <a:srgbClr val="0000FF"/>
                      </a:solidFill>
                      <a:latin typeface="Arial Rounded MT Bold" panose="020F0704030504030204" pitchFamily="34" charset="0"/>
                    </a:endParaRPr>
                  </a:p>
                  <a:p>
                    <a:pPr algn="ctr">
                      <a:lnSpc>
                        <a:spcPct val="114000"/>
                      </a:lnSpc>
                    </a:pPr>
                    <a14:m>
                      <m:oMathPara xmlns:m="http://schemas.openxmlformats.org/officeDocument/2006/math">
                        <m:oMathParaPr>
                          <m:jc m:val="centerGroup"/>
                        </m:oMathParaPr>
                        <m:oMath xmlns:m="http://schemas.openxmlformats.org/officeDocument/2006/math">
                          <m:r>
                            <a:rPr lang="en-US" sz="1200" b="1" i="1">
                              <a:solidFill>
                                <a:srgbClr val="0000FF"/>
                              </a:solidFill>
                              <a:latin typeface="Cambria Math" panose="02040503050406030204" pitchFamily="18" charset="0"/>
                              <a:ea typeface="Cambria Math" panose="02040503050406030204" pitchFamily="18" charset="0"/>
                            </a:rPr>
                            <m:t>𝜼</m:t>
                          </m:r>
                          <m:d>
                            <m:dPr>
                              <m:ctrlPr>
                                <a:rPr lang="en-US" sz="1200" b="1" i="1">
                                  <a:solidFill>
                                    <a:srgbClr val="0000FF"/>
                                  </a:solidFill>
                                  <a:latin typeface="Cambria Math" panose="02040503050406030204" pitchFamily="18" charset="0"/>
                                  <a:ea typeface="Cambria Math" panose="02040503050406030204" pitchFamily="18" charset="0"/>
                                </a:rPr>
                              </m:ctrlPr>
                            </m:dPr>
                            <m:e>
                              <m:r>
                                <a:rPr lang="en-US" sz="1200" b="1" i="1">
                                  <a:solidFill>
                                    <a:srgbClr val="0000FF"/>
                                  </a:solidFill>
                                  <a:latin typeface="Cambria Math" panose="02040503050406030204" pitchFamily="18" charset="0"/>
                                  <a:ea typeface="Cambria Math" panose="02040503050406030204" pitchFamily="18" charset="0"/>
                                </a:rPr>
                                <m:t>𝝀</m:t>
                              </m:r>
                            </m:e>
                          </m:d>
                          <m:r>
                            <a:rPr lang="en-US" sz="1200" b="1" i="1">
                              <a:solidFill>
                                <a:srgbClr val="0000FF"/>
                              </a:solidFill>
                              <a:latin typeface="Cambria Math" panose="02040503050406030204" pitchFamily="18" charset="0"/>
                              <a:ea typeface="Cambria Math" panose="02040503050406030204" pitchFamily="18" charset="0"/>
                            </a:rPr>
                            <m:t>, </m:t>
                          </m:r>
                          <m:r>
                            <a:rPr lang="en-US" sz="1200" b="1" i="1">
                              <a:solidFill>
                                <a:srgbClr val="0000FF"/>
                              </a:solidFill>
                              <a:latin typeface="Cambria Math" panose="02040503050406030204" pitchFamily="18" charset="0"/>
                              <a:ea typeface="Cambria Math" panose="02040503050406030204" pitchFamily="18" charset="0"/>
                            </a:rPr>
                            <m:t>𝒌</m:t>
                          </m:r>
                          <m:r>
                            <a:rPr lang="en-US" sz="1200" b="1" i="1">
                              <a:solidFill>
                                <a:srgbClr val="0000FF"/>
                              </a:solidFill>
                              <a:latin typeface="Cambria Math" panose="02040503050406030204" pitchFamily="18" charset="0"/>
                              <a:ea typeface="Cambria Math" panose="02040503050406030204" pitchFamily="18" charset="0"/>
                            </a:rPr>
                            <m:t>(</m:t>
                          </m:r>
                          <m:r>
                            <a:rPr lang="en-US" sz="1200" b="1" i="1">
                              <a:solidFill>
                                <a:srgbClr val="0000FF"/>
                              </a:solidFill>
                              <a:latin typeface="Cambria Math" panose="02040503050406030204" pitchFamily="18" charset="0"/>
                              <a:ea typeface="Cambria Math" panose="02040503050406030204" pitchFamily="18" charset="0"/>
                            </a:rPr>
                            <m:t>𝝀</m:t>
                          </m:r>
                          <m:r>
                            <a:rPr lang="en-US" sz="1200" b="1" i="1">
                              <a:solidFill>
                                <a:srgbClr val="0000FF"/>
                              </a:solidFill>
                              <a:latin typeface="Cambria Math" panose="02040503050406030204" pitchFamily="18" charset="0"/>
                              <a:ea typeface="Cambria Math" panose="02040503050406030204" pitchFamily="18" charset="0"/>
                            </a:rPr>
                            <m:t>)</m:t>
                          </m:r>
                        </m:oMath>
                      </m:oMathPara>
                    </a14:m>
                    <a:endParaRPr lang="en-US" sz="1200" b="1" dirty="0">
                      <a:solidFill>
                        <a:srgbClr val="0000FF"/>
                      </a:solidFill>
                      <a:latin typeface="Arial Rounded MT Bold" panose="020F0704030504030204" pitchFamily="34" charset="0"/>
                    </a:endParaRPr>
                  </a:p>
                </p:txBody>
              </p:sp>
            </mc:Choice>
            <mc:Fallback xmlns="">
              <p:sp>
                <p:nvSpPr>
                  <p:cNvPr id="63" name="Rectangle: Rounded Corners 62">
                    <a:extLst>
                      <a:ext uri="{FF2B5EF4-FFF2-40B4-BE49-F238E27FC236}">
                        <a16:creationId xmlns:a16="http://schemas.microsoft.com/office/drawing/2014/main" id="{06DC7482-5EE3-479C-BAF5-C356E820680F}"/>
                      </a:ext>
                    </a:extLst>
                  </p:cNvPr>
                  <p:cNvSpPr>
                    <a:spLocks noRot="1" noChangeAspect="1" noMove="1" noResize="1" noEditPoints="1" noAdjustHandles="1" noChangeArrowheads="1" noChangeShapeType="1" noTextEdit="1"/>
                  </p:cNvSpPr>
                  <p:nvPr/>
                </p:nvSpPr>
                <p:spPr>
                  <a:xfrm>
                    <a:off x="169788" y="1958836"/>
                    <a:ext cx="1136039" cy="814225"/>
                  </a:xfrm>
                  <a:prstGeom prst="roundRect">
                    <a:avLst/>
                  </a:prstGeom>
                  <a:blipFill>
                    <a:blip r:embed="rId4"/>
                    <a:stretch>
                      <a:fillRect b="-15306"/>
                    </a:stretch>
                  </a:blipFill>
                  <a:ln w="12700">
                    <a:solidFill>
                      <a:schemeClr val="tx1"/>
                    </a:solidFill>
                  </a:ln>
                </p:spPr>
                <p:txBody>
                  <a:bodyPr/>
                  <a:lstStyle/>
                  <a:p>
                    <a:r>
                      <a:rPr lang="en-US">
                        <a:noFill/>
                      </a:rPr>
                      <a:t> </a:t>
                    </a:r>
                  </a:p>
                </p:txBody>
              </p:sp>
            </mc:Fallback>
          </mc:AlternateContent>
        </p:grpSp>
        <p:cxnSp>
          <p:nvCxnSpPr>
            <p:cNvPr id="86" name="Connector: Elbow 85">
              <a:extLst>
                <a:ext uri="{FF2B5EF4-FFF2-40B4-BE49-F238E27FC236}">
                  <a16:creationId xmlns:a16="http://schemas.microsoft.com/office/drawing/2014/main" id="{55E072D0-BA10-47D8-809F-0A76306B47D7}"/>
                </a:ext>
              </a:extLst>
            </p:cNvPr>
            <p:cNvCxnSpPr>
              <a:cxnSpLocks/>
              <a:stCxn id="53" idx="3"/>
            </p:cNvCxnSpPr>
            <p:nvPr/>
          </p:nvCxnSpPr>
          <p:spPr>
            <a:xfrm flipV="1">
              <a:off x="4057084" y="3762402"/>
              <a:ext cx="757481" cy="442255"/>
            </a:xfrm>
            <a:prstGeom prst="bentConnector3">
              <a:avLst>
                <a:gd name="adj1" fmla="val 99779"/>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EF7FEF2C-A1DB-4A5B-80D9-403B8F034EE9}"/>
                </a:ext>
              </a:extLst>
            </p:cNvPr>
            <p:cNvSpPr/>
            <p:nvPr/>
          </p:nvSpPr>
          <p:spPr>
            <a:xfrm>
              <a:off x="5200301" y="1887196"/>
              <a:ext cx="924137" cy="621437"/>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l-GR" sz="1100" dirty="0"/>
                <a:t>κ</a:t>
              </a:r>
              <a:r>
                <a:rPr lang="en-US" sz="1100" dirty="0">
                  <a:latin typeface="Arial Rounded MT Bold" panose="020F0704030504030204" pitchFamily="34" charset="0"/>
                </a:rPr>
                <a:t>-Köhler theory</a:t>
              </a:r>
            </a:p>
          </p:txBody>
        </p:sp>
        <p:cxnSp>
          <p:nvCxnSpPr>
            <p:cNvPr id="100" name="Straight Arrow Connector 99">
              <a:extLst>
                <a:ext uri="{FF2B5EF4-FFF2-40B4-BE49-F238E27FC236}">
                  <a16:creationId xmlns:a16="http://schemas.microsoft.com/office/drawing/2014/main" id="{642300A2-9923-4AB0-826C-4C8625562325}"/>
                </a:ext>
              </a:extLst>
            </p:cNvPr>
            <p:cNvCxnSpPr>
              <a:cxnSpLocks/>
            </p:cNvCxnSpPr>
            <p:nvPr/>
          </p:nvCxnSpPr>
          <p:spPr>
            <a:xfrm flipV="1">
              <a:off x="910847" y="2646765"/>
              <a:ext cx="5266" cy="25348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31C78E6C-A547-4A5F-AAA7-FFF20A470C46}"/>
                </a:ext>
              </a:extLst>
            </p:cNvPr>
            <p:cNvCxnSpPr>
              <a:cxnSpLocks/>
            </p:cNvCxnSpPr>
            <p:nvPr/>
          </p:nvCxnSpPr>
          <p:spPr>
            <a:xfrm>
              <a:off x="3777763" y="2781929"/>
              <a:ext cx="0" cy="93273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215255B1-50D4-4B1E-A2DD-49657B98EA8A}"/>
                </a:ext>
              </a:extLst>
            </p:cNvPr>
            <p:cNvCxnSpPr>
              <a:cxnSpLocks/>
            </p:cNvCxnSpPr>
            <p:nvPr/>
          </p:nvCxnSpPr>
          <p:spPr>
            <a:xfrm>
              <a:off x="3761740" y="3266012"/>
              <a:ext cx="426436"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7" name="Rectangle: Rounded Corners 106">
              <a:extLst>
                <a:ext uri="{FF2B5EF4-FFF2-40B4-BE49-F238E27FC236}">
                  <a16:creationId xmlns:a16="http://schemas.microsoft.com/office/drawing/2014/main" id="{DA4511B6-0AFB-4F18-B13C-02D1DDECEB98}"/>
                </a:ext>
              </a:extLst>
            </p:cNvPr>
            <p:cNvSpPr/>
            <p:nvPr/>
          </p:nvSpPr>
          <p:spPr>
            <a:xfrm>
              <a:off x="5755401" y="2657340"/>
              <a:ext cx="1621634" cy="1112034"/>
            </a:xfrm>
            <a:prstGeom prst="round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latin typeface="Arial Rounded MT Bold" panose="020F0704030504030204" pitchFamily="34" charset="0"/>
                </a:rPr>
                <a:t>Determine critical radius at various supersaturation ratio</a:t>
              </a:r>
            </a:p>
          </p:txBody>
        </p:sp>
        <p:sp>
          <p:nvSpPr>
            <p:cNvPr id="115" name="Rectangle 114">
              <a:extLst>
                <a:ext uri="{FF2B5EF4-FFF2-40B4-BE49-F238E27FC236}">
                  <a16:creationId xmlns:a16="http://schemas.microsoft.com/office/drawing/2014/main" id="{4DF4C853-20F2-4070-A5FD-5F72E04AF730}"/>
                </a:ext>
              </a:extLst>
            </p:cNvPr>
            <p:cNvSpPr/>
            <p:nvPr/>
          </p:nvSpPr>
          <p:spPr>
            <a:xfrm>
              <a:off x="4503058" y="4265764"/>
              <a:ext cx="1482571" cy="404113"/>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a:latin typeface="Arial Rounded MT Bold" panose="020F0704030504030204" pitchFamily="34" charset="0"/>
                </a:rPr>
                <a:t>Hygroscopicity Parameter (</a:t>
              </a:r>
              <a:r>
                <a:rPr lang="el-GR" sz="1100" dirty="0"/>
                <a:t>κ</a:t>
              </a:r>
              <a:r>
                <a:rPr lang="en-US" sz="1100" dirty="0">
                  <a:latin typeface="Arial Rounded MT Bold" panose="020F0704030504030204" pitchFamily="34" charset="0"/>
                </a:rPr>
                <a:t>)</a:t>
              </a:r>
            </a:p>
          </p:txBody>
        </p:sp>
        <p:sp>
          <p:nvSpPr>
            <p:cNvPr id="116" name="Rectangle 115">
              <a:extLst>
                <a:ext uri="{FF2B5EF4-FFF2-40B4-BE49-F238E27FC236}">
                  <a16:creationId xmlns:a16="http://schemas.microsoft.com/office/drawing/2014/main" id="{5C5E1ECD-D4A9-4A86-ADBF-788E7A61C3DC}"/>
                </a:ext>
              </a:extLst>
            </p:cNvPr>
            <p:cNvSpPr/>
            <p:nvPr/>
          </p:nvSpPr>
          <p:spPr>
            <a:xfrm>
              <a:off x="6124437" y="4018219"/>
              <a:ext cx="1248801" cy="651656"/>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a:latin typeface="Arial Rounded MT Bold" panose="020F0704030504030204" pitchFamily="34" charset="0"/>
                </a:rPr>
                <a:t>Hygroscopic enhancement factor</a:t>
              </a:r>
            </a:p>
          </p:txBody>
        </p:sp>
        <p:cxnSp>
          <p:nvCxnSpPr>
            <p:cNvPr id="117" name="Straight Arrow Connector 116">
              <a:extLst>
                <a:ext uri="{FF2B5EF4-FFF2-40B4-BE49-F238E27FC236}">
                  <a16:creationId xmlns:a16="http://schemas.microsoft.com/office/drawing/2014/main" id="{CC19F2AF-125E-4643-BDB9-972FFA989DE9}"/>
                </a:ext>
              </a:extLst>
            </p:cNvPr>
            <p:cNvCxnSpPr>
              <a:cxnSpLocks/>
            </p:cNvCxnSpPr>
            <p:nvPr/>
          </p:nvCxnSpPr>
          <p:spPr>
            <a:xfrm>
              <a:off x="5486524" y="3355424"/>
              <a:ext cx="26887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5EB6D2D1-AF31-45B9-868F-83EB3A5CCD4A}"/>
                </a:ext>
              </a:extLst>
            </p:cNvPr>
            <p:cNvCxnSpPr>
              <a:cxnSpLocks/>
              <a:endCxn id="51" idx="1"/>
            </p:cNvCxnSpPr>
            <p:nvPr/>
          </p:nvCxnSpPr>
          <p:spPr>
            <a:xfrm>
              <a:off x="7392252" y="3376285"/>
              <a:ext cx="200743" cy="989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A5E10D19-469B-42D1-87D7-2FD09B585593}"/>
                </a:ext>
              </a:extLst>
            </p:cNvPr>
            <p:cNvCxnSpPr>
              <a:cxnSpLocks/>
            </p:cNvCxnSpPr>
            <p:nvPr/>
          </p:nvCxnSpPr>
          <p:spPr>
            <a:xfrm flipV="1">
              <a:off x="5605746" y="3468382"/>
              <a:ext cx="0" cy="79738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EE628DF1-8B99-4401-9467-40E7248157F2}"/>
                </a:ext>
              </a:extLst>
            </p:cNvPr>
            <p:cNvCxnSpPr>
              <a:cxnSpLocks/>
            </p:cNvCxnSpPr>
            <p:nvPr/>
          </p:nvCxnSpPr>
          <p:spPr>
            <a:xfrm>
              <a:off x="5604192" y="2508635"/>
              <a:ext cx="0" cy="75737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981D4B7E-808D-466C-AC5E-CFD7969468BD}"/>
                </a:ext>
              </a:extLst>
            </p:cNvPr>
            <p:cNvCxnSpPr>
              <a:cxnSpLocks/>
            </p:cNvCxnSpPr>
            <p:nvPr/>
          </p:nvCxnSpPr>
          <p:spPr>
            <a:xfrm flipV="1">
              <a:off x="6731133" y="3769374"/>
              <a:ext cx="0" cy="24884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4" name="Rectangle: Rounded Corners 133">
              <a:extLst>
                <a:ext uri="{FF2B5EF4-FFF2-40B4-BE49-F238E27FC236}">
                  <a16:creationId xmlns:a16="http://schemas.microsoft.com/office/drawing/2014/main" id="{0DB91572-0626-4721-9217-5209FF66F386}"/>
                </a:ext>
              </a:extLst>
            </p:cNvPr>
            <p:cNvSpPr/>
            <p:nvPr/>
          </p:nvSpPr>
          <p:spPr>
            <a:xfrm>
              <a:off x="7622225" y="4013302"/>
              <a:ext cx="1248801" cy="645514"/>
            </a:xfrm>
            <a:prstGeom prst="round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a:latin typeface="Arial Rounded MT Bold" panose="020F0704030504030204" pitchFamily="34" charset="0"/>
                </a:rPr>
                <a:t>Validation with in-situ observations</a:t>
              </a:r>
            </a:p>
          </p:txBody>
        </p:sp>
        <p:cxnSp>
          <p:nvCxnSpPr>
            <p:cNvPr id="135" name="Straight Arrow Connector 134">
              <a:extLst>
                <a:ext uri="{FF2B5EF4-FFF2-40B4-BE49-F238E27FC236}">
                  <a16:creationId xmlns:a16="http://schemas.microsoft.com/office/drawing/2014/main" id="{A03047AD-91D6-4A62-864D-D0C2C84F5A17}"/>
                </a:ext>
              </a:extLst>
            </p:cNvPr>
            <p:cNvCxnSpPr>
              <a:cxnSpLocks/>
            </p:cNvCxnSpPr>
            <p:nvPr/>
          </p:nvCxnSpPr>
          <p:spPr>
            <a:xfrm flipH="1">
              <a:off x="8250128" y="3691662"/>
              <a:ext cx="1" cy="32655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148" name="TextBox 147">
            <a:extLst>
              <a:ext uri="{FF2B5EF4-FFF2-40B4-BE49-F238E27FC236}">
                <a16:creationId xmlns:a16="http://schemas.microsoft.com/office/drawing/2014/main" id="{E03BB6F0-FC75-493B-A909-64DC49D61EC4}"/>
              </a:ext>
            </a:extLst>
          </p:cNvPr>
          <p:cNvSpPr txBox="1"/>
          <p:nvPr/>
        </p:nvSpPr>
        <p:spPr>
          <a:xfrm>
            <a:off x="378679" y="4400188"/>
            <a:ext cx="3818351" cy="646331"/>
          </a:xfrm>
          <a:prstGeom prst="rect">
            <a:avLst/>
          </a:prstGeom>
          <a:noFill/>
          <a:ln w="19050">
            <a:solidFill>
              <a:schemeClr val="tx1"/>
            </a:solidFill>
          </a:ln>
        </p:spPr>
        <p:txBody>
          <a:bodyPr wrap="square" rtlCol="0">
            <a:spAutoFit/>
          </a:bodyPr>
          <a:lstStyle/>
          <a:p>
            <a:pPr algn="ctr"/>
            <a:r>
              <a:rPr lang="en-US" sz="1200" b="1" u="sng" dirty="0">
                <a:solidFill>
                  <a:srgbClr val="FF0000"/>
                </a:solidFill>
                <a:latin typeface="Arial" panose="020B0604020202020204" pitchFamily="34" charset="0"/>
                <a:cs typeface="Arial" panose="020B0604020202020204" pitchFamily="34" charset="0"/>
              </a:rPr>
              <a:t>Part: 1 </a:t>
            </a:r>
          </a:p>
          <a:p>
            <a:r>
              <a:rPr lang="en-US" sz="1200" dirty="0">
                <a:solidFill>
                  <a:srgbClr val="FF0000"/>
                </a:solidFill>
                <a:latin typeface="Arial" panose="020B0604020202020204" pitchFamily="34" charset="0"/>
                <a:cs typeface="Arial" panose="020B0604020202020204" pitchFamily="34" charset="0"/>
              </a:rPr>
              <a:t>Construction of LUTs with aerosol size parameters and simulated aerosol optical properties</a:t>
            </a:r>
          </a:p>
        </p:txBody>
      </p:sp>
      <p:sp>
        <p:nvSpPr>
          <p:cNvPr id="151" name="TextBox 150">
            <a:extLst>
              <a:ext uri="{FF2B5EF4-FFF2-40B4-BE49-F238E27FC236}">
                <a16:creationId xmlns:a16="http://schemas.microsoft.com/office/drawing/2014/main" id="{981929EE-8048-4D2B-B3AA-B61B187E012E}"/>
              </a:ext>
            </a:extLst>
          </p:cNvPr>
          <p:cNvSpPr txBox="1"/>
          <p:nvPr/>
        </p:nvSpPr>
        <p:spPr>
          <a:xfrm>
            <a:off x="5766526" y="4441412"/>
            <a:ext cx="2613925" cy="517065"/>
          </a:xfrm>
          <a:prstGeom prst="rect">
            <a:avLst/>
          </a:prstGeom>
          <a:noFill/>
          <a:ln w="19050">
            <a:solidFill>
              <a:schemeClr val="tx1"/>
            </a:solidFill>
          </a:ln>
        </p:spPr>
        <p:txBody>
          <a:bodyPr wrap="square" rtlCol="0">
            <a:spAutoFit/>
          </a:bodyPr>
          <a:lstStyle/>
          <a:p>
            <a:pPr algn="ctr">
              <a:lnSpc>
                <a:spcPct val="130000"/>
              </a:lnSpc>
            </a:pPr>
            <a:r>
              <a:rPr lang="en-US" sz="1200" b="1" u="sng" dirty="0">
                <a:solidFill>
                  <a:srgbClr val="0000FF"/>
                </a:solidFill>
                <a:latin typeface="Arial" panose="020B0604020202020204" pitchFamily="34" charset="0"/>
                <a:cs typeface="Arial" panose="020B0604020202020204" pitchFamily="34" charset="0"/>
              </a:rPr>
              <a:t>Part: II </a:t>
            </a:r>
          </a:p>
          <a:p>
            <a:pPr algn="ctr"/>
            <a:r>
              <a:rPr lang="en-US" sz="1200" dirty="0">
                <a:solidFill>
                  <a:srgbClr val="0000FF"/>
                </a:solidFill>
                <a:latin typeface="Arial" panose="020B0604020202020204" pitchFamily="34" charset="0"/>
                <a:cs typeface="Arial" panose="020B0604020202020204" pitchFamily="34" charset="0"/>
              </a:rPr>
              <a:t>CCN estimation and validation</a:t>
            </a:r>
          </a:p>
        </p:txBody>
      </p:sp>
      <p:pic>
        <p:nvPicPr>
          <p:cNvPr id="2" name="Methodology">
            <a:hlinkClick r:id="" action="ppaction://media"/>
            <a:extLst>
              <a:ext uri="{FF2B5EF4-FFF2-40B4-BE49-F238E27FC236}">
                <a16:creationId xmlns:a16="http://schemas.microsoft.com/office/drawing/2014/main" id="{04D66656-3163-417C-B1AB-7EE0E59718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5690" y="136324"/>
            <a:ext cx="487363" cy="487363"/>
          </a:xfrm>
          <a:prstGeom prst="rect">
            <a:avLst/>
          </a:prstGeom>
        </p:spPr>
      </p:pic>
    </p:spTree>
    <p:extLst>
      <p:ext uri="{BB962C8B-B14F-4D97-AF65-F5344CB8AC3E}">
        <p14:creationId xmlns:p14="http://schemas.microsoft.com/office/powerpoint/2010/main" val="102979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0AEE78-EC49-4428-B5EA-B9051B4864A9}"/>
              </a:ext>
            </a:extLst>
          </p:cNvPr>
          <p:cNvSpPr txBox="1"/>
          <p:nvPr/>
        </p:nvSpPr>
        <p:spPr>
          <a:xfrm>
            <a:off x="307273" y="842037"/>
            <a:ext cx="4192364" cy="1345048"/>
          </a:xfrm>
          <a:prstGeom prst="rect">
            <a:avLst/>
          </a:prstGeom>
          <a:noFill/>
        </p:spPr>
        <p:txBody>
          <a:bodyPr wrap="square" rtlCol="0">
            <a:spAutoFit/>
          </a:bodyPr>
          <a:lstStyle/>
          <a:p>
            <a:pPr algn="just">
              <a:lnSpc>
                <a:spcPct val="150000"/>
              </a:lnSpc>
            </a:pPr>
            <a:r>
              <a:rPr lang="en-US" sz="1400" dirty="0">
                <a:latin typeface="Arial" panose="020B0604020202020204" pitchFamily="34" charset="0"/>
                <a:cs typeface="Arial" panose="020B0604020202020204" pitchFamily="34" charset="0"/>
              </a:rPr>
              <a:t>Parameters representing the volume concentration can be transformed to parameters for the number concentration through the Eq. (1-3) (</a:t>
            </a:r>
            <a:r>
              <a:rPr lang="en-US" sz="1400" i="1" dirty="0">
                <a:solidFill>
                  <a:srgbClr val="0000FF"/>
                </a:solidFill>
                <a:latin typeface="Arial" panose="020B0604020202020204" pitchFamily="34" charset="0"/>
                <a:cs typeface="Arial" panose="020B0604020202020204" pitchFamily="34" charset="0"/>
              </a:rPr>
              <a:t>Horvath et al., 1990</a:t>
            </a:r>
            <a:r>
              <a:rPr lang="en-US" sz="1400" dirty="0">
                <a:latin typeface="Arial" panose="020B0604020202020204" pitchFamily="34" charset="0"/>
                <a:cs typeface="Arial" panose="020B0604020202020204" pitchFamily="34" charset="0"/>
              </a:rPr>
              <a:t>):</a:t>
            </a:r>
          </a:p>
        </p:txBody>
      </p:sp>
      <p:sp>
        <p:nvSpPr>
          <p:cNvPr id="13" name="Text Placeholder 2">
            <a:extLst>
              <a:ext uri="{FF2B5EF4-FFF2-40B4-BE49-F238E27FC236}">
                <a16:creationId xmlns:a16="http://schemas.microsoft.com/office/drawing/2014/main" id="{39AEF6E4-7CCB-4BCB-A724-823733443A11}"/>
              </a:ext>
            </a:extLst>
          </p:cNvPr>
          <p:cNvSpPr txBox="1">
            <a:spLocks/>
          </p:cNvSpPr>
          <p:nvPr/>
        </p:nvSpPr>
        <p:spPr>
          <a:xfrm>
            <a:off x="159957" y="246194"/>
            <a:ext cx="3754201" cy="430183"/>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C00000"/>
                </a:solidFill>
              </a:rPr>
              <a:t>Mie Code Simulations</a:t>
            </a:r>
          </a:p>
        </p:txBody>
      </p:sp>
      <p:pic>
        <p:nvPicPr>
          <p:cNvPr id="2" name="Picture 1">
            <a:extLst>
              <a:ext uri="{FF2B5EF4-FFF2-40B4-BE49-F238E27FC236}">
                <a16:creationId xmlns:a16="http://schemas.microsoft.com/office/drawing/2014/main" id="{32741E67-2177-4A5D-87D9-2C5B66519559}"/>
              </a:ext>
            </a:extLst>
          </p:cNvPr>
          <p:cNvPicPr>
            <a:picLocks noChangeAspect="1"/>
          </p:cNvPicPr>
          <p:nvPr/>
        </p:nvPicPr>
        <p:blipFill>
          <a:blip r:embed="rId4"/>
          <a:stretch>
            <a:fillRect/>
          </a:stretch>
        </p:blipFill>
        <p:spPr>
          <a:xfrm>
            <a:off x="532851" y="2571750"/>
            <a:ext cx="7926993" cy="2436192"/>
          </a:xfrm>
          <a:prstGeom prst="rect">
            <a:avLst/>
          </a:prstGeom>
        </p:spPr>
      </p:pic>
      <p:grpSp>
        <p:nvGrpSpPr>
          <p:cNvPr id="5" name="Group 4">
            <a:extLst>
              <a:ext uri="{FF2B5EF4-FFF2-40B4-BE49-F238E27FC236}">
                <a16:creationId xmlns:a16="http://schemas.microsoft.com/office/drawing/2014/main" id="{C80AB3B0-BD9F-4A1B-A1A9-7D5452E71E6F}"/>
              </a:ext>
            </a:extLst>
          </p:cNvPr>
          <p:cNvGrpSpPr/>
          <p:nvPr/>
        </p:nvGrpSpPr>
        <p:grpSpPr>
          <a:xfrm>
            <a:off x="4644365" y="461285"/>
            <a:ext cx="4001588" cy="1980807"/>
            <a:chOff x="4644365" y="461285"/>
            <a:chExt cx="4001588" cy="1980807"/>
          </a:xfrm>
        </p:grpSpPr>
        <p:pic>
          <p:nvPicPr>
            <p:cNvPr id="6" name="Picture 5">
              <a:extLst>
                <a:ext uri="{FF2B5EF4-FFF2-40B4-BE49-F238E27FC236}">
                  <a16:creationId xmlns:a16="http://schemas.microsoft.com/office/drawing/2014/main" id="{E541EFB8-1562-454D-9A53-AD8FC00645FA}"/>
                </a:ext>
              </a:extLst>
            </p:cNvPr>
            <p:cNvPicPr>
              <a:picLocks noChangeAspect="1"/>
            </p:cNvPicPr>
            <p:nvPr/>
          </p:nvPicPr>
          <p:blipFill>
            <a:blip r:embed="rId5"/>
            <a:stretch>
              <a:fillRect/>
            </a:stretch>
          </p:blipFill>
          <p:spPr>
            <a:xfrm>
              <a:off x="4691715" y="461285"/>
              <a:ext cx="2322941" cy="496082"/>
            </a:xfrm>
            <a:prstGeom prst="rect">
              <a:avLst/>
            </a:prstGeom>
          </p:spPr>
        </p:pic>
        <p:pic>
          <p:nvPicPr>
            <p:cNvPr id="7" name="Picture 6">
              <a:extLst>
                <a:ext uri="{FF2B5EF4-FFF2-40B4-BE49-F238E27FC236}">
                  <a16:creationId xmlns:a16="http://schemas.microsoft.com/office/drawing/2014/main" id="{65538A1A-B644-4780-A178-969B074BD8E6}"/>
                </a:ext>
              </a:extLst>
            </p:cNvPr>
            <p:cNvPicPr>
              <a:picLocks noChangeAspect="1"/>
            </p:cNvPicPr>
            <p:nvPr/>
          </p:nvPicPr>
          <p:blipFill>
            <a:blip r:embed="rId6"/>
            <a:stretch>
              <a:fillRect/>
            </a:stretch>
          </p:blipFill>
          <p:spPr>
            <a:xfrm>
              <a:off x="4644365" y="1108938"/>
              <a:ext cx="1844336" cy="484289"/>
            </a:xfrm>
            <a:prstGeom prst="rect">
              <a:avLst/>
            </a:prstGeom>
          </p:spPr>
        </p:pic>
        <p:pic>
          <p:nvPicPr>
            <p:cNvPr id="12" name="Picture 11">
              <a:extLst>
                <a:ext uri="{FF2B5EF4-FFF2-40B4-BE49-F238E27FC236}">
                  <a16:creationId xmlns:a16="http://schemas.microsoft.com/office/drawing/2014/main" id="{29773433-B030-40F2-B407-0AD23D219FE0}"/>
                </a:ext>
              </a:extLst>
            </p:cNvPr>
            <p:cNvPicPr>
              <a:picLocks noChangeAspect="1"/>
            </p:cNvPicPr>
            <p:nvPr/>
          </p:nvPicPr>
          <p:blipFill>
            <a:blip r:embed="rId7"/>
            <a:stretch>
              <a:fillRect/>
            </a:stretch>
          </p:blipFill>
          <p:spPr>
            <a:xfrm>
              <a:off x="4644365" y="1804800"/>
              <a:ext cx="3433812" cy="637292"/>
            </a:xfrm>
            <a:prstGeom prst="rect">
              <a:avLst/>
            </a:prstGeom>
          </p:spPr>
        </p:pic>
        <p:sp>
          <p:nvSpPr>
            <p:cNvPr id="4" name="TextBox 3">
              <a:extLst>
                <a:ext uri="{FF2B5EF4-FFF2-40B4-BE49-F238E27FC236}">
                  <a16:creationId xmlns:a16="http://schemas.microsoft.com/office/drawing/2014/main" id="{042AACDA-9658-43D7-8F5C-B9B271AB961E}"/>
                </a:ext>
              </a:extLst>
            </p:cNvPr>
            <p:cNvSpPr txBox="1"/>
            <p:nvPr/>
          </p:nvSpPr>
          <p:spPr>
            <a:xfrm>
              <a:off x="8273735" y="537877"/>
              <a:ext cx="372218"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(1)</a:t>
              </a:r>
            </a:p>
          </p:txBody>
        </p:sp>
        <p:sp>
          <p:nvSpPr>
            <p:cNvPr id="9" name="TextBox 8">
              <a:extLst>
                <a:ext uri="{FF2B5EF4-FFF2-40B4-BE49-F238E27FC236}">
                  <a16:creationId xmlns:a16="http://schemas.microsoft.com/office/drawing/2014/main" id="{325B240A-905E-4495-8AF0-2E468FE48B6C}"/>
                </a:ext>
              </a:extLst>
            </p:cNvPr>
            <p:cNvSpPr txBox="1"/>
            <p:nvPr/>
          </p:nvSpPr>
          <p:spPr>
            <a:xfrm>
              <a:off x="8273735" y="1212582"/>
              <a:ext cx="372218"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(2)</a:t>
              </a:r>
            </a:p>
          </p:txBody>
        </p:sp>
        <p:sp>
          <p:nvSpPr>
            <p:cNvPr id="10" name="TextBox 9">
              <a:extLst>
                <a:ext uri="{FF2B5EF4-FFF2-40B4-BE49-F238E27FC236}">
                  <a16:creationId xmlns:a16="http://schemas.microsoft.com/office/drawing/2014/main" id="{95CA8E3A-0123-4B5F-ACF5-9262D332C4EF}"/>
                </a:ext>
              </a:extLst>
            </p:cNvPr>
            <p:cNvSpPr txBox="1"/>
            <p:nvPr/>
          </p:nvSpPr>
          <p:spPr>
            <a:xfrm>
              <a:off x="8273735" y="1984946"/>
              <a:ext cx="372218"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(3)</a:t>
              </a:r>
            </a:p>
          </p:txBody>
        </p:sp>
      </p:grpSp>
      <p:pic>
        <p:nvPicPr>
          <p:cNvPr id="8" name="Mie_Code_Simulation">
            <a:hlinkClick r:id="" action="ppaction://media"/>
            <a:extLst>
              <a:ext uri="{FF2B5EF4-FFF2-40B4-BE49-F238E27FC236}">
                <a16:creationId xmlns:a16="http://schemas.microsoft.com/office/drawing/2014/main" id="{CA7D376C-67E6-4DFE-A7D6-C72DB11907B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914158" y="199771"/>
            <a:ext cx="487363" cy="487363"/>
          </a:xfrm>
          <a:prstGeom prst="rect">
            <a:avLst/>
          </a:prstGeom>
        </p:spPr>
      </p:pic>
    </p:spTree>
    <p:extLst>
      <p:ext uri="{BB962C8B-B14F-4D97-AF65-F5344CB8AC3E}">
        <p14:creationId xmlns:p14="http://schemas.microsoft.com/office/powerpoint/2010/main" val="181970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2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4529218-B519-40BD-95C9-0DEDE9BB6CC8}"/>
              </a:ext>
            </a:extLst>
          </p:cNvPr>
          <p:cNvSpPr>
            <a:spLocks noGrp="1"/>
          </p:cNvSpPr>
          <p:nvPr>
            <p:ph type="body" sz="quarter" idx="3"/>
          </p:nvPr>
        </p:nvSpPr>
        <p:spPr/>
        <p:txBody>
          <a:bodyPr/>
          <a:lstStyle/>
          <a:p>
            <a:r>
              <a:rPr lang="en-US" dirty="0"/>
              <a:t>Predefined Aerosol Models</a:t>
            </a:r>
          </a:p>
        </p:txBody>
      </p:sp>
      <p:pic>
        <p:nvPicPr>
          <p:cNvPr id="4" name="Picture 3">
            <a:extLst>
              <a:ext uri="{FF2B5EF4-FFF2-40B4-BE49-F238E27FC236}">
                <a16:creationId xmlns:a16="http://schemas.microsoft.com/office/drawing/2014/main" id="{C58E7C5E-98E6-45B1-8647-C991FB1A8B1E}"/>
              </a:ext>
            </a:extLst>
          </p:cNvPr>
          <p:cNvPicPr>
            <a:picLocks noChangeAspect="1"/>
          </p:cNvPicPr>
          <p:nvPr/>
        </p:nvPicPr>
        <p:blipFill>
          <a:blip r:embed="rId4"/>
          <a:stretch>
            <a:fillRect/>
          </a:stretch>
        </p:blipFill>
        <p:spPr>
          <a:xfrm>
            <a:off x="350731" y="1417155"/>
            <a:ext cx="6767117" cy="3381097"/>
          </a:xfrm>
          <a:prstGeom prst="rect">
            <a:avLst/>
          </a:prstGeom>
        </p:spPr>
      </p:pic>
      <p:sp>
        <p:nvSpPr>
          <p:cNvPr id="5" name="TextBox 4">
            <a:extLst>
              <a:ext uri="{FF2B5EF4-FFF2-40B4-BE49-F238E27FC236}">
                <a16:creationId xmlns:a16="http://schemas.microsoft.com/office/drawing/2014/main" id="{BAF20853-47EF-453D-811E-04D2E91C0045}"/>
              </a:ext>
            </a:extLst>
          </p:cNvPr>
          <p:cNvSpPr txBox="1"/>
          <p:nvPr/>
        </p:nvSpPr>
        <p:spPr>
          <a:xfrm>
            <a:off x="7380984" y="3960206"/>
            <a:ext cx="1848135" cy="1015663"/>
          </a:xfrm>
          <a:prstGeom prst="rect">
            <a:avLst/>
          </a:prstGeom>
          <a:noFill/>
        </p:spPr>
        <p:txBody>
          <a:bodyPr wrap="none" rtlCol="0">
            <a:spAutoFit/>
          </a:bodyPr>
          <a:lstStyle/>
          <a:p>
            <a:r>
              <a:rPr lang="en-US" sz="1200" dirty="0" err="1">
                <a:solidFill>
                  <a:srgbClr val="0000FF"/>
                </a:solidFill>
                <a:latin typeface="Arial" panose="020B0604020202020204" pitchFamily="34" charset="0"/>
                <a:cs typeface="Arial" panose="020B0604020202020204" pitchFamily="34" charset="0"/>
              </a:rPr>
              <a:t>Dubovik</a:t>
            </a:r>
            <a:r>
              <a:rPr lang="en-US" sz="1200" dirty="0">
                <a:solidFill>
                  <a:srgbClr val="0000FF"/>
                </a:solidFill>
                <a:latin typeface="Arial" panose="020B0604020202020204" pitchFamily="34" charset="0"/>
                <a:cs typeface="Arial" panose="020B0604020202020204" pitchFamily="34" charset="0"/>
              </a:rPr>
              <a:t> et al., (2002)</a:t>
            </a:r>
          </a:p>
          <a:p>
            <a:endParaRPr lang="en-US" sz="1200" dirty="0">
              <a:solidFill>
                <a:srgbClr val="0000FF"/>
              </a:solidFill>
              <a:latin typeface="Arial" panose="020B0604020202020204" pitchFamily="34" charset="0"/>
              <a:cs typeface="Arial" panose="020B0604020202020204" pitchFamily="34" charset="0"/>
            </a:endParaRPr>
          </a:p>
          <a:p>
            <a:r>
              <a:rPr lang="en-US" sz="1200" dirty="0" err="1">
                <a:solidFill>
                  <a:srgbClr val="0000FF"/>
                </a:solidFill>
                <a:latin typeface="Arial" panose="020B0604020202020204" pitchFamily="34" charset="0"/>
                <a:cs typeface="Arial" panose="020B0604020202020204" pitchFamily="34" charset="0"/>
              </a:rPr>
              <a:t>Veselovskii</a:t>
            </a:r>
            <a:r>
              <a:rPr lang="en-US" sz="1200" dirty="0">
                <a:solidFill>
                  <a:srgbClr val="0000FF"/>
                </a:solidFill>
                <a:latin typeface="Arial" panose="020B0604020202020204" pitchFamily="34" charset="0"/>
                <a:cs typeface="Arial" panose="020B0604020202020204" pitchFamily="34" charset="0"/>
              </a:rPr>
              <a:t> et al., (2004)</a:t>
            </a:r>
          </a:p>
          <a:p>
            <a:endParaRPr lang="en-US" sz="1200" dirty="0">
              <a:solidFill>
                <a:srgbClr val="0000FF"/>
              </a:solidFill>
              <a:latin typeface="Arial" panose="020B0604020202020204" pitchFamily="34" charset="0"/>
              <a:cs typeface="Arial" panose="020B0604020202020204" pitchFamily="34" charset="0"/>
            </a:endParaRPr>
          </a:p>
          <a:p>
            <a:r>
              <a:rPr lang="en-US" sz="1200" dirty="0">
                <a:solidFill>
                  <a:srgbClr val="0000FF"/>
                </a:solidFill>
                <a:latin typeface="Arial" panose="020B0604020202020204" pitchFamily="34" charset="0"/>
                <a:cs typeface="Arial" panose="020B0604020202020204" pitchFamily="34" charset="0"/>
              </a:rPr>
              <a:t>Torres et al., (2017)</a:t>
            </a:r>
          </a:p>
        </p:txBody>
      </p:sp>
      <p:pic>
        <p:nvPicPr>
          <p:cNvPr id="2" name="Predefined_aerosol_model">
            <a:hlinkClick r:id="" action="ppaction://media"/>
            <a:extLst>
              <a:ext uri="{FF2B5EF4-FFF2-40B4-BE49-F238E27FC236}">
                <a16:creationId xmlns:a16="http://schemas.microsoft.com/office/drawing/2014/main" id="{C78932EC-044A-4837-A31D-57932541C3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051" y="335714"/>
            <a:ext cx="487363" cy="487363"/>
          </a:xfrm>
          <a:prstGeom prst="rect">
            <a:avLst/>
          </a:prstGeom>
        </p:spPr>
      </p:pic>
    </p:spTree>
    <p:extLst>
      <p:ext uri="{BB962C8B-B14F-4D97-AF65-F5344CB8AC3E}">
        <p14:creationId xmlns:p14="http://schemas.microsoft.com/office/powerpoint/2010/main" val="222708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3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4529218-B519-40BD-95C9-0DEDE9BB6CC8}"/>
              </a:ext>
            </a:extLst>
          </p:cNvPr>
          <p:cNvSpPr>
            <a:spLocks noGrp="1"/>
          </p:cNvSpPr>
          <p:nvPr>
            <p:ph type="body" sz="quarter" idx="3"/>
          </p:nvPr>
        </p:nvSpPr>
        <p:spPr/>
        <p:txBody>
          <a:bodyPr/>
          <a:lstStyle/>
          <a:p>
            <a:r>
              <a:rPr lang="en-US" dirty="0">
                <a:latin typeface="Calibri" panose="020F0502020204030204" pitchFamily="34" charset="0"/>
                <a:cs typeface="Calibri" panose="020F0502020204030204" pitchFamily="34" charset="0"/>
              </a:rPr>
              <a:t>CCN Estimation:</a:t>
            </a:r>
            <a:endParaRPr lang="en-US" dirty="0"/>
          </a:p>
        </p:txBody>
      </p:sp>
      <p:sp>
        <p:nvSpPr>
          <p:cNvPr id="8" name="TextBox 7">
            <a:extLst>
              <a:ext uri="{FF2B5EF4-FFF2-40B4-BE49-F238E27FC236}">
                <a16:creationId xmlns:a16="http://schemas.microsoft.com/office/drawing/2014/main" id="{7BC79C6F-FF33-410A-B19E-B07F3B07EDAF}"/>
              </a:ext>
            </a:extLst>
          </p:cNvPr>
          <p:cNvSpPr txBox="1"/>
          <p:nvPr/>
        </p:nvSpPr>
        <p:spPr>
          <a:xfrm>
            <a:off x="3887845" y="885140"/>
            <a:ext cx="5256155" cy="4031873"/>
          </a:xfrm>
          <a:prstGeom prst="rect">
            <a:avLst/>
          </a:prstGeom>
          <a:noFill/>
        </p:spPr>
        <p:txBody>
          <a:bodyPr wrap="square" rtlCol="0">
            <a:spAutoFit/>
          </a:bodyPr>
          <a:lstStyle/>
          <a:p>
            <a:pPr algn="just"/>
            <a:r>
              <a:rPr lang="el-GR" sz="1600" dirty="0">
                <a:latin typeface="Calibri" panose="020F0502020204030204" pitchFamily="34" charset="0"/>
                <a:cs typeface="Calibri" panose="020F0502020204030204" pitchFamily="34" charset="0"/>
              </a:rPr>
              <a:t>κ</a:t>
            </a:r>
            <a:r>
              <a:rPr lang="en-US" sz="1600" dirty="0">
                <a:latin typeface="Arial" panose="020B0604020202020204" pitchFamily="34" charset="0"/>
                <a:cs typeface="Arial" panose="020B0604020202020204" pitchFamily="34" charset="0"/>
              </a:rPr>
              <a:t>-Köhler theory will be used to determine the critical radius for CCN activation at various critical supersaturation (</a:t>
            </a:r>
            <a:r>
              <a:rPr lang="en-US" sz="1600" i="1" dirty="0">
                <a:solidFill>
                  <a:srgbClr val="0000FF"/>
                </a:solidFill>
                <a:latin typeface="Arial" panose="020B0604020202020204" pitchFamily="34" charset="0"/>
                <a:cs typeface="Arial" panose="020B0604020202020204" pitchFamily="34" charset="0"/>
              </a:rPr>
              <a:t>Petters &amp; Kreidenweis, 2007</a:t>
            </a:r>
            <a:r>
              <a:rPr lang="en-US" sz="1600" dirty="0">
                <a:latin typeface="Arial" panose="020B0604020202020204" pitchFamily="34" charset="0"/>
                <a:cs typeface="Arial" panose="020B0604020202020204" pitchFamily="34" charset="0"/>
              </a:rPr>
              <a:t>) using aerosol size parameters.</a:t>
            </a:r>
          </a:p>
          <a:p>
            <a:pPr algn="just"/>
            <a:endParaRPr lang="en-US" sz="16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The aerosol the aerosol size distribution is affected by aerosol hygroscopic characteristics particularly in the high moist environment or near cloud base. Therefore, the wet size distribution will be corrected to dry size distribution by using the hygroscopic enhancement factor using relative humidity (RH)- dependent aerosol property. </a:t>
            </a:r>
          </a:p>
          <a:p>
            <a:pPr algn="just"/>
            <a:endParaRPr lang="en-US" sz="16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Finally, the CCN concentrations will be calculated by integrating the aerosol size distribution over a range of critical radius at various supersaturations.</a:t>
            </a:r>
          </a:p>
        </p:txBody>
      </p:sp>
      <p:grpSp>
        <p:nvGrpSpPr>
          <p:cNvPr id="5" name="Group 4">
            <a:extLst>
              <a:ext uri="{FF2B5EF4-FFF2-40B4-BE49-F238E27FC236}">
                <a16:creationId xmlns:a16="http://schemas.microsoft.com/office/drawing/2014/main" id="{DF2B50B4-0B3E-46E2-BA55-2C35B5F826B5}"/>
              </a:ext>
            </a:extLst>
          </p:cNvPr>
          <p:cNvGrpSpPr/>
          <p:nvPr/>
        </p:nvGrpSpPr>
        <p:grpSpPr>
          <a:xfrm>
            <a:off x="125949" y="1493116"/>
            <a:ext cx="3557359" cy="3230346"/>
            <a:chOff x="125949" y="1493116"/>
            <a:chExt cx="3557359" cy="3230346"/>
          </a:xfrm>
        </p:grpSpPr>
        <p:pic>
          <p:nvPicPr>
            <p:cNvPr id="2" name="Picture 1">
              <a:extLst>
                <a:ext uri="{FF2B5EF4-FFF2-40B4-BE49-F238E27FC236}">
                  <a16:creationId xmlns:a16="http://schemas.microsoft.com/office/drawing/2014/main" id="{507C00EF-15BD-4B28-A6CD-2DF004119185}"/>
                </a:ext>
              </a:extLst>
            </p:cNvPr>
            <p:cNvPicPr>
              <a:picLocks noChangeAspect="1"/>
            </p:cNvPicPr>
            <p:nvPr/>
          </p:nvPicPr>
          <p:blipFill>
            <a:blip r:embed="rId4"/>
            <a:stretch>
              <a:fillRect/>
            </a:stretch>
          </p:blipFill>
          <p:spPr>
            <a:xfrm>
              <a:off x="125949" y="1493116"/>
              <a:ext cx="3025078" cy="728137"/>
            </a:xfrm>
            <a:prstGeom prst="rect">
              <a:avLst/>
            </a:prstGeom>
          </p:spPr>
        </p:pic>
        <p:pic>
          <p:nvPicPr>
            <p:cNvPr id="9" name="Picture 8">
              <a:extLst>
                <a:ext uri="{FF2B5EF4-FFF2-40B4-BE49-F238E27FC236}">
                  <a16:creationId xmlns:a16="http://schemas.microsoft.com/office/drawing/2014/main" id="{9AC81D11-95C5-419B-8249-08731EEF031E}"/>
                </a:ext>
              </a:extLst>
            </p:cNvPr>
            <p:cNvPicPr>
              <a:picLocks noChangeAspect="1"/>
            </p:cNvPicPr>
            <p:nvPr/>
          </p:nvPicPr>
          <p:blipFill>
            <a:blip r:embed="rId5"/>
            <a:stretch>
              <a:fillRect/>
            </a:stretch>
          </p:blipFill>
          <p:spPr>
            <a:xfrm>
              <a:off x="125949" y="2575716"/>
              <a:ext cx="2048766" cy="747349"/>
            </a:xfrm>
            <a:prstGeom prst="rect">
              <a:avLst/>
            </a:prstGeom>
          </p:spPr>
        </p:pic>
        <p:pic>
          <p:nvPicPr>
            <p:cNvPr id="10" name="Picture 9">
              <a:extLst>
                <a:ext uri="{FF2B5EF4-FFF2-40B4-BE49-F238E27FC236}">
                  <a16:creationId xmlns:a16="http://schemas.microsoft.com/office/drawing/2014/main" id="{3B12A7DA-0F32-4F2C-82FD-A9D6BECA4B64}"/>
                </a:ext>
              </a:extLst>
            </p:cNvPr>
            <p:cNvPicPr>
              <a:picLocks noChangeAspect="1"/>
            </p:cNvPicPr>
            <p:nvPr/>
          </p:nvPicPr>
          <p:blipFill>
            <a:blip r:embed="rId6"/>
            <a:stretch>
              <a:fillRect/>
            </a:stretch>
          </p:blipFill>
          <p:spPr>
            <a:xfrm>
              <a:off x="125949" y="3917384"/>
              <a:ext cx="2503430" cy="806078"/>
            </a:xfrm>
            <a:prstGeom prst="rect">
              <a:avLst/>
            </a:prstGeom>
          </p:spPr>
        </p:pic>
        <p:sp>
          <p:nvSpPr>
            <p:cNvPr id="4" name="TextBox 3">
              <a:extLst>
                <a:ext uri="{FF2B5EF4-FFF2-40B4-BE49-F238E27FC236}">
                  <a16:creationId xmlns:a16="http://schemas.microsoft.com/office/drawing/2014/main" id="{4E104B13-57C4-4FD9-9903-0A3E7B757587}"/>
                </a:ext>
              </a:extLst>
            </p:cNvPr>
            <p:cNvSpPr txBox="1"/>
            <p:nvPr/>
          </p:nvSpPr>
          <p:spPr>
            <a:xfrm>
              <a:off x="3280634" y="1672518"/>
              <a:ext cx="402674"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(4)</a:t>
              </a:r>
            </a:p>
          </p:txBody>
        </p:sp>
        <p:sp>
          <p:nvSpPr>
            <p:cNvPr id="11" name="TextBox 10">
              <a:extLst>
                <a:ext uri="{FF2B5EF4-FFF2-40B4-BE49-F238E27FC236}">
                  <a16:creationId xmlns:a16="http://schemas.microsoft.com/office/drawing/2014/main" id="{731D14EE-68CB-4ADC-80BC-0023645F0230}"/>
                </a:ext>
              </a:extLst>
            </p:cNvPr>
            <p:cNvSpPr txBox="1"/>
            <p:nvPr/>
          </p:nvSpPr>
          <p:spPr>
            <a:xfrm>
              <a:off x="3276044" y="2795501"/>
              <a:ext cx="402674"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(5)</a:t>
              </a:r>
            </a:p>
          </p:txBody>
        </p:sp>
        <p:sp>
          <p:nvSpPr>
            <p:cNvPr id="12" name="TextBox 11">
              <a:extLst>
                <a:ext uri="{FF2B5EF4-FFF2-40B4-BE49-F238E27FC236}">
                  <a16:creationId xmlns:a16="http://schemas.microsoft.com/office/drawing/2014/main" id="{5AD59154-5FDC-4F36-A634-46478E1EB9A5}"/>
                </a:ext>
              </a:extLst>
            </p:cNvPr>
            <p:cNvSpPr txBox="1"/>
            <p:nvPr/>
          </p:nvSpPr>
          <p:spPr>
            <a:xfrm>
              <a:off x="3276044" y="4166534"/>
              <a:ext cx="402674"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(6)</a:t>
              </a:r>
            </a:p>
          </p:txBody>
        </p:sp>
      </p:grpSp>
      <p:pic>
        <p:nvPicPr>
          <p:cNvPr id="6" name="ccn_estimation">
            <a:hlinkClick r:id="" action="ppaction://media"/>
            <a:extLst>
              <a:ext uri="{FF2B5EF4-FFF2-40B4-BE49-F238E27FC236}">
                <a16:creationId xmlns:a16="http://schemas.microsoft.com/office/drawing/2014/main" id="{C62402C8-5283-4A29-AA2E-4C6A3B8C3E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33374" y="233856"/>
            <a:ext cx="487363" cy="487363"/>
          </a:xfrm>
          <a:prstGeom prst="rect">
            <a:avLst/>
          </a:prstGeom>
        </p:spPr>
      </p:pic>
    </p:spTree>
    <p:extLst>
      <p:ext uri="{BB962C8B-B14F-4D97-AF65-F5344CB8AC3E}">
        <p14:creationId xmlns:p14="http://schemas.microsoft.com/office/powerpoint/2010/main" val="126512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4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4E6366-EFBC-5F4B-88DF-2C53F2A89F2E}"/>
              </a:ext>
            </a:extLst>
          </p:cNvPr>
          <p:cNvSpPr>
            <a:spLocks noGrp="1"/>
          </p:cNvSpPr>
          <p:nvPr>
            <p:ph type="body" sz="quarter" idx="3"/>
          </p:nvPr>
        </p:nvSpPr>
        <p:spPr/>
        <p:txBody>
          <a:bodyPr/>
          <a:lstStyle/>
          <a:p>
            <a:r>
              <a:rPr lang="en-US" dirty="0"/>
              <a:t>Results</a:t>
            </a:r>
          </a:p>
        </p:txBody>
      </p:sp>
      <p:pic>
        <p:nvPicPr>
          <p:cNvPr id="19" name="Picture 18">
            <a:extLst>
              <a:ext uri="{FF2B5EF4-FFF2-40B4-BE49-F238E27FC236}">
                <a16:creationId xmlns:a16="http://schemas.microsoft.com/office/drawing/2014/main" id="{5D88E122-B682-43F7-9443-920FF5DE245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84341" y="1480144"/>
            <a:ext cx="4659659" cy="3322101"/>
          </a:xfrm>
          <a:prstGeom prst="rect">
            <a:avLst/>
          </a:prstGeom>
        </p:spPr>
      </p:pic>
      <p:sp>
        <p:nvSpPr>
          <p:cNvPr id="20" name="TextBox 19">
            <a:extLst>
              <a:ext uri="{FF2B5EF4-FFF2-40B4-BE49-F238E27FC236}">
                <a16:creationId xmlns:a16="http://schemas.microsoft.com/office/drawing/2014/main" id="{84C5DC9B-6F54-46F5-9574-7F1BEE853065}"/>
              </a:ext>
            </a:extLst>
          </p:cNvPr>
          <p:cNvSpPr txBox="1"/>
          <p:nvPr/>
        </p:nvSpPr>
        <p:spPr>
          <a:xfrm>
            <a:off x="72361" y="3174130"/>
            <a:ext cx="5131166" cy="1969770"/>
          </a:xfrm>
          <a:prstGeom prst="rect">
            <a:avLst/>
          </a:prstGeom>
          <a:noFill/>
        </p:spPr>
        <p:txBody>
          <a:bodyPr wrap="square" rtlCol="0">
            <a:spAutoFit/>
          </a:bodyPr>
          <a:lstStyle/>
          <a:p>
            <a:pPr algn="ctr"/>
            <a:r>
              <a:rPr lang="en-US" sz="1600" b="1" u="sng" dirty="0">
                <a:latin typeface="Arial" panose="020B0604020202020204" pitchFamily="34" charset="0"/>
                <a:cs typeface="Arial" panose="020B0604020202020204" pitchFamily="34" charset="0"/>
              </a:rPr>
              <a:t>Data Sets</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Date: : </a:t>
            </a:r>
            <a:r>
              <a:rPr lang="en-US" sz="1600" i="1" dirty="0">
                <a:latin typeface="Arial" panose="020B0604020202020204" pitchFamily="34" charset="0"/>
                <a:cs typeface="Arial" panose="020B0604020202020204" pitchFamily="34" charset="0"/>
              </a:rPr>
              <a:t>2019-08-06</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FIREX-AQ Campaign observations (</a:t>
            </a:r>
            <a:r>
              <a:rPr lang="en-US" sz="1400" dirty="0">
                <a:latin typeface="Arial" panose="020B0604020202020204" pitchFamily="34" charset="0"/>
                <a:cs typeface="Arial" panose="020B0604020202020204" pitchFamily="34" charset="0"/>
              </a:rPr>
              <a:t>NASA DC8 flight)  from </a:t>
            </a:r>
            <a:r>
              <a:rPr lang="en-US" sz="1400" i="1" dirty="0">
                <a:latin typeface="Arial" panose="020B0604020202020204" pitchFamily="34" charset="0"/>
                <a:cs typeface="Arial" panose="020B0604020202020204" pitchFamily="34" charset="0"/>
              </a:rPr>
              <a:t>DIAL Instrument-based aerosol optical properties.</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CALIPSO satellite: </a:t>
            </a:r>
            <a:r>
              <a:rPr lang="en-US" sz="1400" i="1" dirty="0">
                <a:latin typeface="Arial" panose="020B0604020202020204" pitchFamily="34" charset="0"/>
                <a:cs typeface="Arial" panose="020B0604020202020204" pitchFamily="34" charset="0"/>
              </a:rPr>
              <a:t>CALIOP-derived aerosol optical properties</a:t>
            </a:r>
          </a:p>
        </p:txBody>
      </p:sp>
      <p:sp>
        <p:nvSpPr>
          <p:cNvPr id="21" name="TextBox 20">
            <a:extLst>
              <a:ext uri="{FF2B5EF4-FFF2-40B4-BE49-F238E27FC236}">
                <a16:creationId xmlns:a16="http://schemas.microsoft.com/office/drawing/2014/main" id="{C1B01A32-8F5D-40BB-A1B9-B61C41B0382F}"/>
              </a:ext>
            </a:extLst>
          </p:cNvPr>
          <p:cNvSpPr txBox="1"/>
          <p:nvPr/>
        </p:nvSpPr>
        <p:spPr>
          <a:xfrm>
            <a:off x="138146" y="1466517"/>
            <a:ext cx="4828559" cy="1415772"/>
          </a:xfrm>
          <a:prstGeom prst="rect">
            <a:avLst/>
          </a:prstGeom>
          <a:noFill/>
        </p:spPr>
        <p:txBody>
          <a:bodyPr wrap="square" rtlCol="0">
            <a:spAutoFit/>
          </a:bodyPr>
          <a:lstStyle/>
          <a:p>
            <a:pPr algn="ctr"/>
            <a:r>
              <a:rPr lang="en-US" b="1" u="sng" dirty="0"/>
              <a:t>Part-I Outcomes</a:t>
            </a:r>
          </a:p>
          <a:p>
            <a:pPr algn="ctr"/>
            <a:endParaRPr lang="en-US" b="1" u="sng" dirty="0"/>
          </a:p>
          <a:p>
            <a:pPr algn="just"/>
            <a:r>
              <a:rPr lang="en-US" sz="1600" dirty="0"/>
              <a:t>Constructed LUTs using Mie simulations are used over air-borne (FIREX-AQ) and space-borne (CALIPSO) lidar observations to derive aerosol number concentrations.</a:t>
            </a:r>
            <a:r>
              <a:rPr lang="en-US" dirty="0"/>
              <a:t> </a:t>
            </a:r>
          </a:p>
        </p:txBody>
      </p:sp>
      <p:pic>
        <p:nvPicPr>
          <p:cNvPr id="2" name="Results">
            <a:hlinkClick r:id="" action="ppaction://media"/>
            <a:extLst>
              <a:ext uri="{FF2B5EF4-FFF2-40B4-BE49-F238E27FC236}">
                <a16:creationId xmlns:a16="http://schemas.microsoft.com/office/drawing/2014/main" id="{DA90E5EC-CD8F-41F4-B2EA-46168375B6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21968" y="132161"/>
            <a:ext cx="487363" cy="487363"/>
          </a:xfrm>
          <a:prstGeom prst="rect">
            <a:avLst/>
          </a:prstGeom>
        </p:spPr>
      </p:pic>
    </p:spTree>
    <p:extLst>
      <p:ext uri="{BB962C8B-B14F-4D97-AF65-F5344CB8AC3E}">
        <p14:creationId xmlns:p14="http://schemas.microsoft.com/office/powerpoint/2010/main" val="183621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4E6366-EFBC-5F4B-88DF-2C53F2A89F2E}"/>
              </a:ext>
            </a:extLst>
          </p:cNvPr>
          <p:cNvSpPr>
            <a:spLocks noGrp="1"/>
          </p:cNvSpPr>
          <p:nvPr>
            <p:ph type="body" sz="quarter" idx="3"/>
          </p:nvPr>
        </p:nvSpPr>
        <p:spPr/>
        <p:txBody>
          <a:bodyPr/>
          <a:lstStyle/>
          <a:p>
            <a:r>
              <a:rPr lang="en-US" sz="2200" dirty="0"/>
              <a:t>Flight-Based Result</a:t>
            </a:r>
          </a:p>
        </p:txBody>
      </p:sp>
      <p:sp>
        <p:nvSpPr>
          <p:cNvPr id="16" name="TextBox 15">
            <a:extLst>
              <a:ext uri="{FF2B5EF4-FFF2-40B4-BE49-F238E27FC236}">
                <a16:creationId xmlns:a16="http://schemas.microsoft.com/office/drawing/2014/main" id="{0B3D443F-1680-43EA-81EF-4F2278E118FA}"/>
              </a:ext>
            </a:extLst>
          </p:cNvPr>
          <p:cNvSpPr txBox="1"/>
          <p:nvPr/>
        </p:nvSpPr>
        <p:spPr>
          <a:xfrm>
            <a:off x="5086935" y="4122679"/>
            <a:ext cx="3635736" cy="769441"/>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Columnar Integrated particle concentrations: </a:t>
            </a:r>
          </a:p>
          <a:p>
            <a:r>
              <a:rPr lang="en-US" sz="1100" dirty="0">
                <a:latin typeface="Arial" panose="020B0604020202020204" pitchFamily="34" charset="0"/>
                <a:cs typeface="Arial" panose="020B0604020202020204" pitchFamily="34" charset="0"/>
              </a:rPr>
              <a:t>				</a:t>
            </a:r>
            <a:r>
              <a:rPr lang="en-US" sz="1100" i="1" dirty="0" err="1">
                <a:latin typeface="Arial" panose="020B0604020202020204" pitchFamily="34" charset="0"/>
                <a:cs typeface="Arial" panose="020B0604020202020204" pitchFamily="34" charset="0"/>
              </a:rPr>
              <a:t>N</a:t>
            </a:r>
            <a:r>
              <a:rPr lang="en-US" sz="1100" i="1" baseline="-25000" dirty="0" err="1">
                <a:latin typeface="Arial" panose="020B0604020202020204" pitchFamily="34" charset="0"/>
                <a:cs typeface="Arial" panose="020B0604020202020204" pitchFamily="34" charset="0"/>
              </a:rPr>
              <a:t>total</a:t>
            </a:r>
            <a:r>
              <a:rPr lang="en-US" sz="1100" i="1" baseline="-250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 = 68.8 x 10</a:t>
            </a:r>
            <a:r>
              <a:rPr lang="en-US" sz="1100" i="1" baseline="30000" dirty="0">
                <a:latin typeface="Arial" panose="020B0604020202020204" pitchFamily="34" charset="0"/>
                <a:cs typeface="Arial" panose="020B0604020202020204" pitchFamily="34" charset="0"/>
              </a:rPr>
              <a:t>4</a:t>
            </a:r>
            <a:r>
              <a:rPr lang="en-US" sz="1100" i="1" dirty="0">
                <a:latin typeface="Arial" panose="020B0604020202020204" pitchFamily="34" charset="0"/>
                <a:cs typeface="Arial" panose="020B0604020202020204" pitchFamily="34" charset="0"/>
              </a:rPr>
              <a:t> cm</a:t>
            </a:r>
            <a:r>
              <a:rPr lang="en-US" sz="1100" i="1" baseline="30000" dirty="0">
                <a:latin typeface="Arial" panose="020B0604020202020204" pitchFamily="34" charset="0"/>
                <a:cs typeface="Arial" panose="020B0604020202020204" pitchFamily="34" charset="0"/>
              </a:rPr>
              <a:t>-3</a:t>
            </a:r>
            <a:r>
              <a:rPr lang="en-US" sz="1100" i="1" dirty="0">
                <a:latin typeface="Arial" panose="020B0604020202020204" pitchFamily="34" charset="0"/>
                <a:cs typeface="Arial" panose="020B0604020202020204" pitchFamily="34" charset="0"/>
              </a:rPr>
              <a:t> </a:t>
            </a:r>
          </a:p>
          <a:p>
            <a:r>
              <a:rPr lang="en-US" sz="1100" i="1" dirty="0">
                <a:latin typeface="Arial" panose="020B0604020202020204" pitchFamily="34" charset="0"/>
                <a:cs typeface="Arial" panose="020B0604020202020204" pitchFamily="34" charset="0"/>
              </a:rPr>
              <a:t>				</a:t>
            </a:r>
            <a:r>
              <a:rPr lang="en-US" sz="1100" i="1" dirty="0" err="1">
                <a:latin typeface="Arial" panose="020B0604020202020204" pitchFamily="34" charset="0"/>
                <a:cs typeface="Arial" panose="020B0604020202020204" pitchFamily="34" charset="0"/>
              </a:rPr>
              <a:t>N</a:t>
            </a:r>
            <a:r>
              <a:rPr lang="en-US" sz="1100" i="1" baseline="-25000" dirty="0" err="1">
                <a:latin typeface="Arial" panose="020B0604020202020204" pitchFamily="34" charset="0"/>
                <a:cs typeface="Arial" panose="020B0604020202020204" pitchFamily="34" charset="0"/>
              </a:rPr>
              <a:t>fine</a:t>
            </a:r>
            <a:r>
              <a:rPr lang="en-US" sz="1100" i="1" dirty="0">
                <a:latin typeface="Arial" panose="020B0604020202020204" pitchFamily="34" charset="0"/>
                <a:cs typeface="Arial" panose="020B0604020202020204" pitchFamily="34" charset="0"/>
              </a:rPr>
              <a:t>    = 29.3 x 10</a:t>
            </a:r>
            <a:r>
              <a:rPr lang="en-US" sz="1100" i="1" baseline="30000" dirty="0">
                <a:latin typeface="Arial" panose="020B0604020202020204" pitchFamily="34" charset="0"/>
                <a:cs typeface="Arial" panose="020B0604020202020204" pitchFamily="34" charset="0"/>
              </a:rPr>
              <a:t>4</a:t>
            </a:r>
            <a:r>
              <a:rPr lang="en-US" sz="1100" i="1" dirty="0">
                <a:latin typeface="Arial" panose="020B0604020202020204" pitchFamily="34" charset="0"/>
                <a:cs typeface="Arial" panose="020B0604020202020204" pitchFamily="34" charset="0"/>
              </a:rPr>
              <a:t> cm</a:t>
            </a:r>
            <a:r>
              <a:rPr lang="en-US" sz="1100" i="1" baseline="30000" dirty="0">
                <a:latin typeface="Arial" panose="020B0604020202020204" pitchFamily="34" charset="0"/>
                <a:cs typeface="Arial" panose="020B0604020202020204" pitchFamily="34" charset="0"/>
              </a:rPr>
              <a:t>-3</a:t>
            </a:r>
            <a:r>
              <a:rPr lang="en-US" sz="1100" i="1" dirty="0">
                <a:latin typeface="Arial" panose="020B0604020202020204" pitchFamily="34" charset="0"/>
                <a:cs typeface="Arial" panose="020B0604020202020204" pitchFamily="34" charset="0"/>
              </a:rPr>
              <a:t> </a:t>
            </a:r>
          </a:p>
          <a:p>
            <a:r>
              <a:rPr lang="en-US" sz="1100" i="1" dirty="0">
                <a:latin typeface="Arial" panose="020B0604020202020204" pitchFamily="34" charset="0"/>
                <a:cs typeface="Arial" panose="020B0604020202020204" pitchFamily="34" charset="0"/>
              </a:rPr>
              <a:t>				</a:t>
            </a:r>
            <a:r>
              <a:rPr lang="en-US" sz="1100" i="1" dirty="0" err="1">
                <a:latin typeface="Arial" panose="020B0604020202020204" pitchFamily="34" charset="0"/>
                <a:cs typeface="Arial" panose="020B0604020202020204" pitchFamily="34" charset="0"/>
              </a:rPr>
              <a:t>N</a:t>
            </a:r>
            <a:r>
              <a:rPr lang="en-US" sz="1100" i="1" baseline="-25000" dirty="0" err="1">
                <a:latin typeface="Arial" panose="020B0604020202020204" pitchFamily="34" charset="0"/>
                <a:cs typeface="Arial" panose="020B0604020202020204" pitchFamily="34" charset="0"/>
              </a:rPr>
              <a:t>coarse</a:t>
            </a:r>
            <a:r>
              <a:rPr lang="en-US" sz="1100" i="1" dirty="0">
                <a:latin typeface="Arial" panose="020B0604020202020204" pitchFamily="34" charset="0"/>
                <a:cs typeface="Arial" panose="020B0604020202020204" pitchFamily="34" charset="0"/>
              </a:rPr>
              <a:t> = 5.1 x 10</a:t>
            </a:r>
            <a:r>
              <a:rPr lang="en-US" sz="1100" i="1" baseline="30000" dirty="0">
                <a:latin typeface="Arial" panose="020B0604020202020204" pitchFamily="34" charset="0"/>
                <a:cs typeface="Arial" panose="020B0604020202020204" pitchFamily="34" charset="0"/>
              </a:rPr>
              <a:t>4</a:t>
            </a:r>
            <a:r>
              <a:rPr lang="en-US" sz="1100" i="1" dirty="0">
                <a:latin typeface="Arial" panose="020B0604020202020204" pitchFamily="34" charset="0"/>
                <a:cs typeface="Arial" panose="020B0604020202020204" pitchFamily="34" charset="0"/>
              </a:rPr>
              <a:t> cm</a:t>
            </a:r>
            <a:r>
              <a:rPr lang="en-US" sz="1100" i="1" baseline="30000" dirty="0">
                <a:latin typeface="Arial" panose="020B0604020202020204" pitchFamily="34" charset="0"/>
                <a:cs typeface="Arial" panose="020B0604020202020204" pitchFamily="34" charset="0"/>
              </a:rPr>
              <a:t>-3</a:t>
            </a:r>
            <a:r>
              <a:rPr lang="en-US" sz="1100" i="1" dirty="0">
                <a:latin typeface="Arial" panose="020B0604020202020204" pitchFamily="34" charset="0"/>
                <a:cs typeface="Arial" panose="020B0604020202020204" pitchFamily="34" charset="0"/>
              </a:rPr>
              <a:t> </a:t>
            </a:r>
          </a:p>
        </p:txBody>
      </p:sp>
      <p:sp>
        <p:nvSpPr>
          <p:cNvPr id="17" name="TextBox 16">
            <a:extLst>
              <a:ext uri="{FF2B5EF4-FFF2-40B4-BE49-F238E27FC236}">
                <a16:creationId xmlns:a16="http://schemas.microsoft.com/office/drawing/2014/main" id="{76F4D19B-4C87-47AC-A5DA-0F82A9621582}"/>
              </a:ext>
            </a:extLst>
          </p:cNvPr>
          <p:cNvSpPr txBox="1"/>
          <p:nvPr/>
        </p:nvSpPr>
        <p:spPr>
          <a:xfrm>
            <a:off x="5348127" y="3367640"/>
            <a:ext cx="3113353" cy="430887"/>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Extinction coefficient : </a:t>
            </a:r>
          </a:p>
          <a:p>
            <a:r>
              <a:rPr lang="en-US" sz="1100" dirty="0">
                <a:latin typeface="Arial" panose="020B0604020202020204" pitchFamily="34" charset="0"/>
                <a:cs typeface="Arial" panose="020B0604020202020204" pitchFamily="34" charset="0"/>
              </a:rPr>
              <a:t>	Relative Percentage Difference : </a:t>
            </a:r>
            <a:r>
              <a:rPr lang="en-US" sz="1100" i="1" dirty="0">
                <a:latin typeface="Arial" panose="020B0604020202020204" pitchFamily="34" charset="0"/>
                <a:cs typeface="Arial" panose="020B0604020202020204" pitchFamily="34" charset="0"/>
              </a:rPr>
              <a:t>3.56%</a:t>
            </a:r>
          </a:p>
        </p:txBody>
      </p:sp>
      <p:grpSp>
        <p:nvGrpSpPr>
          <p:cNvPr id="13" name="Group 12">
            <a:extLst>
              <a:ext uri="{FF2B5EF4-FFF2-40B4-BE49-F238E27FC236}">
                <a16:creationId xmlns:a16="http://schemas.microsoft.com/office/drawing/2014/main" id="{D6746466-69EB-42A2-806F-44BDAAAED9C1}"/>
              </a:ext>
            </a:extLst>
          </p:cNvPr>
          <p:cNvGrpSpPr/>
          <p:nvPr/>
        </p:nvGrpSpPr>
        <p:grpSpPr>
          <a:xfrm>
            <a:off x="1" y="46463"/>
            <a:ext cx="9143999" cy="5190537"/>
            <a:chOff x="1" y="46463"/>
            <a:chExt cx="9143999" cy="5190537"/>
          </a:xfrm>
        </p:grpSpPr>
        <p:pic>
          <p:nvPicPr>
            <p:cNvPr id="7" name="Picture 6">
              <a:extLst>
                <a:ext uri="{FF2B5EF4-FFF2-40B4-BE49-F238E27FC236}">
                  <a16:creationId xmlns:a16="http://schemas.microsoft.com/office/drawing/2014/main" id="{8F77DC1F-E5CD-4C14-A289-09EA03E7683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348414" y="46463"/>
              <a:ext cx="5795586" cy="2274701"/>
            </a:xfrm>
            <a:prstGeom prst="rect">
              <a:avLst/>
            </a:prstGeom>
          </p:spPr>
        </p:pic>
        <p:sp>
          <p:nvSpPr>
            <p:cNvPr id="8" name="Rectangle 7">
              <a:extLst>
                <a:ext uri="{FF2B5EF4-FFF2-40B4-BE49-F238E27FC236}">
                  <a16:creationId xmlns:a16="http://schemas.microsoft.com/office/drawing/2014/main" id="{707AB272-7C0D-464A-BD71-5F07CCC76EFB}"/>
                </a:ext>
              </a:extLst>
            </p:cNvPr>
            <p:cNvSpPr/>
            <p:nvPr/>
          </p:nvSpPr>
          <p:spPr>
            <a:xfrm>
              <a:off x="6544666" y="841590"/>
              <a:ext cx="271421" cy="1110978"/>
            </a:xfrm>
            <a:prstGeom prst="rect">
              <a:avLst/>
            </a:prstGeom>
            <a:noFill/>
            <a:ln w="38100">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93826DA-34C5-4BD5-A49A-0B30FA64B011}"/>
                </a:ext>
              </a:extLst>
            </p:cNvPr>
            <p:cNvCxnSpPr>
              <a:cxnSpLocks/>
              <a:stCxn id="8" idx="0"/>
            </p:cNvCxnSpPr>
            <p:nvPr/>
          </p:nvCxnSpPr>
          <p:spPr>
            <a:xfrm flipH="1">
              <a:off x="1440673" y="841590"/>
              <a:ext cx="5239704" cy="10342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6F806C8-79E7-4957-BEBA-71F049D817D3}"/>
                </a:ext>
              </a:extLst>
            </p:cNvPr>
            <p:cNvCxnSpPr>
              <a:cxnSpLocks/>
              <a:stCxn id="8" idx="2"/>
            </p:cNvCxnSpPr>
            <p:nvPr/>
          </p:nvCxnSpPr>
          <p:spPr>
            <a:xfrm flipH="1">
              <a:off x="3558923" y="1952568"/>
              <a:ext cx="3121454" cy="31642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935843D-BAD8-4B76-BC9C-65C5ED9BCC1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 y="1590576"/>
              <a:ext cx="3892296" cy="3646424"/>
            </a:xfrm>
            <a:prstGeom prst="rect">
              <a:avLst/>
            </a:prstGeom>
            <a:ln>
              <a:solidFill>
                <a:schemeClr val="tx1"/>
              </a:solidFill>
            </a:ln>
          </p:spPr>
        </p:pic>
      </p:grpSp>
      <p:pic>
        <p:nvPicPr>
          <p:cNvPr id="2" name="Flight-based_results">
            <a:hlinkClick r:id="" action="ppaction://media"/>
            <a:extLst>
              <a:ext uri="{FF2B5EF4-FFF2-40B4-BE49-F238E27FC236}">
                <a16:creationId xmlns:a16="http://schemas.microsoft.com/office/drawing/2014/main" id="{94BB8F1B-E4AF-4C39-9EF8-F935CC2C7F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3272" y="2610415"/>
            <a:ext cx="487363" cy="487363"/>
          </a:xfrm>
          <a:prstGeom prst="rect">
            <a:avLst/>
          </a:prstGeom>
        </p:spPr>
      </p:pic>
    </p:spTree>
    <p:extLst>
      <p:ext uri="{BB962C8B-B14F-4D97-AF65-F5344CB8AC3E}">
        <p14:creationId xmlns:p14="http://schemas.microsoft.com/office/powerpoint/2010/main" val="269605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7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522&quot;&gt;&lt;object type=&quot;3&quot; unique_id=&quot;10523&quot;&gt;&lt;property id=&quot;20148&quot; value=&quot;5&quot;/&gt;&lt;property id=&quot;20300&quot; value=&quot;Slide 1&quot;/&gt;&lt;property id=&quot;20307&quot; value=&quot;277&quot;/&gt;&lt;/object&gt;&lt;object type=&quot;3&quot; unique_id=&quot;10524&quot;&gt;&lt;property id=&quot;20148&quot; value=&quot;5&quot;/&gt;&lt;property id=&quot;20300&quot; value=&quot;Slide 2&quot;/&gt;&lt;property id=&quot;20307&quot; value=&quot;281&quot;/&gt;&lt;/object&gt;&lt;object type=&quot;3&quot; unique_id=&quot;10525&quot;&gt;&lt;property id=&quot;20148&quot; value=&quot;5&quot;/&gt;&lt;property id=&quot;20300&quot; value=&quot;Slide 3&quot;/&gt;&lt;property id=&quot;20307&quot; value=&quot;280&quot;/&gt;&lt;/object&gt;&lt;object type=&quot;3&quot; unique_id=&quot;10526&quot;&gt;&lt;property id=&quot;20148&quot; value=&quot;5&quot;/&gt;&lt;property id=&quot;20300&quot; value=&quot;Slide 4&quot;/&gt;&lt;property id=&quot;20307&quot; value=&quot;278&quot;/&gt;&lt;/object&gt;&lt;/object&gt;&lt;object type=&quot;8&quot; unique_id=&quot;10532&quot;&gt;&lt;/object&gt;&lt;/object&gt;&lt;/database&gt;"/>
  <p:tag name="MMPROD_NEXTUNIQUEID" val="10010"/>
  <p:tag name="SECTOMILLISECCONVERTED" val="1"/>
</p:tagLst>
</file>

<file path=ppt/theme/theme1.xml><?xml version="1.0" encoding="utf-8"?>
<a:theme xmlns:a="http://schemas.openxmlformats.org/drawingml/2006/main" name="NASAjpl-WhiteTheme-16x9-vA6">
  <a:themeElements>
    <a:clrScheme name="NASA-JPL - Jan 2017">
      <a:dk1>
        <a:sysClr val="windowText" lastClr="000000"/>
      </a:dk1>
      <a:lt1>
        <a:sysClr val="window" lastClr="FFFFFF"/>
      </a:lt1>
      <a:dk2>
        <a:srgbClr val="5D5D60"/>
      </a:dk2>
      <a:lt2>
        <a:srgbClr val="E4E9EF"/>
      </a:lt2>
      <a:accent1>
        <a:srgbClr val="6083AA"/>
      </a:accent1>
      <a:accent2>
        <a:srgbClr val="94A8C2"/>
      </a:accent2>
      <a:accent3>
        <a:srgbClr val="0B3D91"/>
      </a:accent3>
      <a:accent4>
        <a:srgbClr val="E31937"/>
      </a:accent4>
      <a:accent5>
        <a:srgbClr val="F2A900"/>
      </a:accent5>
      <a:accent6>
        <a:srgbClr val="A4B34C"/>
      </a:accent6>
      <a:hlink>
        <a:srgbClr val="0E7EE0"/>
      </a:hlink>
      <a:folHlink>
        <a:srgbClr val="0E7E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1">
              <a:lumMod val="65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16113</TotalTime>
  <Words>1198</Words>
  <Application>Microsoft Office PowerPoint</Application>
  <PresentationFormat>On-screen Show (16:9)</PresentationFormat>
  <Paragraphs>103</Paragraphs>
  <Slides>13</Slides>
  <Notes>0</Notes>
  <HiddenSlides>0</HiddenSlides>
  <MMClips>13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vt:i4>
      </vt:variant>
    </vt:vector>
  </HeadingPairs>
  <TitlesOfParts>
    <vt:vector size="21" baseType="lpstr">
      <vt:lpstr>Arial</vt:lpstr>
      <vt:lpstr>Arial Rounded MT Bold</vt:lpstr>
      <vt:lpstr>Calibri</vt:lpstr>
      <vt:lpstr>Cambria Math</vt:lpstr>
      <vt:lpstr>Tahoma</vt:lpstr>
      <vt:lpstr>Wingdings</vt:lpstr>
      <vt:lpstr>NASAjpl-WhiteTheme-16x9-vA6</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M Stolze</dc:creator>
  <cp:lastModifiedBy>Patel, Piyushkumar N (329J-Affiliate)</cp:lastModifiedBy>
  <cp:revision>256</cp:revision>
  <dcterms:created xsi:type="dcterms:W3CDTF">2016-09-08T21:41:17Z</dcterms:created>
  <dcterms:modified xsi:type="dcterms:W3CDTF">2020-11-09T16:51:36Z</dcterms:modified>
</cp:coreProperties>
</file>