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5"/>
  </p:notesMasterIdLst>
  <p:handoutMasterIdLst>
    <p:handoutMasterId r:id="rId16"/>
  </p:handoutMasterIdLst>
  <p:sldIdLst>
    <p:sldId id="282" r:id="rId3"/>
    <p:sldId id="287" r:id="rId4"/>
    <p:sldId id="284" r:id="rId5"/>
    <p:sldId id="279" r:id="rId6"/>
    <p:sldId id="280" r:id="rId7"/>
    <p:sldId id="296" r:id="rId8"/>
    <p:sldId id="288" r:id="rId9"/>
    <p:sldId id="283" r:id="rId10"/>
    <p:sldId id="289" r:id="rId11"/>
    <p:sldId id="290" r:id="rId12"/>
    <p:sldId id="291" r:id="rId13"/>
    <p:sldId id="281" r:id="rId14"/>
  </p:sldIdLst>
  <p:sldSz cx="9144000" cy="5143500" type="screen16x9"/>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1D9009-B584-344A-87A5-495AC4FDF859}">
          <p14:sldIdLst>
            <p14:sldId id="282"/>
            <p14:sldId id="287"/>
            <p14:sldId id="284"/>
            <p14:sldId id="279"/>
            <p14:sldId id="280"/>
            <p14:sldId id="296"/>
          </p14:sldIdLst>
        </p14:section>
        <p14:section name="Guidance slides" id="{6F8FEBA5-0F12-154B-865E-62C12ADCA9C9}">
          <p14:sldIdLst>
            <p14:sldId id="288"/>
            <p14:sldId id="283"/>
            <p14:sldId id="289"/>
            <p14:sldId id="290"/>
            <p14:sldId id="291"/>
            <p14:sldId id="28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058"/>
    <p:restoredTop sz="75819" autoAdjust="0"/>
  </p:normalViewPr>
  <p:slideViewPr>
    <p:cSldViewPr snapToGrid="0" snapToObjects="1">
      <p:cViewPr varScale="1">
        <p:scale>
          <a:sx n="211" d="100"/>
          <a:sy n="211" d="100"/>
        </p:scale>
        <p:origin x="2520"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10/11/20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10/11/20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Sean Mulholland, I’m a second-year NPP postdoc working with Nan Yu in 332J.</a:t>
            </a:r>
          </a:p>
          <a:p>
            <a:endParaRPr lang="en-US" dirty="0"/>
          </a:p>
          <a:p>
            <a:r>
              <a:rPr lang="en-US" dirty="0"/>
              <a:t> In this presentation I’m going to tell you about my research in designing a miniature optical atomic clock for space.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292331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clocks are critical to GPS and position, navigation ,and timing systems.</a:t>
            </a:r>
          </a:p>
          <a:p>
            <a:r>
              <a:rPr lang="en-US" dirty="0"/>
              <a:t>More stable atomic clocks will improve these applications and enable new science missions - such as detecting dark matter.</a:t>
            </a:r>
          </a:p>
          <a:p>
            <a:endParaRPr lang="en-US" dirty="0"/>
          </a:p>
          <a:p>
            <a:r>
              <a:rPr lang="en-US" dirty="0"/>
              <a:t>Recently, a new generation of atomic clock has been developed that uses an optical frequency reference.</a:t>
            </a:r>
          </a:p>
          <a:p>
            <a:r>
              <a:rPr lang="en-US" dirty="0"/>
              <a:t>Counting an optical frequency at 100s of </a:t>
            </a:r>
            <a:r>
              <a:rPr lang="en-US" dirty="0" err="1"/>
              <a:t>teraherz</a:t>
            </a:r>
            <a:r>
              <a:rPr lang="en-US" dirty="0"/>
              <a:t> has a massively higher data rate than what is possible conventional microwave atomic clocks.</a:t>
            </a:r>
          </a:p>
          <a:p>
            <a:endParaRPr lang="en-US" dirty="0"/>
          </a:p>
          <a:p>
            <a:r>
              <a:rPr lang="en-US" dirty="0"/>
              <a:t>If we look at the chart on the right, [click] we see that laboratory optical atomic clocks have been getting almost 1000 times better per decade and have overtaken microwave atomic clocks.  </a:t>
            </a:r>
          </a:p>
          <a:p>
            <a:endParaRPr lang="en-US" dirty="0"/>
          </a:p>
          <a:p>
            <a:r>
              <a:rPr lang="en-US" dirty="0"/>
              <a:t>If the improvement continues, gravitational time dilation that shifts the clock frequency by 10^-18 per centimeter near the ground will make earthbound clocks expensive height sensors. To keep improving we’ll need to go to space.</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340844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that we are addressing is to reduce the size of optical clocks from room-sized behemoths that live in laboratories and require a team of PhD students to operate to shoebox sized devices that can be flown in space - without the students.</a:t>
            </a:r>
          </a:p>
          <a:p>
            <a:endParaRPr lang="en-US" dirty="0"/>
          </a:p>
          <a:p>
            <a:endParaRPr lang="en-US" dirty="0"/>
          </a:p>
          <a:p>
            <a:r>
              <a:rPr lang="en-US" dirty="0"/>
              <a:t>The state-of-the-art well summarized by the chart on the right, size is on the x-axis and performance is on the y-axis. Existing clocks in space are in the top-right [click]. </a:t>
            </a:r>
          </a:p>
          <a:p>
            <a:r>
              <a:rPr lang="en-US" dirty="0"/>
              <a:t>The current state of the art is the Deep Space Atomic Clock developed at JPL. By moving to an optical atomic clock we aim to improve performance by 10x in a smaller size. [click]</a:t>
            </a:r>
          </a:p>
          <a:p>
            <a:endParaRPr lang="en-US" dirty="0"/>
          </a:p>
          <a:p>
            <a:r>
              <a:rPr lang="en-US" dirty="0"/>
              <a:t>A clock with this performance and size could be integrated on many future missions, allowing autonomous navigation, very long baseline interferometry and tests of general relativity.</a:t>
            </a:r>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232581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Optical clocks work by locking a laser to an atomic transition, because optical frequencies are too fast to count with electronics, a frequency comb is used to divide the </a:t>
            </a:r>
            <a:r>
              <a:rPr lang="en-US" dirty="0" err="1"/>
              <a:t>stabilzed</a:t>
            </a:r>
            <a:r>
              <a:rPr lang="en-US" dirty="0"/>
              <a:t> light down to microwave frequencies.</a:t>
            </a:r>
          </a:p>
          <a:p>
            <a:endParaRPr lang="en-US" dirty="0"/>
          </a:p>
          <a:p>
            <a:endParaRPr lang="en-US" dirty="0"/>
          </a:p>
          <a:p>
            <a:r>
              <a:rPr lang="en-US" dirty="0"/>
              <a:t>Our approach to make a miniature space optical clock is to base the system around singly trapped, laser cooled ytterbium ions in ultra high vacuum.</a:t>
            </a:r>
          </a:p>
          <a:p>
            <a:endParaRPr lang="en-US" dirty="0"/>
          </a:p>
          <a:p>
            <a:r>
              <a:rPr lang="en-US" dirty="0"/>
              <a:t>As well as being an almost perfectly isolated quantum system, we have chosen this approach because single ion clocks require very low power lasers and electronics.</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chart on the right is a simple system diagram showing the main components of our clock. [CLICK]</a:t>
            </a:r>
          </a:p>
          <a:p>
            <a:endParaRPr lang="en-US" dirty="0"/>
          </a:p>
          <a:p>
            <a:r>
              <a:rPr lang="en-US" dirty="0"/>
              <a:t>At the heart of the clock is the physics package that comprises the ion trap and vacuum system.</a:t>
            </a:r>
          </a:p>
          <a:p>
            <a:endParaRPr lang="en-US" dirty="0"/>
          </a:p>
          <a:p>
            <a:r>
              <a:rPr lang="en-US" dirty="0"/>
              <a:t>JPL has had great success in miniaturizing ion trap vacuum packages through a DARPA program – achieving state of the art trap lifetimes for buffer gas cooled ions.</a:t>
            </a:r>
          </a:p>
          <a:p>
            <a:endParaRPr lang="en-US" dirty="0"/>
          </a:p>
          <a:p>
            <a:r>
              <a:rPr lang="en-US" dirty="0"/>
              <a:t>We aim to use this know-how to make a cubic-centimeter-scale ion trap vacuum package for an optical clock with no active pumping. This will be the smallest physics package for laser-cooled ions that we know of.  [CLICK]</a:t>
            </a:r>
          </a:p>
          <a:p>
            <a:endParaRPr lang="en-US" dirty="0"/>
          </a:p>
          <a:p>
            <a:r>
              <a:rPr lang="en-US" dirty="0"/>
              <a:t>We’ll use a whispering gallery-mode-resonator, or miniaturized Fabry-Perot cavity for the optical local oscillator. [CLICK]</a:t>
            </a:r>
          </a:p>
          <a:p>
            <a:endParaRPr lang="en-US" dirty="0"/>
          </a:p>
          <a:p>
            <a:r>
              <a:rPr lang="en-US" dirty="0"/>
              <a:t>Compact and transportable optical frequency combs are being aggressively funded by many research agencies including DARPA and we hope to take advantage of the developments. [CLICK]</a:t>
            </a:r>
          </a:p>
          <a:p>
            <a:endParaRPr lang="en-US" dirty="0"/>
          </a:p>
          <a:p>
            <a:r>
              <a:rPr lang="en-US" dirty="0"/>
              <a:t>For the laser sources and optics we ultimately plan to use  Photonic integrated circuits  to reduce the size, weight, and power</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53705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this approach of making a miniaturized optical  clock I’ve built up a testbed system.</a:t>
            </a:r>
          </a:p>
          <a:p>
            <a:endParaRPr lang="en-US" dirty="0"/>
          </a:p>
          <a:p>
            <a:r>
              <a:rPr lang="en-US" dirty="0"/>
              <a:t>The picture on the left shows the breadboard laser system. [click]  This comprises of lasers at 370, 399 , 760 and 935nm. The 370 and 935 nm lasers are required for laser cooling, the 399nm laser is used to ionize the atoms and the 760nm laser prevents the ion from getting stuck in an inactive metastable state. </a:t>
            </a:r>
          </a:p>
          <a:p>
            <a:endParaRPr lang="en-US" dirty="0"/>
          </a:p>
          <a:p>
            <a:r>
              <a:rPr lang="en-US" dirty="0"/>
              <a:t>The optics below the laser sources are used to generate the necessary beams for ion trapping and laser stabilization. For the IR lasers we have used all fiber coupled components, these are harder to come by at UV wavelengths, so we used free space components for our breadboard setup.</a:t>
            </a:r>
          </a:p>
          <a:p>
            <a:endParaRPr lang="en-US" dirty="0"/>
          </a:p>
          <a:p>
            <a:r>
              <a:rPr lang="en-US" dirty="0"/>
              <a:t>If you’ve seen an atomic physics laser setup before you’ll appreciate that even our breadboard system is very small and simple. [click] </a:t>
            </a:r>
          </a:p>
          <a:p>
            <a:endParaRPr lang="en-US" dirty="0"/>
          </a:p>
          <a:p>
            <a:endParaRPr lang="en-US" dirty="0"/>
          </a:p>
          <a:p>
            <a:r>
              <a:rPr lang="en-US" dirty="0"/>
              <a:t>The next photo along shows a prototype physics package made with commercial off the shelf components, I used this system to inform my design of an even more compact and capable welded vacuum system that I’ve just begun fabricating. Shown in the next picture, along with a render of how it will look with an attached detector, electronics, fiber launcher and magnetic shield.</a:t>
            </a:r>
          </a:p>
          <a:p>
            <a:endParaRPr lang="en-US" dirty="0"/>
          </a:p>
          <a:p>
            <a:r>
              <a:rPr lang="en-US" dirty="0"/>
              <a:t>I also ran some simulations on the frequency locking servo and collaborated with Wei Zhang of 335E to design a small Fabry Perot cavity that is as compact as possible and will still allow us to reach our stability targets. Our cavity is the smallest ULE cavity that we are aware off.</a:t>
            </a:r>
          </a:p>
          <a:p>
            <a:endParaRPr lang="en-US" dirty="0"/>
          </a:p>
          <a:p>
            <a:r>
              <a:rPr lang="en-US" dirty="0"/>
              <a:t>A smaller cavity has a higher fundamental noise limit but is easier to thermally control and is less sensitive to vibrations, as well as being more compact.</a:t>
            </a:r>
          </a:p>
          <a:p>
            <a:endParaRPr lang="en-US" dirty="0"/>
          </a:p>
          <a:p>
            <a:r>
              <a:rPr lang="en-US" dirty="0"/>
              <a:t>The cavity is shown here inside the off the shelf vacuum system that we will use for testing.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dirty="0"/>
          </a:p>
        </p:txBody>
      </p:sp>
    </p:spTree>
    <p:extLst>
      <p:ext uri="{BB962C8B-B14F-4D97-AF65-F5344CB8AC3E}">
        <p14:creationId xmlns:p14="http://schemas.microsoft.com/office/powerpoint/2010/main" val="395307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 concludes my brief talk on my work this year.  Thanks for attending my presentation and please reach out to me if you have any questions.</a:t>
            </a:r>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1412601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10/11/20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10/11/20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10/11/20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718224-F49F-1347-BB2F-8A94AD3B647B}"/>
              </a:ext>
            </a:extLst>
          </p:cNvPr>
          <p:cNvPicPr>
            <a:picLocks noChangeAspect="1"/>
          </p:cNvPicPr>
          <p:nvPr userDrawn="1"/>
        </p:nvPicPr>
        <p:blipFill>
          <a:blip r:embed="rId3"/>
          <a:stretch>
            <a:fillRect/>
          </a:stretch>
        </p:blipFill>
        <p:spPr>
          <a:xfrm>
            <a:off x="0" y="0"/>
            <a:ext cx="9144000" cy="555812"/>
          </a:xfrm>
          <a:prstGeom prst="rect">
            <a:avLst/>
          </a:prstGeom>
        </p:spPr>
      </p:pic>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tiff"/><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3.m4a"/><Relationship Id="rId7" Type="http://schemas.openxmlformats.org/officeDocument/2006/relationships/image" Target="../media/image8.png"/><Relationship Id="rId12"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12.tiff"/><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1.emf"/><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5.m4a"/><Relationship Id="rId7" Type="http://schemas.openxmlformats.org/officeDocument/2006/relationships/image" Target="../media/image14.jp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3.tiff"/><Relationship Id="rId11"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17.png"/><Relationship Id="rId4" Type="http://schemas.openxmlformats.org/officeDocument/2006/relationships/slideLayout" Target="../slideLayouts/slideLayout13.xml"/><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ocsctportal.jpl.nasa.gov/report/" TargetMode="External"/><Relationship Id="rId3" Type="http://schemas.openxmlformats.org/officeDocument/2006/relationships/hyperlink" Target="http://rtd.jpl.nasa.gov/reports/FY20RTDSURPReportPosterListv1.xlsx" TargetMode="External"/><Relationship Id="rId7" Type="http://schemas.openxmlformats.org/officeDocument/2006/relationships/hyperlink" Target="http://rtd.jpl.nasa.gov/reports/FY20RTDSURPURSv1.docx" TargetMode="External"/><Relationship Id="rId2" Type="http://schemas.openxmlformats.org/officeDocument/2006/relationships/hyperlink" Target="http://rtd.jpl.nasa.gov/reports/FY20RTDSURPPosterv1.pptx" TargetMode="External"/><Relationship Id="rId1" Type="http://schemas.openxmlformats.org/officeDocument/2006/relationships/slideLayout" Target="../slideLayouts/slideLayout13.xml"/><Relationship Id="rId6" Type="http://schemas.openxmlformats.org/officeDocument/2006/relationships/hyperlink" Target="https://surp.jpl.nasa.gov/collaborations/surpannualposterguidelines/" TargetMode="External"/><Relationship Id="rId5" Type="http://schemas.openxmlformats.org/officeDocument/2006/relationships/hyperlink" Target="https://rtd.jpl.nasa.gov/index.cfm?fuseaction=Posters_Guidelines" TargetMode="External"/><Relationship Id="rId4" Type="http://schemas.openxmlformats.org/officeDocument/2006/relationships/hyperlink" Target="https://support.microsoft.com/en-us/office/record-audio-narration-for-your-powerpoint-presentation-232d5fec-fc90-4abb-9332-c469d336d947#OfficeVersion=Window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32989"/>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2020 Postdoc Research Day Presentation Conference</a:t>
            </a:r>
          </a:p>
        </p:txBody>
      </p:sp>
      <p:pic>
        <p:nvPicPr>
          <p:cNvPr id="6" name="Picture 5">
            <a:extLst>
              <a:ext uri="{FF2B5EF4-FFF2-40B4-BE49-F238E27FC236}">
                <a16:creationId xmlns:a16="http://schemas.microsoft.com/office/drawing/2014/main" id="{2DA7EA8C-D4A3-A749-BEB3-C7687AD0588B}"/>
              </a:ext>
            </a:extLst>
          </p:cNvPr>
          <p:cNvPicPr>
            <a:picLocks noChangeAspect="1"/>
          </p:cNvPicPr>
          <p:nvPr/>
        </p:nvPicPr>
        <p:blipFill>
          <a:blip r:embed="rId5"/>
          <a:stretch>
            <a:fillRect/>
          </a:stretch>
        </p:blipFill>
        <p:spPr>
          <a:xfrm>
            <a:off x="0" y="-35739"/>
            <a:ext cx="9144000" cy="3492500"/>
          </a:xfrm>
          <a:prstGeom prst="rect">
            <a:avLst/>
          </a:prstGeom>
        </p:spPr>
      </p:pic>
      <p:sp>
        <p:nvSpPr>
          <p:cNvPr id="8" name="Text Placeholder 6">
            <a:extLst>
              <a:ext uri="{FF2B5EF4-FFF2-40B4-BE49-F238E27FC236}">
                <a16:creationId xmlns:a16="http://schemas.microsoft.com/office/drawing/2014/main" id="{15FFA854-9080-6F46-8559-7801CD6A7636}"/>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Sean Mulholland		Miniature Space Optical Clock (</a:t>
            </a:r>
            <a:r>
              <a:rPr lang="en-US" sz="1600" dirty="0" err="1">
                <a:solidFill>
                  <a:srgbClr val="A50021"/>
                </a:solidFill>
                <a:latin typeface="Arial" charset="0"/>
              </a:rPr>
              <a:t>mSOC</a:t>
            </a:r>
            <a:r>
              <a:rPr lang="en-US" sz="1600" dirty="0">
                <a:solidFill>
                  <a:srgbClr val="A50021"/>
                </a:solidFill>
                <a:latin typeface="Arial" charset="0"/>
              </a:rPr>
              <a:t>) Tech Demo</a:t>
            </a:r>
            <a:endParaRPr lang="en-US" sz="1600" dirty="0"/>
          </a:p>
        </p:txBody>
      </p:sp>
      <p:sp>
        <p:nvSpPr>
          <p:cNvPr id="9" name="TextBox 8">
            <a:extLst>
              <a:ext uri="{FF2B5EF4-FFF2-40B4-BE49-F238E27FC236}">
                <a16:creationId xmlns:a16="http://schemas.microsoft.com/office/drawing/2014/main" id="{88AFB223-99ED-1E46-A400-1B53E05D57B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332J</a:t>
            </a:r>
          </a:p>
          <a:p>
            <a:pPr>
              <a:spcBef>
                <a:spcPct val="0"/>
              </a:spcBef>
            </a:pPr>
            <a:r>
              <a:rPr lang="en-US" altLang="en-US" sz="1000" dirty="0">
                <a:latin typeface="Tahoma" panose="020B0604030504040204" pitchFamily="34" charset="0"/>
              </a:rPr>
              <a:t>Advisor:  Nan Yu (332J)</a:t>
            </a:r>
          </a:p>
          <a:p>
            <a:pPr>
              <a:spcBef>
                <a:spcPct val="0"/>
              </a:spcBef>
            </a:pPr>
            <a:r>
              <a:rPr lang="en-US" altLang="en-US" sz="1000" dirty="0">
                <a:latin typeface="Tahoma" panose="020B0604030504040204" pitchFamily="34" charset="0"/>
              </a:rPr>
              <a:t>Postdoc Program: NPP</a:t>
            </a:r>
          </a:p>
        </p:txBody>
      </p:sp>
      <p:pic>
        <p:nvPicPr>
          <p:cNvPr id="3" name="Audio 2">
            <a:hlinkClick r:id="" action="ppaction://media"/>
            <a:extLst>
              <a:ext uri="{FF2B5EF4-FFF2-40B4-BE49-F238E27FC236}">
                <a16:creationId xmlns:a16="http://schemas.microsoft.com/office/drawing/2014/main" id="{35854354-6167-0C40-9293-59DF4F26EC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5412" y="-109086"/>
            <a:ext cx="812800" cy="812800"/>
          </a:xfrm>
          <a:prstGeom prst="rect">
            <a:avLst/>
          </a:prstGeom>
        </p:spPr>
      </p:pic>
    </p:spTree>
    <p:extLst>
      <p:ext uri="{BB962C8B-B14F-4D97-AF65-F5344CB8AC3E}">
        <p14:creationId xmlns:p14="http://schemas.microsoft.com/office/powerpoint/2010/main" val="4163984881"/>
      </p:ext>
    </p:extLst>
  </p:cSld>
  <p:clrMapOvr>
    <a:masterClrMapping/>
  </p:clrMapOvr>
  <mc:AlternateContent xmlns:mc="http://schemas.openxmlformats.org/markup-compatibility/2006">
    <mc:Choice xmlns:p14="http://schemas.microsoft.com/office/powerpoint/2010/main" Requires="p14">
      <p:transition spd="slow" p14:dur="2000" advTm="14776"/>
    </mc:Choice>
    <mc:Fallback>
      <p:transition spd="slow" advTm="1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p:txBody>
          <a:bodyPr/>
          <a:lstStyle/>
          <a:p>
            <a:pPr marL="342900" indent="-342900">
              <a:buFont typeface="+mj-lt"/>
              <a:buAutoNum type="alphaLcParenR"/>
            </a:pPr>
            <a:r>
              <a:rPr lang="en-US" dirty="0"/>
              <a:t>Formulation, theory or experiment description</a:t>
            </a:r>
          </a:p>
          <a:p>
            <a:pPr marL="342900" indent="-342900">
              <a:buFont typeface="+mj-lt"/>
              <a:buAutoNum type="alphaLcParenR"/>
            </a:pPr>
            <a:r>
              <a:rPr lang="en-US" dirty="0"/>
              <a:t>Innovation, advancement</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spTree>
    <p:extLst>
      <p:ext uri="{BB962C8B-B14F-4D97-AF65-F5344CB8AC3E}">
        <p14:creationId xmlns:p14="http://schemas.microsoft.com/office/powerpoint/2010/main" val="1517322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p:txBody>
          <a:bodyPr/>
          <a:lstStyle/>
          <a:p>
            <a:pPr marL="342900" indent="-342900">
              <a:buFont typeface="+mj-lt"/>
              <a:buAutoNum type="alphaLcParenR"/>
            </a:pPr>
            <a:r>
              <a:rPr lang="en-US" dirty="0"/>
              <a:t>Accomplishments versus goals</a:t>
            </a:r>
          </a:p>
          <a:p>
            <a:pPr marL="342900" indent="-342900">
              <a:buFont typeface="+mj-lt"/>
              <a:buAutoNum type="alphaLcParenR"/>
            </a:pPr>
            <a:r>
              <a:rPr lang="en-US" dirty="0"/>
              <a:t>Significance</a:t>
            </a:r>
          </a:p>
          <a:p>
            <a:pPr marL="342900" indent="-342900">
              <a:buFont typeface="+mj-lt"/>
              <a:buAutoNum type="alphaLcParenR"/>
            </a:pPr>
            <a:r>
              <a:rPr lang="en-US" dirty="0"/>
              <a:t>Next steps</a:t>
            </a:r>
          </a:p>
          <a:p>
            <a:endParaRPr lang="en-US" dirty="0"/>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spTree>
    <p:extLst>
      <p:ext uri="{BB962C8B-B14F-4D97-AF65-F5344CB8AC3E}">
        <p14:creationId xmlns:p14="http://schemas.microsoft.com/office/powerpoint/2010/main" val="25782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p:txBody>
          <a:bodyPr/>
          <a:lstStyle/>
          <a:p>
            <a:endParaRPr lang="en-US" dirty="0"/>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References</a:t>
            </a:r>
          </a:p>
          <a:p>
            <a:endParaRPr lang="en-US" dirty="0"/>
          </a:p>
        </p:txBody>
      </p:sp>
    </p:spTree>
    <p:extLst>
      <p:ext uri="{BB962C8B-B14F-4D97-AF65-F5344CB8AC3E}">
        <p14:creationId xmlns:p14="http://schemas.microsoft.com/office/powerpoint/2010/main" val="206857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90725" y="925439"/>
            <a:ext cx="4481275" cy="3292621"/>
          </a:xfrm>
        </p:spPr>
        <p:txBody>
          <a:bodyPr/>
          <a:lstStyle/>
          <a:p>
            <a:r>
              <a:rPr lang="en-US" sz="1400" b="1" dirty="0"/>
              <a:t>Abstract</a:t>
            </a:r>
            <a:endParaRPr lang="en-US" sz="1400" dirty="0"/>
          </a:p>
          <a:p>
            <a:pPr marL="171450" indent="-171450">
              <a:buFont typeface="Arial" panose="020B0604020202020204" pitchFamily="34" charset="0"/>
              <a:buChar char="•"/>
            </a:pPr>
            <a:r>
              <a:rPr lang="en-US" sz="1400" dirty="0"/>
              <a:t>Precision atomic clocks are the critical system for modern position, navigation and timing such as GPS.</a:t>
            </a:r>
          </a:p>
          <a:p>
            <a:pPr marL="171450" indent="-171450">
              <a:buFont typeface="Arial" panose="020B0604020202020204" pitchFamily="34" charset="0"/>
              <a:buChar char="•"/>
            </a:pPr>
            <a:r>
              <a:rPr lang="en-US" sz="1400" dirty="0"/>
              <a:t> New, more stable and accurate clocks will significantly improve the deep space navigation in precision, robustness and autonomy, as well as enabling new science measurements for tests of fundamental physics and detection of dark matter ultra-light fields.</a:t>
            </a:r>
          </a:p>
          <a:p>
            <a:pPr marL="171450" indent="-171450">
              <a:buFont typeface="Arial" panose="020B0604020202020204" pitchFamily="34" charset="0"/>
              <a:buChar char="•"/>
            </a:pPr>
            <a:r>
              <a:rPr lang="en-US" sz="1400" dirty="0"/>
              <a:t>Recently, the clock research community has invented new type of atomic clocks that tick at optical frequencies (100s of THz) rather than a quartz oscillator based clocks at 10s of </a:t>
            </a:r>
            <a:r>
              <a:rPr lang="en-US" sz="1400" dirty="0" err="1"/>
              <a:t>MHz.</a:t>
            </a:r>
            <a:r>
              <a:rPr lang="en-US" sz="1400" dirty="0"/>
              <a:t> The optical clock technology has revolutionized the clock precision advancement exponentially (chart on right). </a:t>
            </a:r>
          </a:p>
          <a:p>
            <a:pPr marL="582930" lvl="1" indent="-171450">
              <a:buFont typeface="Arial" panose="020B0604020202020204" pitchFamily="34" charset="0"/>
              <a:buChar char="•"/>
            </a:pPr>
            <a:endParaRPr lang="en-US" sz="1400"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262989" y="594681"/>
            <a:ext cx="8454602" cy="430183"/>
          </a:xfrm>
        </p:spPr>
        <p:txBody>
          <a:bodyPr/>
          <a:lstStyle/>
          <a:p>
            <a:r>
              <a:rPr lang="en-US" dirty="0"/>
              <a:t>Tutorial Introduction</a:t>
            </a:r>
          </a:p>
        </p:txBody>
      </p:sp>
      <p:sp>
        <p:nvSpPr>
          <p:cNvPr id="13" name="TextBox 12">
            <a:extLst>
              <a:ext uri="{FF2B5EF4-FFF2-40B4-BE49-F238E27FC236}">
                <a16:creationId xmlns:a16="http://schemas.microsoft.com/office/drawing/2014/main" id="{8D6A5AB9-96EA-6841-B3D9-BD325C990BA1}"/>
              </a:ext>
            </a:extLst>
          </p:cNvPr>
          <p:cNvSpPr txBox="1"/>
          <p:nvPr/>
        </p:nvSpPr>
        <p:spPr>
          <a:xfrm>
            <a:off x="4434927" y="3619253"/>
            <a:ext cx="4709073" cy="1384995"/>
          </a:xfrm>
          <a:prstGeom prst="rect">
            <a:avLst/>
          </a:prstGeom>
          <a:noFill/>
        </p:spPr>
        <p:txBody>
          <a:bodyPr wrap="square" rtlCol="0">
            <a:spAutoFit/>
          </a:bodyPr>
          <a:lstStyle/>
          <a:p>
            <a:endParaRPr lang="en-US" sz="1200" i="1" dirty="0">
              <a:solidFill>
                <a:srgbClr val="002060"/>
              </a:solidFill>
            </a:endParaRPr>
          </a:p>
          <a:p>
            <a:r>
              <a:rPr lang="en-US" sz="1200" i="1" dirty="0">
                <a:solidFill>
                  <a:srgbClr val="002060"/>
                </a:solidFill>
              </a:rPr>
              <a:t>The chart show the revolutionary advancement of the optical clock approach to the precision of atomic clocks over the years. Microwave clocks have been improving at 10x per decade and leveled off at 1e-16 level, while the optical clocks have been improving one hundred times faster, and surpassed the microwave clocks down to 1e-18 level. (Courtesy of R. </a:t>
            </a:r>
            <a:r>
              <a:rPr lang="en-US" sz="1200" i="1" dirty="0" err="1">
                <a:solidFill>
                  <a:srgbClr val="002060"/>
                </a:solidFill>
              </a:rPr>
              <a:t>Godun</a:t>
            </a:r>
            <a:r>
              <a:rPr lang="en-US" sz="1200" i="1" dirty="0">
                <a:solidFill>
                  <a:srgbClr val="002060"/>
                </a:solidFill>
              </a:rPr>
              <a:t>, NPL)</a:t>
            </a:r>
          </a:p>
        </p:txBody>
      </p:sp>
      <p:pic>
        <p:nvPicPr>
          <p:cNvPr id="5" name="Picture 4">
            <a:extLst>
              <a:ext uri="{FF2B5EF4-FFF2-40B4-BE49-F238E27FC236}">
                <a16:creationId xmlns:a16="http://schemas.microsoft.com/office/drawing/2014/main" id="{66FB8A63-0D6D-8740-9DA9-3144E5340F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4357" y="887349"/>
            <a:ext cx="4513713" cy="2915556"/>
          </a:xfrm>
          <a:prstGeom prst="rect">
            <a:avLst/>
          </a:prstGeom>
        </p:spPr>
      </p:pic>
      <p:sp>
        <p:nvSpPr>
          <p:cNvPr id="4" name="Rectangle 3">
            <a:extLst>
              <a:ext uri="{FF2B5EF4-FFF2-40B4-BE49-F238E27FC236}">
                <a16:creationId xmlns:a16="http://schemas.microsoft.com/office/drawing/2014/main" id="{6EBAB21A-EB3B-FF43-A561-1973170EC10E}"/>
              </a:ext>
            </a:extLst>
          </p:cNvPr>
          <p:cNvSpPr/>
          <p:nvPr/>
        </p:nvSpPr>
        <p:spPr>
          <a:xfrm rot="1685384">
            <a:off x="5349775" y="2320848"/>
            <a:ext cx="1562094" cy="276999"/>
          </a:xfrm>
          <a:prstGeom prst="rect">
            <a:avLst/>
          </a:prstGeom>
        </p:spPr>
        <p:txBody>
          <a:bodyPr wrap="none">
            <a:spAutoFit/>
          </a:bodyPr>
          <a:lstStyle/>
          <a:p>
            <a:pPr algn="ctr"/>
            <a:r>
              <a:rPr lang="en-US" sz="1200" dirty="0">
                <a:solidFill>
                  <a:srgbClr val="002060"/>
                </a:solidFill>
              </a:rPr>
              <a:t>10x better per decade</a:t>
            </a:r>
          </a:p>
        </p:txBody>
      </p:sp>
      <p:cxnSp>
        <p:nvCxnSpPr>
          <p:cNvPr id="7" name="Straight Arrow Connector 6">
            <a:extLst>
              <a:ext uri="{FF2B5EF4-FFF2-40B4-BE49-F238E27FC236}">
                <a16:creationId xmlns:a16="http://schemas.microsoft.com/office/drawing/2014/main" id="{6BB3BFA8-A00C-E344-8551-B1F6F7F3E579}"/>
              </a:ext>
            </a:extLst>
          </p:cNvPr>
          <p:cNvCxnSpPr/>
          <p:nvPr/>
        </p:nvCxnSpPr>
        <p:spPr>
          <a:xfrm>
            <a:off x="5321302" y="1481512"/>
            <a:ext cx="3233388" cy="1701579"/>
          </a:xfrm>
          <a:prstGeom prst="straightConnector1">
            <a:avLst/>
          </a:prstGeom>
          <a:ln>
            <a:solidFill>
              <a:srgbClr val="00206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6CD692-FDDC-9F4D-BF07-EC2E58563E66}"/>
              </a:ext>
            </a:extLst>
          </p:cNvPr>
          <p:cNvCxnSpPr>
            <a:cxnSpLocks/>
          </p:cNvCxnSpPr>
          <p:nvPr/>
        </p:nvCxnSpPr>
        <p:spPr>
          <a:xfrm>
            <a:off x="6829826" y="1096440"/>
            <a:ext cx="1724864" cy="2348612"/>
          </a:xfrm>
          <a:prstGeom prst="straightConnector1">
            <a:avLst/>
          </a:prstGeom>
          <a:ln>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3BC4D24-F856-ED40-A736-6609BF645B0C}"/>
                  </a:ext>
                </a:extLst>
              </p:cNvPr>
              <p:cNvSpPr/>
              <p:nvPr/>
            </p:nvSpPr>
            <p:spPr>
              <a:xfrm rot="3339377">
                <a:off x="7008177" y="1747498"/>
                <a:ext cx="1851020" cy="276999"/>
              </a:xfrm>
              <a:prstGeom prst="rect">
                <a:avLst/>
              </a:prstGeom>
            </p:spPr>
            <p:txBody>
              <a:bodyPr wrap="none">
                <a:spAutoFit/>
              </a:bodyPr>
              <a:lstStyle/>
              <a:p>
                <a:pPr algn="ctr"/>
                <a14:m>
                  <m:oMath xmlns:m="http://schemas.openxmlformats.org/officeDocument/2006/math">
                    <m:r>
                      <a:rPr lang="en-US" sz="1200" b="1" i="1" smtClean="0">
                        <a:solidFill>
                          <a:srgbClr val="00B050"/>
                        </a:solidFill>
                        <a:latin typeface="Cambria Math" panose="02040503050406030204" pitchFamily="18" charset="0"/>
                        <a:ea typeface="Cambria Math" panose="02040503050406030204" pitchFamily="18" charset="0"/>
                      </a:rPr>
                      <m:t>~</m:t>
                    </m:r>
                  </m:oMath>
                </a14:m>
                <a:r>
                  <a:rPr lang="en-US" sz="1200" b="1" dirty="0">
                    <a:solidFill>
                      <a:srgbClr val="00B050"/>
                    </a:solidFill>
                  </a:rPr>
                  <a:t>1000x better per decade</a:t>
                </a:r>
              </a:p>
            </p:txBody>
          </p:sp>
        </mc:Choice>
        <mc:Fallback xmlns="">
          <p:sp>
            <p:nvSpPr>
              <p:cNvPr id="10" name="Rectangle 9">
                <a:extLst>
                  <a:ext uri="{FF2B5EF4-FFF2-40B4-BE49-F238E27FC236}">
                    <a16:creationId xmlns:a16="http://schemas.microsoft.com/office/drawing/2014/main" id="{83BC4D24-F856-ED40-A736-6609BF645B0C}"/>
                  </a:ext>
                </a:extLst>
              </p:cNvPr>
              <p:cNvSpPr>
                <a:spLocks noRot="1" noChangeAspect="1" noMove="1" noResize="1" noEditPoints="1" noAdjustHandles="1" noChangeArrowheads="1" noChangeShapeType="1" noTextEdit="1"/>
              </p:cNvSpPr>
              <p:nvPr/>
            </p:nvSpPr>
            <p:spPr>
              <a:xfrm rot="3339377">
                <a:off x="7008177" y="1747498"/>
                <a:ext cx="1851020" cy="276999"/>
              </a:xfrm>
              <a:prstGeom prst="rect">
                <a:avLst/>
              </a:prstGeom>
              <a:blipFill>
                <a:blip r:embed="rId7"/>
                <a:stretch>
                  <a:fillRect b="-746"/>
                </a:stretch>
              </a:blipFill>
            </p:spPr>
            <p:txBody>
              <a:bodyPr/>
              <a:lstStyle/>
              <a:p>
                <a:r>
                  <a:rPr lang="en-US">
                    <a:noFill/>
                  </a:rPr>
                  <a:t> </a:t>
                </a:r>
              </a:p>
            </p:txBody>
          </p:sp>
        </mc:Fallback>
      </mc:AlternateContent>
      <p:pic>
        <p:nvPicPr>
          <p:cNvPr id="22" name="Audio 21">
            <a:hlinkClick r:id="" action="ppaction://media"/>
            <a:extLst>
              <a:ext uri="{FF2B5EF4-FFF2-40B4-BE49-F238E27FC236}">
                <a16:creationId xmlns:a16="http://schemas.microsoft.com/office/drawing/2014/main" id="{6FCE055D-09AA-8443-91E3-61EA503F684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2178371171"/>
      </p:ext>
    </p:extLst>
  </p:cSld>
  <p:clrMapOvr>
    <a:masterClrMapping/>
  </p:clrMapOvr>
  <mc:AlternateContent xmlns:mc="http://schemas.openxmlformats.org/markup-compatibility/2006">
    <mc:Choice xmlns:p14="http://schemas.microsoft.com/office/powerpoint/2010/main" Requires="p14">
      <p:transition spd="slow" p14:dur="2000" advTm="51802"/>
    </mc:Choice>
    <mc:Fallback>
      <p:transition spd="slow" advTm="5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135203" y="1067522"/>
                <a:ext cx="4882069" cy="3886218"/>
              </a:xfrm>
            </p:spPr>
            <p:txBody>
              <a:bodyPr/>
              <a:lstStyle/>
              <a:p>
                <a:pPr>
                  <a:spcBef>
                    <a:spcPts val="0"/>
                  </a:spcBef>
                  <a:spcAft>
                    <a:spcPts val="600"/>
                  </a:spcAft>
                </a:pPr>
                <a:r>
                  <a:rPr lang="en-US" b="1" dirty="0"/>
                  <a:t>Context – </a:t>
                </a:r>
                <a:r>
                  <a:rPr lang="en-US" dirty="0"/>
                  <a:t>The challenge is to reduce the reduce the size of optical clocks from room sized laboratory research setups to a compact and robust clock package to be deployed in space. Such reduction cannot be simply accomplished by </a:t>
                </a:r>
                <a:r>
                  <a:rPr lang="en-GB" dirty="0"/>
                  <a:t>engineering. New approaches and new technologies are called for. </a:t>
                </a:r>
                <a:endParaRPr lang="en-US" dirty="0"/>
              </a:p>
              <a:p>
                <a:pPr>
                  <a:spcBef>
                    <a:spcPts val="0"/>
                  </a:spcBef>
                  <a:spcAft>
                    <a:spcPts val="600"/>
                  </a:spcAft>
                </a:pPr>
                <a:r>
                  <a:rPr lang="en-US" dirty="0"/>
                  <a:t>We are </a:t>
                </a:r>
                <a:r>
                  <a:rPr lang="en-US" dirty="0" err="1"/>
                  <a:t>developting</a:t>
                </a:r>
                <a:r>
                  <a:rPr lang="en-US" dirty="0"/>
                  <a:t> a shoebox sized clock </a:t>
                </a:r>
                <a14:m>
                  <m:oMath xmlns:m="http://schemas.openxmlformats.org/officeDocument/2006/math">
                    <m:r>
                      <a:rPr lang="en-US" i="1">
                        <a:latin typeface="Cambria Math" panose="02040503050406030204" pitchFamily="18" charset="0"/>
                      </a:rPr>
                      <m:t>1×</m:t>
                    </m:r>
                    <m:sSup>
                      <m:sSupPr>
                        <m:ctrlPr>
                          <a:rPr lang="en-GB"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−14</m:t>
                        </m:r>
                      </m:sup>
                    </m:sSup>
                    <m:sSup>
                      <m:sSupPr>
                        <m:ctrlPr>
                          <a:rPr lang="en-GB" i="1">
                            <a:latin typeface="Cambria Math" panose="02040503050406030204" pitchFamily="18" charset="0"/>
                          </a:rPr>
                        </m:ctrlPr>
                      </m:sSupPr>
                      <m:e>
                        <m:r>
                          <a:rPr lang="en-US" i="1">
                            <a:latin typeface="Cambria Math" panose="02040503050406030204" pitchFamily="18" charset="0"/>
                          </a:rPr>
                          <m:t>𝜏</m:t>
                        </m:r>
                      </m:e>
                      <m:sup>
                        <m:r>
                          <a:rPr lang="en-US" i="1">
                            <a:latin typeface="Cambria Math" panose="02040503050406030204" pitchFamily="18" charset="0"/>
                          </a:rPr>
                          <m:t>−1/2</m:t>
                        </m:r>
                      </m:sup>
                    </m:sSup>
                  </m:oMath>
                </a14:m>
                <a:r>
                  <a:rPr lang="en-US" dirty="0"/>
                  <a:t> clock stability and accuracy floor of </a:t>
                </a:r>
                <a14:m>
                  <m:oMath xmlns:m="http://schemas.openxmlformats.org/officeDocument/2006/math">
                    <m:sSup>
                      <m:sSupPr>
                        <m:ctrlPr>
                          <a:rPr lang="en-GB" i="1">
                            <a:latin typeface="Cambria Math" panose="02040503050406030204" pitchFamily="18" charset="0"/>
                          </a:rPr>
                        </m:ctrlPr>
                      </m:sSupPr>
                      <m:e>
                        <m:r>
                          <a:rPr lang="en-US" b="0" i="1" smtClean="0">
                            <a:latin typeface="Cambria Math" panose="02040503050406030204" pitchFamily="18" charset="0"/>
                          </a:rPr>
                          <m:t>1×</m:t>
                        </m:r>
                        <m:r>
                          <a:rPr lang="en-US" i="1">
                            <a:latin typeface="Cambria Math" panose="02040503050406030204" pitchFamily="18" charset="0"/>
                          </a:rPr>
                          <m:t>10</m:t>
                        </m:r>
                      </m:e>
                      <m:sup>
                        <m:r>
                          <a:rPr lang="en-US" i="1">
                            <a:latin typeface="Cambria Math" panose="02040503050406030204" pitchFamily="18" charset="0"/>
                          </a:rPr>
                          <m:t>−16</m:t>
                        </m:r>
                      </m:sup>
                    </m:sSup>
                    <m:r>
                      <a:rPr lang="en-US" b="0" i="0" smtClean="0">
                        <a:latin typeface="Cambria Math" panose="02040503050406030204" pitchFamily="18" charset="0"/>
                      </a:rPr>
                      <m:t>,</m:t>
                    </m:r>
                    <m:r>
                      <m:rPr>
                        <m:nor/>
                      </m:rPr>
                      <a:rPr lang="en-US" b="0" i="0" dirty="0" smtClean="0"/>
                      <m:t>o</m:t>
                    </m:r>
                  </m:oMath>
                </a14:m>
                <a:r>
                  <a:rPr lang="en-US" dirty="0"/>
                  <a:t>r 10x better than any microwave clocks in the similar size and deployable in space.</a:t>
                </a:r>
              </a:p>
              <a:p>
                <a:pPr>
                  <a:spcBef>
                    <a:spcPts val="0"/>
                  </a:spcBef>
                  <a:spcAft>
                    <a:spcPts val="600"/>
                  </a:spcAft>
                </a:pPr>
                <a:r>
                  <a:rPr lang="en-US" b="1" dirty="0"/>
                  <a:t>State-of-the-art </a:t>
                </a:r>
                <a:r>
                  <a:rPr lang="en-US" dirty="0"/>
                  <a:t>– The  state of the art in space microwave atomic clocks is the Deep Space Atomic clock (DSAC) developed by JPL and currently in orbit in a NASA technology demonstration mission. The existing space clocks and those being developed at JPL are illustrated in the chart, showing the clock performance stability floor as a function of the nominal mass/volume.</a:t>
                </a:r>
              </a:p>
              <a:p>
                <a:pPr>
                  <a:spcBef>
                    <a:spcPts val="0"/>
                  </a:spcBef>
                </a:pPr>
                <a:r>
                  <a:rPr lang="en-US" b="1" dirty="0"/>
                  <a:t>Relevance to NASA and JPL</a:t>
                </a:r>
              </a:p>
              <a:p>
                <a:pPr marL="228600" indent="-228600">
                  <a:spcBef>
                    <a:spcPts val="0"/>
                  </a:spcBef>
                  <a:buAutoNum type="arabicParenR"/>
                </a:pPr>
                <a:r>
                  <a:rPr lang="en-US" dirty="0"/>
                  <a:t>Efficient use of the tracking antenna time</a:t>
                </a:r>
              </a:p>
              <a:p>
                <a:pPr marL="228600" indent="-228600">
                  <a:spcBef>
                    <a:spcPts val="0"/>
                  </a:spcBef>
                  <a:buAutoNum type="arabicParenR"/>
                </a:pPr>
                <a:r>
                  <a:rPr lang="en-US" dirty="0"/>
                  <a:t>Increased spacecraft autonomy and improved navigation.</a:t>
                </a:r>
              </a:p>
              <a:p>
                <a:pPr marL="228600" indent="-228600">
                  <a:spcBef>
                    <a:spcPts val="0"/>
                  </a:spcBef>
                  <a:buAutoNum type="arabicParenR"/>
                </a:pPr>
                <a:r>
                  <a:rPr lang="en-US" dirty="0"/>
                  <a:t>Timekeeping and Time Distribution to sub-nanosecond accuracy across solar system.</a:t>
                </a:r>
              </a:p>
              <a:p>
                <a:pPr marL="228600" indent="-228600">
                  <a:spcBef>
                    <a:spcPts val="0"/>
                  </a:spcBef>
                  <a:buAutoNum type="arabicParenR"/>
                </a:pPr>
                <a:r>
                  <a:rPr lang="en-US" dirty="0"/>
                  <a:t>Enabling new science measurements</a:t>
                </a:r>
              </a:p>
              <a:p>
                <a:pPr marL="228600" indent="-228600">
                  <a:buAutoNum type="arabicParenR"/>
                </a:pPr>
                <a:endParaRPr lang="en-US" b="1" dirty="0"/>
              </a:p>
              <a:p>
                <a:endParaRPr lang="en-US" dirty="0"/>
              </a:p>
            </p:txBody>
          </p:sp>
        </mc:Choice>
        <mc:Fallback>
          <p:sp>
            <p:nvSpPr>
              <p:cNvPr id="2" name="Text Placeholder 1">
                <a:extLst>
                  <a:ext uri="{FF2B5EF4-FFF2-40B4-BE49-F238E27FC236}">
                    <a16:creationId xmlns:a16="http://schemas.microsoft.com/office/drawing/2014/main" id="{4125C0CB-854E-CC49-A097-575C871E23EE}"/>
                  </a:ext>
                </a:extLst>
              </p:cNvPr>
              <p:cNvSpPr>
                <a:spLocks noGrp="1" noRot="1" noChangeAspect="1" noMove="1" noResize="1" noEditPoints="1" noAdjustHandles="1" noChangeArrowheads="1" noChangeShapeType="1" noTextEdit="1"/>
              </p:cNvSpPr>
              <p:nvPr>
                <p:ph type="body" sz="quarter" idx="17"/>
              </p:nvPr>
            </p:nvSpPr>
            <p:spPr>
              <a:xfrm>
                <a:off x="135203" y="1067522"/>
                <a:ext cx="4882069" cy="3886218"/>
              </a:xfrm>
              <a:blipFill>
                <a:blip r:embed="rId6"/>
                <a:stretch>
                  <a:fillRect t="-65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215558" y="608949"/>
            <a:ext cx="8454602" cy="430183"/>
          </a:xfrm>
        </p:spPr>
        <p:txBody>
          <a:bodyPr/>
          <a:lstStyle/>
          <a:p>
            <a:r>
              <a:rPr lang="en-US" dirty="0"/>
              <a:t>Problem Description</a:t>
            </a:r>
          </a:p>
        </p:txBody>
      </p:sp>
      <p:grpSp>
        <p:nvGrpSpPr>
          <p:cNvPr id="8" name="Group 7">
            <a:extLst>
              <a:ext uri="{FF2B5EF4-FFF2-40B4-BE49-F238E27FC236}">
                <a16:creationId xmlns:a16="http://schemas.microsoft.com/office/drawing/2014/main" id="{01DAF083-3FF5-F146-ACC7-18C5643B9430}"/>
              </a:ext>
            </a:extLst>
          </p:cNvPr>
          <p:cNvGrpSpPr/>
          <p:nvPr/>
        </p:nvGrpSpPr>
        <p:grpSpPr>
          <a:xfrm>
            <a:off x="4946567" y="4026719"/>
            <a:ext cx="4197433" cy="1015663"/>
            <a:chOff x="4946567" y="4026719"/>
            <a:chExt cx="4197433" cy="1015663"/>
          </a:xfrm>
        </p:grpSpPr>
        <p:sp>
          <p:nvSpPr>
            <p:cNvPr id="4" name="Rectangle 3">
              <a:extLst>
                <a:ext uri="{FF2B5EF4-FFF2-40B4-BE49-F238E27FC236}">
                  <a16:creationId xmlns:a16="http://schemas.microsoft.com/office/drawing/2014/main" id="{46B1C158-76B3-3043-A204-1DA2DC69845B}"/>
                </a:ext>
              </a:extLst>
            </p:cNvPr>
            <p:cNvSpPr/>
            <p:nvPr/>
          </p:nvSpPr>
          <p:spPr>
            <a:xfrm>
              <a:off x="4946567" y="4026719"/>
              <a:ext cx="4197433" cy="830997"/>
            </a:xfrm>
            <a:prstGeom prst="rect">
              <a:avLst/>
            </a:prstGeom>
          </p:spPr>
          <p:txBody>
            <a:bodyPr wrap="square">
              <a:spAutoFit/>
            </a:bodyPr>
            <a:lstStyle/>
            <a:p>
              <a:pPr>
                <a:spcBef>
                  <a:spcPts val="0"/>
                </a:spcBef>
                <a:spcAft>
                  <a:spcPts val="600"/>
                </a:spcAft>
              </a:pPr>
              <a:r>
                <a:rPr lang="en-US" sz="1200" i="1" dirty="0">
                  <a:solidFill>
                    <a:srgbClr val="002060"/>
                  </a:solidFill>
                </a:rPr>
                <a:t>The chart shows the space atomic clock stability floors at various nominal size and mass. Dashed circled ones at upper right are the existing space clocks including the JPL newest DSAC in orbit. Others are clocks being developed at JPL.</a:t>
              </a:r>
            </a:p>
          </p:txBody>
        </p:sp>
        <p:pic>
          <p:nvPicPr>
            <p:cNvPr id="7" name="Picture 6">
              <a:extLst>
                <a:ext uri="{FF2B5EF4-FFF2-40B4-BE49-F238E27FC236}">
                  <a16:creationId xmlns:a16="http://schemas.microsoft.com/office/drawing/2014/main" id="{96B55891-0C87-774F-9F34-F3CBFFBDADA7}"/>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957" b="89362" l="6512" r="88372">
                          <a14:foregroundMark x1="55349" y1="9362" x2="55349" y2="9362"/>
                          <a14:foregroundMark x1="87907" y1="47234" x2="87907" y2="47234"/>
                          <a14:foregroundMark x1="56744" y1="6809" x2="56744" y2="6809"/>
                          <a14:foregroundMark x1="58140" y1="5957" x2="58140" y2="5957"/>
                          <a14:backgroundMark x1="5116" y1="24681" x2="5116" y2="24681"/>
                          <a14:backgroundMark x1="4186" y1="24255" x2="4186" y2="24255"/>
                          <a14:backgroundMark x1="5116" y1="25106" x2="5116" y2="25106"/>
                          <a14:backgroundMark x1="3721" y1="22979" x2="6047" y2="26383"/>
                        </a14:backgroundRemoval>
                      </a14:imgEffect>
                    </a14:imgLayer>
                  </a14:imgProps>
                </a:ext>
                <a:ext uri="{28A0092B-C50C-407E-A947-70E740481C1C}">
                  <a14:useLocalDpi xmlns:a14="http://schemas.microsoft.com/office/drawing/2010/main"/>
                </a:ext>
              </a:extLst>
            </a:blip>
            <a:stretch>
              <a:fillRect/>
            </a:stretch>
          </p:blipFill>
          <p:spPr>
            <a:xfrm>
              <a:off x="8217105" y="4802872"/>
              <a:ext cx="219039" cy="239510"/>
            </a:xfrm>
            <a:prstGeom prst="rect">
              <a:avLst/>
            </a:prstGeom>
          </p:spPr>
        </p:pic>
      </p:grpSp>
      <p:grpSp>
        <p:nvGrpSpPr>
          <p:cNvPr id="10" name="Group 9">
            <a:extLst>
              <a:ext uri="{FF2B5EF4-FFF2-40B4-BE49-F238E27FC236}">
                <a16:creationId xmlns:a16="http://schemas.microsoft.com/office/drawing/2014/main" id="{7C6E667A-8A0A-7549-BCA2-32943F01BC14}"/>
              </a:ext>
            </a:extLst>
          </p:cNvPr>
          <p:cNvGrpSpPr/>
          <p:nvPr/>
        </p:nvGrpSpPr>
        <p:grpSpPr>
          <a:xfrm>
            <a:off x="4819135" y="691978"/>
            <a:ext cx="4324865" cy="3246099"/>
            <a:chOff x="4701703" y="796645"/>
            <a:chExt cx="4442297" cy="3247857"/>
          </a:xfrm>
        </p:grpSpPr>
        <p:pic>
          <p:nvPicPr>
            <p:cNvPr id="5" name="Picture 4">
              <a:extLst>
                <a:ext uri="{FF2B5EF4-FFF2-40B4-BE49-F238E27FC236}">
                  <a16:creationId xmlns:a16="http://schemas.microsoft.com/office/drawing/2014/main" id="{46541976-E2FB-974D-A1F4-30B85A5470C7}"/>
                </a:ext>
              </a:extLst>
            </p:cNvPr>
            <p:cNvPicPr>
              <a:picLocks noChangeAspect="1"/>
            </p:cNvPicPr>
            <p:nvPr/>
          </p:nvPicPr>
          <p:blipFill>
            <a:blip r:embed="rId9"/>
            <a:stretch>
              <a:fillRect/>
            </a:stretch>
          </p:blipFill>
          <p:spPr>
            <a:xfrm>
              <a:off x="4701703" y="796645"/>
              <a:ext cx="4442297" cy="3247857"/>
            </a:xfrm>
            <a:prstGeom prst="rect">
              <a:avLst/>
            </a:prstGeom>
          </p:spPr>
        </p:pic>
        <p:sp>
          <p:nvSpPr>
            <p:cNvPr id="9" name="TextBox 8">
              <a:extLst>
                <a:ext uri="{FF2B5EF4-FFF2-40B4-BE49-F238E27FC236}">
                  <a16:creationId xmlns:a16="http://schemas.microsoft.com/office/drawing/2014/main" id="{90371B40-2F8D-7F46-BD31-E84EC46BCF8F}"/>
                </a:ext>
              </a:extLst>
            </p:cNvPr>
            <p:cNvSpPr txBox="1"/>
            <p:nvPr/>
          </p:nvSpPr>
          <p:spPr>
            <a:xfrm>
              <a:off x="7004093" y="2109023"/>
              <a:ext cx="681810" cy="246221"/>
            </a:xfrm>
            <a:prstGeom prst="rect">
              <a:avLst/>
            </a:prstGeom>
            <a:solidFill>
              <a:schemeClr val="bg1"/>
            </a:solidFill>
          </p:spPr>
          <p:txBody>
            <a:bodyPr wrap="square" lIns="0" tIns="0" rIns="0" bIns="0" rtlCol="0">
              <a:spAutoFit/>
            </a:bodyPr>
            <a:lstStyle/>
            <a:p>
              <a:r>
                <a:rPr lang="en-US" sz="800" dirty="0"/>
                <a:t>Hg+ space clock Physics Package</a:t>
              </a:r>
            </a:p>
          </p:txBody>
        </p:sp>
      </p:grpSp>
      <p:pic>
        <p:nvPicPr>
          <p:cNvPr id="6" name="Picture 5">
            <a:extLst>
              <a:ext uri="{FF2B5EF4-FFF2-40B4-BE49-F238E27FC236}">
                <a16:creationId xmlns:a16="http://schemas.microsoft.com/office/drawing/2014/main" id="{36BC10A0-77EE-6D47-9D88-8CE2FF0EB2E8}"/>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5957" b="89362" l="6512" r="88372">
                        <a14:foregroundMark x1="55349" y1="9362" x2="55349" y2="9362"/>
                        <a14:foregroundMark x1="87907" y1="47234" x2="87907" y2="47234"/>
                        <a14:foregroundMark x1="56744" y1="6809" x2="56744" y2="6809"/>
                        <a14:foregroundMark x1="58140" y1="5957" x2="58140" y2="5957"/>
                        <a14:backgroundMark x1="5116" y1="24681" x2="5116" y2="24681"/>
                        <a14:backgroundMark x1="4186" y1="24255" x2="4186" y2="24255"/>
                        <a14:backgroundMark x1="5116" y1="25106" x2="5116" y2="25106"/>
                        <a14:backgroundMark x1="3721" y1="22979" x2="6047" y2="26383"/>
                      </a14:backgroundRemoval>
                    </a14:imgEffect>
                  </a14:imgLayer>
                </a14:imgProps>
              </a:ext>
              <a:ext uri="{28A0092B-C50C-407E-A947-70E740481C1C}">
                <a14:useLocalDpi xmlns:a14="http://schemas.microsoft.com/office/drawing/2010/main"/>
              </a:ext>
            </a:extLst>
          </a:blip>
          <a:stretch>
            <a:fillRect/>
          </a:stretch>
        </p:blipFill>
        <p:spPr>
          <a:xfrm>
            <a:off x="7572061" y="2390996"/>
            <a:ext cx="465345" cy="508835"/>
          </a:xfrm>
          <a:prstGeom prst="rect">
            <a:avLst/>
          </a:prstGeom>
        </p:spPr>
      </p:pic>
      <p:sp>
        <p:nvSpPr>
          <p:cNvPr id="12" name="TextBox 11">
            <a:extLst>
              <a:ext uri="{FF2B5EF4-FFF2-40B4-BE49-F238E27FC236}">
                <a16:creationId xmlns:a16="http://schemas.microsoft.com/office/drawing/2014/main" id="{C2F01295-5A47-A647-8B67-C23C2145E055}"/>
              </a:ext>
            </a:extLst>
          </p:cNvPr>
          <p:cNvSpPr txBox="1"/>
          <p:nvPr/>
        </p:nvSpPr>
        <p:spPr>
          <a:xfrm>
            <a:off x="5675870" y="2821179"/>
            <a:ext cx="1589903" cy="600164"/>
          </a:xfrm>
          <a:prstGeom prst="rect">
            <a:avLst/>
          </a:prstGeom>
          <a:solidFill>
            <a:schemeClr val="bg1"/>
          </a:solidFill>
        </p:spPr>
        <p:txBody>
          <a:bodyPr wrap="square" rtlCol="0">
            <a:spAutoFit/>
          </a:bodyPr>
          <a:lstStyle/>
          <a:p>
            <a:r>
              <a:rPr lang="en-US" sz="1100" b="1" i="1" dirty="0" err="1">
                <a:solidFill>
                  <a:srgbClr val="7030A0"/>
                </a:solidFill>
              </a:rPr>
              <a:t>mSOC</a:t>
            </a:r>
            <a:r>
              <a:rPr lang="en-US" sz="1100" b="1" i="1" dirty="0">
                <a:solidFill>
                  <a:srgbClr val="7030A0"/>
                </a:solidFill>
              </a:rPr>
              <a:t> will be similar size to DSAC but will have 10x performance</a:t>
            </a:r>
          </a:p>
        </p:txBody>
      </p:sp>
      <p:cxnSp>
        <p:nvCxnSpPr>
          <p:cNvPr id="14" name="Straight Arrow Connector 13">
            <a:extLst>
              <a:ext uri="{FF2B5EF4-FFF2-40B4-BE49-F238E27FC236}">
                <a16:creationId xmlns:a16="http://schemas.microsoft.com/office/drawing/2014/main" id="{42F15F59-5843-954E-A4C8-48B720DA100D}"/>
              </a:ext>
            </a:extLst>
          </p:cNvPr>
          <p:cNvCxnSpPr>
            <a:cxnSpLocks/>
          </p:cNvCxnSpPr>
          <p:nvPr/>
        </p:nvCxnSpPr>
        <p:spPr>
          <a:xfrm flipV="1">
            <a:off x="7010400" y="2588592"/>
            <a:ext cx="790832" cy="5088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Right Arrow 14">
            <a:extLst>
              <a:ext uri="{FF2B5EF4-FFF2-40B4-BE49-F238E27FC236}">
                <a16:creationId xmlns:a16="http://schemas.microsoft.com/office/drawing/2014/main" id="{3C069C6A-FEA5-484B-8866-44C4ACDA61DD}"/>
              </a:ext>
            </a:extLst>
          </p:cNvPr>
          <p:cNvSpPr/>
          <p:nvPr/>
        </p:nvSpPr>
        <p:spPr>
          <a:xfrm rot="8011369">
            <a:off x="7597034" y="2285550"/>
            <a:ext cx="749093" cy="210895"/>
          </a:xfrm>
          <a:prstGeom prst="rightArrow">
            <a:avLst>
              <a:gd name="adj1" fmla="val 60139"/>
              <a:gd name="adj2" fmla="val 53380"/>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8D11BA-9877-E74F-9811-A5D6370B2629}"/>
              </a:ext>
            </a:extLst>
          </p:cNvPr>
          <p:cNvSpPr/>
          <p:nvPr/>
        </p:nvSpPr>
        <p:spPr>
          <a:xfrm>
            <a:off x="7634447" y="1146728"/>
            <a:ext cx="90000" cy="9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F8E0ED39-07FC-E046-811F-38256DFABAB8}"/>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2249095022"/>
      </p:ext>
    </p:extLst>
  </p:cSld>
  <p:clrMapOvr>
    <a:masterClrMapping/>
  </p:clrMapOvr>
  <mc:AlternateContent xmlns:mc="http://schemas.openxmlformats.org/markup-compatibility/2006">
    <mc:Choice xmlns:p14="http://schemas.microsoft.com/office/powerpoint/2010/main" Requires="p14">
      <p:transition spd="slow" p14:dur="2000" advTm="48287"/>
    </mc:Choice>
    <mc:Fallback>
      <p:transition spd="slow" advTm="48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path" presetSubtype="0" accel="50000" decel="50000" fill="hold" grpId="0" nodeType="withEffect">
                                  <p:stCondLst>
                                    <p:cond delay="0"/>
                                  </p:stCondLst>
                                  <p:childTnLst>
                                    <p:animMotion origin="layout" path="M 3.05556E-6 -0.00031 C 0.02274 -0.02901 0.05833 -0.00833 0.07986 0.04568 C 0.10139 0.09969 0.1 0.16667 0.07725 0.19537 C 0.05451 0.22346 0.01857 0.20278 -0.00278 0.14846 C -0.02396 0.09414 -0.02257 0.02809 3.05556E-6 -0.00031 Z " pathEditMode="relative" rAng="19500000" ptsTypes="AAAAA">
                                      <p:cBhvr>
                                        <p:cTn id="12" dur="5000" fill="hold"/>
                                        <p:tgtEl>
                                          <p:spTgt spid="21"/>
                                        </p:tgtEl>
                                        <p:attrNameLst>
                                          <p:attrName>ppt_x</p:attrName>
                                          <p:attrName>ppt_y</p:attrName>
                                        </p:attrNameLst>
                                      </p:cBhvr>
                                      <p:rCtr x="3854" y="9753"/>
                                    </p:animMotion>
                                  </p:childTnLst>
                                </p:cTn>
                              </p:par>
                            </p:childTnLst>
                          </p:cTn>
                        </p:par>
                        <p:par>
                          <p:cTn id="13" fill="hold">
                            <p:stCondLst>
                              <p:cond delay="5000"/>
                            </p:stCondLst>
                            <p:childTnLst>
                              <p:par>
                                <p:cTn id="14" presetID="1" presetClass="exit" presetSubtype="0" fill="hold" grpId="2" nodeType="afterEffect">
                                  <p:stCondLst>
                                    <p:cond delay="0"/>
                                  </p:stCondLst>
                                  <p:childTnLst>
                                    <p:set>
                                      <p:cBhvr>
                                        <p:cTn id="15" dur="1" fill="hold">
                                          <p:stCondLst>
                                            <p:cond delay="0"/>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2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0"/>
                </p:tgtEl>
              </p:cMediaNode>
            </p:audio>
          </p:childTnLst>
        </p:cTn>
      </p:par>
    </p:tnLst>
    <p:bldLst>
      <p:bldP spid="15"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172406" y="1086281"/>
            <a:ext cx="5091357" cy="1777047"/>
          </a:xfrm>
        </p:spPr>
        <p:txBody>
          <a:bodyPr/>
          <a:lstStyle/>
          <a:p>
            <a:pPr>
              <a:spcBef>
                <a:spcPts val="0"/>
              </a:spcBef>
              <a:spcAft>
                <a:spcPts val="600"/>
              </a:spcAft>
            </a:pPr>
            <a:r>
              <a:rPr lang="en-US" b="1" dirty="0"/>
              <a:t>Approach</a:t>
            </a:r>
          </a:p>
          <a:p>
            <a:pPr marL="171450" indent="-171450">
              <a:spcBef>
                <a:spcPts val="0"/>
              </a:spcBef>
              <a:spcAft>
                <a:spcPts val="600"/>
              </a:spcAft>
              <a:buFont typeface="Arial" panose="020B0604020202020204" pitchFamily="34" charset="0"/>
              <a:buChar char="•"/>
            </a:pPr>
            <a:r>
              <a:rPr lang="en-US" dirty="0"/>
              <a:t>Adopt the method of </a:t>
            </a:r>
            <a:r>
              <a:rPr lang="en-US" b="1" i="1" dirty="0"/>
              <a:t>optical clock </a:t>
            </a:r>
            <a:r>
              <a:rPr lang="en-US" dirty="0"/>
              <a:t>to surpass any microwave clocks capable to deliver today.</a:t>
            </a:r>
          </a:p>
          <a:p>
            <a:pPr marL="171450" indent="-171450">
              <a:spcBef>
                <a:spcPts val="0"/>
              </a:spcBef>
              <a:spcAft>
                <a:spcPts val="600"/>
              </a:spcAft>
              <a:buFont typeface="Arial" panose="020B0604020202020204" pitchFamily="34" charset="0"/>
              <a:buChar char="•"/>
            </a:pPr>
            <a:r>
              <a:rPr lang="en-US" dirty="0"/>
              <a:t>Focus on the tradeoff of performance vs size, power and complexity with the goal of x10 improvement over the SOA. </a:t>
            </a:r>
          </a:p>
          <a:p>
            <a:pPr marL="171450" indent="-171450">
              <a:spcBef>
                <a:spcPts val="0"/>
              </a:spcBef>
              <a:spcAft>
                <a:spcPts val="600"/>
              </a:spcAft>
              <a:buFont typeface="Arial" panose="020B0604020202020204" pitchFamily="34" charset="0"/>
              <a:buChar char="•"/>
            </a:pPr>
            <a:r>
              <a:rPr lang="en-US" dirty="0"/>
              <a:t>Intelligent choice of single trapped Yb+ as the atomic reference, requiring less power and size. </a:t>
            </a:r>
          </a:p>
          <a:p>
            <a:pPr marL="171450" indent="-171450">
              <a:spcBef>
                <a:spcPts val="0"/>
              </a:spcBef>
              <a:spcAft>
                <a:spcPts val="600"/>
              </a:spcAft>
              <a:buFont typeface="Arial" panose="020B0604020202020204" pitchFamily="34" charset="0"/>
              <a:buChar char="•"/>
            </a:pPr>
            <a:r>
              <a:rPr lang="en-US" dirty="0"/>
              <a:t>Leverage JPL’s expertise as well as external investments and research results for the final product</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172406" y="656098"/>
            <a:ext cx="8454602" cy="430183"/>
          </a:xfrm>
        </p:spPr>
        <p:txBody>
          <a:bodyPr/>
          <a:lstStyle/>
          <a:p>
            <a:r>
              <a:rPr lang="en-US" dirty="0"/>
              <a:t>Methodology</a:t>
            </a:r>
          </a:p>
        </p:txBody>
      </p:sp>
      <p:sp>
        <p:nvSpPr>
          <p:cNvPr id="16" name="TextBox 15">
            <a:extLst>
              <a:ext uri="{FF2B5EF4-FFF2-40B4-BE49-F238E27FC236}">
                <a16:creationId xmlns:a16="http://schemas.microsoft.com/office/drawing/2014/main" id="{4D3C2348-B2B2-4F40-B141-776550AC024A}"/>
              </a:ext>
            </a:extLst>
          </p:cNvPr>
          <p:cNvSpPr txBox="1"/>
          <p:nvPr/>
        </p:nvSpPr>
        <p:spPr>
          <a:xfrm>
            <a:off x="172406" y="3136119"/>
            <a:ext cx="5221588" cy="2062103"/>
          </a:xfrm>
          <a:prstGeom prst="rect">
            <a:avLst/>
          </a:prstGeom>
          <a:noFill/>
        </p:spPr>
        <p:txBody>
          <a:bodyPr wrap="square" rtlCol="0">
            <a:spAutoFit/>
          </a:bodyPr>
          <a:lstStyle/>
          <a:p>
            <a:pPr lvl="0" defTabSz="914400">
              <a:lnSpc>
                <a:spcPct val="90000"/>
              </a:lnSpc>
              <a:spcAft>
                <a:spcPts val="600"/>
              </a:spcAft>
            </a:pPr>
            <a:r>
              <a:rPr lang="en-US" sz="1200" b="1" dirty="0">
                <a:solidFill>
                  <a:prstClr val="black"/>
                </a:solidFill>
                <a:latin typeface="Arial" panose="020B0604020202020204" pitchFamily="34" charset="0"/>
                <a:cs typeface="Arial" panose="020B0604020202020204" pitchFamily="34" charset="0"/>
              </a:rPr>
              <a:t>Innovation and advancement</a:t>
            </a:r>
          </a:p>
          <a:p>
            <a:pPr marL="171450" lvl="0" indent="-171450" defTabSz="914400">
              <a:lnSpc>
                <a:spcPct val="90000"/>
              </a:lnSpc>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We are focusing on the breakthroughs in miniature trap vacuum systems at JPL stemmed from a DARPA micro clock program and extend it to laser-cooled single trapped Yb+ ions.</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 no active pumping with ion lifetime in 100s of days.</a:t>
            </a:r>
          </a:p>
          <a:p>
            <a:pPr marL="171450" indent="-171450" defTabSz="914400">
              <a:lnSpc>
                <a:spcPct val="90000"/>
              </a:lnSpc>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Miniature clock laser performing at the fundamental thermal noise limit.</a:t>
            </a:r>
          </a:p>
          <a:p>
            <a:pPr marL="171450" indent="-171450" defTabSz="914400">
              <a:lnSpc>
                <a:spcPct val="90000"/>
              </a:lnSpc>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Leverage the chip-based optical frequency comb being vigorously developed in DARPA programs</a:t>
            </a:r>
          </a:p>
          <a:p>
            <a:pPr marL="171450" lvl="0" indent="-171450" defTabSz="914400">
              <a:lnSpc>
                <a:spcPct val="90000"/>
              </a:lnSpc>
              <a:spcAft>
                <a:spcPts val="6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Ultimately use Photonics-Integrated-Circuit (PIC) approach for laser and optical systems</a:t>
            </a:r>
          </a:p>
        </p:txBody>
      </p:sp>
      <p:pic>
        <p:nvPicPr>
          <p:cNvPr id="12" name="Picture 11">
            <a:extLst>
              <a:ext uri="{FF2B5EF4-FFF2-40B4-BE49-F238E27FC236}">
                <a16:creationId xmlns:a16="http://schemas.microsoft.com/office/drawing/2014/main" id="{D49B40A0-067E-6B41-B5B7-607B39262A0F}"/>
              </a:ext>
            </a:extLst>
          </p:cNvPr>
          <p:cNvPicPr/>
          <p:nvPr/>
        </p:nvPicPr>
        <p:blipFill>
          <a:blip r:embed="rId6"/>
          <a:stretch>
            <a:fillRect/>
          </a:stretch>
        </p:blipFill>
        <p:spPr>
          <a:xfrm>
            <a:off x="5061239" y="2007381"/>
            <a:ext cx="3997574" cy="1777047"/>
          </a:xfrm>
          <a:prstGeom prst="rect">
            <a:avLst/>
          </a:prstGeom>
          <a:ln>
            <a:solidFill>
              <a:schemeClr val="accent6">
                <a:lumMod val="75000"/>
              </a:schemeClr>
            </a:solidFill>
          </a:ln>
        </p:spPr>
      </p:pic>
      <p:sp>
        <p:nvSpPr>
          <p:cNvPr id="17" name="Rectangle 16">
            <a:extLst>
              <a:ext uri="{FF2B5EF4-FFF2-40B4-BE49-F238E27FC236}">
                <a16:creationId xmlns:a16="http://schemas.microsoft.com/office/drawing/2014/main" id="{6BA606FF-9040-7F46-9873-74EF5FCADEB5}"/>
              </a:ext>
            </a:extLst>
          </p:cNvPr>
          <p:cNvSpPr/>
          <p:nvPr/>
        </p:nvSpPr>
        <p:spPr>
          <a:xfrm>
            <a:off x="5489719" y="3784428"/>
            <a:ext cx="3473368" cy="1015663"/>
          </a:xfrm>
          <a:prstGeom prst="rect">
            <a:avLst/>
          </a:prstGeom>
        </p:spPr>
        <p:txBody>
          <a:bodyPr wrap="square">
            <a:spAutoFit/>
          </a:bodyPr>
          <a:lstStyle/>
          <a:p>
            <a:pPr>
              <a:spcBef>
                <a:spcPts val="0"/>
              </a:spcBef>
              <a:spcAft>
                <a:spcPts val="600"/>
              </a:spcAft>
            </a:pPr>
            <a:r>
              <a:rPr lang="en-US" sz="1200" i="1" dirty="0">
                <a:solidFill>
                  <a:srgbClr val="002060"/>
                </a:solidFill>
              </a:rPr>
              <a:t>Envisioned single trapped Yb+ clock approach diagram: atomic reference with a cc-sized vacuum tube, clock laser stabilized to a micro resonator, lasers on photon-integrated-circuit, and optical frequency comb divider on chip. </a:t>
            </a:r>
          </a:p>
        </p:txBody>
      </p:sp>
      <p:pic>
        <p:nvPicPr>
          <p:cNvPr id="4" name="Picture 3">
            <a:extLst>
              <a:ext uri="{FF2B5EF4-FFF2-40B4-BE49-F238E27FC236}">
                <a16:creationId xmlns:a16="http://schemas.microsoft.com/office/drawing/2014/main" id="{9FD48A37-09FA-6241-A990-B0028CBD0ECD}"/>
              </a:ext>
            </a:extLst>
          </p:cNvPr>
          <p:cNvPicPr>
            <a:picLocks noChangeAspect="1"/>
          </p:cNvPicPr>
          <p:nvPr/>
        </p:nvPicPr>
        <p:blipFill>
          <a:blip r:embed="rId7"/>
          <a:stretch>
            <a:fillRect/>
          </a:stretch>
        </p:blipFill>
        <p:spPr>
          <a:xfrm>
            <a:off x="5826760" y="593587"/>
            <a:ext cx="2946400" cy="1333500"/>
          </a:xfrm>
          <a:prstGeom prst="rect">
            <a:avLst/>
          </a:prstGeom>
        </p:spPr>
      </p:pic>
      <p:sp>
        <p:nvSpPr>
          <p:cNvPr id="5" name="Rounded Rectangle 4">
            <a:extLst>
              <a:ext uri="{FF2B5EF4-FFF2-40B4-BE49-F238E27FC236}">
                <a16:creationId xmlns:a16="http://schemas.microsoft.com/office/drawing/2014/main" id="{DB1ECF87-066F-F642-B131-BD179916C34E}"/>
              </a:ext>
            </a:extLst>
          </p:cNvPr>
          <p:cNvSpPr/>
          <p:nvPr/>
        </p:nvSpPr>
        <p:spPr>
          <a:xfrm>
            <a:off x="6007184" y="2361695"/>
            <a:ext cx="1186903" cy="134435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201C797-B039-E44F-B0E3-3839EFCD93EE}"/>
              </a:ext>
            </a:extLst>
          </p:cNvPr>
          <p:cNvSpPr/>
          <p:nvPr/>
        </p:nvSpPr>
        <p:spPr>
          <a:xfrm>
            <a:off x="7299960" y="1903304"/>
            <a:ext cx="1186903" cy="91230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ADC6F36-4AB4-CB41-BF4E-1E474A9DE3A5}"/>
              </a:ext>
            </a:extLst>
          </p:cNvPr>
          <p:cNvSpPr/>
          <p:nvPr/>
        </p:nvSpPr>
        <p:spPr>
          <a:xfrm>
            <a:off x="7344056" y="2832931"/>
            <a:ext cx="1714757" cy="91230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34878E5-BC0E-5B42-A995-D83D96DACFB4}"/>
              </a:ext>
            </a:extLst>
          </p:cNvPr>
          <p:cNvSpPr/>
          <p:nvPr/>
        </p:nvSpPr>
        <p:spPr>
          <a:xfrm>
            <a:off x="5014061" y="2087418"/>
            <a:ext cx="993123" cy="147934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DD8168EC-8B13-604C-9D89-E05A92CB9D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029793999"/>
      </p:ext>
    </p:extLst>
  </p:cSld>
  <p:clrMapOvr>
    <a:masterClrMapping/>
  </p:clrMapOvr>
  <mc:AlternateContent xmlns:mc="http://schemas.openxmlformats.org/markup-compatibility/2006">
    <mc:Choice xmlns:p14="http://schemas.microsoft.com/office/powerpoint/2010/main" Requires="p14">
      <p:transition spd="slow" p14:dur="2000" advTm="87949"/>
    </mc:Choice>
    <mc:Fallback>
      <p:transition spd="slow" advTm="8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0"/>
                            </p:stCondLst>
                            <p:childTnLst>
                              <p:par>
                                <p:cTn id="30" presetID="1" presetClass="exit" presetSubtype="0" fill="hold" grpId="1" nodeType="afterEffect">
                                  <p:stCondLst>
                                    <p:cond delay="5000"/>
                                  </p:stCondLst>
                                  <p:childTnLst>
                                    <p:set>
                                      <p:cBhvr>
                                        <p:cTn id="3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0"/>
                </p:tgtEl>
              </p:cMediaNode>
            </p:audio>
          </p:childTnLst>
        </p:cTn>
      </p:par>
    </p:tnLst>
    <p:bldLst>
      <p:bldP spid="5" grpId="0" animBg="1"/>
      <p:bldP spid="5" grpId="1" animBg="1"/>
      <p:bldP spid="9" grpId="0" animBg="1"/>
      <p:bldP spid="9" grpId="1" animBg="1"/>
      <p:bldP spid="10" grpId="0" animBg="1"/>
      <p:bldP spid="10" grpId="1"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0" y="685970"/>
            <a:ext cx="4020634" cy="430183"/>
          </a:xfrm>
        </p:spPr>
        <p:txBody>
          <a:bodyPr/>
          <a:lstStyle/>
          <a:p>
            <a:r>
              <a:rPr lang="en-US" dirty="0"/>
              <a:t>Results</a:t>
            </a:r>
          </a:p>
        </p:txBody>
      </p:sp>
      <p:sp>
        <p:nvSpPr>
          <p:cNvPr id="11" name="TextBox 10">
            <a:extLst>
              <a:ext uri="{FF2B5EF4-FFF2-40B4-BE49-F238E27FC236}">
                <a16:creationId xmlns:a16="http://schemas.microsoft.com/office/drawing/2014/main" id="{F4676979-2B9B-194F-9F66-6A1051E011EF}"/>
              </a:ext>
            </a:extLst>
          </p:cNvPr>
          <p:cNvSpPr txBox="1"/>
          <p:nvPr/>
        </p:nvSpPr>
        <p:spPr>
          <a:xfrm>
            <a:off x="2972894" y="823336"/>
            <a:ext cx="4300948" cy="23698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Breadboard laser for ion trapping and cooling.</a:t>
            </a:r>
          </a:p>
          <a:p>
            <a:pPr marL="285750" indent="-285750">
              <a:spcAft>
                <a:spcPts val="600"/>
              </a:spcAft>
              <a:buFont typeface="Arial" panose="020B0604020202020204" pitchFamily="34" charset="0"/>
              <a:buChar char="•"/>
            </a:pPr>
            <a:r>
              <a:rPr lang="en-US" sz="1600" dirty="0"/>
              <a:t>Compact COTS  vacuum package built.</a:t>
            </a:r>
          </a:p>
          <a:p>
            <a:pPr>
              <a:spcAft>
                <a:spcPts val="600"/>
              </a:spcAft>
            </a:pPr>
            <a:r>
              <a:rPr lang="en-US" sz="1600" dirty="0"/>
              <a:t>COVID-19 allowed us to bring forward design work</a:t>
            </a:r>
          </a:p>
          <a:p>
            <a:pPr marL="285750" indent="-285750">
              <a:spcAft>
                <a:spcPts val="600"/>
              </a:spcAft>
              <a:buFont typeface="Arial" panose="020B0604020202020204" pitchFamily="34" charset="0"/>
              <a:buChar char="•"/>
            </a:pPr>
            <a:r>
              <a:rPr lang="en-US" sz="1600" dirty="0"/>
              <a:t>Miniature welded physics package designed and fabricated.</a:t>
            </a:r>
          </a:p>
          <a:p>
            <a:pPr marL="285750" indent="-285750">
              <a:spcAft>
                <a:spcPts val="600"/>
              </a:spcAft>
              <a:buFont typeface="Arial" panose="020B0604020202020204" pitchFamily="34" charset="0"/>
              <a:buChar char="•"/>
            </a:pPr>
            <a:r>
              <a:rPr lang="en-US" sz="1600" dirty="0"/>
              <a:t>Compact Fabry-Perot cavity designed in collaboration </a:t>
            </a:r>
          </a:p>
        </p:txBody>
      </p:sp>
      <p:pic>
        <p:nvPicPr>
          <p:cNvPr id="20" name="Picture 19">
            <a:extLst>
              <a:ext uri="{FF2B5EF4-FFF2-40B4-BE49-F238E27FC236}">
                <a16:creationId xmlns:a16="http://schemas.microsoft.com/office/drawing/2014/main" id="{BAB18A59-C979-AF49-A8D5-710D23D5A8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55" y="1283614"/>
            <a:ext cx="2747269" cy="3833989"/>
          </a:xfrm>
          <a:prstGeom prst="rect">
            <a:avLst/>
          </a:prstGeom>
        </p:spPr>
      </p:pic>
      <p:sp>
        <p:nvSpPr>
          <p:cNvPr id="21" name="TextBox 20">
            <a:extLst>
              <a:ext uri="{FF2B5EF4-FFF2-40B4-BE49-F238E27FC236}">
                <a16:creationId xmlns:a16="http://schemas.microsoft.com/office/drawing/2014/main" id="{4F1E740E-EC36-6B42-8652-4DDAFE1297C1}"/>
              </a:ext>
            </a:extLst>
          </p:cNvPr>
          <p:cNvSpPr txBox="1"/>
          <p:nvPr/>
        </p:nvSpPr>
        <p:spPr>
          <a:xfrm>
            <a:off x="996862" y="3671896"/>
            <a:ext cx="1335494" cy="369332"/>
          </a:xfrm>
          <a:prstGeom prst="rect">
            <a:avLst/>
          </a:prstGeom>
          <a:noFill/>
        </p:spPr>
        <p:txBody>
          <a:bodyPr wrap="none" rtlCol="0">
            <a:spAutoFit/>
          </a:bodyPr>
          <a:lstStyle/>
          <a:p>
            <a:r>
              <a:rPr lang="en-US" dirty="0">
                <a:solidFill>
                  <a:srgbClr val="FFFF00"/>
                </a:solidFill>
              </a:rPr>
              <a:t>laser system</a:t>
            </a:r>
          </a:p>
        </p:txBody>
      </p:sp>
      <p:sp>
        <p:nvSpPr>
          <p:cNvPr id="22" name="Rounded Rectangle 21">
            <a:extLst>
              <a:ext uri="{FF2B5EF4-FFF2-40B4-BE49-F238E27FC236}">
                <a16:creationId xmlns:a16="http://schemas.microsoft.com/office/drawing/2014/main" id="{9B009212-6F8A-234E-B937-2ABB09835939}"/>
              </a:ext>
            </a:extLst>
          </p:cNvPr>
          <p:cNvSpPr/>
          <p:nvPr/>
        </p:nvSpPr>
        <p:spPr>
          <a:xfrm>
            <a:off x="652971" y="3458830"/>
            <a:ext cx="1760649" cy="15433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E61BE1DD-5C51-F040-8C21-2B0184278D46}"/>
              </a:ext>
            </a:extLst>
          </p:cNvPr>
          <p:cNvGrpSpPr/>
          <p:nvPr/>
        </p:nvGrpSpPr>
        <p:grpSpPr>
          <a:xfrm>
            <a:off x="3080535" y="3599628"/>
            <a:ext cx="1185408" cy="1453146"/>
            <a:chOff x="0" y="2798173"/>
            <a:chExt cx="1185408" cy="1453146"/>
          </a:xfrm>
        </p:grpSpPr>
        <p:pic>
          <p:nvPicPr>
            <p:cNvPr id="30" name="Picture 29">
              <a:extLst>
                <a:ext uri="{FF2B5EF4-FFF2-40B4-BE49-F238E27FC236}">
                  <a16:creationId xmlns:a16="http://schemas.microsoft.com/office/drawing/2014/main" id="{9EDED51F-88FD-A647-8700-96EF51280ED7}"/>
                </a:ext>
              </a:extLst>
            </p:cNvPr>
            <p:cNvPicPr>
              <a:picLocks noChangeAspect="1"/>
            </p:cNvPicPr>
            <p:nvPr/>
          </p:nvPicPr>
          <p:blipFill rotWithShape="1">
            <a:blip r:embed="rId7"/>
            <a:srcRect l="35177" t="22780" r="10643" b="18290"/>
            <a:stretch/>
          </p:blipFill>
          <p:spPr>
            <a:xfrm rot="5400000">
              <a:off x="-133869" y="2932042"/>
              <a:ext cx="1453146" cy="1185408"/>
            </a:xfrm>
            <a:prstGeom prst="rect">
              <a:avLst/>
            </a:prstGeom>
          </p:spPr>
        </p:pic>
        <p:cxnSp>
          <p:nvCxnSpPr>
            <p:cNvPr id="9" name="Straight Arrow Connector 8">
              <a:extLst>
                <a:ext uri="{FF2B5EF4-FFF2-40B4-BE49-F238E27FC236}">
                  <a16:creationId xmlns:a16="http://schemas.microsoft.com/office/drawing/2014/main" id="{952A49A4-A3F0-664C-96CD-3C0D21A31ADF}"/>
                </a:ext>
              </a:extLst>
            </p:cNvPr>
            <p:cNvCxnSpPr>
              <a:cxnSpLocks/>
            </p:cNvCxnSpPr>
            <p:nvPr/>
          </p:nvCxnSpPr>
          <p:spPr>
            <a:xfrm>
              <a:off x="520785" y="3706045"/>
              <a:ext cx="293107"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D92A176-CB2B-514E-8FE7-90C62EA6D976}"/>
                </a:ext>
              </a:extLst>
            </p:cNvPr>
            <p:cNvSpPr txBox="1"/>
            <p:nvPr/>
          </p:nvSpPr>
          <p:spPr>
            <a:xfrm>
              <a:off x="276455" y="3739588"/>
              <a:ext cx="811565" cy="307777"/>
            </a:xfrm>
            <a:prstGeom prst="rect">
              <a:avLst/>
            </a:prstGeom>
            <a:noFill/>
          </p:spPr>
          <p:txBody>
            <a:bodyPr wrap="square" rtlCol="0">
              <a:spAutoFit/>
            </a:bodyPr>
            <a:lstStyle/>
            <a:p>
              <a:r>
                <a:rPr lang="en-US" sz="1400" dirty="0">
                  <a:solidFill>
                    <a:srgbClr val="C00000"/>
                  </a:solidFill>
                </a:rPr>
                <a:t>30mm</a:t>
              </a:r>
            </a:p>
          </p:txBody>
        </p:sp>
      </p:grpSp>
      <p:grpSp>
        <p:nvGrpSpPr>
          <p:cNvPr id="40" name="Group 39">
            <a:extLst>
              <a:ext uri="{FF2B5EF4-FFF2-40B4-BE49-F238E27FC236}">
                <a16:creationId xmlns:a16="http://schemas.microsoft.com/office/drawing/2014/main" id="{0C0B29EE-0C00-8646-B3FD-932CB2030513}"/>
              </a:ext>
            </a:extLst>
          </p:cNvPr>
          <p:cNvGrpSpPr/>
          <p:nvPr/>
        </p:nvGrpSpPr>
        <p:grpSpPr>
          <a:xfrm>
            <a:off x="4542398" y="3143946"/>
            <a:ext cx="3161838" cy="1999555"/>
            <a:chOff x="3030456" y="502856"/>
            <a:chExt cx="3161838" cy="1999555"/>
          </a:xfrm>
        </p:grpSpPr>
        <p:pic>
          <p:nvPicPr>
            <p:cNvPr id="31" name="Picture 30">
              <a:extLst>
                <a:ext uri="{FF2B5EF4-FFF2-40B4-BE49-F238E27FC236}">
                  <a16:creationId xmlns:a16="http://schemas.microsoft.com/office/drawing/2014/main" id="{018EAE52-9ED2-9543-9385-91D3A95F783D}"/>
                </a:ext>
              </a:extLst>
            </p:cNvPr>
            <p:cNvPicPr/>
            <p:nvPr/>
          </p:nvPicPr>
          <p:blipFill rotWithShape="1">
            <a:blip r:embed="rId8" cstate="screen">
              <a:extLst>
                <a:ext uri="{28A0092B-C50C-407E-A947-70E740481C1C}">
                  <a14:useLocalDpi xmlns:a14="http://schemas.microsoft.com/office/drawing/2010/main"/>
                </a:ext>
              </a:extLst>
            </a:blip>
            <a:srcRect/>
            <a:stretch/>
          </p:blipFill>
          <p:spPr>
            <a:xfrm>
              <a:off x="3973400" y="502856"/>
              <a:ext cx="2218894" cy="1973657"/>
            </a:xfrm>
            <a:prstGeom prst="rect">
              <a:avLst/>
            </a:prstGeom>
          </p:spPr>
        </p:pic>
        <p:grpSp>
          <p:nvGrpSpPr>
            <p:cNvPr id="39" name="Group 38">
              <a:extLst>
                <a:ext uri="{FF2B5EF4-FFF2-40B4-BE49-F238E27FC236}">
                  <a16:creationId xmlns:a16="http://schemas.microsoft.com/office/drawing/2014/main" id="{46AE74B9-F457-8A4C-AE0A-8120CDC3B29D}"/>
                </a:ext>
              </a:extLst>
            </p:cNvPr>
            <p:cNvGrpSpPr/>
            <p:nvPr/>
          </p:nvGrpSpPr>
          <p:grpSpPr>
            <a:xfrm>
              <a:off x="3030456" y="1049267"/>
              <a:ext cx="1719123" cy="1453144"/>
              <a:chOff x="3030456" y="1049267"/>
              <a:chExt cx="1719123" cy="1453144"/>
            </a:xfrm>
          </p:grpSpPr>
          <p:pic>
            <p:nvPicPr>
              <p:cNvPr id="33" name="Picture 32">
                <a:extLst>
                  <a:ext uri="{FF2B5EF4-FFF2-40B4-BE49-F238E27FC236}">
                    <a16:creationId xmlns:a16="http://schemas.microsoft.com/office/drawing/2014/main" id="{D1740DE4-0917-D84D-8B53-904A7B5C5273}"/>
                  </a:ext>
                </a:extLst>
              </p:cNvPr>
              <p:cNvPicPr>
                <a:picLocks noChangeAspect="1"/>
              </p:cNvPicPr>
              <p:nvPr/>
            </p:nvPicPr>
            <p:blipFill rotWithShape="1">
              <a:blip r:embed="rId9"/>
              <a:srcRect l="55550" t="31033" r="6344" b="35998"/>
              <a:stretch/>
            </p:blipFill>
            <p:spPr>
              <a:xfrm rot="5400000">
                <a:off x="2775356" y="1304367"/>
                <a:ext cx="1453144" cy="942943"/>
              </a:xfrm>
              <a:prstGeom prst="rect">
                <a:avLst/>
              </a:prstGeom>
            </p:spPr>
          </p:pic>
          <p:cxnSp>
            <p:nvCxnSpPr>
              <p:cNvPr id="34" name="Straight Arrow Connector 33">
                <a:extLst>
                  <a:ext uri="{FF2B5EF4-FFF2-40B4-BE49-F238E27FC236}">
                    <a16:creationId xmlns:a16="http://schemas.microsoft.com/office/drawing/2014/main" id="{E67876AD-A282-E748-8E1A-2DB74FDBF5CB}"/>
                  </a:ext>
                </a:extLst>
              </p:cNvPr>
              <p:cNvCxnSpPr>
                <a:cxnSpLocks/>
              </p:cNvCxnSpPr>
              <p:nvPr/>
            </p:nvCxnSpPr>
            <p:spPr>
              <a:xfrm>
                <a:off x="3750400" y="1589437"/>
                <a:ext cx="999179" cy="8963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42" name="Picture 41">
            <a:extLst>
              <a:ext uri="{FF2B5EF4-FFF2-40B4-BE49-F238E27FC236}">
                <a16:creationId xmlns:a16="http://schemas.microsoft.com/office/drawing/2014/main" id="{07CFD1C5-95F8-D840-A589-A128456EFA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55691" y="1116153"/>
            <a:ext cx="1618779" cy="1416084"/>
          </a:xfrm>
          <a:prstGeom prst="rect">
            <a:avLst/>
          </a:prstGeom>
        </p:spPr>
      </p:pic>
      <p:sp>
        <p:nvSpPr>
          <p:cNvPr id="46" name="Rounded Rectangle 45">
            <a:extLst>
              <a:ext uri="{FF2B5EF4-FFF2-40B4-BE49-F238E27FC236}">
                <a16:creationId xmlns:a16="http://schemas.microsoft.com/office/drawing/2014/main" id="{4DE971FC-5138-ED47-A08F-DCBBDC3A4D5C}"/>
              </a:ext>
            </a:extLst>
          </p:cNvPr>
          <p:cNvSpPr/>
          <p:nvPr/>
        </p:nvSpPr>
        <p:spPr>
          <a:xfrm>
            <a:off x="2690075" y="3548467"/>
            <a:ext cx="1760649" cy="15433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8F15D90D-23E7-0D48-94DE-BF704AEFE61A}"/>
              </a:ext>
            </a:extLst>
          </p:cNvPr>
          <p:cNvSpPr/>
          <p:nvPr/>
        </p:nvSpPr>
        <p:spPr>
          <a:xfrm>
            <a:off x="4542235" y="3548467"/>
            <a:ext cx="3425715" cy="15433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1633ADD8-B28A-DF4D-990D-74634315DDCF}"/>
              </a:ext>
            </a:extLst>
          </p:cNvPr>
          <p:cNvSpPr/>
          <p:nvPr/>
        </p:nvSpPr>
        <p:spPr>
          <a:xfrm>
            <a:off x="7345096" y="1092437"/>
            <a:ext cx="1760649" cy="15433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Audio 48">
            <a:hlinkClick r:id="" action="ppaction://media"/>
            <a:extLst>
              <a:ext uri="{FF2B5EF4-FFF2-40B4-BE49-F238E27FC236}">
                <a16:creationId xmlns:a16="http://schemas.microsoft.com/office/drawing/2014/main" id="{0D307790-DB3F-B245-B02C-7B83141502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836211925"/>
      </p:ext>
    </p:extLst>
  </p:cSld>
  <p:clrMapOvr>
    <a:masterClrMapping/>
  </p:clrMapOvr>
  <mc:AlternateContent xmlns:mc="http://schemas.openxmlformats.org/markup-compatibility/2006">
    <mc:Choice xmlns:p14="http://schemas.microsoft.com/office/powerpoint/2010/main" Requires="p14">
      <p:transition spd="slow" p14:dur="2000" advTm="103467"/>
    </mc:Choice>
    <mc:Fallback>
      <p:transition spd="slow" advTm="10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9"/>
                </p:tgtEl>
              </p:cMediaNode>
            </p:audio>
          </p:childTnLst>
        </p:cTn>
      </p:par>
    </p:tnLst>
    <p:bldLst>
      <p:bldP spid="22" grpId="0" animBg="1"/>
      <p:bldP spid="46" grpId="0" animBg="1"/>
      <p:bldP spid="47"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D2A517-495C-CC4E-A50F-7CA4D0709095}"/>
              </a:ext>
            </a:extLst>
          </p:cNvPr>
          <p:cNvSpPr>
            <a:spLocks noGrp="1"/>
          </p:cNvSpPr>
          <p:nvPr>
            <p:ph type="body" sz="quarter" idx="16"/>
          </p:nvPr>
        </p:nvSpPr>
        <p:spPr/>
        <p:txBody>
          <a:bodyPr/>
          <a:lstStyle/>
          <a:p>
            <a:r>
              <a:rPr lang="en-US" sz="1600" dirty="0"/>
              <a:t>Thanks for listening!</a:t>
            </a:r>
          </a:p>
        </p:txBody>
      </p:sp>
      <p:sp>
        <p:nvSpPr>
          <p:cNvPr id="4" name="Text Placeholder 3">
            <a:extLst>
              <a:ext uri="{FF2B5EF4-FFF2-40B4-BE49-F238E27FC236}">
                <a16:creationId xmlns:a16="http://schemas.microsoft.com/office/drawing/2014/main" id="{5F9B50F2-E9F2-1440-81D8-52F49E6B6F41}"/>
              </a:ext>
            </a:extLst>
          </p:cNvPr>
          <p:cNvSpPr>
            <a:spLocks noGrp="1"/>
          </p:cNvSpPr>
          <p:nvPr>
            <p:ph type="body" sz="quarter" idx="17"/>
          </p:nvPr>
        </p:nvSpPr>
        <p:spPr/>
        <p:txBody>
          <a:bodyPr/>
          <a:lstStyle/>
          <a:p>
            <a:r>
              <a:rPr lang="en-US" sz="1600" dirty="0"/>
              <a:t>Any questions or like to hear more?</a:t>
            </a:r>
          </a:p>
          <a:p>
            <a:r>
              <a:rPr lang="en-US" sz="1600" dirty="0"/>
              <a:t>Email me at:</a:t>
            </a:r>
          </a:p>
          <a:p>
            <a:r>
              <a:rPr lang="en-US" sz="1600" dirty="0" err="1"/>
              <a:t>sean.mulholland@jpl.nasa.gov</a:t>
            </a:r>
            <a:r>
              <a:rPr lang="en-US" sz="1600" dirty="0"/>
              <a:t> </a:t>
            </a:r>
          </a:p>
          <a:p>
            <a:endParaRPr lang="en-US" dirty="0"/>
          </a:p>
        </p:txBody>
      </p:sp>
      <p:sp>
        <p:nvSpPr>
          <p:cNvPr id="5" name="Text Placeholder 4">
            <a:extLst>
              <a:ext uri="{FF2B5EF4-FFF2-40B4-BE49-F238E27FC236}">
                <a16:creationId xmlns:a16="http://schemas.microsoft.com/office/drawing/2014/main" id="{AB820FFE-32B9-454E-922E-8034996C6AA4}"/>
              </a:ext>
            </a:extLst>
          </p:cNvPr>
          <p:cNvSpPr>
            <a:spLocks noGrp="1"/>
          </p:cNvSpPr>
          <p:nvPr>
            <p:ph type="body" sz="quarter" idx="18"/>
          </p:nvPr>
        </p:nvSpPr>
        <p:spPr/>
        <p:txBody>
          <a:bodyPr/>
          <a:lstStyle/>
          <a:p>
            <a:r>
              <a:rPr lang="en-US" dirty="0"/>
              <a:t>Sean Mulholland – 2020 Postdoc Research Day Presentation Conference</a:t>
            </a:r>
          </a:p>
        </p:txBody>
      </p:sp>
      <p:pic>
        <p:nvPicPr>
          <p:cNvPr id="8" name="Audio 7">
            <a:hlinkClick r:id="" action="ppaction://media"/>
            <a:extLst>
              <a:ext uri="{FF2B5EF4-FFF2-40B4-BE49-F238E27FC236}">
                <a16:creationId xmlns:a16="http://schemas.microsoft.com/office/drawing/2014/main" id="{699525F3-ADBB-1048-8A2D-DB132EAF5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5411" y="-90918"/>
            <a:ext cx="812800" cy="812800"/>
          </a:xfrm>
          <a:prstGeom prst="rect">
            <a:avLst/>
          </a:prstGeom>
        </p:spPr>
      </p:pic>
    </p:spTree>
    <p:extLst>
      <p:ext uri="{BB962C8B-B14F-4D97-AF65-F5344CB8AC3E}">
        <p14:creationId xmlns:p14="http://schemas.microsoft.com/office/powerpoint/2010/main" val="2402297247"/>
      </p:ext>
    </p:extLst>
  </p:cSld>
  <p:clrMapOvr>
    <a:masterClrMapping/>
  </p:clrMapOvr>
  <mc:AlternateContent xmlns:mc="http://schemas.openxmlformats.org/markup-compatibility/2006">
    <mc:Choice xmlns:p14="http://schemas.microsoft.com/office/powerpoint/2010/main" Requires="p14">
      <p:transition spd="slow" p14:dur="2000" advTm="9417"/>
    </mc:Choice>
    <mc:Fallback>
      <p:transition spd="slow" advTm="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1571687"/>
            <a:ext cx="8454602" cy="3292621"/>
          </a:xfrm>
        </p:spPr>
        <p:txBody>
          <a:bodyPr/>
          <a:lstStyle/>
          <a:p>
            <a:r>
              <a:rPr lang="en-US" dirty="0"/>
              <a:t>Can change title image</a:t>
            </a:r>
          </a:p>
          <a:p>
            <a:r>
              <a:rPr lang="en-US" dirty="0"/>
              <a:t>Can add slides to template</a:t>
            </a:r>
          </a:p>
          <a:p>
            <a:r>
              <a:rPr lang="en-US" dirty="0"/>
              <a:t>Audio must align with slides</a:t>
            </a:r>
          </a:p>
          <a:p>
            <a:r>
              <a:rPr lang="en-GB" sz="1000" dirty="0"/>
              <a:t>Each PI must submit a power point presentation, accompanied by a 3-7 minute audio, providing a broad context for the slide presentation. Each slide presentation must include all elements provided in the </a:t>
            </a:r>
            <a:r>
              <a:rPr lang="en-GB" sz="1000" dirty="0">
                <a:hlinkClick r:id="rId2"/>
              </a:rPr>
              <a:t>FY 20 Template</a:t>
            </a:r>
            <a:r>
              <a:rPr lang="en-GB" sz="1000" dirty="0"/>
              <a:t>. PIs may locate their </a:t>
            </a:r>
            <a:r>
              <a:rPr lang="en-GB" sz="1000" dirty="0">
                <a:hlinkClick r:id="rId3"/>
              </a:rPr>
              <a:t>Presentation Number</a:t>
            </a:r>
            <a:r>
              <a:rPr lang="en-GB" sz="1000" dirty="0"/>
              <a:t> here. Please refer to </a:t>
            </a:r>
            <a:r>
              <a:rPr lang="en-GB" sz="1000" dirty="0">
                <a:hlinkClick r:id="rId4"/>
              </a:rPr>
              <a:t>audio upload instructions</a:t>
            </a:r>
            <a:r>
              <a:rPr lang="en-GB" sz="1000" dirty="0"/>
              <a:t> and additional instructions on the respective </a:t>
            </a:r>
            <a:r>
              <a:rPr lang="en-GB" sz="1000" dirty="0">
                <a:hlinkClick r:id="rId5"/>
              </a:rPr>
              <a:t>RTD</a:t>
            </a:r>
            <a:r>
              <a:rPr lang="en-GB" sz="1000" dirty="0"/>
              <a:t> and </a:t>
            </a:r>
            <a:r>
              <a:rPr lang="en-GB" sz="1000" dirty="0">
                <a:hlinkClick r:id="rId6"/>
              </a:rPr>
              <a:t>SURP</a:t>
            </a:r>
            <a:r>
              <a:rPr lang="en-GB" sz="1000" dirty="0"/>
              <a:t> websites. </a:t>
            </a:r>
            <a:br>
              <a:rPr lang="en-GB" sz="1000" dirty="0"/>
            </a:br>
            <a:endParaRPr lang="en-GB" sz="1000" dirty="0"/>
          </a:p>
          <a:p>
            <a:r>
              <a:rPr lang="en-GB" sz="1000" dirty="0"/>
              <a:t>The slides along with the audio must be submitted to the Unlimited Release System by </a:t>
            </a:r>
            <a:r>
              <a:rPr lang="en-GB" sz="1000" b="1" dirty="0"/>
              <a:t>Friday, September 25th, 2020.</a:t>
            </a:r>
            <a:r>
              <a:rPr lang="en-GB" sz="1000" dirty="0"/>
              <a:t> Click here </a:t>
            </a:r>
            <a:r>
              <a:rPr lang="en-GB" sz="1000" dirty="0">
                <a:hlinkClick r:id="rId7"/>
              </a:rPr>
              <a:t>for URS submittal instructions</a:t>
            </a:r>
            <a:r>
              <a:rPr lang="en-GB" sz="1000" dirty="0"/>
              <a:t>. </a:t>
            </a:r>
            <a:br>
              <a:rPr lang="en-GB" sz="1000" dirty="0"/>
            </a:br>
            <a:endParaRPr lang="en-GB" sz="1000" dirty="0"/>
          </a:p>
          <a:p>
            <a:r>
              <a:rPr lang="en-GB" sz="1000" dirty="0"/>
              <a:t>A PDF copy of the slide presentation must be submitted separately to the </a:t>
            </a:r>
            <a:r>
              <a:rPr lang="en-GB" sz="1000" dirty="0">
                <a:hlinkClick r:id="rId8"/>
              </a:rPr>
              <a:t>OCSCT Portal</a:t>
            </a:r>
            <a:r>
              <a:rPr lang="en-GB" sz="1000" dirty="0"/>
              <a:t> by </a:t>
            </a:r>
            <a:r>
              <a:rPr lang="en-GB" sz="1000" b="1" dirty="0"/>
              <a:t>Friday, September 25th, 2020.</a:t>
            </a:r>
            <a:r>
              <a:rPr lang="en-GB" sz="1000" dirty="0"/>
              <a:t> </a:t>
            </a:r>
            <a:br>
              <a:rPr lang="en-GB" sz="1000" dirty="0"/>
            </a:br>
            <a:endParaRPr lang="en-GB" sz="1000" dirty="0"/>
          </a:p>
          <a:p>
            <a:r>
              <a:rPr lang="en-GB" sz="1000" dirty="0"/>
              <a:t>Each cleared slide audio presentation must be submitted to the Spark Research Presentation Conference campaign site (to be launched in October) by </a:t>
            </a:r>
            <a:r>
              <a:rPr lang="en-GB" sz="1000" b="1" dirty="0"/>
              <a:t>Monday, November 2nd, 2020.</a:t>
            </a:r>
            <a:r>
              <a:rPr lang="en-GB" sz="1000" dirty="0"/>
              <a:t> </a:t>
            </a:r>
          </a:p>
          <a:p>
            <a:endParaRPr lang="en-US"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Slideshow instructions</a:t>
            </a:r>
          </a:p>
        </p:txBody>
      </p:sp>
    </p:spTree>
    <p:extLst>
      <p:ext uri="{BB962C8B-B14F-4D97-AF65-F5344CB8AC3E}">
        <p14:creationId xmlns:p14="http://schemas.microsoft.com/office/powerpoint/2010/main" val="123076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1571687"/>
            <a:ext cx="8454602" cy="3292621"/>
          </a:xfrm>
        </p:spPr>
        <p:txBody>
          <a:bodyPr/>
          <a:lstStyle/>
          <a:p>
            <a:r>
              <a:rPr lang="en-US" b="1" dirty="0"/>
              <a:t>Abstract</a:t>
            </a:r>
            <a:endParaRPr lang="en-US" dirty="0"/>
          </a:p>
          <a:p>
            <a:r>
              <a:rPr lang="en-US" dirty="0"/>
              <a:t>(Plain language description in tutorial form, designed for the non expert in the field. Maximum 200 hundred words and one graphics/cartoon.)</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Tutorial Introduction</a:t>
            </a:r>
          </a:p>
        </p:txBody>
      </p:sp>
    </p:spTree>
    <p:extLst>
      <p:ext uri="{BB962C8B-B14F-4D97-AF65-F5344CB8AC3E}">
        <p14:creationId xmlns:p14="http://schemas.microsoft.com/office/powerpoint/2010/main" val="307273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p:txBody>
          <a:bodyPr/>
          <a:lstStyle/>
          <a:p>
            <a:pPr marL="342900" indent="-342900">
              <a:buFont typeface="+mj-lt"/>
              <a:buAutoNum type="alphaLcParenR"/>
            </a:pPr>
            <a:r>
              <a:rPr lang="en-US" dirty="0"/>
              <a:t>Context (Why this problem and why now)</a:t>
            </a:r>
          </a:p>
          <a:p>
            <a:pPr marL="342900" indent="-342900">
              <a:buFont typeface="+mj-lt"/>
              <a:buAutoNum type="alphaLcParenR"/>
            </a:pPr>
            <a:r>
              <a:rPr lang="en-US" dirty="0"/>
              <a:t>SOA (Comparison or advancement over current state-of-the-art)</a:t>
            </a:r>
          </a:p>
          <a:p>
            <a:pPr marL="342900" indent="-342900">
              <a:buFont typeface="+mj-lt"/>
              <a:buAutoNum type="alphaLcParenR"/>
            </a:pPr>
            <a:r>
              <a:rPr lang="en-US" dirty="0"/>
              <a:t>Relevance to NASA and JPL (Impact on current or future programs)</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a:t>
            </a:r>
          </a:p>
        </p:txBody>
      </p:sp>
    </p:spTree>
    <p:extLst>
      <p:ext uri="{BB962C8B-B14F-4D97-AF65-F5344CB8AC3E}">
        <p14:creationId xmlns:p14="http://schemas.microsoft.com/office/powerpoint/2010/main" val="1328161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9.1"/>
</p:tagLst>
</file>

<file path=ppt/tags/tag3.xml><?xml version="1.0" encoding="utf-8"?>
<p:tagLst xmlns:a="http://schemas.openxmlformats.org/drawingml/2006/main" xmlns:r="http://schemas.openxmlformats.org/officeDocument/2006/relationships" xmlns:p="http://schemas.openxmlformats.org/presentationml/2006/main">
  <p:tag name="TIMING" val="|22.9|11|12.6"/>
</p:tagLst>
</file>

<file path=ppt/tags/tag4.xml><?xml version="1.0" encoding="utf-8"?>
<p:tagLst xmlns:a="http://schemas.openxmlformats.org/drawingml/2006/main" xmlns:r="http://schemas.openxmlformats.org/officeDocument/2006/relationships" xmlns:p="http://schemas.openxmlformats.org/presentationml/2006/main">
  <p:tag name="TIMING" val="|36.2|26.2|7|10.3"/>
</p:tagLst>
</file>

<file path=ppt/tags/tag5.xml><?xml version="1.0" encoding="utf-8"?>
<p:tagLst xmlns:a="http://schemas.openxmlformats.org/drawingml/2006/main" xmlns:r="http://schemas.openxmlformats.org/officeDocument/2006/relationships" xmlns:p="http://schemas.openxmlformats.org/presentationml/2006/main">
  <p:tag name="TIMING" val="|6.6|43.6|14.1|20.4"/>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21627</TotalTime>
  <Words>1965</Words>
  <Application>Microsoft Macintosh PowerPoint</Application>
  <PresentationFormat>On-screen Show (16:9)</PresentationFormat>
  <Paragraphs>137</Paragraphs>
  <Slides>12</Slides>
  <Notes>6</Notes>
  <HiddenSlides>6</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Cambria Math</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288</cp:revision>
  <dcterms:created xsi:type="dcterms:W3CDTF">2016-09-08T21:41:17Z</dcterms:created>
  <dcterms:modified xsi:type="dcterms:W3CDTF">2020-10-13T02:36:18Z</dcterms:modified>
</cp:coreProperties>
</file>