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4" r:id="rId6"/>
    <p:sldId id="263" r:id="rId7"/>
    <p:sldId id="265" r:id="rId8"/>
    <p:sldId id="262" r:id="rId9"/>
    <p:sldId id="261" r:id="rId10"/>
    <p:sldId id="26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A12C"/>
    <a:srgbClr val="D62728"/>
    <a:srgbClr val="A5A5A5"/>
    <a:srgbClr val="9769DC"/>
    <a:srgbClr val="EAE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80"/>
    <p:restoredTop sz="92163"/>
  </p:normalViewPr>
  <p:slideViewPr>
    <p:cSldViewPr snapToGrid="0" snapToObjects="1">
      <p:cViewPr varScale="1">
        <p:scale>
          <a:sx n="110" d="100"/>
          <a:sy n="110" d="100"/>
        </p:scale>
        <p:origin x="320"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51BEB-63AE-E24C-A3C7-B7329BDD61A9}" type="datetimeFigureOut">
              <a:rPr lang="en-US" smtClean="0"/>
              <a:t>11/9/20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609BA-DA9A-864B-BF54-1CDA62299FF4}" type="slidenum">
              <a:rPr lang="en-US" smtClean="0"/>
              <a:t>‹#›</a:t>
            </a:fld>
            <a:endParaRPr lang="en-US"/>
          </a:p>
        </p:txBody>
      </p:sp>
    </p:spTree>
    <p:extLst>
      <p:ext uri="{BB962C8B-B14F-4D97-AF65-F5344CB8AC3E}">
        <p14:creationId xmlns:p14="http://schemas.microsoft.com/office/powerpoint/2010/main" val="174559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name is Edith Fayolle And I was a </a:t>
            </a:r>
            <a:r>
              <a:rPr lang="en-US" sz="1200" kern="1200" dirty="0" err="1">
                <a:solidFill>
                  <a:schemeClr val="tx1"/>
                </a:solidFill>
                <a:effectLst/>
                <a:latin typeface="+mn-lt"/>
                <a:ea typeface="+mn-ea"/>
                <a:cs typeface="+mn-cs"/>
              </a:rPr>
              <a:t>postodoc</a:t>
            </a:r>
            <a:r>
              <a:rPr lang="en-US" sz="1200" kern="1200" dirty="0">
                <a:solidFill>
                  <a:schemeClr val="tx1"/>
                </a:solidFill>
                <a:effectLst/>
                <a:latin typeface="+mn-lt"/>
                <a:ea typeface="+mn-ea"/>
                <a:cs typeface="+mn-cs"/>
              </a:rPr>
              <a:t> at JPL From September 2017 to September 2020 in the laboratory studies group of the Planetary science section.</a:t>
            </a:r>
          </a:p>
          <a:p>
            <a:r>
              <a:rPr lang="en-US" sz="1200" kern="1200" dirty="0">
                <a:solidFill>
                  <a:schemeClr val="tx1"/>
                </a:solidFill>
                <a:effectLst/>
                <a:latin typeface="+mn-lt"/>
                <a:ea typeface="+mn-ea"/>
                <a:cs typeface="+mn-cs"/>
              </a:rPr>
              <a:t>One of my research interest deals with the survival of microorganism Under ocean world surface conditions.</a:t>
            </a:r>
          </a:p>
          <a:p>
            <a:r>
              <a:rPr lang="en-US" sz="1200" kern="1200" dirty="0">
                <a:solidFill>
                  <a:schemeClr val="tx1"/>
                </a:solidFill>
                <a:effectLst/>
                <a:latin typeface="+mn-lt"/>
                <a:ea typeface="+mn-ea"/>
                <a:cs typeface="+mn-cs"/>
              </a:rPr>
              <a:t>In this presentation I will show you results on the survival of bacterial spores under solar like UV photons irradiation at temperatures relevant to Ocean Worlds like Europa and Enceladus. </a:t>
            </a:r>
          </a:p>
          <a:p>
            <a:endParaRPr lang="en-US" dirty="0"/>
          </a:p>
        </p:txBody>
      </p:sp>
      <p:sp>
        <p:nvSpPr>
          <p:cNvPr id="4" name="Slide Number Placeholder 3"/>
          <p:cNvSpPr>
            <a:spLocks noGrp="1"/>
          </p:cNvSpPr>
          <p:nvPr>
            <p:ph type="sldNum" sz="quarter" idx="5"/>
          </p:nvPr>
        </p:nvSpPr>
        <p:spPr/>
        <p:txBody>
          <a:bodyPr/>
          <a:lstStyle/>
          <a:p>
            <a:fld id="{B73609BA-DA9A-864B-BF54-1CDA62299FF4}" type="slidenum">
              <a:rPr lang="en-US" smtClean="0"/>
              <a:t>1</a:t>
            </a:fld>
            <a:endParaRPr lang="en-US"/>
          </a:p>
        </p:txBody>
      </p:sp>
    </p:spTree>
    <p:extLst>
      <p:ext uri="{BB962C8B-B14F-4D97-AF65-F5344CB8AC3E}">
        <p14:creationId xmlns:p14="http://schemas.microsoft.com/office/powerpoint/2010/main" val="3701943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results I showed you here are of course a first step towards a broader understanding of microorganism behavior at the surface of ocean world and we are currently studying bacillus subtilis  spore viability, this time  upon electron irradiation, as is quite relevant for the surface Europa. And looking towards the future, since it seems that microorganisms get </a:t>
            </a:r>
            <a:r>
              <a:rPr lang="en-US" sz="1200" kern="1200" dirty="0" err="1">
                <a:solidFill>
                  <a:schemeClr val="tx1"/>
                </a:solidFill>
                <a:effectLst/>
                <a:latin typeface="+mn-lt"/>
                <a:ea typeface="+mn-ea"/>
                <a:cs typeface="+mn-cs"/>
              </a:rPr>
              <a:t>deactiviated</a:t>
            </a:r>
            <a:r>
              <a:rPr lang="en-US" sz="1200" kern="1200" dirty="0">
                <a:solidFill>
                  <a:schemeClr val="tx1"/>
                </a:solidFill>
                <a:effectLst/>
                <a:latin typeface="+mn-lt"/>
                <a:ea typeface="+mn-ea"/>
                <a:cs typeface="+mn-cs"/>
              </a:rPr>
              <a:t> quite quickly, the question is now: what happens to these microorganisms when they are submitted to radiations for very long periods of time. Do they get morphological  damages, do they get broken up into pieces and large molecules </a:t>
            </a:r>
          </a:p>
          <a:p>
            <a:r>
              <a:rPr lang="en-US" sz="1200" kern="1200" dirty="0">
                <a:solidFill>
                  <a:schemeClr val="tx1"/>
                </a:solidFill>
                <a:effectLst/>
                <a:latin typeface="+mn-lt"/>
                <a:ea typeface="+mn-ea"/>
                <a:cs typeface="+mn-cs"/>
              </a:rPr>
              <a:t>and if so, what are they ? </a:t>
            </a:r>
          </a:p>
          <a:p>
            <a:r>
              <a:rPr lang="en-US" sz="1200" kern="1200" dirty="0">
                <a:solidFill>
                  <a:schemeClr val="tx1"/>
                </a:solidFill>
                <a:effectLst/>
                <a:latin typeface="+mn-lt"/>
                <a:ea typeface="+mn-ea"/>
                <a:cs typeface="+mn-cs"/>
              </a:rPr>
              <a:t>If everything goes well,  the PI of these studies, Aaron </a:t>
            </a:r>
            <a:r>
              <a:rPr lang="en-US" sz="1200" kern="1200" dirty="0" err="1">
                <a:solidFill>
                  <a:schemeClr val="tx1"/>
                </a:solidFill>
                <a:effectLst/>
                <a:latin typeface="+mn-lt"/>
                <a:ea typeface="+mn-ea"/>
                <a:cs typeface="+mn-cs"/>
              </a:rPr>
              <a:t>Noell</a:t>
            </a:r>
            <a:r>
              <a:rPr lang="en-US" sz="1200" kern="1200" dirty="0">
                <a:solidFill>
                  <a:schemeClr val="tx1"/>
                </a:solidFill>
                <a:effectLst/>
                <a:latin typeface="+mn-lt"/>
                <a:ea typeface="+mn-ea"/>
                <a:cs typeface="+mn-cs"/>
              </a:rPr>
              <a:t> from section 389 as well as a couple of us in section 322 will hopefully be able to provide some of these answers in the next couple of years and help guide potential future life searching missions on Ocean Worlds.</a:t>
            </a:r>
          </a:p>
        </p:txBody>
      </p:sp>
      <p:sp>
        <p:nvSpPr>
          <p:cNvPr id="4" name="Slide Number Placeholder 3"/>
          <p:cNvSpPr>
            <a:spLocks noGrp="1"/>
          </p:cNvSpPr>
          <p:nvPr>
            <p:ph type="sldNum" sz="quarter" idx="5"/>
          </p:nvPr>
        </p:nvSpPr>
        <p:spPr/>
        <p:txBody>
          <a:bodyPr/>
          <a:lstStyle/>
          <a:p>
            <a:fld id="{B73609BA-DA9A-864B-BF54-1CDA62299FF4}" type="slidenum">
              <a:rPr lang="en-US" smtClean="0"/>
              <a:t>10</a:t>
            </a:fld>
            <a:endParaRPr lang="en-US"/>
          </a:p>
        </p:txBody>
      </p:sp>
    </p:spTree>
    <p:extLst>
      <p:ext uri="{BB962C8B-B14F-4D97-AF65-F5344CB8AC3E}">
        <p14:creationId xmlns:p14="http://schemas.microsoft.com/office/powerpoint/2010/main" val="1635286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two main motivation to study for microorganism survival at conditions encountered on the surface of ocean worlds.</a:t>
            </a:r>
          </a:p>
          <a:p>
            <a:r>
              <a:rPr lang="en-US" sz="1200" kern="1200" dirty="0">
                <a:solidFill>
                  <a:schemeClr val="tx1"/>
                </a:solidFill>
                <a:effectLst/>
                <a:latin typeface="+mn-lt"/>
                <a:ea typeface="+mn-ea"/>
                <a:cs typeface="+mn-cs"/>
              </a:rPr>
              <a:t>First, worlds like Europa or Enceladus are great targets to search for life else where than on Earth since their Subsurface oceans in contact with a rocky more may create hospitable conditions a for life to develop. Geological processes such as </a:t>
            </a:r>
            <a:r>
              <a:rPr lang="en-US" sz="1200" kern="1200" dirty="0" err="1">
                <a:solidFill>
                  <a:schemeClr val="tx1"/>
                </a:solidFill>
                <a:effectLst/>
                <a:latin typeface="+mn-lt"/>
                <a:ea typeface="+mn-ea"/>
                <a:cs typeface="+mn-cs"/>
              </a:rPr>
              <a:t>cryovolcanism</a:t>
            </a:r>
            <a:r>
              <a:rPr lang="en-US" sz="1200" kern="1200" dirty="0">
                <a:solidFill>
                  <a:schemeClr val="tx1"/>
                </a:solidFill>
                <a:effectLst/>
                <a:latin typeface="+mn-lt"/>
                <a:ea typeface="+mn-ea"/>
                <a:cs typeface="+mn-cs"/>
              </a:rPr>
              <a:t> or plumes followed by redeposition may bring some of the ocean content up to the surface where potential future mission may be able to detect them. But would living organisms be able to survive the radiation conditions and the extremely low temperatures found at the surface of these worlds? We are talking about 100K for Europa and 60K for Enceladus and radiations that include accelerated charged particles and UV photons coming from the Sun, irradiating the surface of these bodies which have very tenuous atmospheres.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second motivation to study microorganism survival under ocean World surface conditions has to do with planetary protection. If a spacecraft would visit such world, could microorganism  unintentionally left on hardware be viable and potentially live under such extreme conditions?</a:t>
            </a:r>
          </a:p>
          <a:p>
            <a:endParaRPr lang="en-US" dirty="0"/>
          </a:p>
        </p:txBody>
      </p:sp>
      <p:sp>
        <p:nvSpPr>
          <p:cNvPr id="4" name="Slide Number Placeholder 3"/>
          <p:cNvSpPr>
            <a:spLocks noGrp="1"/>
          </p:cNvSpPr>
          <p:nvPr>
            <p:ph type="sldNum" sz="quarter" idx="5"/>
          </p:nvPr>
        </p:nvSpPr>
        <p:spPr/>
        <p:txBody>
          <a:bodyPr/>
          <a:lstStyle/>
          <a:p>
            <a:fld id="{B73609BA-DA9A-864B-BF54-1CDA62299FF4}" type="slidenum">
              <a:rPr lang="en-US" smtClean="0"/>
              <a:t>2</a:t>
            </a:fld>
            <a:endParaRPr lang="en-US"/>
          </a:p>
        </p:txBody>
      </p:sp>
    </p:spTree>
    <p:extLst>
      <p:ext uri="{BB962C8B-B14F-4D97-AF65-F5344CB8AC3E}">
        <p14:creationId xmlns:p14="http://schemas.microsoft.com/office/powerpoint/2010/main" val="1153680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answer this we simulate the temperature and radiation conditions encountered at the surface of ocean worlds Like </a:t>
            </a:r>
            <a:r>
              <a:rPr lang="en-US" sz="1200" kern="1200" dirty="0" err="1">
                <a:solidFill>
                  <a:schemeClr val="tx1"/>
                </a:solidFill>
                <a:effectLst/>
                <a:latin typeface="+mn-lt"/>
                <a:ea typeface="+mn-ea"/>
                <a:cs typeface="+mn-cs"/>
              </a:rPr>
              <a:t>Eupoa</a:t>
            </a:r>
            <a:r>
              <a:rPr lang="en-US" sz="1200" kern="1200" dirty="0">
                <a:solidFill>
                  <a:schemeClr val="tx1"/>
                </a:solidFill>
                <a:effectLst/>
                <a:latin typeface="+mn-lt"/>
                <a:ea typeface="+mn-ea"/>
                <a:cs typeface="+mn-cs"/>
              </a:rPr>
              <a:t> or Enceladus in the laboratory and use extremely resistant microorganisms from Earth, like bacterial spores, as proxies to evaluate endemic life form survival. Bacterial spore, like </a:t>
            </a:r>
            <a:r>
              <a:rPr lang="en-US" sz="1200" kern="1200" dirty="0" err="1">
                <a:solidFill>
                  <a:schemeClr val="tx1"/>
                </a:solidFill>
                <a:effectLst/>
                <a:latin typeface="+mn-lt"/>
                <a:ea typeface="+mn-ea"/>
                <a:cs typeface="+mn-cs"/>
              </a:rPr>
              <a:t>Bacilus</a:t>
            </a:r>
            <a:r>
              <a:rPr lang="en-US" sz="1200" kern="1200" dirty="0">
                <a:solidFill>
                  <a:schemeClr val="tx1"/>
                </a:solidFill>
                <a:effectLst/>
                <a:latin typeface="+mn-lt"/>
                <a:ea typeface="+mn-ea"/>
                <a:cs typeface="+mn-cs"/>
              </a:rPr>
              <a:t> subtilis used here, are also the standard microorganisms employed for planetary protection studies. </a:t>
            </a:r>
          </a:p>
          <a:p>
            <a:r>
              <a:rPr lang="en-US" sz="1200" kern="1200" dirty="0">
                <a:solidFill>
                  <a:schemeClr val="tx1"/>
                </a:solidFill>
                <a:effectLst/>
                <a:latin typeface="+mn-lt"/>
                <a:ea typeface="+mn-ea"/>
                <a:cs typeface="+mn-cs"/>
              </a:rPr>
              <a:t>To quantify survival , we grew a stock of bacillus subtilis spores, deposit them at the surface of stainless steel coupons using a technique allowing us to spread them onto the surface and avoid clumping and self shielding. We then attach these coupons at the tip of a cryostat that can cool them down to temperatures as low as 10K in a vacuum chamber. We irradiate them using, for the results I will show you here, UV photons coming from a broad band lamp which has a spectrum is similar to that of the Sun. Then we retrieve them and count how many bacterial spores survived after a certain dose of photon at the specific temperature by culturing them onto agar plates. We actually use two sets of coupons, a set that is irradiated and a set that is shielded and that we use as controls. We do these irradiation for various amount of times at chosen temperature to obtain survival kinetics curves. </a:t>
            </a:r>
          </a:p>
        </p:txBody>
      </p:sp>
      <p:sp>
        <p:nvSpPr>
          <p:cNvPr id="4" name="Slide Number Placeholder 3"/>
          <p:cNvSpPr>
            <a:spLocks noGrp="1"/>
          </p:cNvSpPr>
          <p:nvPr>
            <p:ph type="sldNum" sz="quarter" idx="5"/>
          </p:nvPr>
        </p:nvSpPr>
        <p:spPr/>
        <p:txBody>
          <a:bodyPr/>
          <a:lstStyle/>
          <a:p>
            <a:fld id="{B73609BA-DA9A-864B-BF54-1CDA62299FF4}" type="slidenum">
              <a:rPr lang="en-US" smtClean="0"/>
              <a:t>3</a:t>
            </a:fld>
            <a:endParaRPr lang="en-US"/>
          </a:p>
        </p:txBody>
      </p:sp>
    </p:spTree>
    <p:extLst>
      <p:ext uri="{BB962C8B-B14F-4D97-AF65-F5344CB8AC3E}">
        <p14:creationId xmlns:p14="http://schemas.microsoft.com/office/powerpoint/2010/main" val="250554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what these survival kinetics series look like: on the y axis you have the ratio of spores that survived the irradiation over the controls versus the UV fluence, so the lamp flux multiplied by the time.</a:t>
            </a:r>
          </a:p>
        </p:txBody>
      </p:sp>
      <p:sp>
        <p:nvSpPr>
          <p:cNvPr id="4" name="Slide Number Placeholder 3"/>
          <p:cNvSpPr>
            <a:spLocks noGrp="1"/>
          </p:cNvSpPr>
          <p:nvPr>
            <p:ph type="sldNum" sz="quarter" idx="5"/>
          </p:nvPr>
        </p:nvSpPr>
        <p:spPr/>
        <p:txBody>
          <a:bodyPr/>
          <a:lstStyle/>
          <a:p>
            <a:fld id="{B73609BA-DA9A-864B-BF54-1CDA62299FF4}" type="slidenum">
              <a:rPr lang="en-US" smtClean="0"/>
              <a:t>4</a:t>
            </a:fld>
            <a:endParaRPr lang="en-US"/>
          </a:p>
        </p:txBody>
      </p:sp>
    </p:spTree>
    <p:extLst>
      <p:ext uri="{BB962C8B-B14F-4D97-AF65-F5344CB8AC3E}">
        <p14:creationId xmlns:p14="http://schemas.microsoft.com/office/powerpoint/2010/main" val="3471992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surviving fractions, for example here at 100K. </a:t>
            </a:r>
          </a:p>
        </p:txBody>
      </p:sp>
      <p:sp>
        <p:nvSpPr>
          <p:cNvPr id="4" name="Slide Number Placeholder 3"/>
          <p:cNvSpPr>
            <a:spLocks noGrp="1"/>
          </p:cNvSpPr>
          <p:nvPr>
            <p:ph type="sldNum" sz="quarter" idx="5"/>
          </p:nvPr>
        </p:nvSpPr>
        <p:spPr/>
        <p:txBody>
          <a:bodyPr/>
          <a:lstStyle/>
          <a:p>
            <a:fld id="{B73609BA-DA9A-864B-BF54-1CDA62299FF4}" type="slidenum">
              <a:rPr lang="en-US" smtClean="0"/>
              <a:t>5</a:t>
            </a:fld>
            <a:endParaRPr lang="en-US"/>
          </a:p>
        </p:txBody>
      </p:sp>
    </p:spTree>
    <p:extLst>
      <p:ext uri="{BB962C8B-B14F-4D97-AF65-F5344CB8AC3E}">
        <p14:creationId xmlns:p14="http://schemas.microsoft.com/office/powerpoint/2010/main" val="4066221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what these survival kinetics series look like: on the y axis you have the ratio of spores that survived the irradiation over the controls versus the UV fluence, so the lamp flux multiplied by the time. This is what the survival kinetics look like when the spores are irradiated at room temperature, 200, 100, 60, 25 and 11K. </a:t>
            </a:r>
            <a:endParaRPr lang="en-US" dirty="0"/>
          </a:p>
        </p:txBody>
      </p:sp>
      <p:sp>
        <p:nvSpPr>
          <p:cNvPr id="4" name="Slide Number Placeholder 3"/>
          <p:cNvSpPr>
            <a:spLocks noGrp="1"/>
          </p:cNvSpPr>
          <p:nvPr>
            <p:ph type="sldNum" sz="quarter" idx="5"/>
          </p:nvPr>
        </p:nvSpPr>
        <p:spPr/>
        <p:txBody>
          <a:bodyPr/>
          <a:lstStyle/>
          <a:p>
            <a:fld id="{B73609BA-DA9A-864B-BF54-1CDA62299FF4}" type="slidenum">
              <a:rPr lang="en-US" smtClean="0"/>
              <a:t>6</a:t>
            </a:fld>
            <a:endParaRPr lang="en-US"/>
          </a:p>
        </p:txBody>
      </p:sp>
    </p:spTree>
    <p:extLst>
      <p:ext uri="{BB962C8B-B14F-4D97-AF65-F5344CB8AC3E}">
        <p14:creationId xmlns:p14="http://schemas.microsoft.com/office/powerpoint/2010/main" val="283852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first interesting point is that survival increases at low temperatures. It may be surprising at first but makes sense since the spores are deactivated upon UV irradiation through DNA damages and the chemical reactions that create these damages are slowed down at low temperature. So bacillus subtilis spore may survive longer at the low temperatures encountered on Ocean Worlds but looking at the numbers, for Europa with its averaged 100K temperature 99.9% is the spores would be deactivated after a photon dose of 200 J.m-2. Given the flux of solar photon irradiating Europa at the equator, this that it would take less than 10 minutes. For Enceladus with 60K temperature and being further away from the Sun it would about 30 minutes to deactivate 99.9% of the spores. So despite the higher survival rate at low temperature, microorganism at the surface of ocean world in direct sunlight would be deactivated very quickly, which is interesting from a planetary protection point of view. From a life detection angle it means that viable microorganisms would do need to be search for on the </a:t>
            </a:r>
            <a:r>
              <a:rPr lang="en-US" sz="1200" kern="1200" dirty="0" err="1">
                <a:solidFill>
                  <a:schemeClr val="tx1"/>
                </a:solidFill>
                <a:effectLst/>
                <a:latin typeface="+mn-lt"/>
                <a:ea typeface="+mn-ea"/>
                <a:cs typeface="+mn-cs"/>
              </a:rPr>
              <a:t>surbsurface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73609BA-DA9A-864B-BF54-1CDA62299FF4}" type="slidenum">
              <a:rPr lang="en-US" smtClean="0"/>
              <a:t>7</a:t>
            </a:fld>
            <a:endParaRPr lang="en-US"/>
          </a:p>
        </p:txBody>
      </p:sp>
    </p:spTree>
    <p:extLst>
      <p:ext uri="{BB962C8B-B14F-4D97-AF65-F5344CB8AC3E}">
        <p14:creationId xmlns:p14="http://schemas.microsoft.com/office/powerpoint/2010/main" val="790883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bacillus subtilis spore may survive longer at the low temperatures encountered on Ocean Worlds but looking at the numbers, for Europa with its averaged 100K temperature 99.9% is the spores would be deactivated after a photon dose of 200 J.m-2. Given the flux of solar photon irradiating Europa at the equator, this that it would take less than 10 minutes. For Enceladus with 60K temperature and being further away from the Sun it would about 30 minutes to deactivate 99.9% of the spores. So despite the higher survival rate at low temperature, microorganism at the surface of ocean world in direct sunlight would be deactivated very quickly, which is interesting from a planetary protection point of view. From a life detection angle it means that viable microorganisms would do need to be search for on the </a:t>
            </a:r>
            <a:r>
              <a:rPr lang="en-US" sz="1200" kern="1200" dirty="0" err="1">
                <a:solidFill>
                  <a:schemeClr val="tx1"/>
                </a:solidFill>
                <a:effectLst/>
                <a:latin typeface="+mn-lt"/>
                <a:ea typeface="+mn-ea"/>
                <a:cs typeface="+mn-cs"/>
              </a:rPr>
              <a:t>surbsurface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73609BA-DA9A-864B-BF54-1CDA62299FF4}" type="slidenum">
              <a:rPr lang="en-US" smtClean="0"/>
              <a:t>8</a:t>
            </a:fld>
            <a:endParaRPr lang="en-US"/>
          </a:p>
        </p:txBody>
      </p:sp>
    </p:spTree>
    <p:extLst>
      <p:ext uri="{BB962C8B-B14F-4D97-AF65-F5344CB8AC3E}">
        <p14:creationId xmlns:p14="http://schemas.microsoft.com/office/powerpoint/2010/main" val="3675854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Though we may not have to look that deep in the subsurface since some molecules that make up these ocean worlds  can absorb </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 photon efficiently. water, a major component of these icy surface, does not efficiently absorb solar photons, but other species like sulfur dioxide detected on Europa do and can shield  potential microorganisms from solar photons. for instance We observed more than two order of magnitude increase in bacillus subtilis survival at 100K after adsorbing only a micron thick layer of SO2 molecules on top of the spores. </a:t>
            </a:r>
          </a:p>
        </p:txBody>
      </p:sp>
      <p:sp>
        <p:nvSpPr>
          <p:cNvPr id="4" name="Slide Number Placeholder 3"/>
          <p:cNvSpPr>
            <a:spLocks noGrp="1"/>
          </p:cNvSpPr>
          <p:nvPr>
            <p:ph type="sldNum" sz="quarter" idx="5"/>
          </p:nvPr>
        </p:nvSpPr>
        <p:spPr/>
        <p:txBody>
          <a:bodyPr/>
          <a:lstStyle/>
          <a:p>
            <a:fld id="{B73609BA-DA9A-864B-BF54-1CDA62299FF4}" type="slidenum">
              <a:rPr lang="en-US" smtClean="0"/>
              <a:t>9</a:t>
            </a:fld>
            <a:endParaRPr lang="en-US"/>
          </a:p>
        </p:txBody>
      </p:sp>
    </p:spTree>
    <p:extLst>
      <p:ext uri="{BB962C8B-B14F-4D97-AF65-F5344CB8AC3E}">
        <p14:creationId xmlns:p14="http://schemas.microsoft.com/office/powerpoint/2010/main" val="183667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D1DF-DCD7-BD40-8DD2-776560ACEC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8070F1-2BBF-9E49-92BD-1BD4C678C2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E96F1E-5087-3E4A-ADEB-8FD2401EBC04}"/>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5" name="Footer Placeholder 4">
            <a:extLst>
              <a:ext uri="{FF2B5EF4-FFF2-40B4-BE49-F238E27FC236}">
                <a16:creationId xmlns:a16="http://schemas.microsoft.com/office/drawing/2014/main" id="{F160A153-8FDF-D24F-853F-62726A267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5C684-63E5-2C4B-8F43-1E697B001542}"/>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1369980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AF40-149B-2748-A07D-94BF93FD3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28B61A-49C7-BB49-B9A1-B97DA1BD7E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33B7E-F3D4-3D4B-84E9-CD57A0B725BA}"/>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5" name="Footer Placeholder 4">
            <a:extLst>
              <a:ext uri="{FF2B5EF4-FFF2-40B4-BE49-F238E27FC236}">
                <a16:creationId xmlns:a16="http://schemas.microsoft.com/office/drawing/2014/main" id="{7619B475-5D82-F844-8CF3-F5C5F4B49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41721-FC8D-894A-90BB-9CC61A1DEB6C}"/>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335140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84DC38-E117-E34D-AD8A-00BB60A18A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754DED-ECAA-EE47-83C2-930CAA0D07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7B1DD-7555-D440-B37F-CB00CFE6403B}"/>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5" name="Footer Placeholder 4">
            <a:extLst>
              <a:ext uri="{FF2B5EF4-FFF2-40B4-BE49-F238E27FC236}">
                <a16:creationId xmlns:a16="http://schemas.microsoft.com/office/drawing/2014/main" id="{8EC5E0EB-DC55-E04A-91D8-2C6C453F9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6B1D3-230C-6C40-9167-E3AAEF137CEF}"/>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165826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C533B-CFD9-B444-ADFB-A229EBA5A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4887B-8776-C548-9E84-A7BD5A56FF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484DE-3589-9148-B5B5-4CF390EA8FF7}"/>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5" name="Footer Placeholder 4">
            <a:extLst>
              <a:ext uri="{FF2B5EF4-FFF2-40B4-BE49-F238E27FC236}">
                <a16:creationId xmlns:a16="http://schemas.microsoft.com/office/drawing/2014/main" id="{9C0CEBCA-1A39-4148-AA8D-A29DA1A5F8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858C3-41E4-A145-94BD-6423EF1C6BA2}"/>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2031216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005F-BC5E-7843-8ECE-410BB15EDF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C4FED3-91B8-AF41-88A5-8E876CD26D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D7F46-57FF-474A-8B4C-7ACF6215262F}"/>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5" name="Footer Placeholder 4">
            <a:extLst>
              <a:ext uri="{FF2B5EF4-FFF2-40B4-BE49-F238E27FC236}">
                <a16:creationId xmlns:a16="http://schemas.microsoft.com/office/drawing/2014/main" id="{FD7F5B49-AE2F-D24D-9121-8CECA784D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6B5E-5F51-C34F-8C2A-05C723C97B25}"/>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168188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E4A7-98DD-DE41-9F07-F983735AAE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E9345-C6FD-C144-9A9C-4DC040BC35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9DD57B-750F-B74B-BBC1-A57A91C196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8CB78-532D-0A48-8463-F691D918A979}"/>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6" name="Footer Placeholder 5">
            <a:extLst>
              <a:ext uri="{FF2B5EF4-FFF2-40B4-BE49-F238E27FC236}">
                <a16:creationId xmlns:a16="http://schemas.microsoft.com/office/drawing/2014/main" id="{BBC7DAAE-13CE-BC42-BDC3-13F8ACCFF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E39FB-13EC-8242-83E8-F188358C903C}"/>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1056389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E541-4941-7149-9E78-81FDC3FD2A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AB2AEA-4252-9D4B-8D93-1BB89BA6B0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75FBBA-21C1-E642-829C-3C730E61C3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286797-8181-8D4B-9EF2-18E69C9998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FD60F1-9DD6-3849-91CD-FB90778671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438276-8AFA-9A4E-9A7E-946F4C88BC54}"/>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8" name="Footer Placeholder 7">
            <a:extLst>
              <a:ext uri="{FF2B5EF4-FFF2-40B4-BE49-F238E27FC236}">
                <a16:creationId xmlns:a16="http://schemas.microsoft.com/office/drawing/2014/main" id="{1C972137-6557-1E4D-94B9-ED7562B4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ED6EEB-1796-0B41-A394-70F99DD3C38B}"/>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272359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7AC6-3105-6F41-8857-FE7948442C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E6EA2E-2041-9743-93A2-70CA719B1C1C}"/>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4" name="Footer Placeholder 3">
            <a:extLst>
              <a:ext uri="{FF2B5EF4-FFF2-40B4-BE49-F238E27FC236}">
                <a16:creationId xmlns:a16="http://schemas.microsoft.com/office/drawing/2014/main" id="{DB2C47EA-2557-7B4B-83D4-4386BFA81A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6615DE-8F1A-864C-BC80-4239DC60D88D}"/>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328894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56D8AB-5CB6-9044-AC04-624A6F7089E3}"/>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3" name="Footer Placeholder 2">
            <a:extLst>
              <a:ext uri="{FF2B5EF4-FFF2-40B4-BE49-F238E27FC236}">
                <a16:creationId xmlns:a16="http://schemas.microsoft.com/office/drawing/2014/main" id="{3217922E-1AE9-3442-B98E-B0DACDC0DA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B1853D-18C6-8645-A4A6-ED43F2352FE5}"/>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246338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02DEC-08DD-6448-AE9F-E90BAA146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1BD71B-CCFA-5640-B33E-39DA468E36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98B01-3CFC-A04F-8464-5CF22E5F51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43777-557D-EA43-AC87-BBEB227E8857}"/>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6" name="Footer Placeholder 5">
            <a:extLst>
              <a:ext uri="{FF2B5EF4-FFF2-40B4-BE49-F238E27FC236}">
                <a16:creationId xmlns:a16="http://schemas.microsoft.com/office/drawing/2014/main" id="{67F9C4B2-CEA9-C946-87F7-7121076069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215A2-971D-DB4E-BDE9-EDFE9E349761}"/>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242250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7E3D-DF35-C147-A89D-17AB94647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4DDCF7-AA79-704C-931D-DE8316E0C3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7E755-84B2-7644-8745-A6D8DBC91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599C7-1158-5E4F-99E1-D6ED3A21B710}"/>
              </a:ext>
            </a:extLst>
          </p:cNvPr>
          <p:cNvSpPr>
            <a:spLocks noGrp="1"/>
          </p:cNvSpPr>
          <p:nvPr>
            <p:ph type="dt" sz="half" idx="10"/>
          </p:nvPr>
        </p:nvSpPr>
        <p:spPr/>
        <p:txBody>
          <a:bodyPr/>
          <a:lstStyle/>
          <a:p>
            <a:fld id="{1DA0C7FE-FC8C-0C41-B67A-25A7D99D1E9D}" type="datetimeFigureOut">
              <a:rPr lang="en-US" smtClean="0"/>
              <a:t>11/9/20</a:t>
            </a:fld>
            <a:endParaRPr lang="en-US"/>
          </a:p>
        </p:txBody>
      </p:sp>
      <p:sp>
        <p:nvSpPr>
          <p:cNvPr id="6" name="Footer Placeholder 5">
            <a:extLst>
              <a:ext uri="{FF2B5EF4-FFF2-40B4-BE49-F238E27FC236}">
                <a16:creationId xmlns:a16="http://schemas.microsoft.com/office/drawing/2014/main" id="{0BF981D8-4FD9-B54D-B896-A369E72BCC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09BBD-0D09-5943-9F65-00E3747571DF}"/>
              </a:ext>
            </a:extLst>
          </p:cNvPr>
          <p:cNvSpPr>
            <a:spLocks noGrp="1"/>
          </p:cNvSpPr>
          <p:nvPr>
            <p:ph type="sldNum" sz="quarter" idx="12"/>
          </p:nvPr>
        </p:nvSpPr>
        <p:spPr/>
        <p:txBody>
          <a:bodyPr/>
          <a:lstStyle/>
          <a:p>
            <a:fld id="{BD9F6036-4288-1341-9DAD-8A37B1D9E3AC}" type="slidenum">
              <a:rPr lang="en-US" smtClean="0"/>
              <a:t>‹#›</a:t>
            </a:fld>
            <a:endParaRPr lang="en-US"/>
          </a:p>
        </p:txBody>
      </p:sp>
    </p:spTree>
    <p:extLst>
      <p:ext uri="{BB962C8B-B14F-4D97-AF65-F5344CB8AC3E}">
        <p14:creationId xmlns:p14="http://schemas.microsoft.com/office/powerpoint/2010/main" val="277481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84E4DF-93CD-6143-9D8F-CBFEE7046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ABBA1-2ECE-9D46-951C-E7D73B2030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9F2A0-FA39-7844-90F5-2D63A2779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0C7FE-FC8C-0C41-B67A-25A7D99D1E9D}" type="datetimeFigureOut">
              <a:rPr lang="en-US" smtClean="0"/>
              <a:t>11/9/20</a:t>
            </a:fld>
            <a:endParaRPr lang="en-US"/>
          </a:p>
        </p:txBody>
      </p:sp>
      <p:sp>
        <p:nvSpPr>
          <p:cNvPr id="5" name="Footer Placeholder 4">
            <a:extLst>
              <a:ext uri="{FF2B5EF4-FFF2-40B4-BE49-F238E27FC236}">
                <a16:creationId xmlns:a16="http://schemas.microsoft.com/office/drawing/2014/main" id="{10F595D1-1E7D-6F4D-80CA-15C7A5E84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98A4DE-1184-7141-93A1-FFD2583B8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6036-4288-1341-9DAD-8A37B1D9E3AC}" type="slidenum">
              <a:rPr lang="en-US" smtClean="0"/>
              <a:t>‹#›</a:t>
            </a:fld>
            <a:endParaRPr lang="en-US"/>
          </a:p>
        </p:txBody>
      </p:sp>
    </p:spTree>
    <p:extLst>
      <p:ext uri="{BB962C8B-B14F-4D97-AF65-F5344CB8AC3E}">
        <p14:creationId xmlns:p14="http://schemas.microsoft.com/office/powerpoint/2010/main" val="4286854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tiff"/><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6.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0.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0.emf"/><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9.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20.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emf"/><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07911C-0015-DF4C-97D3-C3B42C0876E2}"/>
              </a:ext>
            </a:extLst>
          </p:cNvPr>
          <p:cNvSpPr/>
          <p:nvPr/>
        </p:nvSpPr>
        <p:spPr>
          <a:xfrm>
            <a:off x="283028" y="6642556"/>
            <a:ext cx="11625943" cy="215444"/>
          </a:xfrm>
          <a:prstGeom prst="rect">
            <a:avLst/>
          </a:prstGeom>
        </p:spPr>
        <p:txBody>
          <a:bodyPr wrap="square">
            <a:spAutoFit/>
          </a:bodyPr>
          <a:lstStyle/>
          <a:p>
            <a:r>
              <a:rPr lang="en-US" sz="800" dirty="0"/>
              <a:t>Reference herein to any specific commercial product, process, or service by trade name, trademark, manufacturer, or otherwise, does not constitute or imply its endorsement by the United States Government or the Jet Propulsion Laboratory, California Institute of Technology.</a:t>
            </a:r>
          </a:p>
        </p:txBody>
      </p:sp>
      <p:sp>
        <p:nvSpPr>
          <p:cNvPr id="12" name="TextBox 11">
            <a:extLst>
              <a:ext uri="{FF2B5EF4-FFF2-40B4-BE49-F238E27FC236}">
                <a16:creationId xmlns:a16="http://schemas.microsoft.com/office/drawing/2014/main" id="{6DB8FA48-5F61-8946-AE44-026A0AA23572}"/>
              </a:ext>
            </a:extLst>
          </p:cNvPr>
          <p:cNvSpPr txBox="1"/>
          <p:nvPr/>
        </p:nvSpPr>
        <p:spPr>
          <a:xfrm>
            <a:off x="283029" y="309295"/>
            <a:ext cx="11908972" cy="1323439"/>
          </a:xfrm>
          <a:prstGeom prst="rect">
            <a:avLst/>
          </a:prstGeom>
          <a:noFill/>
        </p:spPr>
        <p:txBody>
          <a:bodyPr wrap="square" rtlCol="0">
            <a:spAutoFit/>
          </a:bodyPr>
          <a:lstStyle/>
          <a:p>
            <a:r>
              <a:rPr lang="en-US" sz="4000" b="1" dirty="0"/>
              <a:t>Viability of Bacterial Spores under Ocean Worlds</a:t>
            </a:r>
          </a:p>
          <a:p>
            <a:r>
              <a:rPr lang="en-US" sz="4000" b="1" dirty="0"/>
              <a:t>Icy Surface Conditions</a:t>
            </a:r>
          </a:p>
        </p:txBody>
      </p:sp>
      <p:grpSp>
        <p:nvGrpSpPr>
          <p:cNvPr id="22" name="Group 21">
            <a:extLst>
              <a:ext uri="{FF2B5EF4-FFF2-40B4-BE49-F238E27FC236}">
                <a16:creationId xmlns:a16="http://schemas.microsoft.com/office/drawing/2014/main" id="{A75FCBF1-25F7-184A-A9B6-137C2CC174E3}"/>
              </a:ext>
            </a:extLst>
          </p:cNvPr>
          <p:cNvGrpSpPr/>
          <p:nvPr/>
        </p:nvGrpSpPr>
        <p:grpSpPr>
          <a:xfrm>
            <a:off x="1078200" y="1986979"/>
            <a:ext cx="10570531" cy="4606383"/>
            <a:chOff x="1027919" y="1719506"/>
            <a:chExt cx="10570531" cy="4606383"/>
          </a:xfrm>
        </p:grpSpPr>
        <p:grpSp>
          <p:nvGrpSpPr>
            <p:cNvPr id="13" name="Group 12">
              <a:extLst>
                <a:ext uri="{FF2B5EF4-FFF2-40B4-BE49-F238E27FC236}">
                  <a16:creationId xmlns:a16="http://schemas.microsoft.com/office/drawing/2014/main" id="{E4C6851D-EBE1-BD46-8A67-C724FC3510FD}"/>
                </a:ext>
              </a:extLst>
            </p:cNvPr>
            <p:cNvGrpSpPr/>
            <p:nvPr/>
          </p:nvGrpSpPr>
          <p:grpSpPr>
            <a:xfrm>
              <a:off x="1027919" y="1719506"/>
              <a:ext cx="10570531" cy="4606383"/>
              <a:chOff x="1474234" y="1763049"/>
              <a:chExt cx="10570531" cy="4606383"/>
            </a:xfrm>
          </p:grpSpPr>
          <p:pic>
            <p:nvPicPr>
              <p:cNvPr id="5" name="Picture 4">
                <a:extLst>
                  <a:ext uri="{FF2B5EF4-FFF2-40B4-BE49-F238E27FC236}">
                    <a16:creationId xmlns:a16="http://schemas.microsoft.com/office/drawing/2014/main" id="{5FBCE450-72E8-C34A-B12C-39BDA2546BEA}"/>
                  </a:ext>
                </a:extLst>
              </p:cNvPr>
              <p:cNvPicPr>
                <a:picLocks noChangeAspect="1"/>
              </p:cNvPicPr>
              <p:nvPr/>
            </p:nvPicPr>
            <p:blipFill>
              <a:blip r:embed="rId5"/>
              <a:stretch>
                <a:fillRect/>
              </a:stretch>
            </p:blipFill>
            <p:spPr>
              <a:xfrm>
                <a:off x="7817220" y="5063165"/>
                <a:ext cx="4211503" cy="796476"/>
              </a:xfrm>
              <a:prstGeom prst="rect">
                <a:avLst/>
              </a:prstGeom>
            </p:spPr>
          </p:pic>
          <p:sp>
            <p:nvSpPr>
              <p:cNvPr id="6" name="Rectangle 5">
                <a:extLst>
                  <a:ext uri="{FF2B5EF4-FFF2-40B4-BE49-F238E27FC236}">
                    <a16:creationId xmlns:a16="http://schemas.microsoft.com/office/drawing/2014/main" id="{11C79A30-6C29-414D-BB35-28AA487CBD49}"/>
                  </a:ext>
                </a:extLst>
              </p:cNvPr>
              <p:cNvSpPr/>
              <p:nvPr/>
            </p:nvSpPr>
            <p:spPr>
              <a:xfrm>
                <a:off x="1474234" y="5907767"/>
                <a:ext cx="10570531" cy="461665"/>
              </a:xfrm>
              <a:prstGeom prst="rect">
                <a:avLst/>
              </a:prstGeom>
            </p:spPr>
            <p:txBody>
              <a:bodyPr wrap="square">
                <a:spAutoFit/>
              </a:bodyPr>
              <a:lstStyle/>
              <a:p>
                <a:pPr algn="r"/>
                <a:r>
                  <a:rPr lang="en-US" sz="2400" b="1" dirty="0"/>
                  <a:t>Aaron </a:t>
                </a:r>
                <a:r>
                  <a:rPr lang="en-US" sz="2400" b="1" dirty="0" err="1"/>
                  <a:t>Noell</a:t>
                </a:r>
                <a:r>
                  <a:rPr lang="en-US" sz="2400" b="1" dirty="0"/>
                  <a:t> (389U), </a:t>
                </a:r>
                <a:r>
                  <a:rPr lang="en-US" sz="2400" dirty="0"/>
                  <a:t>Paul Johnson(322),</a:t>
                </a:r>
                <a:r>
                  <a:rPr lang="en-US" sz="2400" b="1" dirty="0"/>
                  <a:t> </a:t>
                </a:r>
                <a:r>
                  <a:rPr lang="en-US" sz="2400" dirty="0"/>
                  <a:t>Robert Hodyss (3227), Adrian Ponce (1850)</a:t>
                </a:r>
              </a:p>
            </p:txBody>
          </p:sp>
          <p:pic>
            <p:nvPicPr>
              <p:cNvPr id="7" name="Picture 6">
                <a:extLst>
                  <a:ext uri="{FF2B5EF4-FFF2-40B4-BE49-F238E27FC236}">
                    <a16:creationId xmlns:a16="http://schemas.microsoft.com/office/drawing/2014/main" id="{9B2BF036-6906-1649-9827-96EF5ED33456}"/>
                  </a:ext>
                </a:extLst>
              </p:cNvPr>
              <p:cNvPicPr>
                <a:picLocks noChangeAspect="1"/>
              </p:cNvPicPr>
              <p:nvPr/>
            </p:nvPicPr>
            <p:blipFill>
              <a:blip r:embed="rId6"/>
              <a:stretch>
                <a:fillRect/>
              </a:stretch>
            </p:blipFill>
            <p:spPr>
              <a:xfrm>
                <a:off x="9853273" y="1763049"/>
                <a:ext cx="2135788" cy="2392082"/>
              </a:xfrm>
              <a:prstGeom prst="rect">
                <a:avLst/>
              </a:prstGeom>
            </p:spPr>
          </p:pic>
        </p:grpSp>
        <p:sp>
          <p:nvSpPr>
            <p:cNvPr id="15" name="TextBox 14">
              <a:extLst>
                <a:ext uri="{FF2B5EF4-FFF2-40B4-BE49-F238E27FC236}">
                  <a16:creationId xmlns:a16="http://schemas.microsoft.com/office/drawing/2014/main" id="{F0DE95F1-C020-FF49-92F7-4A562199613B}"/>
                </a:ext>
              </a:extLst>
            </p:cNvPr>
            <p:cNvSpPr txBox="1"/>
            <p:nvPr/>
          </p:nvSpPr>
          <p:spPr>
            <a:xfrm>
              <a:off x="7521234" y="4283061"/>
              <a:ext cx="4061174" cy="738664"/>
            </a:xfrm>
            <a:prstGeom prst="rect">
              <a:avLst/>
            </a:prstGeom>
            <a:noFill/>
          </p:spPr>
          <p:txBody>
            <a:bodyPr wrap="square" rtlCol="0">
              <a:spAutoFit/>
            </a:bodyPr>
            <a:lstStyle/>
            <a:p>
              <a:pPr algn="r"/>
              <a:r>
                <a:rPr lang="en-US" sz="2400" b="1" u="sng" dirty="0"/>
                <a:t>Edith Fayolle (3227)</a:t>
              </a:r>
            </a:p>
            <a:p>
              <a:pPr algn="r"/>
              <a:r>
                <a:rPr lang="en-US" dirty="0"/>
                <a:t>JPL postdoc 9/17 - 9/20</a:t>
              </a:r>
            </a:p>
          </p:txBody>
        </p:sp>
      </p:grpSp>
      <p:grpSp>
        <p:nvGrpSpPr>
          <p:cNvPr id="20" name="Group 19">
            <a:extLst>
              <a:ext uri="{FF2B5EF4-FFF2-40B4-BE49-F238E27FC236}">
                <a16:creationId xmlns:a16="http://schemas.microsoft.com/office/drawing/2014/main" id="{7A841C0C-C2D1-5D40-9903-052BAE2F9252}"/>
              </a:ext>
            </a:extLst>
          </p:cNvPr>
          <p:cNvGrpSpPr/>
          <p:nvPr/>
        </p:nvGrpSpPr>
        <p:grpSpPr>
          <a:xfrm>
            <a:off x="986388" y="4302621"/>
            <a:ext cx="5109611" cy="1061147"/>
            <a:chOff x="1279136" y="4455128"/>
            <a:chExt cx="5109611" cy="1061147"/>
          </a:xfrm>
        </p:grpSpPr>
        <p:pic>
          <p:nvPicPr>
            <p:cNvPr id="10" name="Picture 9">
              <a:extLst>
                <a:ext uri="{FF2B5EF4-FFF2-40B4-BE49-F238E27FC236}">
                  <a16:creationId xmlns:a16="http://schemas.microsoft.com/office/drawing/2014/main" id="{4268EDE5-4ECA-8B4A-93CA-03D0DAA0ACBF}"/>
                </a:ext>
              </a:extLst>
            </p:cNvPr>
            <p:cNvPicPr>
              <a:picLocks noChangeAspect="1" noEditPoints="1" noChangeArrowheads="1" noChangeShapeType="1" noCrop="1"/>
            </p:cNvPicPr>
            <p:nvPr/>
          </p:nvPicPr>
          <p:blipFill>
            <a:blip r:embed="rId7" cstate="print"/>
            <a:stretch>
              <a:fillRect/>
            </a:stretch>
          </p:blipFill>
          <p:spPr>
            <a:xfrm>
              <a:off x="1279136" y="4455128"/>
              <a:ext cx="5034048" cy="876702"/>
            </a:xfrm>
            <a:prstGeom prst="rect">
              <a:avLst/>
            </a:prstGeom>
          </p:spPr>
        </p:pic>
        <p:sp>
          <p:nvSpPr>
            <p:cNvPr id="19" name="TextBox 18">
              <a:extLst>
                <a:ext uri="{FF2B5EF4-FFF2-40B4-BE49-F238E27FC236}">
                  <a16:creationId xmlns:a16="http://schemas.microsoft.com/office/drawing/2014/main" id="{B1BC8C68-174D-4E41-8AF3-A423C31C1C50}"/>
                </a:ext>
              </a:extLst>
            </p:cNvPr>
            <p:cNvSpPr txBox="1"/>
            <p:nvPr/>
          </p:nvSpPr>
          <p:spPr>
            <a:xfrm>
              <a:off x="2861819" y="5285443"/>
              <a:ext cx="3526928" cy="230832"/>
            </a:xfrm>
            <a:prstGeom prst="rect">
              <a:avLst/>
            </a:prstGeom>
            <a:noFill/>
          </p:spPr>
          <p:txBody>
            <a:bodyPr wrap="none" rtlCol="0">
              <a:spAutoFit/>
            </a:bodyPr>
            <a:lstStyle/>
            <a:p>
              <a:r>
                <a:rPr lang="en-US" sz="900" i="1" dirty="0"/>
                <a:t>Enceladus’ surface by Cassini, NASA/JPL-Caltech/Space Science Institute</a:t>
              </a:r>
            </a:p>
          </p:txBody>
        </p:sp>
      </p:grpSp>
      <p:grpSp>
        <p:nvGrpSpPr>
          <p:cNvPr id="3" name="Group 2">
            <a:extLst>
              <a:ext uri="{FF2B5EF4-FFF2-40B4-BE49-F238E27FC236}">
                <a16:creationId xmlns:a16="http://schemas.microsoft.com/office/drawing/2014/main" id="{80D6B9F1-8EA5-9943-82A1-11426F4495FA}"/>
              </a:ext>
            </a:extLst>
          </p:cNvPr>
          <p:cNvGrpSpPr/>
          <p:nvPr/>
        </p:nvGrpSpPr>
        <p:grpSpPr>
          <a:xfrm>
            <a:off x="1766190" y="2115424"/>
            <a:ext cx="4254246" cy="1511362"/>
            <a:chOff x="831474" y="1877381"/>
            <a:chExt cx="4254246" cy="1511362"/>
          </a:xfrm>
        </p:grpSpPr>
        <p:pic>
          <p:nvPicPr>
            <p:cNvPr id="2" name="Picture 1">
              <a:extLst>
                <a:ext uri="{FF2B5EF4-FFF2-40B4-BE49-F238E27FC236}">
                  <a16:creationId xmlns:a16="http://schemas.microsoft.com/office/drawing/2014/main" id="{54BCED75-B032-5A47-9843-A86BFEBD2EAB}"/>
                </a:ext>
              </a:extLst>
            </p:cNvPr>
            <p:cNvPicPr>
              <a:picLocks noChangeAspect="1"/>
            </p:cNvPicPr>
            <p:nvPr/>
          </p:nvPicPr>
          <p:blipFill>
            <a:blip r:embed="rId8"/>
            <a:stretch>
              <a:fillRect/>
            </a:stretch>
          </p:blipFill>
          <p:spPr>
            <a:xfrm>
              <a:off x="831474" y="2096624"/>
              <a:ext cx="985458" cy="669890"/>
            </a:xfrm>
            <a:prstGeom prst="rect">
              <a:avLst/>
            </a:prstGeom>
          </p:spPr>
        </p:pic>
        <p:pic>
          <p:nvPicPr>
            <p:cNvPr id="24" name="Picture 23">
              <a:extLst>
                <a:ext uri="{FF2B5EF4-FFF2-40B4-BE49-F238E27FC236}">
                  <a16:creationId xmlns:a16="http://schemas.microsoft.com/office/drawing/2014/main" id="{09968A69-B6EA-0A4D-B9B0-C783FC295D50}"/>
                </a:ext>
              </a:extLst>
            </p:cNvPr>
            <p:cNvPicPr>
              <a:picLocks noChangeAspect="1"/>
            </p:cNvPicPr>
            <p:nvPr/>
          </p:nvPicPr>
          <p:blipFill rotWithShape="1">
            <a:blip r:embed="rId9"/>
            <a:srcRect l="21552" t="33013"/>
            <a:stretch/>
          </p:blipFill>
          <p:spPr>
            <a:xfrm>
              <a:off x="1921104" y="1877381"/>
              <a:ext cx="3164616" cy="1511362"/>
            </a:xfrm>
            <a:prstGeom prst="rect">
              <a:avLst/>
            </a:prstGeom>
          </p:spPr>
        </p:pic>
      </p:grpSp>
      <p:pic>
        <p:nvPicPr>
          <p:cNvPr id="8" name="20201025 164706-5F1D7B32" descr="20201025 164706-5F1D7B32">
            <a:hlinkClick r:id="" action="ppaction://media"/>
            <a:extLst>
              <a:ext uri="{FF2B5EF4-FFF2-40B4-BE49-F238E27FC236}">
                <a16:creationId xmlns:a16="http://schemas.microsoft.com/office/drawing/2014/main" id="{B5BA0F0B-8EDB-C24C-83FE-310BA3366F06}"/>
              </a:ext>
            </a:extLst>
          </p:cNvPr>
          <p:cNvPicPr>
            <a:picLocks noChangeAspect="1"/>
          </p:cNvPicPr>
          <p:nvPr>
            <a:audioFile r:link="rId1"/>
            <p:extLst>
              <p:ext uri="{DAA4B4D4-6D71-4841-9C94-3DE7FCFB9230}">
                <p14:media xmlns:p14="http://schemas.microsoft.com/office/powerpoint/2010/main" r:embed="rId2">
                  <p14:trim st="1611.7706"/>
                </p14:media>
              </p:ext>
            </p:extLst>
          </p:nvPr>
        </p:nvPicPr>
        <p:blipFill>
          <a:blip r:embed="rId10"/>
          <a:stretch>
            <a:fillRect/>
          </a:stretch>
        </p:blipFill>
        <p:spPr>
          <a:xfrm>
            <a:off x="8862060" y="2154877"/>
            <a:ext cx="812800" cy="812800"/>
          </a:xfrm>
          <a:prstGeom prst="rect">
            <a:avLst/>
          </a:prstGeom>
        </p:spPr>
      </p:pic>
    </p:spTree>
    <p:extLst>
      <p:ext uri="{BB962C8B-B14F-4D97-AF65-F5344CB8AC3E}">
        <p14:creationId xmlns:p14="http://schemas.microsoft.com/office/powerpoint/2010/main" val="2874411875"/>
      </p:ext>
    </p:extLst>
  </p:cSld>
  <p:clrMapOvr>
    <a:masterClrMapping/>
  </p:clrMapOvr>
  <mc:AlternateContent xmlns:mc="http://schemas.openxmlformats.org/markup-compatibility/2006" xmlns:p14="http://schemas.microsoft.com/office/powerpoint/2010/main">
    <mc:Choice Requires="p14">
      <p:transition spd="slow" p14:dur="2750" advTm="30350"/>
    </mc:Choice>
    <mc:Fallback xmlns="">
      <p:transition spd="slow" advTm="3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8" objId="8"/>
        <p14:stopEvt time="32352"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34AF6-5C51-9444-B338-B19E0C37C14E}"/>
              </a:ext>
            </a:extLst>
          </p:cNvPr>
          <p:cNvSpPr/>
          <p:nvPr/>
        </p:nvSpPr>
        <p:spPr>
          <a:xfrm>
            <a:off x="410785" y="470746"/>
            <a:ext cx="8596603" cy="1569660"/>
          </a:xfrm>
          <a:prstGeom prst="rect">
            <a:avLst/>
          </a:prstGeom>
        </p:spPr>
        <p:txBody>
          <a:bodyPr wrap="square">
            <a:spAutoFit/>
          </a:bodyPr>
          <a:lstStyle/>
          <a:p>
            <a:r>
              <a:rPr lang="en-US" sz="3200" b="1" dirty="0"/>
              <a:t>The impact of electron irradiation, ice chemistry, and long irradiations on bacterial spores at low temperatures still needs to be explored</a:t>
            </a:r>
            <a:endParaRPr lang="en-US" sz="2400" dirty="0"/>
          </a:p>
        </p:txBody>
      </p:sp>
      <p:pic>
        <p:nvPicPr>
          <p:cNvPr id="2" name="Picture 1">
            <a:extLst>
              <a:ext uri="{FF2B5EF4-FFF2-40B4-BE49-F238E27FC236}">
                <a16:creationId xmlns:a16="http://schemas.microsoft.com/office/drawing/2014/main" id="{AB4A5CD1-9142-3047-BD22-058ED87B8AFA}"/>
              </a:ext>
            </a:extLst>
          </p:cNvPr>
          <p:cNvPicPr>
            <a:picLocks noChangeAspect="1"/>
          </p:cNvPicPr>
          <p:nvPr/>
        </p:nvPicPr>
        <p:blipFill rotWithShape="1">
          <a:blip r:embed="rId5"/>
          <a:srcRect b="66101"/>
          <a:stretch/>
        </p:blipFill>
        <p:spPr>
          <a:xfrm>
            <a:off x="958364" y="4529372"/>
            <a:ext cx="9429643" cy="813282"/>
          </a:xfrm>
          <a:prstGeom prst="rect">
            <a:avLst/>
          </a:prstGeom>
        </p:spPr>
      </p:pic>
      <p:pic>
        <p:nvPicPr>
          <p:cNvPr id="3" name="Picture 2">
            <a:extLst>
              <a:ext uri="{FF2B5EF4-FFF2-40B4-BE49-F238E27FC236}">
                <a16:creationId xmlns:a16="http://schemas.microsoft.com/office/drawing/2014/main" id="{65089B26-FE77-0447-9C7A-6545FD3A888D}"/>
              </a:ext>
            </a:extLst>
          </p:cNvPr>
          <p:cNvPicPr>
            <a:picLocks noChangeAspect="1"/>
          </p:cNvPicPr>
          <p:nvPr/>
        </p:nvPicPr>
        <p:blipFill>
          <a:blip r:embed="rId6"/>
          <a:stretch>
            <a:fillRect/>
          </a:stretch>
        </p:blipFill>
        <p:spPr>
          <a:xfrm>
            <a:off x="9297575" y="275537"/>
            <a:ext cx="2483640" cy="2755932"/>
          </a:xfrm>
          <a:prstGeom prst="rect">
            <a:avLst/>
          </a:prstGeom>
        </p:spPr>
      </p:pic>
      <p:sp>
        <p:nvSpPr>
          <p:cNvPr id="5" name="Rectangle 4">
            <a:extLst>
              <a:ext uri="{FF2B5EF4-FFF2-40B4-BE49-F238E27FC236}">
                <a16:creationId xmlns:a16="http://schemas.microsoft.com/office/drawing/2014/main" id="{4C149B7F-8DDC-E84B-B1E7-474D3E23F945}"/>
              </a:ext>
            </a:extLst>
          </p:cNvPr>
          <p:cNvSpPr/>
          <p:nvPr/>
        </p:nvSpPr>
        <p:spPr>
          <a:xfrm>
            <a:off x="220615" y="2801228"/>
            <a:ext cx="11750769" cy="2062103"/>
          </a:xfrm>
          <a:prstGeom prst="rect">
            <a:avLst/>
          </a:prstGeom>
        </p:spPr>
        <p:txBody>
          <a:bodyPr wrap="square">
            <a:spAutoFit/>
          </a:bodyPr>
          <a:lstStyle/>
          <a:p>
            <a:r>
              <a:rPr lang="en-US" sz="3200" b="1" dirty="0"/>
              <a:t>Putting constraints on microorganisms behavior</a:t>
            </a:r>
            <a:br>
              <a:rPr lang="en-US" sz="3200" b="1" dirty="0"/>
            </a:br>
            <a:r>
              <a:rPr lang="en-US" sz="3200" b="1" dirty="0"/>
              <a:t>under surface conditions helps set requirements for potential future </a:t>
            </a:r>
            <a:br>
              <a:rPr lang="en-US" sz="3200" b="1" dirty="0"/>
            </a:br>
            <a:r>
              <a:rPr lang="en-US" sz="3200" b="1" dirty="0"/>
              <a:t>life searching missions on Ocean Worlds.</a:t>
            </a:r>
          </a:p>
          <a:p>
            <a:endParaRPr lang="en-US" sz="3200" b="1" dirty="0"/>
          </a:p>
        </p:txBody>
      </p:sp>
      <p:sp>
        <p:nvSpPr>
          <p:cNvPr id="6" name="TextBox 5">
            <a:extLst>
              <a:ext uri="{FF2B5EF4-FFF2-40B4-BE49-F238E27FC236}">
                <a16:creationId xmlns:a16="http://schemas.microsoft.com/office/drawing/2014/main" id="{2E53CDD3-80BA-5349-9999-E269A178E694}"/>
              </a:ext>
            </a:extLst>
          </p:cNvPr>
          <p:cNvSpPr txBox="1"/>
          <p:nvPr/>
        </p:nvSpPr>
        <p:spPr>
          <a:xfrm>
            <a:off x="410785" y="5499680"/>
            <a:ext cx="10335984" cy="923330"/>
          </a:xfrm>
          <a:prstGeom prst="rect">
            <a:avLst/>
          </a:prstGeom>
          <a:noFill/>
        </p:spPr>
        <p:txBody>
          <a:bodyPr wrap="square" rtlCol="0">
            <a:spAutoFit/>
          </a:bodyPr>
          <a:lstStyle/>
          <a:p>
            <a:r>
              <a:rPr lang="en-US" dirty="0"/>
              <a:t>We thank Parag </a:t>
            </a:r>
            <a:r>
              <a:rPr lang="en-US" dirty="0" err="1"/>
              <a:t>Vaishampayan</a:t>
            </a:r>
            <a:r>
              <a:rPr lang="en-US" dirty="0"/>
              <a:t> and the JPL Planetary Protection group for their assistance while preparing the initial spore stock and designing the recovery procedure.</a:t>
            </a:r>
          </a:p>
          <a:p>
            <a:r>
              <a:rPr lang="en-US" dirty="0"/>
              <a:t>We acknowledge the NASA-ROSES Habitable Worlds program  for funding this project.</a:t>
            </a:r>
          </a:p>
        </p:txBody>
      </p:sp>
      <p:pic>
        <p:nvPicPr>
          <p:cNvPr id="8" name="4800 Oak Grove Dr 11" descr="4800 Oak Grove Dr 11">
            <a:hlinkClick r:id="" action="ppaction://media"/>
            <a:extLst>
              <a:ext uri="{FF2B5EF4-FFF2-40B4-BE49-F238E27FC236}">
                <a16:creationId xmlns:a16="http://schemas.microsoft.com/office/drawing/2014/main" id="{7C7FC2DE-F7D1-E248-B663-5913712288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56672" y="3832279"/>
            <a:ext cx="812800" cy="812800"/>
          </a:xfrm>
          <a:prstGeom prst="rect">
            <a:avLst/>
          </a:prstGeom>
        </p:spPr>
      </p:pic>
    </p:spTree>
    <p:extLst>
      <p:ext uri="{BB962C8B-B14F-4D97-AF65-F5344CB8AC3E}">
        <p14:creationId xmlns:p14="http://schemas.microsoft.com/office/powerpoint/2010/main" val="2335874428"/>
      </p:ext>
    </p:extLst>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989AB1-2EEB-9144-A764-EAEBA7FB9E0B}"/>
              </a:ext>
            </a:extLst>
          </p:cNvPr>
          <p:cNvSpPr/>
          <p:nvPr/>
        </p:nvSpPr>
        <p:spPr>
          <a:xfrm>
            <a:off x="159867" y="171362"/>
            <a:ext cx="12231830" cy="584775"/>
          </a:xfrm>
          <a:prstGeom prst="rect">
            <a:avLst/>
          </a:prstGeom>
        </p:spPr>
        <p:txBody>
          <a:bodyPr wrap="square">
            <a:spAutoFit/>
          </a:bodyPr>
          <a:lstStyle/>
          <a:p>
            <a:r>
              <a:rPr lang="en-US" sz="3200" b="1" dirty="0"/>
              <a:t>Can microorganisms survive at the surface/near-surface of icy worlds:</a:t>
            </a:r>
          </a:p>
        </p:txBody>
      </p:sp>
      <p:sp>
        <p:nvSpPr>
          <p:cNvPr id="5" name="Rectangle 4">
            <a:extLst>
              <a:ext uri="{FF2B5EF4-FFF2-40B4-BE49-F238E27FC236}">
                <a16:creationId xmlns:a16="http://schemas.microsoft.com/office/drawing/2014/main" id="{9F5ABB54-E1AF-D34B-8126-605BD7CC457B}"/>
              </a:ext>
            </a:extLst>
          </p:cNvPr>
          <p:cNvSpPr/>
          <p:nvPr/>
        </p:nvSpPr>
        <p:spPr>
          <a:xfrm>
            <a:off x="6143345" y="929155"/>
            <a:ext cx="6200031" cy="461665"/>
          </a:xfrm>
          <a:prstGeom prst="rect">
            <a:avLst/>
          </a:prstGeom>
        </p:spPr>
        <p:txBody>
          <a:bodyPr wrap="none">
            <a:spAutoFit/>
          </a:bodyPr>
          <a:lstStyle/>
          <a:p>
            <a:r>
              <a:rPr lang="en-US" sz="2400" dirty="0"/>
              <a:t>ii) if they unintentionally remain on spacecrafts?</a:t>
            </a:r>
          </a:p>
        </p:txBody>
      </p:sp>
      <p:pic>
        <p:nvPicPr>
          <p:cNvPr id="7" name="Picture 6">
            <a:extLst>
              <a:ext uri="{FF2B5EF4-FFF2-40B4-BE49-F238E27FC236}">
                <a16:creationId xmlns:a16="http://schemas.microsoft.com/office/drawing/2014/main" id="{3026E6D1-8591-E44B-AD8B-D59CEFC65287}"/>
              </a:ext>
            </a:extLst>
          </p:cNvPr>
          <p:cNvPicPr>
            <a:picLocks noChangeAspect="1"/>
          </p:cNvPicPr>
          <p:nvPr/>
        </p:nvPicPr>
        <p:blipFill>
          <a:blip r:embed="rId5"/>
          <a:stretch>
            <a:fillRect/>
          </a:stretch>
        </p:blipFill>
        <p:spPr>
          <a:xfrm>
            <a:off x="3603345" y="2903062"/>
            <a:ext cx="2540000" cy="1625600"/>
          </a:xfrm>
          <a:prstGeom prst="rect">
            <a:avLst/>
          </a:prstGeom>
        </p:spPr>
      </p:pic>
      <p:pic>
        <p:nvPicPr>
          <p:cNvPr id="8" name="Picture 7">
            <a:extLst>
              <a:ext uri="{FF2B5EF4-FFF2-40B4-BE49-F238E27FC236}">
                <a16:creationId xmlns:a16="http://schemas.microsoft.com/office/drawing/2014/main" id="{8039A334-6A7F-964F-8B2E-7BA1C092D2ED}"/>
              </a:ext>
            </a:extLst>
          </p:cNvPr>
          <p:cNvPicPr>
            <a:picLocks noChangeAspect="1"/>
          </p:cNvPicPr>
          <p:nvPr/>
        </p:nvPicPr>
        <p:blipFill rotWithShape="1">
          <a:blip r:embed="rId6"/>
          <a:srcRect r="39151" b="23799"/>
          <a:stretch/>
        </p:blipFill>
        <p:spPr>
          <a:xfrm>
            <a:off x="7773276" y="1508782"/>
            <a:ext cx="4418724" cy="2156675"/>
          </a:xfrm>
          <a:prstGeom prst="rect">
            <a:avLst/>
          </a:prstGeom>
        </p:spPr>
      </p:pic>
      <p:pic>
        <p:nvPicPr>
          <p:cNvPr id="9" name="Picture 8">
            <a:extLst>
              <a:ext uri="{FF2B5EF4-FFF2-40B4-BE49-F238E27FC236}">
                <a16:creationId xmlns:a16="http://schemas.microsoft.com/office/drawing/2014/main" id="{856748B6-9214-394A-B73E-FECE447BC362}"/>
              </a:ext>
            </a:extLst>
          </p:cNvPr>
          <p:cNvPicPr>
            <a:picLocks noChangeAspect="1"/>
          </p:cNvPicPr>
          <p:nvPr/>
        </p:nvPicPr>
        <p:blipFill rotWithShape="1">
          <a:blip r:embed="rId7"/>
          <a:srcRect t="33250" b="13625"/>
          <a:stretch/>
        </p:blipFill>
        <p:spPr>
          <a:xfrm>
            <a:off x="236224" y="1985716"/>
            <a:ext cx="3605024" cy="1814760"/>
          </a:xfrm>
          <a:prstGeom prst="rect">
            <a:avLst/>
          </a:prstGeom>
        </p:spPr>
      </p:pic>
      <p:sp>
        <p:nvSpPr>
          <p:cNvPr id="10" name="TextBox 9">
            <a:extLst>
              <a:ext uri="{FF2B5EF4-FFF2-40B4-BE49-F238E27FC236}">
                <a16:creationId xmlns:a16="http://schemas.microsoft.com/office/drawing/2014/main" id="{2E8D4559-26B9-344F-9445-35D7273E52E6}"/>
              </a:ext>
            </a:extLst>
          </p:cNvPr>
          <p:cNvSpPr txBox="1"/>
          <p:nvPr/>
        </p:nvSpPr>
        <p:spPr>
          <a:xfrm>
            <a:off x="6992" y="5165229"/>
            <a:ext cx="8049255" cy="1692771"/>
          </a:xfrm>
          <a:prstGeom prst="rect">
            <a:avLst/>
          </a:prstGeom>
          <a:noFill/>
        </p:spPr>
        <p:txBody>
          <a:bodyPr wrap="none" rtlCol="0">
            <a:spAutoFit/>
          </a:bodyPr>
          <a:lstStyle/>
          <a:p>
            <a:r>
              <a:rPr lang="en-US" sz="3200" b="1" dirty="0"/>
              <a:t>Conditions encountered on icy world surfaces:</a:t>
            </a:r>
          </a:p>
          <a:p>
            <a:r>
              <a:rPr lang="en-US" sz="2400" dirty="0"/>
              <a:t>	Low average temperatures &lt;100K,</a:t>
            </a:r>
          </a:p>
          <a:p>
            <a:r>
              <a:rPr lang="en-US" sz="2400" dirty="0"/>
              <a:t>	Radiations (Solar UV-photons, energetic particles)</a:t>
            </a:r>
          </a:p>
          <a:p>
            <a:r>
              <a:rPr lang="en-US" sz="2400" dirty="0"/>
              <a:t>	Chemicals in the ice</a:t>
            </a:r>
          </a:p>
        </p:txBody>
      </p:sp>
      <p:pic>
        <p:nvPicPr>
          <p:cNvPr id="11" name="Picture 10">
            <a:extLst>
              <a:ext uri="{FF2B5EF4-FFF2-40B4-BE49-F238E27FC236}">
                <a16:creationId xmlns:a16="http://schemas.microsoft.com/office/drawing/2014/main" id="{A9627429-AD8E-0744-9663-D90706CC6435}"/>
              </a:ext>
            </a:extLst>
          </p:cNvPr>
          <p:cNvPicPr>
            <a:picLocks noChangeAspect="1"/>
          </p:cNvPicPr>
          <p:nvPr/>
        </p:nvPicPr>
        <p:blipFill rotWithShape="1">
          <a:blip r:embed="rId6"/>
          <a:srcRect l="58750" t="12520" b="21569"/>
          <a:stretch/>
        </p:blipFill>
        <p:spPr>
          <a:xfrm>
            <a:off x="6515018" y="2827629"/>
            <a:ext cx="2995448" cy="1865427"/>
          </a:xfrm>
          <a:prstGeom prst="rect">
            <a:avLst/>
          </a:prstGeom>
        </p:spPr>
      </p:pic>
      <p:sp>
        <p:nvSpPr>
          <p:cNvPr id="12" name="TextBox 11">
            <a:extLst>
              <a:ext uri="{FF2B5EF4-FFF2-40B4-BE49-F238E27FC236}">
                <a16:creationId xmlns:a16="http://schemas.microsoft.com/office/drawing/2014/main" id="{A61897CF-A7B6-704B-9061-55914B00D8FD}"/>
              </a:ext>
            </a:extLst>
          </p:cNvPr>
          <p:cNvSpPr txBox="1"/>
          <p:nvPr/>
        </p:nvSpPr>
        <p:spPr>
          <a:xfrm>
            <a:off x="304785" y="965067"/>
            <a:ext cx="5700022" cy="830997"/>
          </a:xfrm>
          <a:prstGeom prst="rect">
            <a:avLst/>
          </a:prstGeom>
          <a:noFill/>
        </p:spPr>
        <p:txBody>
          <a:bodyPr wrap="none" rtlCol="0">
            <a:spAutoFit/>
          </a:bodyPr>
          <a:lstStyle/>
          <a:p>
            <a:r>
              <a:rPr lang="en-US" sz="2400" dirty="0" err="1"/>
              <a:t>i</a:t>
            </a:r>
            <a:r>
              <a:rPr lang="en-US" sz="2400" dirty="0"/>
              <a:t>) if brought to the surface from sub-surface </a:t>
            </a:r>
            <a:br>
              <a:rPr lang="en-US" sz="2400" dirty="0"/>
            </a:br>
            <a:r>
              <a:rPr lang="en-US" sz="2400" dirty="0"/>
              <a:t>oceans via geological processes?</a:t>
            </a:r>
          </a:p>
        </p:txBody>
      </p:sp>
      <p:grpSp>
        <p:nvGrpSpPr>
          <p:cNvPr id="16" name="Group 15">
            <a:extLst>
              <a:ext uri="{FF2B5EF4-FFF2-40B4-BE49-F238E27FC236}">
                <a16:creationId xmlns:a16="http://schemas.microsoft.com/office/drawing/2014/main" id="{55A9784A-B475-3D4E-9CEE-761AD7B62930}"/>
              </a:ext>
            </a:extLst>
          </p:cNvPr>
          <p:cNvGrpSpPr/>
          <p:nvPr/>
        </p:nvGrpSpPr>
        <p:grpSpPr>
          <a:xfrm>
            <a:off x="8652790" y="5303505"/>
            <a:ext cx="3139962" cy="1392867"/>
            <a:chOff x="8821231" y="5372450"/>
            <a:chExt cx="3139962" cy="1392867"/>
          </a:xfrm>
        </p:grpSpPr>
        <p:pic>
          <p:nvPicPr>
            <p:cNvPr id="14" name="Picture 13">
              <a:extLst>
                <a:ext uri="{FF2B5EF4-FFF2-40B4-BE49-F238E27FC236}">
                  <a16:creationId xmlns:a16="http://schemas.microsoft.com/office/drawing/2014/main" id="{EA227B74-8B85-4144-A4CF-E40783630028}"/>
                </a:ext>
              </a:extLst>
            </p:cNvPr>
            <p:cNvPicPr>
              <a:picLocks noChangeAspect="1"/>
            </p:cNvPicPr>
            <p:nvPr/>
          </p:nvPicPr>
          <p:blipFill>
            <a:blip r:embed="rId8"/>
            <a:stretch>
              <a:fillRect/>
            </a:stretch>
          </p:blipFill>
          <p:spPr>
            <a:xfrm>
              <a:off x="9491300" y="5372450"/>
              <a:ext cx="1799825" cy="1171315"/>
            </a:xfrm>
            <a:prstGeom prst="rect">
              <a:avLst/>
            </a:prstGeom>
          </p:spPr>
        </p:pic>
        <p:sp>
          <p:nvSpPr>
            <p:cNvPr id="15" name="TextBox 14">
              <a:extLst>
                <a:ext uri="{FF2B5EF4-FFF2-40B4-BE49-F238E27FC236}">
                  <a16:creationId xmlns:a16="http://schemas.microsoft.com/office/drawing/2014/main" id="{9FA9BE35-3663-1A41-848E-144814B6A5F4}"/>
                </a:ext>
              </a:extLst>
            </p:cNvPr>
            <p:cNvSpPr txBox="1"/>
            <p:nvPr/>
          </p:nvSpPr>
          <p:spPr>
            <a:xfrm>
              <a:off x="8821231" y="6457540"/>
              <a:ext cx="3139962" cy="307777"/>
            </a:xfrm>
            <a:prstGeom prst="rect">
              <a:avLst/>
            </a:prstGeom>
            <a:solidFill>
              <a:schemeClr val="bg1"/>
            </a:solidFill>
          </p:spPr>
          <p:txBody>
            <a:bodyPr wrap="none" rtlCol="0">
              <a:spAutoFit/>
            </a:bodyPr>
            <a:lstStyle/>
            <a:p>
              <a:r>
                <a:rPr lang="en-US" sz="1400" i="1" dirty="0"/>
                <a:t>Bacterial spores: highly resilient life form</a:t>
              </a:r>
            </a:p>
          </p:txBody>
        </p:sp>
      </p:grpSp>
      <p:sp>
        <p:nvSpPr>
          <p:cNvPr id="2" name="TextBox 1">
            <a:extLst>
              <a:ext uri="{FF2B5EF4-FFF2-40B4-BE49-F238E27FC236}">
                <a16:creationId xmlns:a16="http://schemas.microsoft.com/office/drawing/2014/main" id="{8D12DCF0-9550-2D48-9286-983D2DBEB8B3}"/>
              </a:ext>
            </a:extLst>
          </p:cNvPr>
          <p:cNvSpPr txBox="1"/>
          <p:nvPr/>
        </p:nvSpPr>
        <p:spPr>
          <a:xfrm>
            <a:off x="378620" y="3665457"/>
            <a:ext cx="2964656" cy="400110"/>
          </a:xfrm>
          <a:prstGeom prst="rect">
            <a:avLst/>
          </a:prstGeom>
          <a:noFill/>
        </p:spPr>
        <p:txBody>
          <a:bodyPr wrap="square" rtlCol="0">
            <a:spAutoFit/>
          </a:bodyPr>
          <a:lstStyle/>
          <a:p>
            <a:r>
              <a:rPr lang="en-US" sz="1000" i="1" dirty="0"/>
              <a:t>Artistic view of the Europa surface-ocean connection, NASA/JPL-Caltech</a:t>
            </a:r>
          </a:p>
        </p:txBody>
      </p:sp>
      <p:sp>
        <p:nvSpPr>
          <p:cNvPr id="17" name="TextBox 16">
            <a:extLst>
              <a:ext uri="{FF2B5EF4-FFF2-40B4-BE49-F238E27FC236}">
                <a16:creationId xmlns:a16="http://schemas.microsoft.com/office/drawing/2014/main" id="{430D06D9-1964-064B-ACA0-36F68B0D92BE}"/>
              </a:ext>
            </a:extLst>
          </p:cNvPr>
          <p:cNvSpPr txBox="1"/>
          <p:nvPr/>
        </p:nvSpPr>
        <p:spPr>
          <a:xfrm>
            <a:off x="3603345" y="4446835"/>
            <a:ext cx="2964656" cy="246221"/>
          </a:xfrm>
          <a:prstGeom prst="rect">
            <a:avLst/>
          </a:prstGeom>
          <a:noFill/>
        </p:spPr>
        <p:txBody>
          <a:bodyPr wrap="square" rtlCol="0">
            <a:spAutoFit/>
          </a:bodyPr>
          <a:lstStyle/>
          <a:p>
            <a:r>
              <a:rPr lang="en-US" sz="1000" i="1" dirty="0"/>
              <a:t>Enceladus’ plumes, NASA/JPL-Caltech</a:t>
            </a:r>
          </a:p>
        </p:txBody>
      </p:sp>
      <p:sp>
        <p:nvSpPr>
          <p:cNvPr id="18" name="TextBox 17">
            <a:extLst>
              <a:ext uri="{FF2B5EF4-FFF2-40B4-BE49-F238E27FC236}">
                <a16:creationId xmlns:a16="http://schemas.microsoft.com/office/drawing/2014/main" id="{15E716F4-C007-C447-B403-F8323D2A97F3}"/>
              </a:ext>
            </a:extLst>
          </p:cNvPr>
          <p:cNvSpPr txBox="1"/>
          <p:nvPr/>
        </p:nvSpPr>
        <p:spPr>
          <a:xfrm>
            <a:off x="10068229" y="3594037"/>
            <a:ext cx="2009261" cy="246221"/>
          </a:xfrm>
          <a:prstGeom prst="rect">
            <a:avLst/>
          </a:prstGeom>
          <a:noFill/>
        </p:spPr>
        <p:txBody>
          <a:bodyPr wrap="square" rtlCol="0">
            <a:spAutoFit/>
          </a:bodyPr>
          <a:lstStyle/>
          <a:p>
            <a:r>
              <a:rPr lang="en-US" sz="1000" i="1" dirty="0"/>
              <a:t>Spacecraft assembly facility at JPL</a:t>
            </a:r>
          </a:p>
        </p:txBody>
      </p:sp>
      <p:sp>
        <p:nvSpPr>
          <p:cNvPr id="19" name="TextBox 18">
            <a:extLst>
              <a:ext uri="{FF2B5EF4-FFF2-40B4-BE49-F238E27FC236}">
                <a16:creationId xmlns:a16="http://schemas.microsoft.com/office/drawing/2014/main" id="{0CD3ED33-4DB0-7F43-ADFD-37ED4F5B3AFD}"/>
              </a:ext>
            </a:extLst>
          </p:cNvPr>
          <p:cNvSpPr txBox="1"/>
          <p:nvPr/>
        </p:nvSpPr>
        <p:spPr>
          <a:xfrm>
            <a:off x="6779144" y="4571526"/>
            <a:ext cx="2643462" cy="553998"/>
          </a:xfrm>
          <a:prstGeom prst="rect">
            <a:avLst/>
          </a:prstGeom>
          <a:noFill/>
        </p:spPr>
        <p:txBody>
          <a:bodyPr wrap="square" rtlCol="0">
            <a:spAutoFit/>
          </a:bodyPr>
          <a:lstStyle/>
          <a:p>
            <a:r>
              <a:rPr lang="en-US" sz="1000" i="1" dirty="0"/>
              <a:t>Artist’s rendition of the Europa Lander Concept, NASA/JPL-Caltech, </a:t>
            </a:r>
            <a:r>
              <a:rPr lang="en-US" sz="1000" i="1" dirty="0" err="1"/>
              <a:t>predecisional</a:t>
            </a:r>
            <a:r>
              <a:rPr lang="en-US" sz="1000" i="1" dirty="0"/>
              <a:t> information for planning and discussion only </a:t>
            </a:r>
          </a:p>
        </p:txBody>
      </p:sp>
      <p:pic>
        <p:nvPicPr>
          <p:cNvPr id="3" name="4800 Oak Grove Dr 2" descr="4800 Oak Grove Dr 2">
            <a:hlinkClick r:id="" action="ppaction://media"/>
            <a:extLst>
              <a:ext uri="{FF2B5EF4-FFF2-40B4-BE49-F238E27FC236}">
                <a16:creationId xmlns:a16="http://schemas.microsoft.com/office/drawing/2014/main" id="{AEAB5F7F-62D3-244C-9BFC-DA6E74C170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91697" y="4041167"/>
            <a:ext cx="812800" cy="812800"/>
          </a:xfrm>
          <a:prstGeom prst="rect">
            <a:avLst/>
          </a:prstGeom>
        </p:spPr>
      </p:pic>
    </p:spTree>
    <p:extLst>
      <p:ext uri="{BB962C8B-B14F-4D97-AF65-F5344CB8AC3E}">
        <p14:creationId xmlns:p14="http://schemas.microsoft.com/office/powerpoint/2010/main" val="224168356"/>
      </p:ext>
    </p:extLst>
  </p:cSld>
  <p:clrMapOvr>
    <a:masterClrMapping/>
  </p:clrMapOvr>
  <mc:AlternateContent xmlns:mc="http://schemas.openxmlformats.org/markup-compatibility/2006" xmlns:p14="http://schemas.microsoft.com/office/powerpoint/2010/main">
    <mc:Choice Requires="p14">
      <p:transition spd="slow" p14:dur="2000" advTm="76237"/>
    </mc:Choice>
    <mc:Fallback xmlns="">
      <p:transition spd="slow" advTm="76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4" objId="3"/>
        <p14:stopEvt time="76059"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53EBEB-42C2-3B49-9A91-9DD4078FA7A6}"/>
              </a:ext>
            </a:extLst>
          </p:cNvPr>
          <p:cNvPicPr>
            <a:picLocks noChangeAspect="1"/>
          </p:cNvPicPr>
          <p:nvPr/>
        </p:nvPicPr>
        <p:blipFill>
          <a:blip r:embed="rId5"/>
          <a:stretch>
            <a:fillRect/>
          </a:stretch>
        </p:blipFill>
        <p:spPr>
          <a:xfrm>
            <a:off x="9489155" y="1631248"/>
            <a:ext cx="1851534" cy="1258627"/>
          </a:xfrm>
          <a:prstGeom prst="rect">
            <a:avLst/>
          </a:prstGeom>
        </p:spPr>
      </p:pic>
      <p:sp>
        <p:nvSpPr>
          <p:cNvPr id="10" name="Rectangle 9">
            <a:extLst>
              <a:ext uri="{FF2B5EF4-FFF2-40B4-BE49-F238E27FC236}">
                <a16:creationId xmlns:a16="http://schemas.microsoft.com/office/drawing/2014/main" id="{2B7EE563-A122-1340-AB44-6AF06B4D490B}"/>
              </a:ext>
            </a:extLst>
          </p:cNvPr>
          <p:cNvSpPr/>
          <p:nvPr/>
        </p:nvSpPr>
        <p:spPr>
          <a:xfrm>
            <a:off x="159867" y="171362"/>
            <a:ext cx="12231830" cy="1077218"/>
          </a:xfrm>
          <a:prstGeom prst="rect">
            <a:avLst/>
          </a:prstGeom>
        </p:spPr>
        <p:txBody>
          <a:bodyPr wrap="square">
            <a:spAutoFit/>
          </a:bodyPr>
          <a:lstStyle/>
          <a:p>
            <a:r>
              <a:rPr lang="en-US" sz="3200" b="1" dirty="0"/>
              <a:t>Reproducing Icy World conditions in the laboratory </a:t>
            </a:r>
            <a:br>
              <a:rPr lang="en-US" sz="3200" b="1" dirty="0"/>
            </a:br>
            <a:r>
              <a:rPr lang="en-US" sz="3200" b="1" dirty="0"/>
              <a:t>to test spore viability</a:t>
            </a:r>
            <a:endParaRPr lang="en-US" sz="2400" dirty="0"/>
          </a:p>
        </p:txBody>
      </p:sp>
      <p:grpSp>
        <p:nvGrpSpPr>
          <p:cNvPr id="33" name="Group 32">
            <a:extLst>
              <a:ext uri="{FF2B5EF4-FFF2-40B4-BE49-F238E27FC236}">
                <a16:creationId xmlns:a16="http://schemas.microsoft.com/office/drawing/2014/main" id="{49DE8FE8-31E2-2A4F-9C36-DD2F246D6737}"/>
              </a:ext>
            </a:extLst>
          </p:cNvPr>
          <p:cNvGrpSpPr/>
          <p:nvPr/>
        </p:nvGrpSpPr>
        <p:grpSpPr>
          <a:xfrm>
            <a:off x="456959" y="2052672"/>
            <a:ext cx="5364766" cy="3538787"/>
            <a:chOff x="-56831" y="1864169"/>
            <a:chExt cx="5364766" cy="3538787"/>
          </a:xfrm>
        </p:grpSpPr>
        <p:pic>
          <p:nvPicPr>
            <p:cNvPr id="4" name="Picture 3">
              <a:extLst>
                <a:ext uri="{FF2B5EF4-FFF2-40B4-BE49-F238E27FC236}">
                  <a16:creationId xmlns:a16="http://schemas.microsoft.com/office/drawing/2014/main" id="{37A36A10-48F9-9A42-B095-897B0064EEA6}"/>
                </a:ext>
              </a:extLst>
            </p:cNvPr>
            <p:cNvPicPr>
              <a:picLocks noChangeAspect="1"/>
            </p:cNvPicPr>
            <p:nvPr/>
          </p:nvPicPr>
          <p:blipFill>
            <a:blip r:embed="rId6"/>
            <a:stretch>
              <a:fillRect/>
            </a:stretch>
          </p:blipFill>
          <p:spPr>
            <a:xfrm>
              <a:off x="-56831" y="2402470"/>
              <a:ext cx="5364766" cy="3000486"/>
            </a:xfrm>
            <a:prstGeom prst="rect">
              <a:avLst/>
            </a:prstGeom>
          </p:spPr>
        </p:pic>
        <p:sp>
          <p:nvSpPr>
            <p:cNvPr id="12" name="TextBox 11">
              <a:extLst>
                <a:ext uri="{FF2B5EF4-FFF2-40B4-BE49-F238E27FC236}">
                  <a16:creationId xmlns:a16="http://schemas.microsoft.com/office/drawing/2014/main" id="{2852C9B2-A94A-1C4E-980A-F1696AEAE122}"/>
                </a:ext>
              </a:extLst>
            </p:cNvPr>
            <p:cNvSpPr txBox="1"/>
            <p:nvPr/>
          </p:nvSpPr>
          <p:spPr>
            <a:xfrm>
              <a:off x="159867" y="1864169"/>
              <a:ext cx="3987951" cy="369332"/>
            </a:xfrm>
            <a:prstGeom prst="rect">
              <a:avLst/>
            </a:prstGeom>
            <a:noFill/>
          </p:spPr>
          <p:txBody>
            <a:bodyPr wrap="none" rtlCol="0">
              <a:spAutoFit/>
            </a:bodyPr>
            <a:lstStyle/>
            <a:p>
              <a:r>
                <a:rPr lang="en-US" u="sng" dirty="0"/>
                <a:t>2/ Cooling and irradiation under vacuum</a:t>
              </a:r>
            </a:p>
          </p:txBody>
        </p:sp>
      </p:grpSp>
      <p:grpSp>
        <p:nvGrpSpPr>
          <p:cNvPr id="34" name="Group 33">
            <a:extLst>
              <a:ext uri="{FF2B5EF4-FFF2-40B4-BE49-F238E27FC236}">
                <a16:creationId xmlns:a16="http://schemas.microsoft.com/office/drawing/2014/main" id="{9DA339D1-F268-D345-83ED-4ED3FF7699DC}"/>
              </a:ext>
            </a:extLst>
          </p:cNvPr>
          <p:cNvGrpSpPr/>
          <p:nvPr/>
        </p:nvGrpSpPr>
        <p:grpSpPr>
          <a:xfrm>
            <a:off x="6800919" y="3842979"/>
            <a:ext cx="5494133" cy="2793002"/>
            <a:chOff x="7194258" y="3925692"/>
            <a:chExt cx="5494133" cy="2793002"/>
          </a:xfrm>
        </p:grpSpPr>
        <p:pic>
          <p:nvPicPr>
            <p:cNvPr id="8" name="Picture 7">
              <a:extLst>
                <a:ext uri="{FF2B5EF4-FFF2-40B4-BE49-F238E27FC236}">
                  <a16:creationId xmlns:a16="http://schemas.microsoft.com/office/drawing/2014/main" id="{816DA666-82A3-4543-873D-B8CC5C2B41D0}"/>
                </a:ext>
              </a:extLst>
            </p:cNvPr>
            <p:cNvPicPr>
              <a:picLocks noChangeAspect="1"/>
            </p:cNvPicPr>
            <p:nvPr/>
          </p:nvPicPr>
          <p:blipFill>
            <a:blip r:embed="rId7"/>
            <a:stretch>
              <a:fillRect/>
            </a:stretch>
          </p:blipFill>
          <p:spPr>
            <a:xfrm>
              <a:off x="7336707" y="4464225"/>
              <a:ext cx="1267710" cy="2254469"/>
            </a:xfrm>
            <a:prstGeom prst="rect">
              <a:avLst/>
            </a:prstGeom>
          </p:spPr>
        </p:pic>
        <p:pic>
          <p:nvPicPr>
            <p:cNvPr id="9" name="Picture 8">
              <a:extLst>
                <a:ext uri="{FF2B5EF4-FFF2-40B4-BE49-F238E27FC236}">
                  <a16:creationId xmlns:a16="http://schemas.microsoft.com/office/drawing/2014/main" id="{FF583C28-9FEA-AF4C-BDB5-1FF14D769752}"/>
                </a:ext>
              </a:extLst>
            </p:cNvPr>
            <p:cNvPicPr>
              <a:picLocks noChangeAspect="1"/>
            </p:cNvPicPr>
            <p:nvPr/>
          </p:nvPicPr>
          <p:blipFill>
            <a:blip r:embed="rId8"/>
            <a:stretch>
              <a:fillRect/>
            </a:stretch>
          </p:blipFill>
          <p:spPr>
            <a:xfrm>
              <a:off x="10792146" y="4432931"/>
              <a:ext cx="1267710" cy="2253707"/>
            </a:xfrm>
            <a:prstGeom prst="rect">
              <a:avLst/>
            </a:prstGeom>
          </p:spPr>
        </p:pic>
        <p:sp>
          <p:nvSpPr>
            <p:cNvPr id="13" name="TextBox 12">
              <a:extLst>
                <a:ext uri="{FF2B5EF4-FFF2-40B4-BE49-F238E27FC236}">
                  <a16:creationId xmlns:a16="http://schemas.microsoft.com/office/drawing/2014/main" id="{E62C8638-2A73-A442-8C4A-FB96D4578778}"/>
                </a:ext>
              </a:extLst>
            </p:cNvPr>
            <p:cNvSpPr txBox="1"/>
            <p:nvPr/>
          </p:nvSpPr>
          <p:spPr>
            <a:xfrm>
              <a:off x="7194258" y="3925692"/>
              <a:ext cx="5494133" cy="369332"/>
            </a:xfrm>
            <a:prstGeom prst="rect">
              <a:avLst/>
            </a:prstGeom>
            <a:noFill/>
          </p:spPr>
          <p:txBody>
            <a:bodyPr wrap="none" rtlCol="0">
              <a:spAutoFit/>
            </a:bodyPr>
            <a:lstStyle/>
            <a:p>
              <a:r>
                <a:rPr lang="en-US" u="sng" dirty="0"/>
                <a:t>3/ Recovery and counting the survivors via plate cultures</a:t>
              </a:r>
            </a:p>
          </p:txBody>
        </p:sp>
      </p:grpSp>
      <p:grpSp>
        <p:nvGrpSpPr>
          <p:cNvPr id="32" name="Group 31">
            <a:extLst>
              <a:ext uri="{FF2B5EF4-FFF2-40B4-BE49-F238E27FC236}">
                <a16:creationId xmlns:a16="http://schemas.microsoft.com/office/drawing/2014/main" id="{061A631F-7E1E-B641-AEDA-A89695BB5EC0}"/>
              </a:ext>
            </a:extLst>
          </p:cNvPr>
          <p:cNvGrpSpPr/>
          <p:nvPr/>
        </p:nvGrpSpPr>
        <p:grpSpPr>
          <a:xfrm>
            <a:off x="6943368" y="889044"/>
            <a:ext cx="4397321" cy="2696588"/>
            <a:chOff x="7549543" y="938620"/>
            <a:chExt cx="4397321" cy="2696588"/>
          </a:xfrm>
        </p:grpSpPr>
        <p:pic>
          <p:nvPicPr>
            <p:cNvPr id="5" name="Picture 4">
              <a:extLst>
                <a:ext uri="{FF2B5EF4-FFF2-40B4-BE49-F238E27FC236}">
                  <a16:creationId xmlns:a16="http://schemas.microsoft.com/office/drawing/2014/main" id="{24EE0EFC-1311-CE4B-9172-028F077A8CA9}"/>
                </a:ext>
              </a:extLst>
            </p:cNvPr>
            <p:cNvPicPr>
              <a:picLocks noChangeAspect="1"/>
            </p:cNvPicPr>
            <p:nvPr/>
          </p:nvPicPr>
          <p:blipFill>
            <a:blip r:embed="rId9"/>
            <a:stretch>
              <a:fillRect/>
            </a:stretch>
          </p:blipFill>
          <p:spPr>
            <a:xfrm>
              <a:off x="7610079" y="1677450"/>
              <a:ext cx="1454342" cy="1562255"/>
            </a:xfrm>
            <a:prstGeom prst="rect">
              <a:avLst/>
            </a:prstGeom>
          </p:spPr>
        </p:pic>
        <p:sp>
          <p:nvSpPr>
            <p:cNvPr id="11" name="TextBox 10">
              <a:extLst>
                <a:ext uri="{FF2B5EF4-FFF2-40B4-BE49-F238E27FC236}">
                  <a16:creationId xmlns:a16="http://schemas.microsoft.com/office/drawing/2014/main" id="{E26066C7-24E3-0349-8997-5A544961ACD0}"/>
                </a:ext>
              </a:extLst>
            </p:cNvPr>
            <p:cNvSpPr txBox="1"/>
            <p:nvPr/>
          </p:nvSpPr>
          <p:spPr>
            <a:xfrm>
              <a:off x="7549543" y="938620"/>
              <a:ext cx="3570080" cy="646331"/>
            </a:xfrm>
            <a:prstGeom prst="rect">
              <a:avLst/>
            </a:prstGeom>
            <a:noFill/>
          </p:spPr>
          <p:txBody>
            <a:bodyPr wrap="none" rtlCol="0">
              <a:spAutoFit/>
            </a:bodyPr>
            <a:lstStyle/>
            <a:p>
              <a:r>
                <a:rPr lang="en-US" u="sng" dirty="0"/>
                <a:t>1/ Spore deposition onto tabs in the</a:t>
              </a:r>
              <a:br>
                <a:rPr lang="en-US" u="sng" dirty="0"/>
              </a:br>
              <a:r>
                <a:rPr lang="en-US" u="sng" dirty="0"/>
                <a:t>sub-monolayer regime</a:t>
              </a:r>
            </a:p>
          </p:txBody>
        </p:sp>
        <p:sp>
          <p:nvSpPr>
            <p:cNvPr id="15" name="TextBox 14">
              <a:extLst>
                <a:ext uri="{FF2B5EF4-FFF2-40B4-BE49-F238E27FC236}">
                  <a16:creationId xmlns:a16="http://schemas.microsoft.com/office/drawing/2014/main" id="{74F071B6-2DD9-CC43-BAB8-A71D36F0D9EE}"/>
                </a:ext>
              </a:extLst>
            </p:cNvPr>
            <p:cNvSpPr txBox="1"/>
            <p:nvPr/>
          </p:nvSpPr>
          <p:spPr>
            <a:xfrm>
              <a:off x="8704900" y="3265876"/>
              <a:ext cx="1615122" cy="369332"/>
            </a:xfrm>
            <a:prstGeom prst="rect">
              <a:avLst/>
            </a:prstGeom>
            <a:noFill/>
          </p:spPr>
          <p:txBody>
            <a:bodyPr wrap="none" rtlCol="0">
              <a:spAutoFit/>
            </a:bodyPr>
            <a:lstStyle/>
            <a:p>
              <a:r>
                <a:rPr lang="en-US" i="1" dirty="0"/>
                <a:t>Bacillus Subtilis</a:t>
              </a:r>
            </a:p>
          </p:txBody>
        </p:sp>
        <p:cxnSp>
          <p:nvCxnSpPr>
            <p:cNvPr id="17" name="Straight Arrow Connector 16">
              <a:extLst>
                <a:ext uri="{FF2B5EF4-FFF2-40B4-BE49-F238E27FC236}">
                  <a16:creationId xmlns:a16="http://schemas.microsoft.com/office/drawing/2014/main" id="{63AD2C31-5526-2F41-934A-DC2B4CCC726F}"/>
                </a:ext>
              </a:extLst>
            </p:cNvPr>
            <p:cNvCxnSpPr>
              <a:cxnSpLocks/>
            </p:cNvCxnSpPr>
            <p:nvPr/>
          </p:nvCxnSpPr>
          <p:spPr>
            <a:xfrm flipH="1" flipV="1">
              <a:off x="8425950" y="2736574"/>
              <a:ext cx="534893" cy="579634"/>
            </a:xfrm>
            <a:prstGeom prst="straightConnector1">
              <a:avLst/>
            </a:prstGeom>
            <a:ln w="952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FD16EC7C-AFAA-714B-BC30-8ACF30C21E87}"/>
                </a:ext>
              </a:extLst>
            </p:cNvPr>
            <p:cNvCxnSpPr>
              <a:cxnSpLocks/>
            </p:cNvCxnSpPr>
            <p:nvPr/>
          </p:nvCxnSpPr>
          <p:spPr>
            <a:xfrm rot="5400000" flipH="1" flipV="1">
              <a:off x="10086450" y="2757988"/>
              <a:ext cx="534893" cy="579634"/>
            </a:xfrm>
            <a:prstGeom prst="straightConnector1">
              <a:avLst/>
            </a:prstGeom>
            <a:ln w="952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BC08933A-D9C5-514E-9E89-160A5D6AF924}"/>
                </a:ext>
              </a:extLst>
            </p:cNvPr>
            <p:cNvSpPr txBox="1"/>
            <p:nvPr/>
          </p:nvSpPr>
          <p:spPr>
            <a:xfrm>
              <a:off x="10333922" y="2977895"/>
              <a:ext cx="1612942" cy="215444"/>
            </a:xfrm>
            <a:prstGeom prst="rect">
              <a:avLst/>
            </a:prstGeom>
            <a:noFill/>
          </p:spPr>
          <p:txBody>
            <a:bodyPr wrap="none" rtlCol="0">
              <a:spAutoFit/>
            </a:bodyPr>
            <a:lstStyle/>
            <a:p>
              <a:r>
                <a:rPr lang="en-US" sz="800" i="1" dirty="0"/>
                <a:t>ESEM image of spores on coupons</a:t>
              </a:r>
            </a:p>
          </p:txBody>
        </p:sp>
      </p:grpSp>
      <p:pic>
        <p:nvPicPr>
          <p:cNvPr id="7" name="Picture 6">
            <a:extLst>
              <a:ext uri="{FF2B5EF4-FFF2-40B4-BE49-F238E27FC236}">
                <a16:creationId xmlns:a16="http://schemas.microsoft.com/office/drawing/2014/main" id="{1E79B702-442B-624B-8531-8AA9243D69A5}"/>
              </a:ext>
            </a:extLst>
          </p:cNvPr>
          <p:cNvPicPr>
            <a:picLocks noChangeAspect="1"/>
          </p:cNvPicPr>
          <p:nvPr/>
        </p:nvPicPr>
        <p:blipFill rotWithShape="1">
          <a:blip r:embed="rId10"/>
          <a:srcRect l="1438" t="55485" r="71686" b="2946"/>
          <a:stretch/>
        </p:blipFill>
        <p:spPr>
          <a:xfrm>
            <a:off x="8625828" y="4469658"/>
            <a:ext cx="1413786" cy="1208870"/>
          </a:xfrm>
          <a:prstGeom prst="rect">
            <a:avLst/>
          </a:prstGeom>
        </p:spPr>
      </p:pic>
      <p:pic>
        <p:nvPicPr>
          <p:cNvPr id="16" name="4800 Oak Grove Dr 3" descr="4800 Oak Grove Dr 3">
            <a:hlinkClick r:id="" action="ppaction://media"/>
            <a:extLst>
              <a:ext uri="{FF2B5EF4-FFF2-40B4-BE49-F238E27FC236}">
                <a16:creationId xmlns:a16="http://schemas.microsoft.com/office/drawing/2014/main" id="{F150979E-5EAE-6C4F-8EA5-CAC1F5D68B5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8273" y="3143763"/>
            <a:ext cx="812800" cy="812800"/>
          </a:xfrm>
          <a:prstGeom prst="rect">
            <a:avLst/>
          </a:prstGeom>
        </p:spPr>
      </p:pic>
    </p:spTree>
    <p:extLst>
      <p:ext uri="{BB962C8B-B14F-4D97-AF65-F5344CB8AC3E}">
        <p14:creationId xmlns:p14="http://schemas.microsoft.com/office/powerpoint/2010/main" val="2413310641"/>
      </p:ext>
    </p:extLst>
  </p:cSld>
  <p:clrMapOvr>
    <a:masterClrMapping/>
  </p:clrMapOvr>
  <mc:AlternateContent xmlns:mc="http://schemas.openxmlformats.org/markup-compatibility/2006" xmlns:p14="http://schemas.microsoft.com/office/powerpoint/2010/main">
    <mc:Choice Requires="p14">
      <p:transition spd="slow" p14:dur="2000" advTm="93504"/>
    </mc:Choice>
    <mc:Fallback xmlns="">
      <p:transition spd="slow" advTm="9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5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17" objId="16"/>
        <p14:stopEvt time="93504" objId="1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34AF6-5C51-9444-B338-B19E0C37C14E}"/>
              </a:ext>
            </a:extLst>
          </p:cNvPr>
          <p:cNvSpPr/>
          <p:nvPr/>
        </p:nvSpPr>
        <p:spPr>
          <a:xfrm>
            <a:off x="-39830" y="192627"/>
            <a:ext cx="12231830" cy="1077218"/>
          </a:xfrm>
          <a:prstGeom prst="rect">
            <a:avLst/>
          </a:prstGeom>
        </p:spPr>
        <p:txBody>
          <a:bodyPr wrap="square">
            <a:spAutoFit/>
          </a:bodyPr>
          <a:lstStyle/>
          <a:p>
            <a:r>
              <a:rPr lang="en-US" sz="3200" b="1" dirty="0"/>
              <a:t>Low temperatures increase spore viability under Sun-like UV-irradiation but spores do not significantly survive when in direct sunlight</a:t>
            </a:r>
            <a:endParaRPr lang="en-US" sz="2400" dirty="0"/>
          </a:p>
        </p:txBody>
      </p:sp>
      <p:sp>
        <p:nvSpPr>
          <p:cNvPr id="11" name="TextBox 10">
            <a:extLst>
              <a:ext uri="{FF2B5EF4-FFF2-40B4-BE49-F238E27FC236}">
                <a16:creationId xmlns:a16="http://schemas.microsoft.com/office/drawing/2014/main" id="{EBAD06D6-8200-1D42-B41B-B9812A71FE59}"/>
              </a:ext>
            </a:extLst>
          </p:cNvPr>
          <p:cNvSpPr txBox="1"/>
          <p:nvPr/>
        </p:nvSpPr>
        <p:spPr>
          <a:xfrm>
            <a:off x="9043702" y="6410072"/>
            <a:ext cx="3148298" cy="369332"/>
          </a:xfrm>
          <a:prstGeom prst="rect">
            <a:avLst/>
          </a:prstGeom>
          <a:noFill/>
        </p:spPr>
        <p:txBody>
          <a:bodyPr wrap="none" rtlCol="0">
            <a:spAutoFit/>
          </a:bodyPr>
          <a:lstStyle/>
          <a:p>
            <a:r>
              <a:rPr lang="en-US" dirty="0"/>
              <a:t>Fayolle et al, Astrobiology, 2020</a:t>
            </a:r>
          </a:p>
        </p:txBody>
      </p:sp>
      <p:pic>
        <p:nvPicPr>
          <p:cNvPr id="9" name="Picture 8">
            <a:extLst>
              <a:ext uri="{FF2B5EF4-FFF2-40B4-BE49-F238E27FC236}">
                <a16:creationId xmlns:a16="http://schemas.microsoft.com/office/drawing/2014/main" id="{4E25D5B3-BAFF-C045-A78B-B2779B98D3D1}"/>
              </a:ext>
            </a:extLst>
          </p:cNvPr>
          <p:cNvPicPr>
            <a:picLocks noChangeAspect="1"/>
          </p:cNvPicPr>
          <p:nvPr/>
        </p:nvPicPr>
        <p:blipFill>
          <a:blip r:embed="rId5"/>
          <a:stretch>
            <a:fillRect/>
          </a:stretch>
        </p:blipFill>
        <p:spPr>
          <a:xfrm>
            <a:off x="180000" y="1400400"/>
            <a:ext cx="5017500" cy="3600000"/>
          </a:xfrm>
          <a:prstGeom prst="rect">
            <a:avLst/>
          </a:prstGeom>
        </p:spPr>
      </p:pic>
      <p:cxnSp>
        <p:nvCxnSpPr>
          <p:cNvPr id="12" name="Straight Arrow Connector 11">
            <a:extLst>
              <a:ext uri="{FF2B5EF4-FFF2-40B4-BE49-F238E27FC236}">
                <a16:creationId xmlns:a16="http://schemas.microsoft.com/office/drawing/2014/main" id="{3574FB33-7C4E-1240-90D3-D5B5009C8A4F}"/>
              </a:ext>
            </a:extLst>
          </p:cNvPr>
          <p:cNvCxnSpPr>
            <a:cxnSpLocks/>
          </p:cNvCxnSpPr>
          <p:nvPr/>
        </p:nvCxnSpPr>
        <p:spPr>
          <a:xfrm rot="10800000">
            <a:off x="464949" y="4835471"/>
            <a:ext cx="0" cy="9918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B8F722-521C-7144-8300-21A20887303E}"/>
              </a:ext>
            </a:extLst>
          </p:cNvPr>
          <p:cNvCxnSpPr>
            <a:cxnSpLocks/>
          </p:cNvCxnSpPr>
          <p:nvPr/>
        </p:nvCxnSpPr>
        <p:spPr>
          <a:xfrm rot="5400000">
            <a:off x="4507821" y="4319788"/>
            <a:ext cx="0" cy="9918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378F822-014D-2844-B4BE-7FE29E03AA62}"/>
              </a:ext>
            </a:extLst>
          </p:cNvPr>
          <p:cNvSpPr txBox="1"/>
          <p:nvPr/>
        </p:nvSpPr>
        <p:spPr>
          <a:xfrm>
            <a:off x="464949" y="5504197"/>
            <a:ext cx="3440624" cy="646331"/>
          </a:xfrm>
          <a:prstGeom prst="rect">
            <a:avLst/>
          </a:prstGeom>
          <a:noFill/>
        </p:spPr>
        <p:txBody>
          <a:bodyPr wrap="square" rtlCol="0">
            <a:spAutoFit/>
          </a:bodyPr>
          <a:lstStyle/>
          <a:p>
            <a:r>
              <a:rPr lang="en-US" dirty="0"/>
              <a:t>Ratio of surviving spores after irradiation over the controls</a:t>
            </a:r>
          </a:p>
        </p:txBody>
      </p:sp>
      <p:sp>
        <p:nvSpPr>
          <p:cNvPr id="26" name="TextBox 25">
            <a:extLst>
              <a:ext uri="{FF2B5EF4-FFF2-40B4-BE49-F238E27FC236}">
                <a16:creationId xmlns:a16="http://schemas.microsoft.com/office/drawing/2014/main" id="{124D8CD1-8B7D-404B-AFEE-3A538C43B56A}"/>
              </a:ext>
            </a:extLst>
          </p:cNvPr>
          <p:cNvSpPr txBox="1"/>
          <p:nvPr/>
        </p:nvSpPr>
        <p:spPr>
          <a:xfrm>
            <a:off x="5197500" y="4631068"/>
            <a:ext cx="3831875" cy="369332"/>
          </a:xfrm>
          <a:prstGeom prst="rect">
            <a:avLst/>
          </a:prstGeom>
          <a:noFill/>
        </p:spPr>
        <p:txBody>
          <a:bodyPr wrap="square" rtlCol="0">
            <a:spAutoFit/>
          </a:bodyPr>
          <a:lstStyle/>
          <a:p>
            <a:r>
              <a:rPr lang="en-US" dirty="0"/>
              <a:t>Lamp flux multiplied by exposure time</a:t>
            </a:r>
          </a:p>
        </p:txBody>
      </p:sp>
      <p:pic>
        <p:nvPicPr>
          <p:cNvPr id="17" name="4800 Oak Grove Dr 4" descr="4800 Oak Grove Dr 4">
            <a:hlinkClick r:id="" action="ppaction://media"/>
            <a:extLst>
              <a:ext uri="{FF2B5EF4-FFF2-40B4-BE49-F238E27FC236}">
                <a16:creationId xmlns:a16="http://schemas.microsoft.com/office/drawing/2014/main" id="{E6963CA1-C4ED-2440-9859-B35C5C169FEA}"/>
              </a:ext>
            </a:extLst>
          </p:cNvPr>
          <p:cNvPicPr>
            <a:picLocks noChangeAspect="1"/>
          </p:cNvPicPr>
          <p:nvPr>
            <a:audioFile r:link="rId1"/>
            <p:extLst>
              <p:ext uri="{DAA4B4D4-6D71-4841-9C94-3DE7FCFB9230}">
                <p14:media xmlns:p14="http://schemas.microsoft.com/office/powerpoint/2010/main" r:embed="rId2">
                  <p14:trim end="291.9188"/>
                </p14:media>
              </p:ext>
            </p:extLst>
          </p:nvPr>
        </p:nvPicPr>
        <p:blipFill>
          <a:blip r:embed="rId6"/>
          <a:stretch>
            <a:fillRect/>
          </a:stretch>
        </p:blipFill>
        <p:spPr>
          <a:xfrm>
            <a:off x="12372658" y="1914843"/>
            <a:ext cx="812800" cy="812800"/>
          </a:xfrm>
          <a:prstGeom prst="rect">
            <a:avLst/>
          </a:prstGeom>
        </p:spPr>
      </p:pic>
    </p:spTree>
    <p:extLst>
      <p:ext uri="{BB962C8B-B14F-4D97-AF65-F5344CB8AC3E}">
        <p14:creationId xmlns:p14="http://schemas.microsoft.com/office/powerpoint/2010/main" val="3421333126"/>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23" objId="17"/>
        <p14:stopEvt time="12369" objId="1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34AF6-5C51-9444-B338-B19E0C37C14E}"/>
              </a:ext>
            </a:extLst>
          </p:cNvPr>
          <p:cNvSpPr/>
          <p:nvPr/>
        </p:nvSpPr>
        <p:spPr>
          <a:xfrm>
            <a:off x="-39830" y="192627"/>
            <a:ext cx="12231830" cy="1077218"/>
          </a:xfrm>
          <a:prstGeom prst="rect">
            <a:avLst/>
          </a:prstGeom>
        </p:spPr>
        <p:txBody>
          <a:bodyPr wrap="square">
            <a:spAutoFit/>
          </a:bodyPr>
          <a:lstStyle/>
          <a:p>
            <a:r>
              <a:rPr lang="en-US" sz="3200" b="1" dirty="0"/>
              <a:t>Low temperatures increase spore viability under Sun-like UV-irradiation but spores do not significantly survive when in direct sunlight</a:t>
            </a:r>
            <a:endParaRPr lang="en-US" sz="2400" dirty="0"/>
          </a:p>
        </p:txBody>
      </p:sp>
      <p:sp>
        <p:nvSpPr>
          <p:cNvPr id="11" name="TextBox 10">
            <a:extLst>
              <a:ext uri="{FF2B5EF4-FFF2-40B4-BE49-F238E27FC236}">
                <a16:creationId xmlns:a16="http://schemas.microsoft.com/office/drawing/2014/main" id="{EBAD06D6-8200-1D42-B41B-B9812A71FE59}"/>
              </a:ext>
            </a:extLst>
          </p:cNvPr>
          <p:cNvSpPr txBox="1"/>
          <p:nvPr/>
        </p:nvSpPr>
        <p:spPr>
          <a:xfrm>
            <a:off x="9043702" y="6410072"/>
            <a:ext cx="3148298" cy="369332"/>
          </a:xfrm>
          <a:prstGeom prst="rect">
            <a:avLst/>
          </a:prstGeom>
          <a:noFill/>
        </p:spPr>
        <p:txBody>
          <a:bodyPr wrap="none" rtlCol="0">
            <a:spAutoFit/>
          </a:bodyPr>
          <a:lstStyle/>
          <a:p>
            <a:r>
              <a:rPr lang="en-US" dirty="0"/>
              <a:t>Fayolle et al, Astrobiology, 2020</a:t>
            </a:r>
          </a:p>
        </p:txBody>
      </p:sp>
      <p:pic>
        <p:nvPicPr>
          <p:cNvPr id="3" name="Picture 2">
            <a:extLst>
              <a:ext uri="{FF2B5EF4-FFF2-40B4-BE49-F238E27FC236}">
                <a16:creationId xmlns:a16="http://schemas.microsoft.com/office/drawing/2014/main" id="{62D476E6-5995-6645-8A75-9457676E4694}"/>
              </a:ext>
            </a:extLst>
          </p:cNvPr>
          <p:cNvPicPr>
            <a:picLocks noChangeAspect="1"/>
          </p:cNvPicPr>
          <p:nvPr/>
        </p:nvPicPr>
        <p:blipFill>
          <a:blip r:embed="rId5"/>
          <a:stretch>
            <a:fillRect/>
          </a:stretch>
        </p:blipFill>
        <p:spPr>
          <a:xfrm>
            <a:off x="180000" y="1397000"/>
            <a:ext cx="5017500" cy="3600000"/>
          </a:xfrm>
          <a:prstGeom prst="rect">
            <a:avLst/>
          </a:prstGeom>
        </p:spPr>
      </p:pic>
      <p:pic>
        <p:nvPicPr>
          <p:cNvPr id="5" name="4800 Oak Grove Dr 5" descr="4800 Oak Grove Dr 5">
            <a:hlinkClick r:id="" action="ppaction://media"/>
            <a:extLst>
              <a:ext uri="{FF2B5EF4-FFF2-40B4-BE49-F238E27FC236}">
                <a16:creationId xmlns:a16="http://schemas.microsoft.com/office/drawing/2014/main" id="{2A12E239-A30C-1945-B28A-933DEBED4C75}"/>
              </a:ext>
            </a:extLst>
          </p:cNvPr>
          <p:cNvPicPr>
            <a:picLocks noChangeAspect="1"/>
          </p:cNvPicPr>
          <p:nvPr>
            <a:audioFile r:link="rId1"/>
            <p:extLst>
              <p:ext uri="{DAA4B4D4-6D71-4841-9C94-3DE7FCFB9230}">
                <p14:media xmlns:p14="http://schemas.microsoft.com/office/powerpoint/2010/main" r:embed="rId2">
                  <p14:trim st="1055.3416" end="319.4659"/>
                </p14:media>
              </p:ext>
            </p:extLst>
          </p:nvPr>
        </p:nvPicPr>
        <p:blipFill>
          <a:blip r:embed="rId6"/>
          <a:stretch>
            <a:fillRect/>
          </a:stretch>
        </p:blipFill>
        <p:spPr>
          <a:xfrm>
            <a:off x="12396153" y="3197000"/>
            <a:ext cx="812800" cy="812800"/>
          </a:xfrm>
          <a:prstGeom prst="rect">
            <a:avLst/>
          </a:prstGeom>
        </p:spPr>
      </p:pic>
    </p:spTree>
    <p:extLst>
      <p:ext uri="{BB962C8B-B14F-4D97-AF65-F5344CB8AC3E}">
        <p14:creationId xmlns:p14="http://schemas.microsoft.com/office/powerpoint/2010/main" val="3115219324"/>
      </p:ext>
    </p:extLst>
  </p:cSld>
  <p:clrMapOvr>
    <a:masterClrMapping/>
  </p:clrMapOvr>
  <mc:AlternateContent xmlns:mc="http://schemas.openxmlformats.org/markup-compatibility/2006" xmlns:p14="http://schemas.microsoft.com/office/powerpoint/2010/main">
    <mc:Choice Requires="p14">
      <p:transition spd="slow" p14:dur="2000" advTm="5219"/>
    </mc:Choice>
    <mc:Fallback xmlns="">
      <p:transition spd="slow" advTm="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7" objId="5"/>
        <p14:stopEvt time="5135"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8033B5D-AC43-AA4C-8BCB-3BEDA69AF527}"/>
              </a:ext>
            </a:extLst>
          </p:cNvPr>
          <p:cNvPicPr>
            <a:picLocks noChangeAspect="1"/>
          </p:cNvPicPr>
          <p:nvPr/>
        </p:nvPicPr>
        <p:blipFill>
          <a:blip r:embed="rId5"/>
          <a:stretch>
            <a:fillRect/>
          </a:stretch>
        </p:blipFill>
        <p:spPr>
          <a:xfrm>
            <a:off x="1489133" y="6017987"/>
            <a:ext cx="2307333" cy="587025"/>
          </a:xfrm>
          <a:prstGeom prst="rect">
            <a:avLst/>
          </a:prstGeom>
        </p:spPr>
      </p:pic>
      <p:sp>
        <p:nvSpPr>
          <p:cNvPr id="4" name="Rectangle 3">
            <a:extLst>
              <a:ext uri="{FF2B5EF4-FFF2-40B4-BE49-F238E27FC236}">
                <a16:creationId xmlns:a16="http://schemas.microsoft.com/office/drawing/2014/main" id="{D7534AF6-5C51-9444-B338-B19E0C37C14E}"/>
              </a:ext>
            </a:extLst>
          </p:cNvPr>
          <p:cNvSpPr/>
          <p:nvPr/>
        </p:nvSpPr>
        <p:spPr>
          <a:xfrm>
            <a:off x="-39830" y="192627"/>
            <a:ext cx="12231830" cy="1077218"/>
          </a:xfrm>
          <a:prstGeom prst="rect">
            <a:avLst/>
          </a:prstGeom>
        </p:spPr>
        <p:txBody>
          <a:bodyPr wrap="square">
            <a:spAutoFit/>
          </a:bodyPr>
          <a:lstStyle/>
          <a:p>
            <a:r>
              <a:rPr lang="en-US" sz="3200" b="1" dirty="0"/>
              <a:t>Low temperatures increase spore viability under Sun-like UV-irradiation but spores do not significantly survive when in direct sunlight</a:t>
            </a:r>
            <a:endParaRPr lang="en-US" sz="2400" dirty="0"/>
          </a:p>
        </p:txBody>
      </p:sp>
      <p:pic>
        <p:nvPicPr>
          <p:cNvPr id="15" name="Picture 14">
            <a:extLst>
              <a:ext uri="{FF2B5EF4-FFF2-40B4-BE49-F238E27FC236}">
                <a16:creationId xmlns:a16="http://schemas.microsoft.com/office/drawing/2014/main" id="{4EF59049-2104-D644-8310-BC3AD357BD27}"/>
              </a:ext>
            </a:extLst>
          </p:cNvPr>
          <p:cNvPicPr>
            <a:picLocks noChangeAspect="1"/>
          </p:cNvPicPr>
          <p:nvPr/>
        </p:nvPicPr>
        <p:blipFill rotWithShape="1">
          <a:blip r:embed="rId6"/>
          <a:srcRect t="19141" b="29113"/>
          <a:stretch/>
        </p:blipFill>
        <p:spPr>
          <a:xfrm rot="2019393">
            <a:off x="1867545" y="5098211"/>
            <a:ext cx="2190772" cy="1200329"/>
          </a:xfrm>
          <a:prstGeom prst="rect">
            <a:avLst/>
          </a:prstGeom>
        </p:spPr>
      </p:pic>
      <p:sp>
        <p:nvSpPr>
          <p:cNvPr id="2" name="TextBox 1">
            <a:extLst>
              <a:ext uri="{FF2B5EF4-FFF2-40B4-BE49-F238E27FC236}">
                <a16:creationId xmlns:a16="http://schemas.microsoft.com/office/drawing/2014/main" id="{85CDB98F-262F-B644-B97E-96FBA345E61C}"/>
              </a:ext>
            </a:extLst>
          </p:cNvPr>
          <p:cNvSpPr txBox="1"/>
          <p:nvPr/>
        </p:nvSpPr>
        <p:spPr>
          <a:xfrm>
            <a:off x="3140998" y="4895255"/>
            <a:ext cx="1310936" cy="369332"/>
          </a:xfrm>
          <a:prstGeom prst="rect">
            <a:avLst/>
          </a:prstGeom>
          <a:noFill/>
        </p:spPr>
        <p:txBody>
          <a:bodyPr wrap="none" rtlCol="0">
            <a:spAutoFit/>
          </a:bodyPr>
          <a:lstStyle/>
          <a:p>
            <a:r>
              <a:rPr lang="en-US" b="1" dirty="0">
                <a:solidFill>
                  <a:srgbClr val="9769DC"/>
                </a:solidFill>
              </a:rPr>
              <a:t>UV photons</a:t>
            </a:r>
          </a:p>
        </p:txBody>
      </p:sp>
      <p:sp>
        <p:nvSpPr>
          <p:cNvPr id="11" name="TextBox 10">
            <a:extLst>
              <a:ext uri="{FF2B5EF4-FFF2-40B4-BE49-F238E27FC236}">
                <a16:creationId xmlns:a16="http://schemas.microsoft.com/office/drawing/2014/main" id="{EBAD06D6-8200-1D42-B41B-B9812A71FE59}"/>
              </a:ext>
            </a:extLst>
          </p:cNvPr>
          <p:cNvSpPr txBox="1"/>
          <p:nvPr/>
        </p:nvSpPr>
        <p:spPr>
          <a:xfrm>
            <a:off x="9043702" y="6410072"/>
            <a:ext cx="3148298" cy="369332"/>
          </a:xfrm>
          <a:prstGeom prst="rect">
            <a:avLst/>
          </a:prstGeom>
          <a:noFill/>
        </p:spPr>
        <p:txBody>
          <a:bodyPr wrap="none" rtlCol="0">
            <a:spAutoFit/>
          </a:bodyPr>
          <a:lstStyle/>
          <a:p>
            <a:r>
              <a:rPr lang="en-US" dirty="0"/>
              <a:t>Fayolle et al, Astrobiology, 2020</a:t>
            </a:r>
          </a:p>
        </p:txBody>
      </p:sp>
      <p:grpSp>
        <p:nvGrpSpPr>
          <p:cNvPr id="7" name="Group 6">
            <a:extLst>
              <a:ext uri="{FF2B5EF4-FFF2-40B4-BE49-F238E27FC236}">
                <a16:creationId xmlns:a16="http://schemas.microsoft.com/office/drawing/2014/main" id="{AAC1CF07-BF43-A140-8593-FF339AACE0C1}"/>
              </a:ext>
            </a:extLst>
          </p:cNvPr>
          <p:cNvGrpSpPr/>
          <p:nvPr/>
        </p:nvGrpSpPr>
        <p:grpSpPr>
          <a:xfrm>
            <a:off x="1825052" y="6292479"/>
            <a:ext cx="1409076" cy="261610"/>
            <a:chOff x="1825052" y="6292479"/>
            <a:chExt cx="1409076" cy="261610"/>
          </a:xfrm>
        </p:grpSpPr>
        <p:sp>
          <p:nvSpPr>
            <p:cNvPr id="5" name="Rectangle 4">
              <a:extLst>
                <a:ext uri="{FF2B5EF4-FFF2-40B4-BE49-F238E27FC236}">
                  <a16:creationId xmlns:a16="http://schemas.microsoft.com/office/drawing/2014/main" id="{4F077C6A-1CD6-6346-87E0-3CFB40D8D107}"/>
                </a:ext>
              </a:extLst>
            </p:cNvPr>
            <p:cNvSpPr/>
            <p:nvPr/>
          </p:nvSpPr>
          <p:spPr>
            <a:xfrm>
              <a:off x="1825052" y="6363324"/>
              <a:ext cx="1409076" cy="11992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620A68-AD98-8740-951B-1FFF86A9F8E8}"/>
                </a:ext>
              </a:extLst>
            </p:cNvPr>
            <p:cNvSpPr txBox="1"/>
            <p:nvPr/>
          </p:nvSpPr>
          <p:spPr>
            <a:xfrm>
              <a:off x="1895346" y="6292479"/>
              <a:ext cx="1245652" cy="261610"/>
            </a:xfrm>
            <a:prstGeom prst="rect">
              <a:avLst/>
            </a:prstGeom>
            <a:noFill/>
          </p:spPr>
          <p:txBody>
            <a:bodyPr wrap="square" rtlCol="0">
              <a:spAutoFit/>
            </a:bodyPr>
            <a:lstStyle/>
            <a:p>
              <a:r>
                <a:rPr lang="en-US" sz="1050" dirty="0">
                  <a:solidFill>
                    <a:schemeClr val="bg1"/>
                  </a:solidFill>
                </a:rPr>
                <a:t>Spores 11&lt;T&lt;293 K</a:t>
              </a:r>
            </a:p>
          </p:txBody>
        </p:sp>
      </p:grpSp>
      <p:pic>
        <p:nvPicPr>
          <p:cNvPr id="8" name="Picture 7">
            <a:extLst>
              <a:ext uri="{FF2B5EF4-FFF2-40B4-BE49-F238E27FC236}">
                <a16:creationId xmlns:a16="http://schemas.microsoft.com/office/drawing/2014/main" id="{97B8CACD-9BFE-EF44-B36C-ACD5986B59F1}"/>
              </a:ext>
            </a:extLst>
          </p:cNvPr>
          <p:cNvPicPr>
            <a:picLocks noChangeAspect="1"/>
          </p:cNvPicPr>
          <p:nvPr/>
        </p:nvPicPr>
        <p:blipFill>
          <a:blip r:embed="rId7"/>
          <a:stretch>
            <a:fillRect/>
          </a:stretch>
        </p:blipFill>
        <p:spPr>
          <a:xfrm>
            <a:off x="180000" y="1397000"/>
            <a:ext cx="5017500" cy="3600000"/>
          </a:xfrm>
          <a:prstGeom prst="rect">
            <a:avLst/>
          </a:prstGeom>
        </p:spPr>
      </p:pic>
      <p:pic>
        <p:nvPicPr>
          <p:cNvPr id="9" name="4800 Oak Grove Dr 6" descr="4800 Oak Grove Dr 6">
            <a:hlinkClick r:id="" action="ppaction://media"/>
            <a:extLst>
              <a:ext uri="{FF2B5EF4-FFF2-40B4-BE49-F238E27FC236}">
                <a16:creationId xmlns:a16="http://schemas.microsoft.com/office/drawing/2014/main" id="{2A490B03-02EA-C644-9FA6-1BA670324B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85980" y="3197000"/>
            <a:ext cx="812800" cy="812800"/>
          </a:xfrm>
          <a:prstGeom prst="rect">
            <a:avLst/>
          </a:prstGeom>
        </p:spPr>
      </p:pic>
    </p:spTree>
    <p:extLst>
      <p:ext uri="{BB962C8B-B14F-4D97-AF65-F5344CB8AC3E}">
        <p14:creationId xmlns:p14="http://schemas.microsoft.com/office/powerpoint/2010/main" val="4083201359"/>
      </p:ext>
    </p:extLst>
  </p:cSld>
  <p:clrMapOvr>
    <a:masterClrMapping/>
  </p:clrMapOvr>
  <mc:AlternateContent xmlns:mc="http://schemas.openxmlformats.org/markup-compatibility/2006" xmlns:p14="http://schemas.microsoft.com/office/powerpoint/2010/main">
    <mc:Choice Requires="p14">
      <p:transition spd="slow" p14:dur="2000" advTm="6682"/>
    </mc:Choice>
    <mc:Fallback xmlns="">
      <p:transition spd="slow" advTm="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5" objId="9"/>
        <p14:stopEvt time="6545" objId="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8033B5D-AC43-AA4C-8BCB-3BEDA69AF527}"/>
              </a:ext>
            </a:extLst>
          </p:cNvPr>
          <p:cNvPicPr>
            <a:picLocks noChangeAspect="1"/>
          </p:cNvPicPr>
          <p:nvPr/>
        </p:nvPicPr>
        <p:blipFill>
          <a:blip r:embed="rId5"/>
          <a:stretch>
            <a:fillRect/>
          </a:stretch>
        </p:blipFill>
        <p:spPr>
          <a:xfrm>
            <a:off x="1489133" y="6017987"/>
            <a:ext cx="2307333" cy="587025"/>
          </a:xfrm>
          <a:prstGeom prst="rect">
            <a:avLst/>
          </a:prstGeom>
        </p:spPr>
      </p:pic>
      <p:sp>
        <p:nvSpPr>
          <p:cNvPr id="4" name="Rectangle 3">
            <a:extLst>
              <a:ext uri="{FF2B5EF4-FFF2-40B4-BE49-F238E27FC236}">
                <a16:creationId xmlns:a16="http://schemas.microsoft.com/office/drawing/2014/main" id="{D7534AF6-5C51-9444-B338-B19E0C37C14E}"/>
              </a:ext>
            </a:extLst>
          </p:cNvPr>
          <p:cNvSpPr/>
          <p:nvPr/>
        </p:nvSpPr>
        <p:spPr>
          <a:xfrm>
            <a:off x="-39830" y="192627"/>
            <a:ext cx="12231830" cy="1077218"/>
          </a:xfrm>
          <a:prstGeom prst="rect">
            <a:avLst/>
          </a:prstGeom>
        </p:spPr>
        <p:txBody>
          <a:bodyPr wrap="square">
            <a:spAutoFit/>
          </a:bodyPr>
          <a:lstStyle/>
          <a:p>
            <a:r>
              <a:rPr lang="en-US" sz="3200" b="1" dirty="0"/>
              <a:t>Low temperatures increase spore viability under Sun-like UV-irradiation but spores do not significantly survive when in direct sunlight</a:t>
            </a:r>
            <a:endParaRPr lang="en-US" sz="2400" dirty="0"/>
          </a:p>
        </p:txBody>
      </p:sp>
      <p:sp>
        <p:nvSpPr>
          <p:cNvPr id="14" name="TextBox 13">
            <a:extLst>
              <a:ext uri="{FF2B5EF4-FFF2-40B4-BE49-F238E27FC236}">
                <a16:creationId xmlns:a16="http://schemas.microsoft.com/office/drawing/2014/main" id="{9A95DF62-C9AE-2D47-8C20-64939A794197}"/>
              </a:ext>
            </a:extLst>
          </p:cNvPr>
          <p:cNvSpPr txBox="1"/>
          <p:nvPr/>
        </p:nvSpPr>
        <p:spPr>
          <a:xfrm>
            <a:off x="6024958" y="1996923"/>
            <a:ext cx="6167042" cy="830997"/>
          </a:xfrm>
          <a:prstGeom prst="rect">
            <a:avLst/>
          </a:prstGeom>
          <a:noFill/>
        </p:spPr>
        <p:txBody>
          <a:bodyPr wrap="square" rtlCol="0">
            <a:spAutoFit/>
          </a:bodyPr>
          <a:lstStyle/>
          <a:p>
            <a:r>
              <a:rPr lang="en-US" sz="2400" dirty="0"/>
              <a:t>Spore survival increases by orders of magnitude at 11K compared to room temperature</a:t>
            </a:r>
          </a:p>
        </p:txBody>
      </p:sp>
      <p:pic>
        <p:nvPicPr>
          <p:cNvPr id="15" name="Picture 14">
            <a:extLst>
              <a:ext uri="{FF2B5EF4-FFF2-40B4-BE49-F238E27FC236}">
                <a16:creationId xmlns:a16="http://schemas.microsoft.com/office/drawing/2014/main" id="{4EF59049-2104-D644-8310-BC3AD357BD27}"/>
              </a:ext>
            </a:extLst>
          </p:cNvPr>
          <p:cNvPicPr>
            <a:picLocks noChangeAspect="1"/>
          </p:cNvPicPr>
          <p:nvPr/>
        </p:nvPicPr>
        <p:blipFill rotWithShape="1">
          <a:blip r:embed="rId6"/>
          <a:srcRect t="19141" b="29113"/>
          <a:stretch/>
        </p:blipFill>
        <p:spPr>
          <a:xfrm rot="2019393">
            <a:off x="1867545" y="5098211"/>
            <a:ext cx="2190772" cy="1200329"/>
          </a:xfrm>
          <a:prstGeom prst="rect">
            <a:avLst/>
          </a:prstGeom>
        </p:spPr>
      </p:pic>
      <p:sp>
        <p:nvSpPr>
          <p:cNvPr id="2" name="TextBox 1">
            <a:extLst>
              <a:ext uri="{FF2B5EF4-FFF2-40B4-BE49-F238E27FC236}">
                <a16:creationId xmlns:a16="http://schemas.microsoft.com/office/drawing/2014/main" id="{85CDB98F-262F-B644-B97E-96FBA345E61C}"/>
              </a:ext>
            </a:extLst>
          </p:cNvPr>
          <p:cNvSpPr txBox="1"/>
          <p:nvPr/>
        </p:nvSpPr>
        <p:spPr>
          <a:xfrm>
            <a:off x="3140998" y="4895255"/>
            <a:ext cx="1310936" cy="369332"/>
          </a:xfrm>
          <a:prstGeom prst="rect">
            <a:avLst/>
          </a:prstGeom>
          <a:noFill/>
        </p:spPr>
        <p:txBody>
          <a:bodyPr wrap="none" rtlCol="0">
            <a:spAutoFit/>
          </a:bodyPr>
          <a:lstStyle/>
          <a:p>
            <a:r>
              <a:rPr lang="en-US" b="1" dirty="0">
                <a:solidFill>
                  <a:srgbClr val="9769DC"/>
                </a:solidFill>
              </a:rPr>
              <a:t>UV photons</a:t>
            </a:r>
          </a:p>
        </p:txBody>
      </p:sp>
      <p:sp>
        <p:nvSpPr>
          <p:cNvPr id="11" name="TextBox 10">
            <a:extLst>
              <a:ext uri="{FF2B5EF4-FFF2-40B4-BE49-F238E27FC236}">
                <a16:creationId xmlns:a16="http://schemas.microsoft.com/office/drawing/2014/main" id="{EBAD06D6-8200-1D42-B41B-B9812A71FE59}"/>
              </a:ext>
            </a:extLst>
          </p:cNvPr>
          <p:cNvSpPr txBox="1"/>
          <p:nvPr/>
        </p:nvSpPr>
        <p:spPr>
          <a:xfrm>
            <a:off x="9043702" y="6410072"/>
            <a:ext cx="3148298" cy="369332"/>
          </a:xfrm>
          <a:prstGeom prst="rect">
            <a:avLst/>
          </a:prstGeom>
          <a:noFill/>
        </p:spPr>
        <p:txBody>
          <a:bodyPr wrap="none" rtlCol="0">
            <a:spAutoFit/>
          </a:bodyPr>
          <a:lstStyle/>
          <a:p>
            <a:r>
              <a:rPr lang="en-US" dirty="0"/>
              <a:t>Fayolle et al, Astrobiology, 2020</a:t>
            </a:r>
          </a:p>
        </p:txBody>
      </p:sp>
      <p:grpSp>
        <p:nvGrpSpPr>
          <p:cNvPr id="7" name="Group 6">
            <a:extLst>
              <a:ext uri="{FF2B5EF4-FFF2-40B4-BE49-F238E27FC236}">
                <a16:creationId xmlns:a16="http://schemas.microsoft.com/office/drawing/2014/main" id="{AAC1CF07-BF43-A140-8593-FF339AACE0C1}"/>
              </a:ext>
            </a:extLst>
          </p:cNvPr>
          <p:cNvGrpSpPr/>
          <p:nvPr/>
        </p:nvGrpSpPr>
        <p:grpSpPr>
          <a:xfrm>
            <a:off x="1825052" y="6292479"/>
            <a:ext cx="1409076" cy="261610"/>
            <a:chOff x="1825052" y="6292479"/>
            <a:chExt cx="1409076" cy="261610"/>
          </a:xfrm>
        </p:grpSpPr>
        <p:sp>
          <p:nvSpPr>
            <p:cNvPr id="5" name="Rectangle 4">
              <a:extLst>
                <a:ext uri="{FF2B5EF4-FFF2-40B4-BE49-F238E27FC236}">
                  <a16:creationId xmlns:a16="http://schemas.microsoft.com/office/drawing/2014/main" id="{4F077C6A-1CD6-6346-87E0-3CFB40D8D107}"/>
                </a:ext>
              </a:extLst>
            </p:cNvPr>
            <p:cNvSpPr/>
            <p:nvPr/>
          </p:nvSpPr>
          <p:spPr>
            <a:xfrm>
              <a:off x="1825052" y="6363324"/>
              <a:ext cx="1409076" cy="11992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620A68-AD98-8740-951B-1FFF86A9F8E8}"/>
                </a:ext>
              </a:extLst>
            </p:cNvPr>
            <p:cNvSpPr txBox="1"/>
            <p:nvPr/>
          </p:nvSpPr>
          <p:spPr>
            <a:xfrm>
              <a:off x="1895346" y="6292479"/>
              <a:ext cx="1245652" cy="261610"/>
            </a:xfrm>
            <a:prstGeom prst="rect">
              <a:avLst/>
            </a:prstGeom>
            <a:noFill/>
          </p:spPr>
          <p:txBody>
            <a:bodyPr wrap="square" rtlCol="0">
              <a:spAutoFit/>
            </a:bodyPr>
            <a:lstStyle/>
            <a:p>
              <a:r>
                <a:rPr lang="en-US" sz="1050" dirty="0">
                  <a:solidFill>
                    <a:schemeClr val="bg1"/>
                  </a:solidFill>
                </a:rPr>
                <a:t>Spores 11&lt;T&lt;293 K</a:t>
              </a:r>
            </a:p>
          </p:txBody>
        </p:sp>
      </p:grpSp>
      <p:pic>
        <p:nvPicPr>
          <p:cNvPr id="8" name="Picture 7">
            <a:extLst>
              <a:ext uri="{FF2B5EF4-FFF2-40B4-BE49-F238E27FC236}">
                <a16:creationId xmlns:a16="http://schemas.microsoft.com/office/drawing/2014/main" id="{97B8CACD-9BFE-EF44-B36C-ACD5986B59F1}"/>
              </a:ext>
            </a:extLst>
          </p:cNvPr>
          <p:cNvPicPr>
            <a:picLocks noChangeAspect="1"/>
          </p:cNvPicPr>
          <p:nvPr/>
        </p:nvPicPr>
        <p:blipFill>
          <a:blip r:embed="rId7"/>
          <a:stretch>
            <a:fillRect/>
          </a:stretch>
        </p:blipFill>
        <p:spPr>
          <a:xfrm>
            <a:off x="180000" y="1397000"/>
            <a:ext cx="5017500" cy="3600000"/>
          </a:xfrm>
          <a:prstGeom prst="rect">
            <a:avLst/>
          </a:prstGeom>
        </p:spPr>
      </p:pic>
      <p:pic>
        <p:nvPicPr>
          <p:cNvPr id="6" name="4800 Oak Grove Dr 9" descr="4800 Oak Grove Dr 9">
            <a:hlinkClick r:id="" action="ppaction://media"/>
            <a:extLst>
              <a:ext uri="{FF2B5EF4-FFF2-40B4-BE49-F238E27FC236}">
                <a16:creationId xmlns:a16="http://schemas.microsoft.com/office/drawing/2014/main" id="{1880BFD5-803E-2C4E-BB73-74C0D2042431}"/>
              </a:ext>
            </a:extLst>
          </p:cNvPr>
          <p:cNvPicPr>
            <a:picLocks noChangeAspect="1"/>
          </p:cNvPicPr>
          <p:nvPr>
            <a:audioFile r:link="rId1"/>
            <p:extLst>
              <p:ext uri="{DAA4B4D4-6D71-4841-9C94-3DE7FCFB9230}">
                <p14:media xmlns:p14="http://schemas.microsoft.com/office/powerpoint/2010/main" r:embed="rId2">
                  <p14:trim end="65200.8481"/>
                </p14:media>
              </p:ext>
            </p:extLst>
          </p:nvPr>
        </p:nvPicPr>
        <p:blipFill>
          <a:blip r:embed="rId8"/>
          <a:stretch>
            <a:fillRect/>
          </a:stretch>
        </p:blipFill>
        <p:spPr>
          <a:xfrm>
            <a:off x="12192000" y="3217281"/>
            <a:ext cx="812800" cy="812800"/>
          </a:xfrm>
          <a:prstGeom prst="rect">
            <a:avLst/>
          </a:prstGeom>
        </p:spPr>
      </p:pic>
    </p:spTree>
    <p:extLst>
      <p:ext uri="{BB962C8B-B14F-4D97-AF65-F5344CB8AC3E}">
        <p14:creationId xmlns:p14="http://schemas.microsoft.com/office/powerpoint/2010/main" val="1137929662"/>
      </p:ext>
    </p:extLst>
  </p:cSld>
  <p:clrMapOvr>
    <a:masterClrMapping/>
  </p:clrMapOvr>
  <mc:AlternateContent xmlns:mc="http://schemas.openxmlformats.org/markup-compatibility/2006" xmlns:p14="http://schemas.microsoft.com/office/powerpoint/2010/main">
    <mc:Choice Requires="p14">
      <p:transition spd="slow" p14:dur="2000" advTm="17668"/>
    </mc:Choice>
    <mc:Fallback xmlns="">
      <p:transition spd="slow" advTm="1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3" objId="6"/>
        <p14:stopEvt time="17651"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1D5AF2A-72F7-074F-B83A-E000FD240759}"/>
              </a:ext>
            </a:extLst>
          </p:cNvPr>
          <p:cNvPicPr>
            <a:picLocks noChangeAspect="1"/>
          </p:cNvPicPr>
          <p:nvPr/>
        </p:nvPicPr>
        <p:blipFill>
          <a:blip r:embed="rId5"/>
          <a:stretch>
            <a:fillRect/>
          </a:stretch>
        </p:blipFill>
        <p:spPr>
          <a:xfrm>
            <a:off x="180000" y="1397000"/>
            <a:ext cx="5017500" cy="3600000"/>
          </a:xfrm>
          <a:prstGeom prst="rect">
            <a:avLst/>
          </a:prstGeom>
        </p:spPr>
      </p:pic>
      <p:pic>
        <p:nvPicPr>
          <p:cNvPr id="23" name="Picture 22">
            <a:extLst>
              <a:ext uri="{FF2B5EF4-FFF2-40B4-BE49-F238E27FC236}">
                <a16:creationId xmlns:a16="http://schemas.microsoft.com/office/drawing/2014/main" id="{B8033B5D-AC43-AA4C-8BCB-3BEDA69AF527}"/>
              </a:ext>
            </a:extLst>
          </p:cNvPr>
          <p:cNvPicPr>
            <a:picLocks noChangeAspect="1"/>
          </p:cNvPicPr>
          <p:nvPr/>
        </p:nvPicPr>
        <p:blipFill>
          <a:blip r:embed="rId6"/>
          <a:stretch>
            <a:fillRect/>
          </a:stretch>
        </p:blipFill>
        <p:spPr>
          <a:xfrm>
            <a:off x="1489133" y="6017987"/>
            <a:ext cx="2307333" cy="587025"/>
          </a:xfrm>
          <a:prstGeom prst="rect">
            <a:avLst/>
          </a:prstGeom>
        </p:spPr>
      </p:pic>
      <p:sp>
        <p:nvSpPr>
          <p:cNvPr id="4" name="Rectangle 3">
            <a:extLst>
              <a:ext uri="{FF2B5EF4-FFF2-40B4-BE49-F238E27FC236}">
                <a16:creationId xmlns:a16="http://schemas.microsoft.com/office/drawing/2014/main" id="{D7534AF6-5C51-9444-B338-B19E0C37C14E}"/>
              </a:ext>
            </a:extLst>
          </p:cNvPr>
          <p:cNvSpPr/>
          <p:nvPr/>
        </p:nvSpPr>
        <p:spPr>
          <a:xfrm>
            <a:off x="-39830" y="192627"/>
            <a:ext cx="12231830" cy="1077218"/>
          </a:xfrm>
          <a:prstGeom prst="rect">
            <a:avLst/>
          </a:prstGeom>
        </p:spPr>
        <p:txBody>
          <a:bodyPr wrap="square">
            <a:spAutoFit/>
          </a:bodyPr>
          <a:lstStyle/>
          <a:p>
            <a:r>
              <a:rPr lang="en-US" sz="3200" b="1" dirty="0"/>
              <a:t>Low temperatures increase spore viability under Sun-like UV-irradiation but spores do not significantly survive when in direct sunlight</a:t>
            </a:r>
            <a:endParaRPr lang="en-US" sz="2400" dirty="0"/>
          </a:p>
        </p:txBody>
      </p:sp>
      <p:sp>
        <p:nvSpPr>
          <p:cNvPr id="11" name="TextBox 10">
            <a:extLst>
              <a:ext uri="{FF2B5EF4-FFF2-40B4-BE49-F238E27FC236}">
                <a16:creationId xmlns:a16="http://schemas.microsoft.com/office/drawing/2014/main" id="{EBAD06D6-8200-1D42-B41B-B9812A71FE59}"/>
              </a:ext>
            </a:extLst>
          </p:cNvPr>
          <p:cNvSpPr txBox="1"/>
          <p:nvPr/>
        </p:nvSpPr>
        <p:spPr>
          <a:xfrm>
            <a:off x="9043702" y="6410072"/>
            <a:ext cx="3148298" cy="369332"/>
          </a:xfrm>
          <a:prstGeom prst="rect">
            <a:avLst/>
          </a:prstGeom>
          <a:noFill/>
        </p:spPr>
        <p:txBody>
          <a:bodyPr wrap="none" rtlCol="0">
            <a:spAutoFit/>
          </a:bodyPr>
          <a:lstStyle/>
          <a:p>
            <a:r>
              <a:rPr lang="en-US" dirty="0"/>
              <a:t>Fayolle et al, Astrobiology, 2020</a:t>
            </a:r>
          </a:p>
        </p:txBody>
      </p:sp>
      <p:grpSp>
        <p:nvGrpSpPr>
          <p:cNvPr id="17" name="Group 16">
            <a:extLst>
              <a:ext uri="{FF2B5EF4-FFF2-40B4-BE49-F238E27FC236}">
                <a16:creationId xmlns:a16="http://schemas.microsoft.com/office/drawing/2014/main" id="{09280E95-2646-6E4E-B7BE-8FA0712A9F68}"/>
              </a:ext>
            </a:extLst>
          </p:cNvPr>
          <p:cNvGrpSpPr/>
          <p:nvPr/>
        </p:nvGrpSpPr>
        <p:grpSpPr>
          <a:xfrm>
            <a:off x="6024958" y="1996923"/>
            <a:ext cx="6167042" cy="2596518"/>
            <a:chOff x="5974898" y="2177497"/>
            <a:chExt cx="6217102" cy="2596518"/>
          </a:xfrm>
        </p:grpSpPr>
        <p:sp>
          <p:nvSpPr>
            <p:cNvPr id="7" name="TextBox 6">
              <a:extLst>
                <a:ext uri="{FF2B5EF4-FFF2-40B4-BE49-F238E27FC236}">
                  <a16:creationId xmlns:a16="http://schemas.microsoft.com/office/drawing/2014/main" id="{2362C6E3-6BA1-0443-9A7C-33B4B9F5BABC}"/>
                </a:ext>
              </a:extLst>
            </p:cNvPr>
            <p:cNvSpPr txBox="1"/>
            <p:nvPr/>
          </p:nvSpPr>
          <p:spPr>
            <a:xfrm>
              <a:off x="5994813" y="3573686"/>
              <a:ext cx="6007410" cy="1200329"/>
            </a:xfrm>
            <a:prstGeom prst="rect">
              <a:avLst/>
            </a:prstGeom>
            <a:noFill/>
          </p:spPr>
          <p:txBody>
            <a:bodyPr wrap="square" rtlCol="0">
              <a:spAutoFit/>
            </a:bodyPr>
            <a:lstStyle/>
            <a:p>
              <a:r>
                <a:rPr lang="en-US" sz="2400" dirty="0"/>
                <a:t>99% of the spores in direct sunlight would </a:t>
              </a:r>
              <a:br>
                <a:rPr lang="en-US" sz="2400" dirty="0"/>
              </a:br>
              <a:r>
                <a:rPr lang="en-US" sz="2400" dirty="0"/>
                <a:t>be deactivated in &lt;10min at Europa and </a:t>
              </a:r>
              <a:br>
                <a:rPr lang="en-US" sz="2400" dirty="0"/>
              </a:br>
              <a:r>
                <a:rPr lang="en-US" sz="2400" dirty="0"/>
                <a:t>&lt;30min at Enceladus</a:t>
              </a:r>
            </a:p>
          </p:txBody>
        </p:sp>
        <p:sp>
          <p:nvSpPr>
            <p:cNvPr id="14" name="TextBox 13">
              <a:extLst>
                <a:ext uri="{FF2B5EF4-FFF2-40B4-BE49-F238E27FC236}">
                  <a16:creationId xmlns:a16="http://schemas.microsoft.com/office/drawing/2014/main" id="{9A95DF62-C9AE-2D47-8C20-64939A794197}"/>
                </a:ext>
              </a:extLst>
            </p:cNvPr>
            <p:cNvSpPr txBox="1"/>
            <p:nvPr/>
          </p:nvSpPr>
          <p:spPr>
            <a:xfrm>
              <a:off x="5974898" y="2177497"/>
              <a:ext cx="6217102" cy="830997"/>
            </a:xfrm>
            <a:prstGeom prst="rect">
              <a:avLst/>
            </a:prstGeom>
            <a:noFill/>
          </p:spPr>
          <p:txBody>
            <a:bodyPr wrap="square" rtlCol="0">
              <a:spAutoFit/>
            </a:bodyPr>
            <a:lstStyle/>
            <a:p>
              <a:r>
                <a:rPr lang="en-US" sz="2400" dirty="0"/>
                <a:t>Spore survival increases by orders of magnitude at 11K compared to room temperature</a:t>
              </a:r>
            </a:p>
          </p:txBody>
        </p:sp>
      </p:grpSp>
      <p:pic>
        <p:nvPicPr>
          <p:cNvPr id="15" name="Picture 14">
            <a:extLst>
              <a:ext uri="{FF2B5EF4-FFF2-40B4-BE49-F238E27FC236}">
                <a16:creationId xmlns:a16="http://schemas.microsoft.com/office/drawing/2014/main" id="{4EF59049-2104-D644-8310-BC3AD357BD27}"/>
              </a:ext>
            </a:extLst>
          </p:cNvPr>
          <p:cNvPicPr>
            <a:picLocks noChangeAspect="1"/>
          </p:cNvPicPr>
          <p:nvPr/>
        </p:nvPicPr>
        <p:blipFill rotWithShape="1">
          <a:blip r:embed="rId7"/>
          <a:srcRect t="19141" b="29113"/>
          <a:stretch/>
        </p:blipFill>
        <p:spPr>
          <a:xfrm rot="2019393">
            <a:off x="1867545" y="5098211"/>
            <a:ext cx="2190772" cy="1200329"/>
          </a:xfrm>
          <a:prstGeom prst="rect">
            <a:avLst/>
          </a:prstGeom>
        </p:spPr>
      </p:pic>
      <p:cxnSp>
        <p:nvCxnSpPr>
          <p:cNvPr id="3" name="Straight Connector 2">
            <a:extLst>
              <a:ext uri="{FF2B5EF4-FFF2-40B4-BE49-F238E27FC236}">
                <a16:creationId xmlns:a16="http://schemas.microsoft.com/office/drawing/2014/main" id="{25B1CC7C-4660-A247-BA4A-635AB3329ECB}"/>
              </a:ext>
            </a:extLst>
          </p:cNvPr>
          <p:cNvCxnSpPr>
            <a:cxnSpLocks/>
          </p:cNvCxnSpPr>
          <p:nvPr/>
        </p:nvCxnSpPr>
        <p:spPr>
          <a:xfrm>
            <a:off x="872553" y="2963044"/>
            <a:ext cx="845987" cy="0"/>
          </a:xfrm>
          <a:prstGeom prst="line">
            <a:avLst/>
          </a:prstGeom>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309924B7-5D07-5349-B174-809E4A4FAB5D}"/>
              </a:ext>
            </a:extLst>
          </p:cNvPr>
          <p:cNvCxnSpPr>
            <a:cxnSpLocks/>
          </p:cNvCxnSpPr>
          <p:nvPr/>
        </p:nvCxnSpPr>
        <p:spPr>
          <a:xfrm flipV="1">
            <a:off x="1489133" y="2963044"/>
            <a:ext cx="0" cy="1493210"/>
          </a:xfrm>
          <a:prstGeom prst="line">
            <a:avLst/>
          </a:prstGeom>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C86F1D5E-CA5D-7E42-A91B-9BFA6CF32DB8}"/>
              </a:ext>
            </a:extLst>
          </p:cNvPr>
          <p:cNvCxnSpPr>
            <a:cxnSpLocks/>
          </p:cNvCxnSpPr>
          <p:nvPr/>
        </p:nvCxnSpPr>
        <p:spPr>
          <a:xfrm flipH="1" flipV="1">
            <a:off x="1718540" y="2963044"/>
            <a:ext cx="20748" cy="1493210"/>
          </a:xfrm>
          <a:prstGeom prst="line">
            <a:avLst/>
          </a:prstGeom>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41E4EFFC-F481-8246-8FF5-CDCDC9D58989}"/>
              </a:ext>
            </a:extLst>
          </p:cNvPr>
          <p:cNvSpPr txBox="1"/>
          <p:nvPr/>
        </p:nvSpPr>
        <p:spPr>
          <a:xfrm>
            <a:off x="3140998" y="4895255"/>
            <a:ext cx="1310936" cy="369332"/>
          </a:xfrm>
          <a:prstGeom prst="rect">
            <a:avLst/>
          </a:prstGeom>
          <a:noFill/>
        </p:spPr>
        <p:txBody>
          <a:bodyPr wrap="none" rtlCol="0">
            <a:spAutoFit/>
          </a:bodyPr>
          <a:lstStyle/>
          <a:p>
            <a:r>
              <a:rPr lang="en-US" b="1" dirty="0">
                <a:solidFill>
                  <a:srgbClr val="9769DC"/>
                </a:solidFill>
              </a:rPr>
              <a:t>UV photons</a:t>
            </a:r>
          </a:p>
        </p:txBody>
      </p:sp>
      <p:grpSp>
        <p:nvGrpSpPr>
          <p:cNvPr id="27" name="Group 26">
            <a:extLst>
              <a:ext uri="{FF2B5EF4-FFF2-40B4-BE49-F238E27FC236}">
                <a16:creationId xmlns:a16="http://schemas.microsoft.com/office/drawing/2014/main" id="{5AEACEC9-F22D-D640-97BB-38034DE70F66}"/>
              </a:ext>
            </a:extLst>
          </p:cNvPr>
          <p:cNvGrpSpPr/>
          <p:nvPr/>
        </p:nvGrpSpPr>
        <p:grpSpPr>
          <a:xfrm>
            <a:off x="1825052" y="6292479"/>
            <a:ext cx="1409076" cy="261610"/>
            <a:chOff x="1825052" y="6292479"/>
            <a:chExt cx="1409076" cy="261610"/>
          </a:xfrm>
        </p:grpSpPr>
        <p:sp>
          <p:nvSpPr>
            <p:cNvPr id="28" name="Rectangle 27">
              <a:extLst>
                <a:ext uri="{FF2B5EF4-FFF2-40B4-BE49-F238E27FC236}">
                  <a16:creationId xmlns:a16="http://schemas.microsoft.com/office/drawing/2014/main" id="{D81CCA2A-4CEF-0243-B064-A6407CBCEAEF}"/>
                </a:ext>
              </a:extLst>
            </p:cNvPr>
            <p:cNvSpPr/>
            <p:nvPr/>
          </p:nvSpPr>
          <p:spPr>
            <a:xfrm>
              <a:off x="1825052" y="6363324"/>
              <a:ext cx="1409076" cy="11992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34EF3ED-4B88-DA4D-85A5-13DCEFB1A228}"/>
                </a:ext>
              </a:extLst>
            </p:cNvPr>
            <p:cNvSpPr txBox="1"/>
            <p:nvPr/>
          </p:nvSpPr>
          <p:spPr>
            <a:xfrm>
              <a:off x="1895346" y="6292479"/>
              <a:ext cx="1245652" cy="261610"/>
            </a:xfrm>
            <a:prstGeom prst="rect">
              <a:avLst/>
            </a:prstGeom>
            <a:noFill/>
          </p:spPr>
          <p:txBody>
            <a:bodyPr wrap="square" rtlCol="0">
              <a:spAutoFit/>
            </a:bodyPr>
            <a:lstStyle/>
            <a:p>
              <a:r>
                <a:rPr lang="en-US" sz="1050" dirty="0">
                  <a:solidFill>
                    <a:schemeClr val="bg1"/>
                  </a:solidFill>
                </a:rPr>
                <a:t>Spores 11&lt;T&lt;293 K</a:t>
              </a:r>
            </a:p>
          </p:txBody>
        </p:sp>
      </p:grpSp>
      <p:cxnSp>
        <p:nvCxnSpPr>
          <p:cNvPr id="12" name="Straight Arrow Connector 11">
            <a:extLst>
              <a:ext uri="{FF2B5EF4-FFF2-40B4-BE49-F238E27FC236}">
                <a16:creationId xmlns:a16="http://schemas.microsoft.com/office/drawing/2014/main" id="{D37AD050-1F4D-F948-AE41-21C2BCB2ECEE}"/>
              </a:ext>
            </a:extLst>
          </p:cNvPr>
          <p:cNvCxnSpPr/>
          <p:nvPr/>
        </p:nvCxnSpPr>
        <p:spPr>
          <a:xfrm>
            <a:off x="1489133" y="4512623"/>
            <a:ext cx="0" cy="290946"/>
          </a:xfrm>
          <a:prstGeom prst="straightConnector1">
            <a:avLst/>
          </a:prstGeom>
          <a:ln>
            <a:solidFill>
              <a:srgbClr val="D62728"/>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761995F-E71A-DE4F-B2D0-1BE7E74225D3}"/>
              </a:ext>
            </a:extLst>
          </p:cNvPr>
          <p:cNvSpPr txBox="1"/>
          <p:nvPr/>
        </p:nvSpPr>
        <p:spPr>
          <a:xfrm>
            <a:off x="910031" y="4836016"/>
            <a:ext cx="1175657" cy="276999"/>
          </a:xfrm>
          <a:prstGeom prst="rect">
            <a:avLst/>
          </a:prstGeom>
          <a:noFill/>
        </p:spPr>
        <p:txBody>
          <a:bodyPr wrap="square" rtlCol="0">
            <a:spAutoFit/>
          </a:bodyPr>
          <a:lstStyle/>
          <a:p>
            <a:r>
              <a:rPr lang="en-US" sz="1200" dirty="0">
                <a:solidFill>
                  <a:srgbClr val="D62728"/>
                </a:solidFill>
              </a:rPr>
              <a:t>Europa</a:t>
            </a:r>
          </a:p>
        </p:txBody>
      </p:sp>
      <p:sp>
        <p:nvSpPr>
          <p:cNvPr id="31" name="TextBox 30">
            <a:extLst>
              <a:ext uri="{FF2B5EF4-FFF2-40B4-BE49-F238E27FC236}">
                <a16:creationId xmlns:a16="http://schemas.microsoft.com/office/drawing/2014/main" id="{1B35A1A6-C167-F943-A689-FAF3BAB39C9E}"/>
              </a:ext>
            </a:extLst>
          </p:cNvPr>
          <p:cNvSpPr txBox="1"/>
          <p:nvPr/>
        </p:nvSpPr>
        <p:spPr>
          <a:xfrm>
            <a:off x="1615000" y="4837305"/>
            <a:ext cx="1175657" cy="276999"/>
          </a:xfrm>
          <a:prstGeom prst="rect">
            <a:avLst/>
          </a:prstGeom>
          <a:noFill/>
        </p:spPr>
        <p:txBody>
          <a:bodyPr wrap="square" rtlCol="0">
            <a:spAutoFit/>
          </a:bodyPr>
          <a:lstStyle/>
          <a:p>
            <a:r>
              <a:rPr lang="en-US" sz="1200" dirty="0">
                <a:solidFill>
                  <a:srgbClr val="2BA12C"/>
                </a:solidFill>
              </a:rPr>
              <a:t>Enceladus</a:t>
            </a:r>
          </a:p>
        </p:txBody>
      </p:sp>
      <p:cxnSp>
        <p:nvCxnSpPr>
          <p:cNvPr id="32" name="Straight Arrow Connector 31">
            <a:extLst>
              <a:ext uri="{FF2B5EF4-FFF2-40B4-BE49-F238E27FC236}">
                <a16:creationId xmlns:a16="http://schemas.microsoft.com/office/drawing/2014/main" id="{125791D7-82A8-FB45-9E2F-600B92F2E7EC}"/>
              </a:ext>
            </a:extLst>
          </p:cNvPr>
          <p:cNvCxnSpPr/>
          <p:nvPr/>
        </p:nvCxnSpPr>
        <p:spPr>
          <a:xfrm>
            <a:off x="1739288" y="4512623"/>
            <a:ext cx="0" cy="290946"/>
          </a:xfrm>
          <a:prstGeom prst="straightConnector1">
            <a:avLst/>
          </a:prstGeom>
          <a:ln>
            <a:solidFill>
              <a:srgbClr val="2BA12C"/>
            </a:solidFill>
            <a:tailEnd type="triangle"/>
          </a:ln>
        </p:spPr>
        <p:style>
          <a:lnRef idx="1">
            <a:schemeClr val="accent1"/>
          </a:lnRef>
          <a:fillRef idx="0">
            <a:schemeClr val="accent1"/>
          </a:fillRef>
          <a:effectRef idx="0">
            <a:schemeClr val="accent1"/>
          </a:effectRef>
          <a:fontRef idx="minor">
            <a:schemeClr val="tx1"/>
          </a:fontRef>
        </p:style>
      </p:cxnSp>
      <p:pic>
        <p:nvPicPr>
          <p:cNvPr id="33" name="4800 Oak Grove Dr 9" descr="4800 Oak Grove Dr 9">
            <a:hlinkClick r:id="" action="ppaction://media"/>
            <a:extLst>
              <a:ext uri="{FF2B5EF4-FFF2-40B4-BE49-F238E27FC236}">
                <a16:creationId xmlns:a16="http://schemas.microsoft.com/office/drawing/2014/main" id="{0DDCC004-825D-9344-92D6-BD2FC660D270}"/>
              </a:ext>
            </a:extLst>
          </p:cNvPr>
          <p:cNvPicPr>
            <a:picLocks noChangeAspect="1"/>
          </p:cNvPicPr>
          <p:nvPr>
            <a:audioFile r:link="rId1"/>
            <p:extLst>
              <p:ext uri="{DAA4B4D4-6D71-4841-9C94-3DE7FCFB9230}">
                <p14:media xmlns:p14="http://schemas.microsoft.com/office/powerpoint/2010/main" r:embed="rId2">
                  <p14:trim st="19987.7266"/>
                </p14:media>
              </p:ext>
            </p:extLst>
          </p:nvPr>
        </p:nvPicPr>
        <p:blipFill>
          <a:blip r:embed="rId8"/>
          <a:stretch>
            <a:fillRect/>
          </a:stretch>
        </p:blipFill>
        <p:spPr>
          <a:xfrm>
            <a:off x="12192000" y="3217281"/>
            <a:ext cx="812800" cy="812800"/>
          </a:xfrm>
          <a:prstGeom prst="rect">
            <a:avLst/>
          </a:prstGeom>
        </p:spPr>
      </p:pic>
    </p:spTree>
    <p:extLst>
      <p:ext uri="{BB962C8B-B14F-4D97-AF65-F5344CB8AC3E}">
        <p14:creationId xmlns:p14="http://schemas.microsoft.com/office/powerpoint/2010/main" val="548014108"/>
      </p:ext>
    </p:extLst>
  </p:cSld>
  <p:clrMapOvr>
    <a:masterClrMapping/>
  </p:clrMapOvr>
  <mc:AlternateContent xmlns:mc="http://schemas.openxmlformats.org/markup-compatibility/2006" xmlns:p14="http://schemas.microsoft.com/office/powerpoint/2010/main">
    <mc:Choice Requires="p14">
      <p:transition spd="slow" p14:dur="2000" advTm="62915"/>
    </mc:Choice>
    <mc:Fallback xmlns="">
      <p:transition spd="slow" advTm="62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8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3"/>
                </p:tgtEl>
              </p:cMediaNode>
            </p:audio>
          </p:childTnLst>
        </p:cTn>
      </p:par>
    </p:tnLst>
  </p:timing>
  <p:extLst>
    <p:ext uri="{E180D4A7-C9FB-4DFB-919C-405C955672EB}">
      <p14:showEvtLst xmlns:p14="http://schemas.microsoft.com/office/powerpoint/2010/main">
        <p14:playEvt time="13" objId="33"/>
        <p14:stopEvt time="62884" objId="3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534AF6-5C51-9444-B338-B19E0C37C14E}"/>
              </a:ext>
            </a:extLst>
          </p:cNvPr>
          <p:cNvSpPr/>
          <p:nvPr/>
        </p:nvSpPr>
        <p:spPr>
          <a:xfrm>
            <a:off x="-39830" y="192627"/>
            <a:ext cx="12231830" cy="1077218"/>
          </a:xfrm>
          <a:prstGeom prst="rect">
            <a:avLst/>
          </a:prstGeom>
        </p:spPr>
        <p:txBody>
          <a:bodyPr wrap="square">
            <a:spAutoFit/>
          </a:bodyPr>
          <a:lstStyle/>
          <a:p>
            <a:r>
              <a:rPr lang="en-US" sz="3200" b="1" dirty="0"/>
              <a:t>Low temperatures increase spore viability under Sun-like UV-irradiation but spores do not significantly survive when in direct sunlight</a:t>
            </a:r>
            <a:endParaRPr lang="en-US" sz="2400" dirty="0"/>
          </a:p>
        </p:txBody>
      </p:sp>
      <p:pic>
        <p:nvPicPr>
          <p:cNvPr id="8" name="Picture 7">
            <a:extLst>
              <a:ext uri="{FF2B5EF4-FFF2-40B4-BE49-F238E27FC236}">
                <a16:creationId xmlns:a16="http://schemas.microsoft.com/office/drawing/2014/main" id="{98C1AAE5-978B-5A41-9665-B727DCD7DA06}"/>
              </a:ext>
            </a:extLst>
          </p:cNvPr>
          <p:cNvPicPr>
            <a:picLocks noChangeAspect="1"/>
          </p:cNvPicPr>
          <p:nvPr/>
        </p:nvPicPr>
        <p:blipFill rotWithShape="1">
          <a:blip r:embed="rId5"/>
          <a:srcRect t="68009"/>
          <a:stretch/>
        </p:blipFill>
        <p:spPr>
          <a:xfrm>
            <a:off x="1518249" y="6016760"/>
            <a:ext cx="2190772" cy="742096"/>
          </a:xfrm>
          <a:prstGeom prst="rect">
            <a:avLst/>
          </a:prstGeom>
        </p:spPr>
      </p:pic>
      <p:sp>
        <p:nvSpPr>
          <p:cNvPr id="11" name="TextBox 10">
            <a:extLst>
              <a:ext uri="{FF2B5EF4-FFF2-40B4-BE49-F238E27FC236}">
                <a16:creationId xmlns:a16="http://schemas.microsoft.com/office/drawing/2014/main" id="{EBAD06D6-8200-1D42-B41B-B9812A71FE59}"/>
              </a:ext>
            </a:extLst>
          </p:cNvPr>
          <p:cNvSpPr txBox="1"/>
          <p:nvPr/>
        </p:nvSpPr>
        <p:spPr>
          <a:xfrm>
            <a:off x="9043702" y="6410072"/>
            <a:ext cx="3148298" cy="369332"/>
          </a:xfrm>
          <a:prstGeom prst="rect">
            <a:avLst/>
          </a:prstGeom>
          <a:noFill/>
        </p:spPr>
        <p:txBody>
          <a:bodyPr wrap="none" rtlCol="0">
            <a:spAutoFit/>
          </a:bodyPr>
          <a:lstStyle/>
          <a:p>
            <a:r>
              <a:rPr lang="en-US" dirty="0"/>
              <a:t>Fayolle et al, Astrobiology, 2020</a:t>
            </a:r>
          </a:p>
        </p:txBody>
      </p:sp>
      <p:grpSp>
        <p:nvGrpSpPr>
          <p:cNvPr id="17" name="Group 16">
            <a:extLst>
              <a:ext uri="{FF2B5EF4-FFF2-40B4-BE49-F238E27FC236}">
                <a16:creationId xmlns:a16="http://schemas.microsoft.com/office/drawing/2014/main" id="{09280E95-2646-6E4E-B7BE-8FA0712A9F68}"/>
              </a:ext>
            </a:extLst>
          </p:cNvPr>
          <p:cNvGrpSpPr/>
          <p:nvPr/>
        </p:nvGrpSpPr>
        <p:grpSpPr>
          <a:xfrm>
            <a:off x="6024958" y="1996923"/>
            <a:ext cx="6167042" cy="4040385"/>
            <a:chOff x="5974898" y="2177497"/>
            <a:chExt cx="6217102" cy="4040385"/>
          </a:xfrm>
        </p:grpSpPr>
        <p:sp>
          <p:nvSpPr>
            <p:cNvPr id="7" name="TextBox 6">
              <a:extLst>
                <a:ext uri="{FF2B5EF4-FFF2-40B4-BE49-F238E27FC236}">
                  <a16:creationId xmlns:a16="http://schemas.microsoft.com/office/drawing/2014/main" id="{2362C6E3-6BA1-0443-9A7C-33B4B9F5BABC}"/>
                </a:ext>
              </a:extLst>
            </p:cNvPr>
            <p:cNvSpPr txBox="1"/>
            <p:nvPr/>
          </p:nvSpPr>
          <p:spPr>
            <a:xfrm>
              <a:off x="5994813" y="3573686"/>
              <a:ext cx="6007410" cy="1200329"/>
            </a:xfrm>
            <a:prstGeom prst="rect">
              <a:avLst/>
            </a:prstGeom>
            <a:noFill/>
          </p:spPr>
          <p:txBody>
            <a:bodyPr wrap="square" rtlCol="0">
              <a:spAutoFit/>
            </a:bodyPr>
            <a:lstStyle/>
            <a:p>
              <a:r>
                <a:rPr lang="en-US" sz="2400" dirty="0"/>
                <a:t>99% of the spores in direct sunlight would </a:t>
              </a:r>
              <a:br>
                <a:rPr lang="en-US" sz="2400" dirty="0"/>
              </a:br>
              <a:r>
                <a:rPr lang="en-US" sz="2400" dirty="0"/>
                <a:t>be deactivated in &lt;10min at Europa and </a:t>
              </a:r>
              <a:br>
                <a:rPr lang="en-US" sz="2400" dirty="0"/>
              </a:br>
              <a:r>
                <a:rPr lang="en-US" sz="2400" dirty="0"/>
                <a:t>&lt;30min at Enceladus</a:t>
              </a:r>
            </a:p>
          </p:txBody>
        </p:sp>
        <p:sp>
          <p:nvSpPr>
            <p:cNvPr id="10" name="TextBox 9">
              <a:extLst>
                <a:ext uri="{FF2B5EF4-FFF2-40B4-BE49-F238E27FC236}">
                  <a16:creationId xmlns:a16="http://schemas.microsoft.com/office/drawing/2014/main" id="{0631B50E-258D-0347-BF54-DF7903C9D450}"/>
                </a:ext>
              </a:extLst>
            </p:cNvPr>
            <p:cNvSpPr txBox="1"/>
            <p:nvPr/>
          </p:nvSpPr>
          <p:spPr>
            <a:xfrm>
              <a:off x="5974898" y="5386885"/>
              <a:ext cx="6007410" cy="830997"/>
            </a:xfrm>
            <a:prstGeom prst="rect">
              <a:avLst/>
            </a:prstGeom>
            <a:noFill/>
          </p:spPr>
          <p:txBody>
            <a:bodyPr wrap="square" rtlCol="0">
              <a:spAutoFit/>
            </a:bodyPr>
            <a:lstStyle/>
            <a:p>
              <a:r>
                <a:rPr lang="en-US" sz="2400" dirty="0"/>
                <a:t>Spores can be shielded by micron-thick layers of absorbers, e.g.  SO</a:t>
              </a:r>
              <a:r>
                <a:rPr lang="en-US" sz="2400" baseline="-25000" dirty="0"/>
                <a:t>2</a:t>
              </a:r>
              <a:r>
                <a:rPr lang="en-US" sz="2400" dirty="0"/>
                <a:t> observed on Europa</a:t>
              </a:r>
            </a:p>
          </p:txBody>
        </p:sp>
        <p:sp>
          <p:nvSpPr>
            <p:cNvPr id="14" name="TextBox 13">
              <a:extLst>
                <a:ext uri="{FF2B5EF4-FFF2-40B4-BE49-F238E27FC236}">
                  <a16:creationId xmlns:a16="http://schemas.microsoft.com/office/drawing/2014/main" id="{9A95DF62-C9AE-2D47-8C20-64939A794197}"/>
                </a:ext>
              </a:extLst>
            </p:cNvPr>
            <p:cNvSpPr txBox="1"/>
            <p:nvPr/>
          </p:nvSpPr>
          <p:spPr>
            <a:xfrm>
              <a:off x="5974898" y="2177497"/>
              <a:ext cx="6217102" cy="830997"/>
            </a:xfrm>
            <a:prstGeom prst="rect">
              <a:avLst/>
            </a:prstGeom>
            <a:noFill/>
          </p:spPr>
          <p:txBody>
            <a:bodyPr wrap="square" rtlCol="0">
              <a:spAutoFit/>
            </a:bodyPr>
            <a:lstStyle/>
            <a:p>
              <a:r>
                <a:rPr lang="en-US" sz="2400" dirty="0"/>
                <a:t>Spore survival increases by orders of magnitude at 11K compared to room temperature</a:t>
              </a:r>
            </a:p>
          </p:txBody>
        </p:sp>
      </p:grpSp>
      <p:pic>
        <p:nvPicPr>
          <p:cNvPr id="15" name="Picture 14">
            <a:extLst>
              <a:ext uri="{FF2B5EF4-FFF2-40B4-BE49-F238E27FC236}">
                <a16:creationId xmlns:a16="http://schemas.microsoft.com/office/drawing/2014/main" id="{4EF59049-2104-D644-8310-BC3AD357BD27}"/>
              </a:ext>
            </a:extLst>
          </p:cNvPr>
          <p:cNvPicPr>
            <a:picLocks noChangeAspect="1"/>
          </p:cNvPicPr>
          <p:nvPr/>
        </p:nvPicPr>
        <p:blipFill rotWithShape="1">
          <a:blip r:embed="rId5"/>
          <a:srcRect t="19141" b="29113"/>
          <a:stretch/>
        </p:blipFill>
        <p:spPr>
          <a:xfrm rot="2019393">
            <a:off x="1867545" y="5098211"/>
            <a:ext cx="2190772" cy="1200329"/>
          </a:xfrm>
          <a:prstGeom prst="rect">
            <a:avLst/>
          </a:prstGeom>
        </p:spPr>
      </p:pic>
      <p:sp>
        <p:nvSpPr>
          <p:cNvPr id="18" name="TextBox 17">
            <a:extLst>
              <a:ext uri="{FF2B5EF4-FFF2-40B4-BE49-F238E27FC236}">
                <a16:creationId xmlns:a16="http://schemas.microsoft.com/office/drawing/2014/main" id="{F1BAEE60-3DED-9148-B935-C2BC71F7EB53}"/>
              </a:ext>
            </a:extLst>
          </p:cNvPr>
          <p:cNvSpPr txBox="1"/>
          <p:nvPr/>
        </p:nvSpPr>
        <p:spPr>
          <a:xfrm>
            <a:off x="3140998" y="4895255"/>
            <a:ext cx="1310936" cy="369332"/>
          </a:xfrm>
          <a:prstGeom prst="rect">
            <a:avLst/>
          </a:prstGeom>
          <a:noFill/>
        </p:spPr>
        <p:txBody>
          <a:bodyPr wrap="none" rtlCol="0">
            <a:spAutoFit/>
          </a:bodyPr>
          <a:lstStyle/>
          <a:p>
            <a:r>
              <a:rPr lang="en-US" b="1" dirty="0">
                <a:solidFill>
                  <a:srgbClr val="9769DC"/>
                </a:solidFill>
              </a:rPr>
              <a:t>UV photons</a:t>
            </a:r>
          </a:p>
        </p:txBody>
      </p:sp>
      <p:grpSp>
        <p:nvGrpSpPr>
          <p:cNvPr id="22" name="Group 21">
            <a:extLst>
              <a:ext uri="{FF2B5EF4-FFF2-40B4-BE49-F238E27FC236}">
                <a16:creationId xmlns:a16="http://schemas.microsoft.com/office/drawing/2014/main" id="{253E963D-8C38-5E4D-8769-8ADAA4D927D2}"/>
              </a:ext>
            </a:extLst>
          </p:cNvPr>
          <p:cNvGrpSpPr/>
          <p:nvPr/>
        </p:nvGrpSpPr>
        <p:grpSpPr>
          <a:xfrm>
            <a:off x="1671945" y="6435680"/>
            <a:ext cx="1566311" cy="253916"/>
            <a:chOff x="1778457" y="6292479"/>
            <a:chExt cx="1566311" cy="253916"/>
          </a:xfrm>
        </p:grpSpPr>
        <p:sp>
          <p:nvSpPr>
            <p:cNvPr id="23" name="Rectangle 22">
              <a:extLst>
                <a:ext uri="{FF2B5EF4-FFF2-40B4-BE49-F238E27FC236}">
                  <a16:creationId xmlns:a16="http://schemas.microsoft.com/office/drawing/2014/main" id="{2FCFF02B-1782-9244-B7CB-E9C464C76B0F}"/>
                </a:ext>
              </a:extLst>
            </p:cNvPr>
            <p:cNvSpPr/>
            <p:nvPr/>
          </p:nvSpPr>
          <p:spPr>
            <a:xfrm>
              <a:off x="1778457" y="6362435"/>
              <a:ext cx="1566311" cy="116484"/>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735EE3-D0E0-0B48-9184-AB446818AF93}"/>
                </a:ext>
              </a:extLst>
            </p:cNvPr>
            <p:cNvSpPr txBox="1"/>
            <p:nvPr/>
          </p:nvSpPr>
          <p:spPr>
            <a:xfrm>
              <a:off x="1895346" y="6292479"/>
              <a:ext cx="1449422" cy="253916"/>
            </a:xfrm>
            <a:prstGeom prst="rect">
              <a:avLst/>
            </a:prstGeom>
            <a:noFill/>
          </p:spPr>
          <p:txBody>
            <a:bodyPr wrap="square" rtlCol="0">
              <a:spAutoFit/>
            </a:bodyPr>
            <a:lstStyle/>
            <a:p>
              <a:r>
                <a:rPr lang="en-US" sz="1050" dirty="0">
                  <a:solidFill>
                    <a:schemeClr val="bg1"/>
                  </a:solidFill>
                </a:rPr>
                <a:t>Spores and SO</a:t>
              </a:r>
              <a:r>
                <a:rPr lang="en-US" sz="1050" baseline="-25000" dirty="0">
                  <a:solidFill>
                    <a:schemeClr val="bg1"/>
                  </a:solidFill>
                </a:rPr>
                <a:t>2</a:t>
              </a:r>
              <a:r>
                <a:rPr lang="en-US" sz="1050" dirty="0">
                  <a:solidFill>
                    <a:schemeClr val="bg1"/>
                  </a:solidFill>
                </a:rPr>
                <a:t>100K</a:t>
              </a:r>
            </a:p>
          </p:txBody>
        </p:sp>
      </p:grpSp>
      <p:pic>
        <p:nvPicPr>
          <p:cNvPr id="3" name="Picture 2">
            <a:extLst>
              <a:ext uri="{FF2B5EF4-FFF2-40B4-BE49-F238E27FC236}">
                <a16:creationId xmlns:a16="http://schemas.microsoft.com/office/drawing/2014/main" id="{489DB131-1595-4F4E-B624-226E1A21FDAE}"/>
              </a:ext>
            </a:extLst>
          </p:cNvPr>
          <p:cNvPicPr>
            <a:picLocks noChangeAspect="1"/>
          </p:cNvPicPr>
          <p:nvPr/>
        </p:nvPicPr>
        <p:blipFill>
          <a:blip r:embed="rId6"/>
          <a:stretch>
            <a:fillRect/>
          </a:stretch>
        </p:blipFill>
        <p:spPr>
          <a:xfrm>
            <a:off x="187200" y="1401728"/>
            <a:ext cx="5017500" cy="3600000"/>
          </a:xfrm>
          <a:prstGeom prst="rect">
            <a:avLst/>
          </a:prstGeom>
        </p:spPr>
      </p:pic>
      <p:sp>
        <p:nvSpPr>
          <p:cNvPr id="5" name="Oval 4">
            <a:extLst>
              <a:ext uri="{FF2B5EF4-FFF2-40B4-BE49-F238E27FC236}">
                <a16:creationId xmlns:a16="http://schemas.microsoft.com/office/drawing/2014/main" id="{04B1AACF-8A6C-0A4C-86E8-B0E5BADAB1D7}"/>
              </a:ext>
            </a:extLst>
          </p:cNvPr>
          <p:cNvSpPr/>
          <p:nvPr/>
        </p:nvSpPr>
        <p:spPr>
          <a:xfrm>
            <a:off x="1950400" y="1876301"/>
            <a:ext cx="534390" cy="6056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4800 Oak Grove Dr 10" descr="4800 Oak Grove Dr 10">
            <a:hlinkClick r:id="" action="ppaction://media"/>
            <a:extLst>
              <a:ext uri="{FF2B5EF4-FFF2-40B4-BE49-F238E27FC236}">
                <a16:creationId xmlns:a16="http://schemas.microsoft.com/office/drawing/2014/main" id="{412DC113-08E2-7748-A5FB-8C8E96A958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37364" y="3778936"/>
            <a:ext cx="812800" cy="812800"/>
          </a:xfrm>
          <a:prstGeom prst="rect">
            <a:avLst/>
          </a:prstGeom>
        </p:spPr>
      </p:pic>
    </p:spTree>
    <p:extLst>
      <p:ext uri="{BB962C8B-B14F-4D97-AF65-F5344CB8AC3E}">
        <p14:creationId xmlns:p14="http://schemas.microsoft.com/office/powerpoint/2010/main" val="2976856418"/>
      </p:ext>
    </p:extLst>
  </p:cSld>
  <p:clrMapOvr>
    <a:masterClrMapping/>
  </p:clrMapOvr>
  <mc:AlternateContent xmlns:mc="http://schemas.openxmlformats.org/markup-compatibility/2006" xmlns:p14="http://schemas.microsoft.com/office/powerpoint/2010/main">
    <mc:Choice Requires="p14">
      <p:transition spd="slow" p14:dur="2000" advTm="36535"/>
    </mc:Choice>
    <mc:Fallback xmlns="">
      <p:transition spd="slow" advTm="3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 objId="6"/>
        <p14:stopEvt time="36318" objId="6"/>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1897</Words>
  <Application>Microsoft Macintosh PowerPoint</Application>
  <PresentationFormat>Widescreen</PresentationFormat>
  <Paragraphs>87</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Edith Fayolle</dc:creator>
  <cp:lastModifiedBy>Edith Fayolle</cp:lastModifiedBy>
  <cp:revision>39</cp:revision>
  <dcterms:created xsi:type="dcterms:W3CDTF">2020-10-12T20:02:20Z</dcterms:created>
  <dcterms:modified xsi:type="dcterms:W3CDTF">2020-11-09T19:56:32Z</dcterms:modified>
</cp:coreProperties>
</file>