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69" r:id="rId4"/>
    <p:sldId id="266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561"/>
    <a:srgbClr val="C3D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41"/>
    <p:restoredTop sz="83089"/>
  </p:normalViewPr>
  <p:slideViewPr>
    <p:cSldViewPr snapToGrid="0" snapToObjects="1">
      <p:cViewPr varScale="1">
        <p:scale>
          <a:sx n="107" d="100"/>
          <a:sy n="107" d="100"/>
        </p:scale>
        <p:origin x="1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21497-F0FF-8B40-8759-63DF39E9C89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5A4A2-B4C0-124C-A396-BB7E43483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9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5A4A2-B4C0-124C-A396-BB7E434832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93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5A4A2-B4C0-124C-A396-BB7E434832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19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InSAR</a:t>
            </a:r>
            <a:endParaRPr lang="en-US" dirty="0"/>
          </a:p>
          <a:p>
            <a:r>
              <a:rPr lang="en-US" dirty="0"/>
              <a:t>What does it tell us</a:t>
            </a:r>
          </a:p>
          <a:p>
            <a:r>
              <a:rPr lang="en-US" dirty="0"/>
              <a:t>Why are ascending and descending important </a:t>
            </a:r>
          </a:p>
          <a:p>
            <a:r>
              <a:rPr lang="en-US" dirty="0"/>
              <a:t>Why has no one done this 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5A4A2-B4C0-124C-A396-BB7E434832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0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1EA3D-38DE-E540-A4A9-9996B922F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FBC84-C33B-E64F-869B-2D787CF07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BAA77-194F-D440-BD15-9974A474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D0E5F-D4E7-394D-B2BB-5F48E71BF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9EC5B-69EF-EA43-8CEE-CD6DEC76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8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077C-7BF8-F840-AD2E-B1DC81F5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3EC967-50CD-4B42-A31D-07F90E7C0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1111A-35CA-ED46-B2D5-C9F1BF32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14E1E-42AA-9448-B058-7D0C59B88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0AB36-4719-4247-BFCC-2C69542C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7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E3C073-5747-A041-8E19-CC14DFD2D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700E3-DFF9-404E-B2A2-64AC3B670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FFE4D-97D3-2E4E-8EC6-94CEAD472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828EF-ACF4-7746-B0EB-C4A01362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D4D81-3E59-A74D-9600-952122F3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4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54F0-CAF7-734E-9F60-71849F31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10C9-905C-4344-BF43-1E0DFB150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28760-276E-0941-95EE-B3FEDE0B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D23BE-EACE-EF4A-BC0B-F8A69D402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FE69C-7B0E-2640-9D13-85EBBB10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FDA3-873D-7D4B-AD9A-4DD8BBE2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2FCC8-050C-2245-AEB3-224B46F26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56ACB-01CA-3A44-991E-7BA0D4E6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B7EDA-F1A9-E04E-90CE-31F78381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A8A6F-8418-B045-ADF2-D1342D34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5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58294-1F5D-D94F-9CF5-5EFE237A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6A010-6E43-9845-9B4E-DC7AD1803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31EA3-017A-D74F-8828-4CC07C79F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4376F-A915-1542-A18B-156D464CC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92802-3202-1743-A010-4AD5F3CC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A2AAA-77B1-9946-8CAC-24BAF954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7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59F4-511A-F945-A0E0-714AF92B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AE61F-19C5-E142-BBD9-6480BB78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381ED-E3A4-9048-99D6-089827B41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B6DEA-FA80-4740-994B-CD54BC928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5DEA4-2C7C-CC43-BC76-4A0A890DD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ADBDE-C390-1343-8C95-E70B22E6F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508118-6FA9-C64F-B5CB-86D1DFC4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DD6D10-52A2-EB42-9D7D-40BEF8D4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7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461A7-5690-1342-AEEE-E6D9B098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E9989-62AA-DE46-AB9B-441DD6C7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8B95D-BD8E-C34A-9F30-1599A5B8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5A615-0946-BF4C-A2F2-3B6976D67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2374C-31CE-D84D-91B0-4B61BE87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DA88C9-E119-D648-A7DA-3D9AB873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FF23C-04AD-C246-B50C-C69E3407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2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9CD2-20EB-0040-B117-BDE40B18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C99E8-8BC8-BE48-8E76-B56F9A7A0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8987A-5624-264F-A9EF-9B585681A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22019-449A-2A46-A1D5-2EDAA3C1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3A9BE-9985-5C45-8903-0F8C7B97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D20F5-C8CD-7A4E-AC1A-8C62084A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1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6144-D5A4-CF48-8258-0B28C6A6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F95439-9B9F-7C4E-A35B-3AC719156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8E876-56A6-BB41-968A-0C9332A17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3F93E-CDB1-2543-A3E0-327FED919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22081-CEFC-6948-A32F-476C2E1A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8E832-2CDE-3A4A-A6D6-7CA1FD7C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6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29823-37CB-8248-B1AF-F2B5F47E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DE6FC-EA0E-164E-90D2-2DA1A3019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A872E-6AE1-7C4E-A1F4-6FB67EAC6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B6E23-AB08-FE48-8B7B-0B2D6E208BDB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F825B-0A5C-894C-A4B3-C48F2E201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6D8A5-B343-364E-A8BB-7475E42EF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EF051-472E-AD44-B379-D1D1C397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9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1CEDBB-1C3B-FC49-98CD-6E61D606F4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79" y="194310"/>
            <a:ext cx="11109753" cy="6560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687A19-EA20-4B48-8405-31EE4A87B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572" y="724395"/>
            <a:ext cx="10302966" cy="2602258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2020 Postdoc Research Day:</a:t>
            </a:r>
            <a:br>
              <a:rPr lang="en-US" sz="4400" dirty="0"/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Tectonic Deformation 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and Surface Processes of the Tibetan Plateau from Sentinel-1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CDA2D-2D99-F14E-9D93-044037B26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8680"/>
            <a:ext cx="9144000" cy="2620202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Robert Zinke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(Program: NPP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Advisors: Gilles Peltzer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Eric J. Fielding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Collaborators: Simran S. Sangha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David P. S. Bekaert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Susan Owen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the ARIA Team</a:t>
            </a:r>
          </a:p>
          <a:p>
            <a:pPr algn="l"/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329A, 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334H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5C4442-4895-BA46-8CE4-01122DA37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604" y="3898188"/>
            <a:ext cx="1102145" cy="1449321"/>
          </a:xfrm>
          <a:prstGeom prst="rect">
            <a:avLst/>
          </a:prstGeom>
        </p:spPr>
      </p:pic>
      <p:pic>
        <p:nvPicPr>
          <p:cNvPr id="10" name="Audio Recording Oct 10, 2020 at 11:54:44 AM" descr="Audio Recording Oct 10, 2020 at 11:54:44 AM">
            <a:hlinkClick r:id="" action="ppaction://media"/>
            <a:extLst>
              <a:ext uri="{FF2B5EF4-FFF2-40B4-BE49-F238E27FC236}">
                <a16:creationId xmlns:a16="http://schemas.microsoft.com/office/drawing/2014/main" id="{187910DC-B26C-D241-86F6-DC7E5CB20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354" y="6400800"/>
            <a:ext cx="278714" cy="278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4AB095-1E46-4740-93B9-09506C7306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2938" y="5167654"/>
            <a:ext cx="3785062" cy="10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">
        <p:fade/>
      </p:transition>
    </mc:Choice>
    <mc:Fallback xmlns="">
      <p:transition spd="med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0DD1AA-1762-1D4E-9FE6-961F386ED1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331" y="800953"/>
            <a:ext cx="7297338" cy="51628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87A29-415C-4246-B2F7-CF7255CA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 – The India-Eurasia tectonic collision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48FCE-E2E0-4741-9468-61828FE2B84E}"/>
              </a:ext>
            </a:extLst>
          </p:cNvPr>
          <p:cNvSpPr txBox="1"/>
          <p:nvPr/>
        </p:nvSpPr>
        <p:spPr>
          <a:xfrm>
            <a:off x="1246527" y="5898398"/>
            <a:ext cx="969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 measure Earth surface deformation across the Tibetan Plateau to better understand the processes driving the tectonic and hydrological activity of the region.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9E8BEEB-D788-BA44-A922-4460AD45A6E9}"/>
              </a:ext>
            </a:extLst>
          </p:cNvPr>
          <p:cNvSpPr/>
          <p:nvPr/>
        </p:nvSpPr>
        <p:spPr>
          <a:xfrm rot="12017248">
            <a:off x="4735419" y="4666233"/>
            <a:ext cx="425885" cy="748384"/>
          </a:xfrm>
          <a:prstGeom prst="downArrow">
            <a:avLst/>
          </a:prstGeom>
          <a:solidFill>
            <a:srgbClr val="E1F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B1CEC6-6FB3-E245-A452-83D8809B5191}"/>
              </a:ext>
            </a:extLst>
          </p:cNvPr>
          <p:cNvSpPr txBox="1"/>
          <p:nvPr/>
        </p:nvSpPr>
        <p:spPr>
          <a:xfrm>
            <a:off x="5223933" y="4783959"/>
            <a:ext cx="2104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1F561"/>
                </a:solidFill>
              </a:rPr>
              <a:t>Convergence rate:</a:t>
            </a:r>
            <a:br>
              <a:rPr lang="en-US" dirty="0">
                <a:solidFill>
                  <a:srgbClr val="E1F561"/>
                </a:solidFill>
              </a:rPr>
            </a:br>
            <a:r>
              <a:rPr lang="en-US" dirty="0">
                <a:solidFill>
                  <a:srgbClr val="E1F561"/>
                </a:solidFill>
              </a:rPr>
              <a:t>~4–5 cm/</a:t>
            </a:r>
            <a:r>
              <a:rPr lang="en-US" dirty="0" err="1">
                <a:solidFill>
                  <a:srgbClr val="E1F561"/>
                </a:solidFill>
              </a:rPr>
              <a:t>yr</a:t>
            </a:r>
            <a:endParaRPr lang="en-US" dirty="0">
              <a:solidFill>
                <a:srgbClr val="E1F56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90903-635E-0543-93C3-C7BF39F8AFEE}"/>
              </a:ext>
            </a:extLst>
          </p:cNvPr>
          <p:cNvSpPr txBox="1"/>
          <p:nvPr/>
        </p:nvSpPr>
        <p:spPr>
          <a:xfrm>
            <a:off x="4405942" y="4189709"/>
            <a:ext cx="94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INDIA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B3B7D-F950-F444-80E1-F45B61C45C69}"/>
              </a:ext>
            </a:extLst>
          </p:cNvPr>
          <p:cNvSpPr txBox="1"/>
          <p:nvPr/>
        </p:nvSpPr>
        <p:spPr>
          <a:xfrm>
            <a:off x="4165485" y="1150337"/>
            <a:ext cx="180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STABLE EURASIA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EE650A-D62B-7342-A424-87D143B13AC5}"/>
              </a:ext>
            </a:extLst>
          </p:cNvPr>
          <p:cNvSpPr txBox="1"/>
          <p:nvPr/>
        </p:nvSpPr>
        <p:spPr>
          <a:xfrm>
            <a:off x="5969232" y="2935120"/>
            <a:ext cx="943252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TIBET</a:t>
            </a:r>
          </a:p>
        </p:txBody>
      </p:sp>
      <p:pic>
        <p:nvPicPr>
          <p:cNvPr id="3" name="Audio Recording Oct 10, 2020 at 11:58:11 AM" descr="Audio Recording Oct 10, 2020 at 11:58:11 AM">
            <a:hlinkClick r:id="" action="ppaction://media"/>
            <a:extLst>
              <a:ext uri="{FF2B5EF4-FFF2-40B4-BE49-F238E27FC236}">
                <a16:creationId xmlns:a16="http://schemas.microsoft.com/office/drawing/2014/main" id="{7B3005FB-D343-FA43-AEF5-F10688A25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984" y="6404913"/>
            <a:ext cx="279632" cy="2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">
        <p14:reveal/>
      </p:transition>
    </mc:Choice>
    <mc:Fallback xmlns="">
      <p:transition spd="slow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7A29-415C-4246-B2F7-CF7255CA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533372" cy="525192"/>
          </a:xfrm>
        </p:spPr>
        <p:txBody>
          <a:bodyPr>
            <a:normAutofit fontScale="90000"/>
          </a:bodyPr>
          <a:lstStyle/>
          <a:p>
            <a:r>
              <a:rPr lang="en-US" dirty="0"/>
              <a:t>Platform and data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A0D50C-EA1E-144A-BC3B-98E306174FC8}"/>
              </a:ext>
            </a:extLst>
          </p:cNvPr>
          <p:cNvGrpSpPr/>
          <p:nvPr/>
        </p:nvGrpSpPr>
        <p:grpSpPr>
          <a:xfrm>
            <a:off x="11106667" y="4298088"/>
            <a:ext cx="530512" cy="1885683"/>
            <a:chOff x="10793517" y="4298088"/>
            <a:chExt cx="530512" cy="18856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CEED76-1880-FA45-AF55-D29394F40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025208">
              <a:off x="10486653" y="4736935"/>
              <a:ext cx="1276223" cy="398529"/>
            </a:xfrm>
            <a:prstGeom prst="rect">
              <a:avLst/>
            </a:prstGeom>
          </p:spPr>
        </p:pic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6E6031A7-27DF-5E48-ACE6-CAADAEC723BD}"/>
                </a:ext>
              </a:extLst>
            </p:cNvPr>
            <p:cNvSpPr/>
            <p:nvPr/>
          </p:nvSpPr>
          <p:spPr>
            <a:xfrm rot="11460000">
              <a:off x="10793517" y="5616528"/>
              <a:ext cx="279699" cy="567243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099736-8F1B-4B4F-8F0A-989222BF133E}"/>
              </a:ext>
            </a:extLst>
          </p:cNvPr>
          <p:cNvGrpSpPr/>
          <p:nvPr/>
        </p:nvGrpSpPr>
        <p:grpSpPr>
          <a:xfrm>
            <a:off x="6927133" y="911791"/>
            <a:ext cx="538379" cy="1936355"/>
            <a:chOff x="4815260" y="2735071"/>
            <a:chExt cx="538379" cy="19363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59929B-9BC8-514C-A7E4-5D9881307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516263" y="3834050"/>
              <a:ext cx="1276223" cy="398529"/>
            </a:xfrm>
            <a:prstGeom prst="rect">
              <a:avLst/>
            </a:prstGeom>
          </p:spPr>
        </p:pic>
        <p:sp>
          <p:nvSpPr>
            <p:cNvPr id="22" name="Up Arrow 21">
              <a:extLst>
                <a:ext uri="{FF2B5EF4-FFF2-40B4-BE49-F238E27FC236}">
                  <a16:creationId xmlns:a16="http://schemas.microsoft.com/office/drawing/2014/main" id="{74F7A5E4-698E-BA43-A12F-AC9CF46DD91C}"/>
                </a:ext>
              </a:extLst>
            </p:cNvPr>
            <p:cNvSpPr/>
            <p:nvPr/>
          </p:nvSpPr>
          <p:spPr>
            <a:xfrm rot="20940000">
              <a:off x="4815260" y="2735071"/>
              <a:ext cx="279699" cy="567243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B9BBD33-5790-F94F-8B85-0747CB1F55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8247" y="175844"/>
            <a:ext cx="4151334" cy="32193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3834D8-3F66-654E-8E51-F71AA093ED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119" y="3462799"/>
            <a:ext cx="4222874" cy="32193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2F9AD1-9542-3D4F-AC1B-22F7689B0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132" y="1775085"/>
            <a:ext cx="4222874" cy="346587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09A165A-84E7-8249-A0E8-28EFD2F48B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89830">
            <a:off x="1452697" y="1408230"/>
            <a:ext cx="1337364" cy="41762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5F18D4E-080F-D24B-9C41-0A79443A072A}"/>
              </a:ext>
            </a:extLst>
          </p:cNvPr>
          <p:cNvSpPr txBox="1"/>
          <p:nvPr/>
        </p:nvSpPr>
        <p:spPr>
          <a:xfrm rot="16200000">
            <a:off x="5593165" y="1700407"/>
            <a:ext cx="192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Ascending passes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8B35BA-D081-0749-866A-5012A5BAE48C}"/>
              </a:ext>
            </a:extLst>
          </p:cNvPr>
          <p:cNvSpPr txBox="1"/>
          <p:nvPr/>
        </p:nvSpPr>
        <p:spPr>
          <a:xfrm rot="16200000">
            <a:off x="5611652" y="4887811"/>
            <a:ext cx="192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Descending passes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4B9E26-4534-B34D-931E-0CF6C21B7763}"/>
              </a:ext>
            </a:extLst>
          </p:cNvPr>
          <p:cNvSpPr txBox="1"/>
          <p:nvPr/>
        </p:nvSpPr>
        <p:spPr>
          <a:xfrm>
            <a:off x="335929" y="6143864"/>
            <a:ext cx="565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from the European Space Agency (ESA) </a:t>
            </a:r>
          </a:p>
          <a:p>
            <a:r>
              <a:rPr lang="en-US" sz="1200" dirty="0"/>
              <a:t>Satellite model from https://</a:t>
            </a:r>
            <a:r>
              <a:rPr lang="en-US" sz="1200" dirty="0" err="1"/>
              <a:t>blogs.fu-berlin.de</a:t>
            </a:r>
            <a:r>
              <a:rPr lang="en-US" sz="1200" dirty="0"/>
              <a:t>/reseda/sentinel-1/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A3700E2-67F3-8441-95F8-3413D889EE8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89830">
            <a:off x="320260" y="2878849"/>
            <a:ext cx="1337364" cy="4176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67B49DC-099C-0D40-BDB2-82AA187DD195}"/>
              </a:ext>
            </a:extLst>
          </p:cNvPr>
          <p:cNvSpPr txBox="1"/>
          <p:nvPr/>
        </p:nvSpPr>
        <p:spPr>
          <a:xfrm rot="18739553">
            <a:off x="243463" y="2692320"/>
            <a:ext cx="106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Pass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F1A8DA-EC1F-9E4F-8A26-BACE6D9AB00D}"/>
              </a:ext>
            </a:extLst>
          </p:cNvPr>
          <p:cNvSpPr txBox="1"/>
          <p:nvPr/>
        </p:nvSpPr>
        <p:spPr>
          <a:xfrm rot="18739553">
            <a:off x="1359200" y="1267910"/>
            <a:ext cx="106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Pass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5C19E98-D8C6-9D44-A49B-D2C759B9B99A}"/>
                  </a:ext>
                </a:extLst>
              </p:cNvPr>
              <p:cNvSpPr txBox="1"/>
              <p:nvPr/>
            </p:nvSpPr>
            <p:spPr>
              <a:xfrm>
                <a:off x="4377891" y="1933035"/>
                <a:ext cx="3670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𝝓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5C19E98-D8C6-9D44-A49B-D2C759B9B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891" y="1933035"/>
                <a:ext cx="367087" cy="276999"/>
              </a:xfrm>
              <a:prstGeom prst="rect">
                <a:avLst/>
              </a:prstGeom>
              <a:blipFill>
                <a:blip r:embed="rId10"/>
                <a:stretch>
                  <a:fillRect l="-13793" r="-20690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1E9A1EC2-A0D5-E045-8C4D-6300F78676AD}"/>
              </a:ext>
            </a:extLst>
          </p:cNvPr>
          <p:cNvSpPr txBox="1"/>
          <p:nvPr/>
        </p:nvSpPr>
        <p:spPr>
          <a:xfrm>
            <a:off x="601451" y="5371984"/>
            <a:ext cx="479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ESA Sentinel-1 radar measurements</a:t>
            </a:r>
          </a:p>
        </p:txBody>
      </p:sp>
      <p:pic>
        <p:nvPicPr>
          <p:cNvPr id="3" name="Audio Recording Oct 10, 2020 at 12:01:22 PM" descr="Audio Recording Oct 10, 2020 at 12:01:22 PM">
            <a:hlinkClick r:id="" action="ppaction://media"/>
            <a:extLst>
              <a:ext uri="{FF2B5EF4-FFF2-40B4-BE49-F238E27FC236}">
                <a16:creationId xmlns:a16="http://schemas.microsoft.com/office/drawing/2014/main" id="{091EB2A3-3284-9640-A6D8-80C411631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997" y="6453570"/>
            <a:ext cx="303918" cy="3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0">
        <p:fade/>
      </p:transition>
    </mc:Choice>
    <mc:Fallback xmlns="">
      <p:transition spd="med" advTm="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7A29-415C-4246-B2F7-CF7255CA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78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InSAR</a:t>
            </a:r>
            <a:r>
              <a:rPr lang="en-US" dirty="0"/>
              <a:t> velocity maps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3E571EC-4454-0141-8D7D-6DAF27EB5E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2" r="11899" b="8326"/>
          <a:stretch/>
        </p:blipFill>
        <p:spPr>
          <a:xfrm>
            <a:off x="82543" y="1446343"/>
            <a:ext cx="11662309" cy="42333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DB1B49-51D2-4842-982D-2FB2C40E8BE4}"/>
              </a:ext>
            </a:extLst>
          </p:cNvPr>
          <p:cNvSpPr txBox="1"/>
          <p:nvPr/>
        </p:nvSpPr>
        <p:spPr>
          <a:xfrm>
            <a:off x="473597" y="1126310"/>
            <a:ext cx="10880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use the NASA/JPL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standardized products and toolbox to process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23,000 interferograms</a:t>
            </a:r>
          </a:p>
        </p:txBody>
      </p:sp>
      <p:pic>
        <p:nvPicPr>
          <p:cNvPr id="3" name="Audio Recording Oct 10, 2020 at 12:04:00 PM" descr="Audio Recording Oct 10, 2020 at 12:04:00 PM">
            <a:hlinkClick r:id="" action="ppaction://media"/>
            <a:extLst>
              <a:ext uri="{FF2B5EF4-FFF2-40B4-BE49-F238E27FC236}">
                <a16:creationId xmlns:a16="http://schemas.microsoft.com/office/drawing/2014/main" id="{7C7A62B7-1861-FD4F-AABF-5E382A1FE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883" y="6448167"/>
            <a:ext cx="278714" cy="2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">
        <p:fade/>
      </p:transition>
    </mc:Choice>
    <mc:Fallback xmlns="">
      <p:transition spd="med" advTm="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1F6B0-592B-E147-A6B6-FE8B603B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898"/>
          </a:xfrm>
        </p:spPr>
        <p:txBody>
          <a:bodyPr/>
          <a:lstStyle/>
          <a:p>
            <a:r>
              <a:rPr lang="en-US" dirty="0"/>
              <a:t>Geophysical impact - Tectonic faults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219206-DDB6-4749-BA72-81F52CC5245C}"/>
              </a:ext>
            </a:extLst>
          </p:cNvPr>
          <p:cNvSpPr/>
          <p:nvPr/>
        </p:nvSpPr>
        <p:spPr>
          <a:xfrm>
            <a:off x="217990" y="5579443"/>
            <a:ext cx="11756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Overlapping tracks allow us to measure east-west horizontal motion across earthquake faults.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17F9D-E8CA-8042-A034-C6CF865B69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08" r="6897"/>
          <a:stretch/>
        </p:blipFill>
        <p:spPr>
          <a:xfrm>
            <a:off x="82935" y="1093890"/>
            <a:ext cx="11628987" cy="4392510"/>
          </a:xfrm>
          <a:prstGeom prst="rect">
            <a:avLst/>
          </a:prstGeom>
        </p:spPr>
      </p:pic>
      <p:pic>
        <p:nvPicPr>
          <p:cNvPr id="3" name="Audio Recording Oct 10, 2020 at 12:06:38 PM" descr="Audio Recording Oct 10, 2020 at 12:06:38 PM">
            <a:hlinkClick r:id="" action="ppaction://media"/>
            <a:extLst>
              <a:ext uri="{FF2B5EF4-FFF2-40B4-BE49-F238E27FC236}">
                <a16:creationId xmlns:a16="http://schemas.microsoft.com/office/drawing/2014/main" id="{F6D1DCD8-9A61-C94C-B03C-C66B2C285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990" y="6423453"/>
            <a:ext cx="278714" cy="2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1377"/>
      </p:ext>
    </p:extLst>
  </p:cSld>
  <p:clrMapOvr>
    <a:masterClrMapping/>
  </p:clrMapOvr>
  <p:transition spd="med" advTm="4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323F-83B4-4C46-9952-44EAB917A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6269"/>
          </a:xfrm>
        </p:spPr>
        <p:txBody>
          <a:bodyPr/>
          <a:lstStyle/>
          <a:p>
            <a:r>
              <a:rPr lang="en-US" dirty="0"/>
              <a:t>Future directions and publications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CCE1B-5407-F741-AB08-C2A48CBDEA37}"/>
              </a:ext>
            </a:extLst>
          </p:cNvPr>
          <p:cNvSpPr txBox="1"/>
          <p:nvPr/>
        </p:nvSpPr>
        <p:spPr>
          <a:xfrm>
            <a:off x="3015127" y="1751543"/>
            <a:ext cx="504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Timeseries analysis based on all available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0E8B4-FFAA-E148-A378-1A01D3191E89}"/>
              </a:ext>
            </a:extLst>
          </p:cNvPr>
          <p:cNvSpPr txBox="1"/>
          <p:nvPr/>
        </p:nvSpPr>
        <p:spPr>
          <a:xfrm>
            <a:off x="3745454" y="3962444"/>
            <a:ext cx="470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Probing of crustal properties combining </a:t>
            </a:r>
            <a:r>
              <a:rPr lang="en-US" dirty="0" err="1"/>
              <a:t>InSAR</a:t>
            </a:r>
            <a:r>
              <a:rPr lang="en-US" dirty="0"/>
              <a:t> observations and numerical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E5CC8-2064-AE4C-87EA-CB358E7508CF}"/>
              </a:ext>
            </a:extLst>
          </p:cNvPr>
          <p:cNvSpPr txBox="1"/>
          <p:nvPr/>
        </p:nvSpPr>
        <p:spPr>
          <a:xfrm>
            <a:off x="4727986" y="4944067"/>
            <a:ext cx="4141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Inferring slip at depth due to earthquakes within a regional context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D67B6-BFDA-6247-B7C3-19FCBDFE1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390" y="1315383"/>
            <a:ext cx="1754737" cy="23264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4A2C98-A3BB-5645-9A8F-35326254212F}"/>
              </a:ext>
            </a:extLst>
          </p:cNvPr>
          <p:cNvSpPr txBox="1"/>
          <p:nvPr/>
        </p:nvSpPr>
        <p:spPr>
          <a:xfrm>
            <a:off x="3678808" y="2503328"/>
            <a:ext cx="430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Separation of seasonal and tectonic signals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63C1F1-0D79-FC45-B787-241AB7AA15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9680" y="3653943"/>
            <a:ext cx="2165346" cy="2532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A45A3B-216E-984C-A1DA-BA7B470042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179" y="3793239"/>
            <a:ext cx="2405275" cy="2755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18F4C4-C80D-7B44-99C1-E170A63AA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871" y="1075106"/>
            <a:ext cx="3268170" cy="2451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B26D8-EF27-514C-991B-D0AAF6D6A3CE}"/>
              </a:ext>
            </a:extLst>
          </p:cNvPr>
          <p:cNvSpPr txBox="1"/>
          <p:nvPr/>
        </p:nvSpPr>
        <p:spPr>
          <a:xfrm>
            <a:off x="3322321" y="6060719"/>
            <a:ext cx="5874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Questions? Contact </a:t>
            </a:r>
            <a:r>
              <a:rPr lang="en-US" dirty="0" err="1"/>
              <a:t>Robert.Zinke@jpl.nasa.gov</a:t>
            </a:r>
            <a:endParaRPr lang="en-US" dirty="0"/>
          </a:p>
        </p:txBody>
      </p:sp>
      <p:pic>
        <p:nvPicPr>
          <p:cNvPr id="13" name="Audio Recording Oct 10, 2020 at 12:14:56 PM" descr="Audio Recording Oct 10, 2020 at 12:14:56 PM">
            <a:hlinkClick r:id="" action="ppaction://media"/>
            <a:extLst>
              <a:ext uri="{FF2B5EF4-FFF2-40B4-BE49-F238E27FC236}">
                <a16:creationId xmlns:a16="http://schemas.microsoft.com/office/drawing/2014/main" id="{F4AEB7FE-2B86-B34C-ABF9-35B5F9AEE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112" y="6430051"/>
            <a:ext cx="291070" cy="2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256</Words>
  <Application>Microsoft Macintosh PowerPoint</Application>
  <PresentationFormat>Widescreen</PresentationFormat>
  <Paragraphs>39</Paragraphs>
  <Slides>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Office Theme</vt:lpstr>
      <vt:lpstr>2020 Postdoc Research Day: Tectonic Deformation  and Surface Processes of the Tibetan Plateau from Sentinel-1 InSAR Data</vt:lpstr>
      <vt:lpstr>Motivation – The India-Eurasia tectonic collision</vt:lpstr>
      <vt:lpstr>Platform and data</vt:lpstr>
      <vt:lpstr>InSAR velocity maps</vt:lpstr>
      <vt:lpstr>Geophysical impact - Tectonic faults</vt:lpstr>
      <vt:lpstr>Future directions and publications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Tectonic Deformation and Surface Processes of the Tibetan Plateau from Sentinel-1 InSAR Data</dc:title>
  <dc:creator>Microsoft Office User</dc:creator>
  <cp:lastModifiedBy>Microsoft Office User</cp:lastModifiedBy>
  <cp:revision>79</cp:revision>
  <dcterms:created xsi:type="dcterms:W3CDTF">2020-08-12T04:01:52Z</dcterms:created>
  <dcterms:modified xsi:type="dcterms:W3CDTF">2020-10-13T20:39:27Z</dcterms:modified>
</cp:coreProperties>
</file>