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20320000" cy="1143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0160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10160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10160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10160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10160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10160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10160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10160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10160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8E2"/>
          </a:solidFill>
        </a:fill>
      </a:tcStyle>
    </a:wholeTbl>
    <a:band2H>
      <a:tcTxStyle/>
      <a:tcStyle>
        <a:tcBdr/>
        <a:fill>
          <a:solidFill>
            <a:srgbClr val="E9EC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B"/>
          </a:solidFill>
        </a:fill>
      </a:tcStyle>
    </a:wholeTbl>
    <a:band2H>
      <a:tcTxStyle/>
      <a:tcStyle>
        <a:tcBdr/>
        <a:fill>
          <a:solidFill>
            <a:srgbClr val="E6E8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4CE"/>
          </a:solidFill>
        </a:fill>
      </a:tcStyle>
    </a:wholeTbl>
    <a:band2H>
      <a:tcTxStyle/>
      <a:tcStyle>
        <a:tcBdr/>
        <a:fill>
          <a:solidFill>
            <a:srgbClr val="F0F2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7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19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016000" latinLnBrk="0">
      <a:defRPr sz="2600">
        <a:latin typeface="+mn-lt"/>
        <a:ea typeface="+mn-ea"/>
        <a:cs typeface="+mn-cs"/>
        <a:sym typeface="Helvetica"/>
      </a:defRPr>
    </a:lvl1pPr>
    <a:lvl2pPr indent="228600" defTabSz="1016000" latinLnBrk="0">
      <a:defRPr sz="2600">
        <a:latin typeface="+mn-lt"/>
        <a:ea typeface="+mn-ea"/>
        <a:cs typeface="+mn-cs"/>
        <a:sym typeface="Helvetica"/>
      </a:defRPr>
    </a:lvl2pPr>
    <a:lvl3pPr indent="457200" defTabSz="1016000" latinLnBrk="0">
      <a:defRPr sz="2600">
        <a:latin typeface="+mn-lt"/>
        <a:ea typeface="+mn-ea"/>
        <a:cs typeface="+mn-cs"/>
        <a:sym typeface="Helvetica"/>
      </a:defRPr>
    </a:lvl3pPr>
    <a:lvl4pPr indent="685800" defTabSz="1016000" latinLnBrk="0">
      <a:defRPr sz="2600">
        <a:latin typeface="+mn-lt"/>
        <a:ea typeface="+mn-ea"/>
        <a:cs typeface="+mn-cs"/>
        <a:sym typeface="Helvetica"/>
      </a:defRPr>
    </a:lvl4pPr>
    <a:lvl5pPr indent="914400" defTabSz="1016000" latinLnBrk="0">
      <a:defRPr sz="2600">
        <a:latin typeface="+mn-lt"/>
        <a:ea typeface="+mn-ea"/>
        <a:cs typeface="+mn-cs"/>
        <a:sym typeface="Helvetica"/>
      </a:defRPr>
    </a:lvl5pPr>
    <a:lvl6pPr indent="1143000" defTabSz="1016000" latinLnBrk="0">
      <a:defRPr sz="2600">
        <a:latin typeface="+mn-lt"/>
        <a:ea typeface="+mn-ea"/>
        <a:cs typeface="+mn-cs"/>
        <a:sym typeface="Helvetica"/>
      </a:defRPr>
    </a:lvl6pPr>
    <a:lvl7pPr indent="1371600" defTabSz="1016000" latinLnBrk="0">
      <a:defRPr sz="2600">
        <a:latin typeface="+mn-lt"/>
        <a:ea typeface="+mn-ea"/>
        <a:cs typeface="+mn-cs"/>
        <a:sym typeface="Helvetica"/>
      </a:defRPr>
    </a:lvl7pPr>
    <a:lvl8pPr indent="1600200" defTabSz="1016000" latinLnBrk="0">
      <a:defRPr sz="2600">
        <a:latin typeface="+mn-lt"/>
        <a:ea typeface="+mn-ea"/>
        <a:cs typeface="+mn-cs"/>
        <a:sym typeface="Helvetica"/>
      </a:defRPr>
    </a:lvl8pPr>
    <a:lvl9pPr indent="1828800" defTabSz="1016000" latinLnBrk="0">
      <a:defRPr sz="2600">
        <a:latin typeface="+mn-lt"/>
        <a:ea typeface="+mn-ea"/>
        <a:cs typeface="+mn-cs"/>
        <a:sym typeface="Helvetic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/>
          <p:cNvSpPr>
            <a:spLocks noGrp="1"/>
          </p:cNvSpPr>
          <p:nvPr>
            <p:ph type="body" sz="quarter" idx="21"/>
          </p:nvPr>
        </p:nvSpPr>
        <p:spPr>
          <a:xfrm>
            <a:off x="1270000" y="4699000"/>
            <a:ext cx="17780000" cy="889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5200" b="1"/>
            </a:pPr>
            <a:endParaRPr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22"/>
          </p:nvPr>
        </p:nvSpPr>
        <p:spPr>
          <a:xfrm>
            <a:off x="1270000" y="5588000"/>
            <a:ext cx="17780000" cy="1778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</a:pPr>
            <a:endParaRPr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3"/>
          </p:nvPr>
        </p:nvSpPr>
        <p:spPr>
          <a:xfrm>
            <a:off x="1270000" y="9398000"/>
            <a:ext cx="17780000" cy="1143000"/>
          </a:xfrm>
          <a:prstGeom prst="rect">
            <a:avLst/>
          </a:prstGeom>
          <a:ln w="12700"/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sz="2200"/>
            </a:pPr>
            <a:endParaRPr/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270000" y="10545884"/>
            <a:ext cx="17780000" cy="884116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ClrTx/>
              <a:buSzTx/>
              <a:buFontTx/>
              <a:buNone/>
              <a:defRPr sz="1600">
                <a:solidFill>
                  <a:srgbClr val="808080"/>
                </a:solidFill>
              </a:defRPr>
            </a:pPr>
            <a:endParaRPr/>
          </a:p>
        </p:txBody>
      </p:sp>
      <p:pic>
        <p:nvPicPr>
          <p:cNvPr id="1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2286000"/>
            <a:ext cx="6604000" cy="183444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Body Level One…"/>
          <p:cNvSpPr txBox="1">
            <a:spLocks noGrp="1"/>
          </p:cNvSpPr>
          <p:nvPr>
            <p:ph type="body" sz="quarter" idx="25"/>
          </p:nvPr>
        </p:nvSpPr>
        <p:spPr>
          <a:xfrm>
            <a:off x="1270000" y="4064000"/>
            <a:ext cx="17780000" cy="63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1pPr>
            <a:lvl2pPr marL="0" indent="18288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2pPr>
            <a:lvl3pPr marL="0" indent="36576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54864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4pPr>
            <a:lvl5pPr marL="0" indent="73152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254000" y="3810000"/>
            <a:ext cx="19812000" cy="381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34719">
              <a:spcBef>
                <a:spcPts val="900"/>
              </a:spcBef>
              <a:buClrTx/>
              <a:buSzTx/>
              <a:buFontTx/>
              <a:buNone/>
              <a:defRPr sz="4784"/>
            </a:lvl1pPr>
            <a:lvl2pPr marL="0" indent="210311" algn="ctr" defTabSz="934719">
              <a:spcBef>
                <a:spcPts val="900"/>
              </a:spcBef>
              <a:buClrTx/>
              <a:buSzTx/>
              <a:buFontTx/>
              <a:buNone/>
              <a:defRPr sz="4416"/>
            </a:lvl2pPr>
            <a:lvl3pPr marL="0" indent="420623" algn="ctr" defTabSz="934719">
              <a:spcBef>
                <a:spcPts val="900"/>
              </a:spcBef>
              <a:buClrTx/>
              <a:buSzTx/>
              <a:buFontTx/>
              <a:buNone/>
              <a:defRPr sz="4048"/>
            </a:lvl3pPr>
            <a:lvl4pPr marL="0" indent="630936" algn="ctr" defTabSz="934719">
              <a:spcBef>
                <a:spcPts val="900"/>
              </a:spcBef>
              <a:buClrTx/>
              <a:buSzTx/>
              <a:buFontTx/>
              <a:buNone/>
              <a:defRPr sz="3680"/>
            </a:lvl4pPr>
            <a:lvl5pPr marL="0" indent="841247" algn="ctr" defTabSz="934719">
              <a:spcBef>
                <a:spcPts val="900"/>
              </a:spcBef>
              <a:buClrTx/>
              <a:buSzTx/>
              <a:buFontTx/>
              <a:buNone/>
              <a:defRPr sz="331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traight Connector 3"/>
          <p:cNvSpPr/>
          <p:nvPr/>
        </p:nvSpPr>
        <p:spPr>
          <a:xfrm>
            <a:off x="5588000" y="5715000"/>
            <a:ext cx="9144001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txBody>
          <a:bodyPr lIns="101600" tIns="101600" rIns="101600" bIns="101600"/>
          <a:lstStyle/>
          <a:p>
            <a:endParaRPr/>
          </a:p>
        </p:txBody>
      </p:sp>
      <p:sp>
        <p:nvSpPr>
          <p:cNvPr id="131" name="TextBox 4"/>
          <p:cNvSpPr txBox="1"/>
          <p:nvPr/>
        </p:nvSpPr>
        <p:spPr>
          <a:xfrm>
            <a:off x="0" y="6096000"/>
            <a:ext cx="20320000" cy="876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ctr">
              <a:defRPr sz="4400" spc="154">
                <a:solidFill>
                  <a:schemeClr val="accent1"/>
                </a:solidFill>
              </a:defRPr>
            </a:lvl1pPr>
          </a:lstStyle>
          <a:p>
            <a:r>
              <a:t>jpl.nasa.gov</a:t>
            </a:r>
          </a:p>
        </p:txBody>
      </p:sp>
      <p:pic>
        <p:nvPicPr>
          <p:cNvPr id="13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3048000"/>
            <a:ext cx="91440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_No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2286000"/>
            <a:ext cx="6604000" cy="1834445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 Placeholder 21"/>
          <p:cNvSpPr>
            <a:spLocks noGrp="1"/>
          </p:cNvSpPr>
          <p:nvPr>
            <p:ph type="body" sz="quarter" idx="21"/>
          </p:nvPr>
        </p:nvSpPr>
        <p:spPr>
          <a:xfrm>
            <a:off x="1270000" y="4699000"/>
            <a:ext cx="17780000" cy="889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5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Text Placeholder 21"/>
          <p:cNvSpPr>
            <a:spLocks noGrp="1"/>
          </p:cNvSpPr>
          <p:nvPr>
            <p:ph type="body" sz="quarter" idx="22"/>
          </p:nvPr>
        </p:nvSpPr>
        <p:spPr>
          <a:xfrm>
            <a:off x="1270000" y="5588000"/>
            <a:ext cx="17780000" cy="1778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Text Placeholder 21"/>
          <p:cNvSpPr>
            <a:spLocks noGrp="1"/>
          </p:cNvSpPr>
          <p:nvPr>
            <p:ph type="body" sz="quarter" idx="23"/>
          </p:nvPr>
        </p:nvSpPr>
        <p:spPr>
          <a:xfrm>
            <a:off x="1270000" y="9398000"/>
            <a:ext cx="17780000" cy="1143000"/>
          </a:xfrm>
          <a:prstGeom prst="rect">
            <a:avLst/>
          </a:prstGeom>
          <a:ln w="12700"/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270000" y="10545884"/>
            <a:ext cx="17780000" cy="884116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ClrTx/>
              <a:buSzTx/>
              <a:buFontTx/>
              <a:buNone/>
              <a:defRPr sz="1600"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25"/>
          </p:nvPr>
        </p:nvSpPr>
        <p:spPr>
          <a:xfrm>
            <a:off x="1270000" y="4064000"/>
            <a:ext cx="17780000" cy="63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1pPr>
            <a:lvl2pPr marL="0" indent="18288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2pPr>
            <a:lvl3pPr marL="0" indent="36576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54864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4pPr>
            <a:lvl5pPr marL="0" indent="731520" defTabSz="40640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_Sq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0" y="8636000"/>
            <a:ext cx="6604000" cy="183444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12065000" y="3048000"/>
            <a:ext cx="7620000" cy="1524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 algn="ctr">
              <a:buClrTx/>
              <a:buSzTx/>
              <a:buFontTx/>
              <a:buNone/>
              <a:defRPr sz="48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Picture Placeholder 18"/>
          <p:cNvSpPr>
            <a:spLocks noGrp="1"/>
          </p:cNvSpPr>
          <p:nvPr>
            <p:ph type="pic" idx="22"/>
          </p:nvPr>
        </p:nvSpPr>
        <p:spPr>
          <a:xfrm>
            <a:off x="-1" y="-1"/>
            <a:ext cx="11430001" cy="11430001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6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12065000" y="4826000"/>
            <a:ext cx="7620000" cy="1905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 algn="ctr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2065000" y="10668000"/>
            <a:ext cx="7620000" cy="762000"/>
          </a:xfrm>
          <a:prstGeom prst="rect">
            <a:avLst/>
          </a:prstGeom>
          <a:ln w="12700"/>
        </p:spPr>
        <p:txBody>
          <a:bodyPr anchor="b">
            <a:normAutofit/>
          </a:bodyPr>
          <a:lstStyle/>
          <a:p>
            <a:pPr marL="0" indent="0" algn="ctr">
              <a:spcBef>
                <a:spcPts val="4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quarter" idx="25"/>
          </p:nvPr>
        </p:nvSpPr>
        <p:spPr>
          <a:xfrm>
            <a:off x="12065000" y="1143000"/>
            <a:ext cx="7620000" cy="1905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1pPr>
            <a:lvl2pPr marL="0" indent="297179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2pPr>
            <a:lvl3pPr marL="0" indent="594359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3pPr>
            <a:lvl4pPr marL="0" indent="891539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4pPr>
            <a:lvl5pPr marL="0" indent="1188719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_Horz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6102" y="9377291"/>
            <a:ext cx="6474113" cy="179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Picture Placeholder 18"/>
          <p:cNvSpPr>
            <a:spLocks noGrp="1"/>
          </p:cNvSpPr>
          <p:nvPr>
            <p:ph type="pic" idx="21"/>
          </p:nvPr>
        </p:nvSpPr>
        <p:spPr>
          <a:xfrm>
            <a:off x="-1" y="-1"/>
            <a:ext cx="20320003" cy="6858001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8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35000" y="10795000"/>
            <a:ext cx="12700000" cy="635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35000" y="7112000"/>
            <a:ext cx="19050000" cy="1270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sz="3000">
                <a:solidFill>
                  <a:schemeClr val="accent1">
                    <a:lumOff val="23921"/>
                  </a:schemeClr>
                </a:solidFill>
              </a:defRPr>
            </a:pPr>
            <a:endParaRPr/>
          </a:p>
        </p:txBody>
      </p:sp>
      <p:sp>
        <p:nvSpPr>
          <p:cNvPr id="170" name="Body Level One…"/>
          <p:cNvSpPr txBox="1">
            <a:spLocks noGrp="1"/>
          </p:cNvSpPr>
          <p:nvPr>
            <p:ph type="body" sz="quarter" idx="24"/>
          </p:nvPr>
        </p:nvSpPr>
        <p:spPr>
          <a:xfrm>
            <a:off x="635000" y="8509000"/>
            <a:ext cx="12700000" cy="2159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77519">
              <a:spcBef>
                <a:spcPts val="500"/>
              </a:spcBef>
              <a:buClrTx/>
              <a:buSzTx/>
              <a:buFontTx/>
              <a:buNone/>
              <a:defRPr sz="2256">
                <a:solidFill>
                  <a:srgbClr val="FFFFFF"/>
                </a:solidFill>
              </a:defRPr>
            </a:lvl1pPr>
            <a:lvl2pPr marL="0" indent="214884" defTabSz="477519">
              <a:spcBef>
                <a:spcPts val="500"/>
              </a:spcBef>
              <a:buClrTx/>
              <a:buSzTx/>
              <a:buFontTx/>
              <a:buNone/>
              <a:defRPr sz="2256">
                <a:solidFill>
                  <a:srgbClr val="FFFFFF"/>
                </a:solidFill>
              </a:defRPr>
            </a:lvl2pPr>
            <a:lvl3pPr marL="0" indent="429768" defTabSz="477519">
              <a:spcBef>
                <a:spcPts val="500"/>
              </a:spcBef>
              <a:buClrTx/>
              <a:buSzTx/>
              <a:buFontTx/>
              <a:buNone/>
              <a:defRPr sz="2256">
                <a:solidFill>
                  <a:srgbClr val="FFFFFF"/>
                </a:solidFill>
              </a:defRPr>
            </a:lvl3pPr>
            <a:lvl4pPr marL="0" indent="644651" defTabSz="477519">
              <a:spcBef>
                <a:spcPts val="500"/>
              </a:spcBef>
              <a:buClrTx/>
              <a:buSzTx/>
              <a:buFontTx/>
              <a:buNone/>
              <a:defRPr sz="2256">
                <a:solidFill>
                  <a:srgbClr val="FFFFFF"/>
                </a:solidFill>
              </a:defRPr>
            </a:lvl4pPr>
            <a:lvl5pPr marL="0" indent="859536" defTabSz="477519">
              <a:spcBef>
                <a:spcPts val="500"/>
              </a:spcBef>
              <a:buClrTx/>
              <a:buSzTx/>
              <a:buFontTx/>
              <a:buNone/>
              <a:defRPr sz="2256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55257" y="10753020"/>
            <a:ext cx="44192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9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idx="22"/>
          </p:nvPr>
        </p:nvSpPr>
        <p:spPr>
          <a:xfrm>
            <a:off x="254000" y="1270000"/>
            <a:ext cx="19812000" cy="9144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55257" y="10753020"/>
            <a:ext cx="44192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21"/>
          </p:nvPr>
        </p:nvSpPr>
        <p:spPr>
          <a:xfrm>
            <a:off x="254000" y="1778000"/>
            <a:ext cx="19812000" cy="8636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Text Placeholder 13"/>
          <p:cNvSpPr>
            <a:spLocks noGrp="1"/>
          </p:cNvSpPr>
          <p:nvPr>
            <p:ph type="body" sz="quarter" idx="22"/>
          </p:nvPr>
        </p:nvSpPr>
        <p:spPr>
          <a:xfrm>
            <a:off x="254000" y="1143000"/>
            <a:ext cx="19812000" cy="508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Title Text"/>
          <p:cNvSpPr txBox="1">
            <a:spLocks noGrp="1"/>
          </p:cNvSpPr>
          <p:nvPr>
            <p:ph type="body" sz="quarter" idx="23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55257" y="10753020"/>
            <a:ext cx="44192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8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sz="half" idx="22"/>
          </p:nvPr>
        </p:nvSpPr>
        <p:spPr>
          <a:xfrm>
            <a:off x="254000" y="1270000"/>
            <a:ext cx="9652000" cy="9144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half" idx="23"/>
          </p:nvPr>
        </p:nvSpPr>
        <p:spPr>
          <a:xfrm>
            <a:off x="10414000" y="1270000"/>
            <a:ext cx="9652000" cy="9144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12065000" y="3048000"/>
            <a:ext cx="7620000" cy="1524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 algn="ctr">
              <a:buClrTx/>
              <a:buSzTx/>
              <a:buFontTx/>
              <a:buNone/>
              <a:defRPr sz="4800" b="1"/>
            </a:pPr>
            <a:endParaRPr/>
          </a:p>
        </p:txBody>
      </p:sp>
      <p:sp>
        <p:nvSpPr>
          <p:cNvPr id="26" name="Picture Placeholder 18"/>
          <p:cNvSpPr>
            <a:spLocks noGrp="1"/>
          </p:cNvSpPr>
          <p:nvPr>
            <p:ph type="pic" idx="22"/>
          </p:nvPr>
        </p:nvSpPr>
        <p:spPr>
          <a:xfrm>
            <a:off x="-1" y="-1"/>
            <a:ext cx="11430001" cy="11430001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12065000" y="4826000"/>
            <a:ext cx="7620000" cy="1905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 algn="ctr">
              <a:spcBef>
                <a:spcPts val="500"/>
              </a:spcBef>
              <a:buClrTx/>
              <a:buSzTx/>
              <a:buFontTx/>
              <a:buNone/>
              <a:defRPr sz="2200"/>
            </a:pPr>
            <a:endParaRPr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2065000" y="10668000"/>
            <a:ext cx="7620000" cy="762000"/>
          </a:xfrm>
          <a:prstGeom prst="rect">
            <a:avLst/>
          </a:prstGeom>
          <a:ln w="12700"/>
        </p:spPr>
        <p:txBody>
          <a:bodyPr anchor="b">
            <a:normAutofit/>
          </a:bodyPr>
          <a:lstStyle/>
          <a:p>
            <a:pPr marL="0" indent="0" algn="ctr">
              <a:spcBef>
                <a:spcPts val="400"/>
              </a:spcBef>
              <a:buClrTx/>
              <a:buSzTx/>
              <a:buFontTx/>
              <a:buNone/>
              <a:defRPr sz="1600">
                <a:solidFill>
                  <a:srgbClr val="808080"/>
                </a:solidFill>
              </a:defRPr>
            </a:pPr>
            <a:endParaRPr/>
          </a:p>
        </p:txBody>
      </p:sp>
      <p:pic>
        <p:nvPicPr>
          <p:cNvPr id="2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0" y="8636000"/>
            <a:ext cx="6604000" cy="1834445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Body Level One…"/>
          <p:cNvSpPr txBox="1">
            <a:spLocks noGrp="1"/>
          </p:cNvSpPr>
          <p:nvPr>
            <p:ph type="body" sz="quarter" idx="25"/>
          </p:nvPr>
        </p:nvSpPr>
        <p:spPr>
          <a:xfrm>
            <a:off x="12065000" y="1143000"/>
            <a:ext cx="7620000" cy="1905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1pPr>
            <a:lvl2pPr marL="0" indent="297179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2pPr>
            <a:lvl3pPr marL="0" indent="594359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3pPr>
            <a:lvl4pPr marL="0" indent="891539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4pPr>
            <a:lvl5pPr marL="0" indent="1188719" algn="ctr" defTabSz="660400">
              <a:spcBef>
                <a:spcPts val="300"/>
              </a:spcBef>
              <a:buClrTx/>
              <a:buSzTx/>
              <a:buFontTx/>
              <a:buNone/>
              <a:defRPr sz="195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55257" y="10753020"/>
            <a:ext cx="44192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54000" y="1270000"/>
            <a:ext cx="9906000" cy="5839943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9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254000" y="7239000"/>
            <a:ext cx="9906000" cy="1524000"/>
          </a:xfrm>
          <a:prstGeom prst="rect">
            <a:avLst/>
          </a:prstGeom>
          <a:ln w="12700"/>
        </p:spPr>
        <p:txBody>
          <a:bodyPr anchor="b">
            <a:normAutofit/>
          </a:bodyPr>
          <a:lstStyle/>
          <a:p>
            <a:pPr marL="0" indent="0">
              <a:spcBef>
                <a:spcPts val="400"/>
              </a:spcBef>
              <a:buClrTx/>
              <a:buSzTx/>
              <a:buFontTx/>
              <a:buNone/>
              <a:defRPr sz="34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" name="Title Text"/>
          <p:cNvSpPr txBox="1">
            <a:spLocks noGrp="1"/>
          </p:cNvSpPr>
          <p:nvPr>
            <p:ph type="body" sz="quarter" idx="23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half" idx="24"/>
          </p:nvPr>
        </p:nvSpPr>
        <p:spPr>
          <a:xfrm>
            <a:off x="10414000" y="1270000"/>
            <a:ext cx="9652000" cy="9144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and White Stri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55257" y="10753020"/>
            <a:ext cx="44192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9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Body Level One…"/>
          <p:cNvSpPr txBox="1">
            <a:spLocks noGrp="1"/>
          </p:cNvSpPr>
          <p:nvPr>
            <p:ph type="body" idx="22"/>
          </p:nvPr>
        </p:nvSpPr>
        <p:spPr>
          <a:xfrm>
            <a:off x="0" y="1143000"/>
            <a:ext cx="20320000" cy="9525000"/>
          </a:xfrm>
          <a:prstGeom prst="rect">
            <a:avLst/>
          </a:prstGeom>
          <a:solidFill>
            <a:srgbClr val="FFFFFF"/>
          </a:solidFill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and Dark Stri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55257" y="10753020"/>
            <a:ext cx="44192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8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22"/>
          </p:nvPr>
        </p:nvSpPr>
        <p:spPr>
          <a:xfrm>
            <a:off x="0" y="1143000"/>
            <a:ext cx="20320000" cy="9525000"/>
          </a:xfrm>
          <a:prstGeom prst="rect">
            <a:avLst/>
          </a:prstGeom>
          <a:solidFill>
            <a:srgbClr val="535353"/>
          </a:solidFill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oter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55257" y="10753020"/>
            <a:ext cx="44192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254000" y="3810000"/>
            <a:ext cx="19812000" cy="381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34719">
              <a:spcBef>
                <a:spcPts val="900"/>
              </a:spcBef>
              <a:buClrTx/>
              <a:buSzTx/>
              <a:buFontTx/>
              <a:buNone/>
              <a:defRPr sz="4784">
                <a:solidFill>
                  <a:srgbClr val="FFFFFF"/>
                </a:solidFill>
              </a:defRPr>
            </a:lvl1pPr>
            <a:lvl2pPr marL="0" indent="210311" algn="ctr" defTabSz="934719">
              <a:spcBef>
                <a:spcPts val="900"/>
              </a:spcBef>
              <a:buClrTx/>
              <a:buSzTx/>
              <a:buFontTx/>
              <a:buNone/>
              <a:defRPr sz="4416">
                <a:solidFill>
                  <a:srgbClr val="FFFFFF"/>
                </a:solidFill>
              </a:defRPr>
            </a:lvl2pPr>
            <a:lvl3pPr marL="0" indent="420623" algn="ctr" defTabSz="934719">
              <a:spcBef>
                <a:spcPts val="900"/>
              </a:spcBef>
              <a:buClrTx/>
              <a:buSzTx/>
              <a:buFontTx/>
              <a:buNone/>
              <a:defRPr sz="4048">
                <a:solidFill>
                  <a:srgbClr val="FFFFFF"/>
                </a:solidFill>
              </a:defRPr>
            </a:lvl3pPr>
            <a:lvl4pPr marL="0" indent="630936" algn="ctr" defTabSz="934719">
              <a:spcBef>
                <a:spcPts val="900"/>
              </a:spcBef>
              <a:buClrTx/>
              <a:buSzTx/>
              <a:buFontTx/>
              <a:buNone/>
              <a:defRPr sz="3680">
                <a:solidFill>
                  <a:srgbClr val="FFFFFF"/>
                </a:solidFill>
              </a:defRPr>
            </a:lvl4pPr>
            <a:lvl5pPr marL="0" indent="841247" algn="ctr" defTabSz="934719">
              <a:spcBef>
                <a:spcPts val="900"/>
              </a:spcBef>
              <a:buClrTx/>
              <a:buSzTx/>
              <a:buFontTx/>
              <a:buNone/>
              <a:defRPr sz="3312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3048000"/>
            <a:ext cx="9144000" cy="2540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traight Connector 3"/>
          <p:cNvSpPr/>
          <p:nvPr/>
        </p:nvSpPr>
        <p:spPr>
          <a:xfrm>
            <a:off x="5588000" y="5715000"/>
            <a:ext cx="9144001" cy="0"/>
          </a:xfrm>
          <a:prstGeom prst="line">
            <a:avLst/>
          </a:prstGeom>
          <a:ln w="12700">
            <a:solidFill>
              <a:srgbClr val="535353"/>
            </a:solidFill>
          </a:ln>
        </p:spPr>
        <p:txBody>
          <a:bodyPr lIns="101600" tIns="101600" rIns="101600" bIns="101600"/>
          <a:lstStyle/>
          <a:p>
            <a:endParaRPr/>
          </a:p>
        </p:txBody>
      </p:sp>
      <p:sp>
        <p:nvSpPr>
          <p:cNvPr id="260" name="TextBox 4"/>
          <p:cNvSpPr txBox="1"/>
          <p:nvPr/>
        </p:nvSpPr>
        <p:spPr>
          <a:xfrm>
            <a:off x="0" y="6096000"/>
            <a:ext cx="20320000" cy="876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ctr">
              <a:defRPr sz="4400" spc="154">
                <a:solidFill>
                  <a:schemeClr val="accent1"/>
                </a:solidFill>
              </a:defRPr>
            </a:lvl1pPr>
          </a:lstStyle>
          <a:p>
            <a:r>
              <a:t>jpl.nasa.gov</a:t>
            </a:r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18"/>
          <p:cNvSpPr>
            <a:spLocks noGrp="1"/>
          </p:cNvSpPr>
          <p:nvPr>
            <p:ph type="pic" idx="21"/>
          </p:nvPr>
        </p:nvSpPr>
        <p:spPr>
          <a:xfrm>
            <a:off x="-1" y="-1"/>
            <a:ext cx="20320003" cy="6858001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35000" y="10795000"/>
            <a:ext cx="12700000" cy="635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ClrTx/>
              <a:buSzTx/>
              <a:buFontTx/>
              <a:buNone/>
              <a:defRPr sz="1600"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635000" y="7112000"/>
            <a:ext cx="19050000" cy="1270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sz="3000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4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0" y="9398000"/>
            <a:ext cx="6604000" cy="183444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Body Level One…"/>
          <p:cNvSpPr txBox="1">
            <a:spLocks noGrp="1"/>
          </p:cNvSpPr>
          <p:nvPr>
            <p:ph type="body" sz="quarter" idx="24"/>
          </p:nvPr>
        </p:nvSpPr>
        <p:spPr>
          <a:xfrm>
            <a:off x="635000" y="8509000"/>
            <a:ext cx="12700000" cy="2159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77519">
              <a:spcBef>
                <a:spcPts val="500"/>
              </a:spcBef>
              <a:buClrTx/>
              <a:buSzTx/>
              <a:buFontTx/>
              <a:buNone/>
              <a:defRPr sz="2256"/>
            </a:lvl1pPr>
            <a:lvl2pPr marL="0" indent="214884" defTabSz="477519">
              <a:spcBef>
                <a:spcPts val="500"/>
              </a:spcBef>
              <a:buClrTx/>
              <a:buSzTx/>
              <a:buFontTx/>
              <a:buNone/>
              <a:defRPr sz="2256"/>
            </a:lvl2pPr>
            <a:lvl3pPr marL="0" indent="429768" defTabSz="477519">
              <a:spcBef>
                <a:spcPts val="500"/>
              </a:spcBef>
              <a:buClrTx/>
              <a:buSzTx/>
              <a:buFontTx/>
              <a:buNone/>
              <a:defRPr sz="2256"/>
            </a:lvl3pPr>
            <a:lvl4pPr marL="0" indent="644651" defTabSz="477519">
              <a:spcBef>
                <a:spcPts val="500"/>
              </a:spcBef>
              <a:buClrTx/>
              <a:buSzTx/>
              <a:buFontTx/>
              <a:buNone/>
              <a:defRPr sz="2256"/>
            </a:lvl4pPr>
            <a:lvl5pPr marL="0" indent="859536" defTabSz="477519">
              <a:spcBef>
                <a:spcPts val="500"/>
              </a:spcBef>
              <a:buClrTx/>
              <a:buSzTx/>
              <a:buFontTx/>
              <a:buNone/>
              <a:defRPr sz="225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1332" y="10289116"/>
            <a:ext cx="4741335" cy="609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/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22"/>
          </p:nvPr>
        </p:nvSpPr>
        <p:spPr>
          <a:xfrm>
            <a:off x="254000" y="1270000"/>
            <a:ext cx="19812000" cy="9144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21"/>
          </p:nvPr>
        </p:nvSpPr>
        <p:spPr>
          <a:xfrm>
            <a:off x="254000" y="1778000"/>
            <a:ext cx="19812000" cy="8636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22"/>
          </p:nvPr>
        </p:nvSpPr>
        <p:spPr>
          <a:xfrm>
            <a:off x="254000" y="1143000"/>
            <a:ext cx="19812000" cy="508000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sz="4000"/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body" sz="quarter" idx="23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/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/>
            </a:lvl1pPr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half" idx="22"/>
          </p:nvPr>
        </p:nvSpPr>
        <p:spPr>
          <a:xfrm>
            <a:off x="254000" y="1270000"/>
            <a:ext cx="9652000" cy="9144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23"/>
          </p:nvPr>
        </p:nvSpPr>
        <p:spPr>
          <a:xfrm>
            <a:off x="10414000" y="1270000"/>
            <a:ext cx="9652000" cy="9144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54000" y="1270000"/>
            <a:ext cx="9906000" cy="5839943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1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254000" y="7239000"/>
            <a:ext cx="9906000" cy="1524000"/>
          </a:xfrm>
          <a:prstGeom prst="rect">
            <a:avLst/>
          </a:prstGeom>
          <a:ln w="12700"/>
        </p:spPr>
        <p:txBody>
          <a:bodyPr anchor="b">
            <a:normAutofit/>
          </a:bodyPr>
          <a:lstStyle/>
          <a:p>
            <a:pPr marL="0" indent="0">
              <a:spcBef>
                <a:spcPts val="400"/>
              </a:spcBef>
              <a:buClrTx/>
              <a:buSzTx/>
              <a:buFontTx/>
              <a:buNone/>
              <a:defRPr sz="3400" b="1"/>
            </a:pPr>
            <a:endParaRPr/>
          </a:p>
        </p:txBody>
      </p:sp>
      <p:sp>
        <p:nvSpPr>
          <p:cNvPr id="82" name="Title Text"/>
          <p:cNvSpPr txBox="1">
            <a:spLocks noGrp="1"/>
          </p:cNvSpPr>
          <p:nvPr>
            <p:ph type="body" sz="quarter" idx="23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/>
            </a:lvl1pPr>
          </a:lstStyle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24"/>
          </p:nvPr>
        </p:nvSpPr>
        <p:spPr>
          <a:xfrm>
            <a:off x="10414000" y="1270000"/>
            <a:ext cx="9652000" cy="91440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/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22"/>
          </p:nvPr>
        </p:nvSpPr>
        <p:spPr>
          <a:xfrm>
            <a:off x="0" y="1143000"/>
            <a:ext cx="20320000" cy="9525000"/>
          </a:xfrm>
          <a:prstGeom prst="rect">
            <a:avLst/>
          </a:prstGeom>
          <a:solidFill>
            <a:srgbClr val="000000"/>
          </a:solidFill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and Ligh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54000" y="127000"/>
            <a:ext cx="19812000" cy="889000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5000" b="1" spc="-100"/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22"/>
          </p:nvPr>
        </p:nvSpPr>
        <p:spPr>
          <a:xfrm>
            <a:off x="0" y="1143000"/>
            <a:ext cx="20320000" cy="9525000"/>
          </a:xfrm>
          <a:prstGeom prst="rect">
            <a:avLst/>
          </a:prstGeom>
          <a:solidFill>
            <a:schemeClr val="accent2">
              <a:lumOff val="16470"/>
            </a:schemeClr>
          </a:solidFill>
        </p:spPr>
        <p:txBody>
          <a:bodyPr lIns="45719" tIns="45719" rIns="45719" bIns="45719">
            <a:normAutofit/>
          </a:bodyPr>
          <a:lstStyle>
            <a:lvl1pPr marL="254000" indent="-254000" defTabSz="457200">
              <a:buClrTx/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08000" indent="-254000" defTabSz="457200">
              <a:buClrTx/>
              <a:buSzPct val="50000"/>
              <a:buChar char="✦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62000" indent="-254000" defTabSz="457200">
              <a:buClrTx/>
              <a:buSzPct val="50000"/>
              <a:buChar char="❖"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016000" indent="-254000" defTabSz="457200">
              <a:buClrTx/>
              <a:buChar char="‣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70000" indent="-254000" defTabSz="457200">
              <a:buClrTx/>
              <a:buChar char="-"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55258" y="10753020"/>
            <a:ext cx="441921" cy="444501"/>
          </a:xfrm>
          <a:prstGeom prst="rect">
            <a:avLst/>
          </a:prstGeom>
          <a:ln w="25400">
            <a:miter lim="400000"/>
          </a:ln>
        </p:spPr>
        <p:txBody>
          <a:bodyPr wrap="none" lIns="101600" tIns="101600" rIns="101600" bIns="101600" anchor="ctr">
            <a:spAutoFit/>
          </a:bodyPr>
          <a:lstStyle>
            <a:lvl1pPr algn="r">
              <a:defRPr sz="16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Box 5"/>
          <p:cNvSpPr txBox="1"/>
          <p:nvPr/>
        </p:nvSpPr>
        <p:spPr>
          <a:xfrm>
            <a:off x="17457639" y="10692342"/>
            <a:ext cx="2538022" cy="533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r">
              <a:defRPr sz="2200" b="1" spc="154">
                <a:solidFill>
                  <a:schemeClr val="accent1"/>
                </a:solidFill>
              </a:defRPr>
            </a:lvl1pPr>
          </a:lstStyle>
          <a:p>
            <a:r>
              <a:t>jpl.nasa.gov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015999" y="457728"/>
            <a:ext cx="18288003" cy="22092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015999" y="2666999"/>
            <a:ext cx="18288003" cy="8763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med"/>
  <p:txStyles>
    <p:titleStyle>
      <a:lvl1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513398" marR="0" indent="-513398" algn="l" defTabSz="10160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08080"/>
        </a:buClr>
        <a:buSzPct val="100000"/>
        <a:buFont typeface="Helvetica"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027642" marR="0" indent="-570442" algn="l" defTabSz="10160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08080"/>
        </a:buClr>
        <a:buSzPct val="100000"/>
        <a:buFont typeface="Helvetica"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556148" marR="0" indent="-641748" algn="l" defTabSz="10160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08080"/>
        </a:buClr>
        <a:buSzPct val="100000"/>
        <a:buFont typeface="Helvetica"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105026" marR="0" indent="-733426" algn="l" defTabSz="10160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08080"/>
        </a:buClr>
        <a:buSzPct val="100000"/>
        <a:buFont typeface="Helvetica"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84464" marR="0" indent="-855664" algn="l" defTabSz="10160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08080"/>
        </a:buClr>
        <a:buSzPct val="100000"/>
        <a:buFont typeface="Helvetica"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788920" marR="0" indent="-502920" algn="l" defTabSz="10160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08080"/>
        </a:buClr>
        <a:buSzPct val="100000"/>
        <a:buFont typeface="Helvetica"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246120" marR="0" indent="-502920" algn="l" defTabSz="10160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08080"/>
        </a:buClr>
        <a:buSzPct val="100000"/>
        <a:buFont typeface="Helvetica"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703320" marR="0" indent="-502920" algn="l" defTabSz="10160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08080"/>
        </a:buClr>
        <a:buSzPct val="100000"/>
        <a:buFont typeface="Helvetica"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160520" marR="0" indent="-502920" algn="l" defTabSz="10160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08080"/>
        </a:buClr>
        <a:buSzPct val="100000"/>
        <a:buFont typeface="Helvetica"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hyperlink" Target="mailto:marcos.longo@jpl.nasa.gov" TargetMode="Externa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bt.inpe.br/degrad/" TargetMode="Externa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dx.doi.org/10.1126/science.1118051" TargetMode="External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dx.doi.org/10.1098/rstb.2012.0163" TargetMode="External"/><Relationship Id="rId11" Type="http://schemas.openxmlformats.org/officeDocument/2006/relationships/hyperlink" Target="https://www.gleam.eu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hyperlink" Target="http://10.1038/s41558-018-0177-y" TargetMode="External"/><Relationship Id="rId9" Type="http://schemas.openxmlformats.org/officeDocument/2006/relationships/hyperlink" Target="http://www.obt.inpe.br/OBT/assuntos/programas/amazonia/prode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hyperlink" Target="https://dx.doi.org/10.1029/2020JG005677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hyperlink" Target="https://dx.doi.org/10.1002/2016GB005465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bt.inpe.br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10.1371/journal.pone.0169748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dx.doi.org/10.1002/qj.3803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ecostress.jpl.nasa.gov" TargetMode="External"/><Relationship Id="rId10" Type="http://schemas.openxmlformats.org/officeDocument/2006/relationships/hyperlink" Target="https://www.paisagenslidar.cnptia.embrapa.br/webgis/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x.doi.org/10.1126/sciadv.aaz8360" TargetMode="External"/><Relationship Id="rId13" Type="http://schemas.openxmlformats.org/officeDocument/2006/relationships/hyperlink" Target="https://dx.doi.org/10.5194/bg-16-3457-2019" TargetMode="External"/><Relationship Id="rId18" Type="http://schemas.openxmlformats.org/officeDocument/2006/relationships/hyperlink" Target="https://www.xcdsystem.com/atbc/program/MLpmKXQ/index.cfm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dx.doi.org/10.1016/j.agrformet.2019.107786" TargetMode="External"/><Relationship Id="rId12" Type="http://schemas.openxmlformats.org/officeDocument/2006/relationships/hyperlink" Target="https://dx.doi.org/10.1016/j.rse.2019.111323" TargetMode="External"/><Relationship Id="rId17" Type="http://schemas.openxmlformats.org/officeDocument/2006/relationships/hyperlink" Target="https://cce-datasharing.gsfc.nasa.gov/conferences/absbyid/69/17/h/1/" TargetMode="External"/><Relationship Id="rId2" Type="http://schemas.openxmlformats.org/officeDocument/2006/relationships/audio" Target="../media/media6.m4a"/><Relationship Id="rId16" Type="http://schemas.openxmlformats.org/officeDocument/2006/relationships/hyperlink" Target="https://dx.doi.org/https:/agu.confex.com/agu/fm19/meetingapp.cgi/Paper/508929" TargetMode="External"/><Relationship Id="rId20" Type="http://schemas.openxmlformats.org/officeDocument/2006/relationships/image" Target="../media/image5.png"/><Relationship Id="rId1" Type="http://schemas.microsoft.com/office/2007/relationships/media" Target="../media/media6.m4a"/><Relationship Id="rId6" Type="http://schemas.openxmlformats.org/officeDocument/2006/relationships/hyperlink" Target="https://dx.doi.org/10.5194/bg-2019-129" TargetMode="External"/><Relationship Id="rId11" Type="http://schemas.openxmlformats.org/officeDocument/2006/relationships/hyperlink" Target="https://dx.doi.org/10.1111/nph.15636" TargetMode="External"/><Relationship Id="rId5" Type="http://schemas.openxmlformats.org/officeDocument/2006/relationships/hyperlink" Target="https://dx.doi.org/10.1002/eap.2154" TargetMode="External"/><Relationship Id="rId15" Type="http://schemas.openxmlformats.org/officeDocument/2006/relationships/hyperlink" Target="https://dx.doi.org/10.5194/egusphere-egu2020-4801" TargetMode="External"/><Relationship Id="rId10" Type="http://schemas.openxmlformats.org/officeDocument/2006/relationships/hyperlink" Target="https://dx.doi.org/10.5194/gmd-%2012-4347-2019" TargetMode="External"/><Relationship Id="rId19" Type="http://schemas.openxmlformats.org/officeDocument/2006/relationships/hyperlink" Target="https://agu.confex.com/agu/fm18/meetingapp.cgi/Paper/427911" TargetMode="External"/><Relationship Id="rId4" Type="http://schemas.openxmlformats.org/officeDocument/2006/relationships/hyperlink" Target="https://dx.doi.org/10.1029/2020JG005677" TargetMode="External"/><Relationship Id="rId9" Type="http://schemas.openxmlformats.org/officeDocument/2006/relationships/hyperlink" Target="https://dx.doi.org/10.5194/gmd-12-4309-2019" TargetMode="External"/><Relationship Id="rId14" Type="http://schemas.openxmlformats.org/officeDocument/2006/relationships/hyperlink" Target="https://agu.confex.com/agu/fm20/meetingapp.cgi/Paper/68839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Placeholder 18" descr="Picture Placeholder 18"/>
          <p:cNvPicPr>
            <a:picLocks noGrp="1"/>
          </p:cNvPicPr>
          <p:nvPr>
            <p:ph type="pic" idx="21"/>
          </p:nvPr>
        </p:nvPicPr>
        <p:blipFill>
          <a:blip r:embed="rId4"/>
          <a:srcRect t="26087" b="28912"/>
          <a:stretch>
            <a:fillRect/>
          </a:stretch>
        </p:blipFill>
        <p:spPr>
          <a:xfrm>
            <a:off x="-1" y="-1"/>
            <a:ext cx="20320003" cy="6858001"/>
          </a:xfrm>
          <a:prstGeom prst="rect">
            <a:avLst/>
          </a:prstGeom>
        </p:spPr>
      </p:pic>
      <p:sp>
        <p:nvSpPr>
          <p:cNvPr id="272" name="Text Placeholder 20"/>
          <p:cNvSpPr>
            <a:spLocks noGrp="1"/>
          </p:cNvSpPr>
          <p:nvPr>
            <p:ph type="body" idx="23"/>
          </p:nvPr>
        </p:nvSpPr>
        <p:spPr>
          <a:xfrm>
            <a:off x="254000" y="6985000"/>
            <a:ext cx="19812000" cy="1016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 defTabSz="995680">
              <a:spcBef>
                <a:spcPts val="400"/>
              </a:spcBef>
              <a:buClrTx/>
              <a:buSzTx/>
              <a:buFontTx/>
              <a:buNone/>
              <a:defRPr sz="4900" b="1"/>
            </a:lvl1pPr>
          </a:lstStyle>
          <a:p>
            <a:r>
              <a:t>Impacts of Amazon forest degradation on ecosystem water stress</a:t>
            </a:r>
          </a:p>
        </p:txBody>
      </p:sp>
      <p:sp>
        <p:nvSpPr>
          <p:cNvPr id="273" name="Marcos Longo…"/>
          <p:cNvSpPr txBox="1">
            <a:spLocks noGrp="1"/>
          </p:cNvSpPr>
          <p:nvPr>
            <p:ph type="body" idx="24"/>
          </p:nvPr>
        </p:nvSpPr>
        <p:spPr>
          <a:xfrm>
            <a:off x="380999" y="8000999"/>
            <a:ext cx="12700002" cy="282956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21359">
              <a:spcBef>
                <a:spcPts val="800"/>
              </a:spcBef>
              <a:defRPr sz="3407">
                <a:solidFill>
                  <a:schemeClr val="accent4">
                    <a:lumOff val="-9882"/>
                  </a:schemeClr>
                </a:solidFill>
              </a:defRPr>
            </a:pPr>
            <a:r>
              <a:rPr dirty="0"/>
              <a:t>Marcos Longo</a:t>
            </a:r>
          </a:p>
          <a:p>
            <a:pPr defTabSz="721359">
              <a:spcBef>
                <a:spcPts val="0"/>
              </a:spcBef>
              <a:defRPr sz="2272"/>
            </a:pPr>
            <a:r>
              <a:rPr dirty="0">
                <a:uFill>
                  <a:solidFill>
                    <a:srgbClr val="0E7EE0"/>
                  </a:solidFill>
                </a:uFill>
                <a:hlinkClick r:id="rId5"/>
              </a:rPr>
              <a:t>marcos.longo@jpl.nasa.gov</a:t>
            </a:r>
            <a:r>
              <a:rPr dirty="0"/>
              <a:t> </a:t>
            </a:r>
          </a:p>
          <a:p>
            <a:pPr defTabSz="721359">
              <a:spcBef>
                <a:spcPts val="0"/>
              </a:spcBef>
              <a:defRPr sz="2272"/>
            </a:pPr>
            <a:endParaRPr dirty="0"/>
          </a:p>
          <a:p>
            <a:pPr defTabSz="721359">
              <a:spcBef>
                <a:spcPts val="0"/>
              </a:spcBef>
              <a:defRPr sz="2272"/>
            </a:pPr>
            <a:r>
              <a:rPr dirty="0"/>
              <a:t>Organization: 329G</a:t>
            </a:r>
          </a:p>
          <a:p>
            <a:pPr defTabSz="721359">
              <a:spcBef>
                <a:spcPts val="0"/>
              </a:spcBef>
              <a:defRPr sz="2272"/>
            </a:pPr>
            <a:r>
              <a:rPr dirty="0"/>
              <a:t>Advisor: Sassan Saatchi (329G)</a:t>
            </a:r>
          </a:p>
          <a:p>
            <a:pPr defTabSz="721359">
              <a:spcBef>
                <a:spcPts val="0"/>
              </a:spcBef>
              <a:defRPr sz="2272"/>
            </a:pPr>
            <a:r>
              <a:rPr dirty="0"/>
              <a:t>Postdoc Program: NPP</a:t>
            </a:r>
            <a:endParaRPr lang="en-US" dirty="0"/>
          </a:p>
          <a:p>
            <a:pPr defTabSz="721359">
              <a:spcBef>
                <a:spcPts val="0"/>
              </a:spcBef>
              <a:defRPr sz="2272"/>
            </a:pPr>
            <a:r>
              <a:rPr lang="en-US" dirty="0">
                <a:solidFill>
                  <a:srgbClr val="808080"/>
                </a:solidFill>
              </a:rPr>
              <a:t>2020 Postdoc Research Day Presentation Conference</a:t>
            </a:r>
          </a:p>
        </p:txBody>
      </p:sp>
      <p:pic>
        <p:nvPicPr>
          <p:cNvPr id="274" name="IMG_2945.jpeg" descr="IMG_2945.jpeg"/>
          <p:cNvPicPr>
            <a:picLocks noChangeAspect="1"/>
          </p:cNvPicPr>
          <p:nvPr/>
        </p:nvPicPr>
        <p:blipFill>
          <a:blip r:embed="rId6"/>
          <a:srcRect t="21666" b="33333"/>
          <a:stretch>
            <a:fillRect/>
          </a:stretch>
        </p:blipFill>
        <p:spPr>
          <a:xfrm>
            <a:off x="0" y="-1"/>
            <a:ext cx="20320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000" y="58420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3DDC89-EF32-9E4F-B702-FCAFC6609D26}"/>
              </a:ext>
            </a:extLst>
          </p:cNvPr>
          <p:cNvSpPr/>
          <p:nvPr/>
        </p:nvSpPr>
        <p:spPr>
          <a:xfrm>
            <a:off x="0" y="11029890"/>
            <a:ext cx="3278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© 2020. All rights reserved.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5000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7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568268" y="10753020"/>
            <a:ext cx="328911" cy="4445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78" name="Introduction"/>
          <p:cNvSpPr txBox="1">
            <a:spLocks noGrp="1"/>
          </p:cNvSpPr>
          <p:nvPr>
            <p:ph type="body" idx="21"/>
          </p:nvPr>
        </p:nvSpPr>
        <p:spPr>
          <a:xfrm>
            <a:off x="254000" y="0"/>
            <a:ext cx="19812000" cy="88900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4">
                    <a:lumOff val="-9882"/>
                  </a:schemeClr>
                </a:solidFill>
              </a:defRPr>
            </a:lvl1pPr>
          </a:lstStyle>
          <a:p>
            <a:r>
              <a:t>Introduction</a:t>
            </a:r>
          </a:p>
        </p:txBody>
      </p:sp>
      <p:sp>
        <p:nvSpPr>
          <p:cNvPr id="279" name="Saatchi, Longo et al. (in prep.)"/>
          <p:cNvSpPr txBox="1"/>
          <p:nvPr/>
        </p:nvSpPr>
        <p:spPr>
          <a:xfrm>
            <a:off x="6683723" y="6396824"/>
            <a:ext cx="5080001" cy="444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defTabSz="457200">
              <a:lnSpc>
                <a:spcPct val="90000"/>
              </a:lnSpc>
              <a:defRPr sz="2500">
                <a:solidFill>
                  <a:srgbClr val="A7A7A7"/>
                </a:solidFill>
              </a:defRPr>
            </a:pPr>
            <a:r>
              <a:t>Saatchi, Longo et al. (</a:t>
            </a:r>
            <a:r>
              <a:rPr i="1"/>
              <a:t>in prep.</a:t>
            </a:r>
            <a:r>
              <a:t>)</a:t>
            </a:r>
          </a:p>
        </p:txBody>
      </p:sp>
      <p:sp>
        <p:nvSpPr>
          <p:cNvPr id="280" name="Staal et al. (2018) Nat. Clim. Change"/>
          <p:cNvSpPr txBox="1"/>
          <p:nvPr/>
        </p:nvSpPr>
        <p:spPr>
          <a:xfrm>
            <a:off x="127000" y="7112000"/>
            <a:ext cx="3048000" cy="762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 sz="2500">
                <a:solidFill>
                  <a:srgbClr val="A7A7A7"/>
                </a:solidFill>
              </a:defRPr>
            </a:pPr>
            <a:r>
              <a:t>Staal et al. (2018) </a:t>
            </a:r>
            <a:r>
              <a:rPr i="1" u="sng">
                <a:solidFill>
                  <a:schemeClr val="accent1"/>
                </a:solidFill>
                <a:uFill>
                  <a:solidFill>
                    <a:srgbClr val="0E7EE0"/>
                  </a:solidFill>
                </a:uFill>
                <a:hlinkClick r:id="rId4"/>
              </a:rPr>
              <a:t>Nat. Clim. Change</a:t>
            </a:r>
            <a:r>
              <a:rPr i="1" u="sng"/>
              <a:t> </a:t>
            </a:r>
          </a:p>
        </p:txBody>
      </p:sp>
      <p:grpSp>
        <p:nvGrpSpPr>
          <p:cNvPr id="284" name="Group"/>
          <p:cNvGrpSpPr/>
          <p:nvPr/>
        </p:nvGrpSpPr>
        <p:grpSpPr>
          <a:xfrm>
            <a:off x="11811000" y="1143000"/>
            <a:ext cx="8382001" cy="5923952"/>
            <a:chOff x="0" y="0"/>
            <a:chExt cx="8382000" cy="5923951"/>
          </a:xfrm>
        </p:grpSpPr>
        <p:pic>
          <p:nvPicPr>
            <p:cNvPr id="281" name="128_Deforest+Degraded.png" descr="128_Deforest+Degra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382000" cy="5923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Burned: Morton et al. (2013)…"/>
            <p:cNvSpPr/>
            <p:nvPr/>
          </p:nvSpPr>
          <p:spPr>
            <a:xfrm>
              <a:off x="862339" y="36959"/>
              <a:ext cx="3066473" cy="9353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500">
                  <a:solidFill>
                    <a:srgbClr val="FFFFFF"/>
                  </a:solidFill>
                </a:defRPr>
              </a:pPr>
              <a:r>
                <a:rPr dirty="0"/>
                <a:t>Burned: </a:t>
              </a:r>
              <a:r>
                <a:rPr u="sng" dirty="0">
                  <a:solidFill>
                    <a:schemeClr val="accent1">
                      <a:lumOff val="11960"/>
                    </a:schemeClr>
                  </a:solidFill>
                  <a:uFill>
                    <a:solidFill>
                      <a:srgbClr val="0E7EE0"/>
                    </a:solidFill>
                  </a:uFill>
                  <a:hlinkClick r:id="rId6"/>
                </a:rPr>
                <a:t>Morton et al. (2013)</a:t>
              </a:r>
            </a:p>
            <a:p>
              <a:pPr>
                <a:defRPr sz="1500">
                  <a:solidFill>
                    <a:srgbClr val="FFFFFF"/>
                  </a:solidFill>
                </a:defRPr>
              </a:pPr>
              <a:r>
                <a:rPr dirty="0"/>
                <a:t>Logged: </a:t>
              </a:r>
              <a:r>
                <a:rPr u="sng" dirty="0">
                  <a:solidFill>
                    <a:schemeClr val="accent1">
                      <a:lumOff val="11960"/>
                    </a:schemeClr>
                  </a:solidFill>
                  <a:uFill>
                    <a:solidFill>
                      <a:srgbClr val="0E7EE0"/>
                    </a:solidFill>
                  </a:uFill>
                  <a:hlinkClick r:id="rId7"/>
                </a:rPr>
                <a:t>Asner et al. (2005)</a:t>
              </a:r>
            </a:p>
            <a:p>
              <a:pPr>
                <a:defRPr sz="1500">
                  <a:solidFill>
                    <a:srgbClr val="FFFFFF"/>
                  </a:solidFill>
                </a:defRPr>
              </a:pPr>
              <a:r>
                <a:rPr dirty="0"/>
                <a:t>Degraded: </a:t>
              </a:r>
              <a:r>
                <a:rPr u="sng" dirty="0">
                  <a:solidFill>
                    <a:schemeClr val="accent1">
                      <a:lumOff val="11960"/>
                    </a:schemeClr>
                  </a:solidFill>
                  <a:uFill>
                    <a:solidFill>
                      <a:srgbClr val="0E7EE0"/>
                    </a:solidFill>
                  </a:uFill>
                  <a:hlinkClick r:id="rId8"/>
                </a:rPr>
                <a:t>DEGRAD-INPE (2017)</a:t>
              </a:r>
            </a:p>
            <a:p>
              <a:pPr>
                <a:defRPr sz="1500">
                  <a:solidFill>
                    <a:srgbClr val="FFFFFF"/>
                  </a:solidFill>
                </a:defRPr>
              </a:pPr>
              <a:r>
                <a:rPr dirty="0"/>
                <a:t>Deforested: </a:t>
              </a:r>
              <a:r>
                <a:rPr u="sng" dirty="0">
                  <a:solidFill>
                    <a:schemeClr val="accent1">
                      <a:lumOff val="11960"/>
                    </a:schemeClr>
                  </a:solidFill>
                  <a:uFill>
                    <a:solidFill>
                      <a:srgbClr val="0E7EE0"/>
                    </a:solidFill>
                  </a:uFill>
                  <a:hlinkClick r:id="rId9"/>
                </a:rPr>
                <a:t>PRODES-INPE (2020)</a:t>
              </a:r>
            </a:p>
          </p:txBody>
        </p:sp>
        <p:pic>
          <p:nvPicPr>
            <p:cNvPr id="283" name="128_Deforest+Degraded.png" descr="128_Deforest+Degraded.png"/>
            <p:cNvPicPr>
              <a:picLocks noChangeAspect="1"/>
            </p:cNvPicPr>
            <p:nvPr/>
          </p:nvPicPr>
          <p:blipFill>
            <a:blip r:embed="rId5"/>
            <a:srcRect l="6700" t="1543" r="90216" b="85106"/>
            <a:stretch>
              <a:fillRect/>
            </a:stretch>
          </p:blipFill>
          <p:spPr>
            <a:xfrm>
              <a:off x="561823" y="36959"/>
              <a:ext cx="305530" cy="93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5" name="Amazon evapotranspiration (ET): significant role on climate across South America…"/>
          <p:cNvSpPr txBox="1"/>
          <p:nvPr/>
        </p:nvSpPr>
        <p:spPr>
          <a:xfrm>
            <a:off x="127000" y="8255000"/>
            <a:ext cx="20066001" cy="2286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marL="228600" indent="-228600" defTabSz="457200">
              <a:spcBef>
                <a:spcPts val="1000"/>
              </a:spcBef>
              <a:buSzPct val="50000"/>
              <a:buChar char="•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Amazon evapotranspiration (ET): significant role on climate across South America </a:t>
            </a:r>
          </a:p>
          <a:p>
            <a:pPr marL="228600" indent="-228600" defTabSz="457200">
              <a:spcBef>
                <a:spcPts val="1000"/>
              </a:spcBef>
              <a:buSzPct val="50000"/>
              <a:buChar char="•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ET decreases since 1980 over the Eastern and Southern Amazon</a:t>
            </a:r>
          </a:p>
          <a:p>
            <a:pPr marL="228600" indent="-228600" defTabSz="457200">
              <a:spcBef>
                <a:spcPts val="1000"/>
              </a:spcBef>
              <a:buSzPct val="50000"/>
              <a:buChar char="•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Arc of deforestation: areas with pervasive deforestation, degradation, and fragmentation</a:t>
            </a:r>
          </a:p>
        </p:txBody>
      </p:sp>
      <p:grpSp>
        <p:nvGrpSpPr>
          <p:cNvPr id="288" name="Group"/>
          <p:cNvGrpSpPr/>
          <p:nvPr/>
        </p:nvGrpSpPr>
        <p:grpSpPr>
          <a:xfrm>
            <a:off x="4886526" y="1596604"/>
            <a:ext cx="6858001" cy="4831653"/>
            <a:chOff x="0" y="0"/>
            <a:chExt cx="6858000" cy="4831651"/>
          </a:xfrm>
        </p:grpSpPr>
        <p:pic>
          <p:nvPicPr>
            <p:cNvPr id="286" name="LT_ET_Amazon.png" descr="LT_ET_Amazon.png"/>
            <p:cNvPicPr>
              <a:picLocks noChangeAspect="1"/>
            </p:cNvPicPr>
            <p:nvPr/>
          </p:nvPicPr>
          <p:blipFill>
            <a:blip r:embed="rId10"/>
            <a:srcRect r="65409"/>
            <a:stretch>
              <a:fillRect/>
            </a:stretch>
          </p:blipFill>
          <p:spPr>
            <a:xfrm>
              <a:off x="0" y="0"/>
              <a:ext cx="6858000" cy="4831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ET Trend – GLEAMv3…"/>
            <p:cNvSpPr/>
            <p:nvPr/>
          </p:nvSpPr>
          <p:spPr>
            <a:xfrm>
              <a:off x="3686179" y="69147"/>
              <a:ext cx="3121317" cy="780522"/>
            </a:xfrm>
            <a:prstGeom prst="rect">
              <a:avLst/>
            </a:prstGeom>
            <a:solidFill>
              <a:srgbClr val="D0D0D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r">
                <a:lnSpc>
                  <a:spcPct val="80000"/>
                </a:lnSpc>
                <a:defRPr sz="2200" b="1"/>
              </a:pPr>
              <a:r>
                <a:t>ET Trend – </a:t>
              </a:r>
              <a:r>
                <a:rPr>
                  <a:solidFill>
                    <a:schemeClr val="accent3"/>
                  </a:solidFill>
                  <a:uFill>
                    <a:solidFill>
                      <a:srgbClr val="0E7EE0"/>
                    </a:solidFill>
                  </a:uFill>
                  <a:hlinkClick r:id="rId11"/>
                </a:rPr>
                <a:t>GLEAMv3</a:t>
              </a:r>
            </a:p>
            <a:p>
              <a:pPr algn="r">
                <a:lnSpc>
                  <a:spcPct val="80000"/>
                </a:lnSpc>
                <a:defRPr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(1980–2018)</a:t>
              </a:r>
            </a:p>
          </p:txBody>
        </p:sp>
      </p:grpSp>
      <p:grpSp>
        <p:nvGrpSpPr>
          <p:cNvPr id="291" name="Group"/>
          <p:cNvGrpSpPr/>
          <p:nvPr/>
        </p:nvGrpSpPr>
        <p:grpSpPr>
          <a:xfrm>
            <a:off x="253471" y="1252380"/>
            <a:ext cx="4445001" cy="5843920"/>
            <a:chOff x="0" y="0"/>
            <a:chExt cx="4445000" cy="5843918"/>
          </a:xfrm>
        </p:grpSpPr>
        <p:pic>
          <p:nvPicPr>
            <p:cNvPr id="289" name="staal_et_al_2018_ncc_fig2c.pdf" descr="staal_et_al_2018_ncc_fig2c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4445000" cy="5843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Rectangle"/>
            <p:cNvSpPr/>
            <p:nvPr/>
          </p:nvSpPr>
          <p:spPr>
            <a:xfrm>
              <a:off x="120616" y="17619"/>
              <a:ext cx="328911" cy="2156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92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60000" y="5715000"/>
            <a:ext cx="571500" cy="57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Group"/>
          <p:cNvGrpSpPr/>
          <p:nvPr/>
        </p:nvGrpSpPr>
        <p:grpSpPr>
          <a:xfrm>
            <a:off x="13655485" y="2741680"/>
            <a:ext cx="6393619" cy="3862483"/>
            <a:chOff x="0" y="0"/>
            <a:chExt cx="6393617" cy="3862481"/>
          </a:xfrm>
        </p:grpSpPr>
        <p:sp>
          <p:nvSpPr>
            <p:cNvPr id="293" name="Shape"/>
            <p:cNvSpPr/>
            <p:nvPr/>
          </p:nvSpPr>
          <p:spPr>
            <a:xfrm>
              <a:off x="0" y="0"/>
              <a:ext cx="6393618" cy="386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5" y="10808"/>
                  </a:moveTo>
                  <a:lnTo>
                    <a:pt x="1238" y="11261"/>
                  </a:lnTo>
                  <a:lnTo>
                    <a:pt x="0" y="15059"/>
                  </a:lnTo>
                  <a:lnTo>
                    <a:pt x="9581" y="21600"/>
                  </a:lnTo>
                  <a:lnTo>
                    <a:pt x="15985" y="18458"/>
                  </a:lnTo>
                  <a:lnTo>
                    <a:pt x="20367" y="8468"/>
                  </a:lnTo>
                  <a:lnTo>
                    <a:pt x="21600" y="3448"/>
                  </a:lnTo>
                  <a:lnTo>
                    <a:pt x="18508" y="0"/>
                  </a:lnTo>
                  <a:lnTo>
                    <a:pt x="13881" y="4969"/>
                  </a:lnTo>
                  <a:lnTo>
                    <a:pt x="11954" y="9890"/>
                  </a:lnTo>
                  <a:lnTo>
                    <a:pt x="9135" y="10808"/>
                  </a:lnTo>
                  <a:close/>
                </a:path>
              </a:pathLst>
            </a:custGeom>
            <a:noFill/>
            <a:ln w="50800" cap="flat">
              <a:solidFill>
                <a:schemeClr val="accent4">
                  <a:satOff val="-1864"/>
                  <a:lumOff val="25294"/>
                </a:schemeClr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01600" tIns="101600" rIns="101600" bIns="101600" numCol="1" anchor="t">
              <a:noAutofit/>
            </a:bodyPr>
            <a:lstStyle/>
            <a:p>
              <a:endParaRPr/>
            </a:p>
          </p:txBody>
        </p:sp>
        <p:sp>
          <p:nvSpPr>
            <p:cNvPr id="294" name="Arc of deforestation"/>
            <p:cNvSpPr txBox="1"/>
            <p:nvPr/>
          </p:nvSpPr>
          <p:spPr>
            <a:xfrm>
              <a:off x="110453" y="1369888"/>
              <a:ext cx="3149924" cy="3937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600" b="1">
                  <a:solidFill>
                    <a:schemeClr val="accent4">
                      <a:satOff val="-1864"/>
                      <a:lumOff val="25294"/>
                    </a:schemeClr>
                  </a:solidFill>
                </a:defRPr>
              </a:lvl1pPr>
            </a:lstStyle>
            <a:p>
              <a:r>
                <a:t>Arc of deforestation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3333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2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3" presetID="1" presetClass="entr" presetSubtype="0" fill="hold" grpId="5" nodeType="afterEffect">
                                  <p:stCondLst>
                                    <p:cond delay="3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0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9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000"/>
                            </p:stCondLst>
                            <p:childTnLst>
                              <p:par>
                                <p:cTn id="32" presetID="1" presetClass="exit" presetSubtype="0" fill="hold" grpId="7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</p:cTn>
                <p:tgtEl>
                  <p:spTgt spid="292"/>
                </p:tgtEl>
              </p:cMediaNode>
            </p:audio>
          </p:childTnLst>
        </p:cTn>
      </p:par>
    </p:tnLst>
    <p:bldLst>
      <p:bldP spid="279" grpId="4" animBg="1" advAuto="0"/>
      <p:bldP spid="284" grpId="5" animBg="1" advAuto="0"/>
      <p:bldP spid="285" grpId="2" uiExpand="1" build="p" bldLvl="5" animBg="1" advAuto="0"/>
      <p:bldP spid="288" grpId="3" animBg="1" advAuto="0"/>
      <p:bldP spid="295" grpId="6" animBg="1" advAuto="0"/>
      <p:bldP spid="295" grpId="7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mean_fzn.png" descr="pmean_fzn.png"/>
          <p:cNvPicPr>
            <a:picLocks noChangeAspect="1"/>
          </p:cNvPicPr>
          <p:nvPr/>
        </p:nvPicPr>
        <p:blipFill>
          <a:blip r:embed="rId4"/>
          <a:srcRect l="2691" r="3844"/>
          <a:stretch>
            <a:fillRect/>
          </a:stretch>
        </p:blipFill>
        <p:spPr>
          <a:xfrm>
            <a:off x="14413802" y="978911"/>
            <a:ext cx="5715001" cy="7913078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568268" y="10753020"/>
            <a:ext cx="328911" cy="4445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99" name="Forest degradation impacts on structure and ecosystem function"/>
          <p:cNvSpPr txBox="1">
            <a:spLocks noGrp="1"/>
          </p:cNvSpPr>
          <p:nvPr>
            <p:ph type="body" idx="21"/>
          </p:nvPr>
        </p:nvSpPr>
        <p:spPr>
          <a:xfrm>
            <a:off x="254000" y="0"/>
            <a:ext cx="19812000" cy="88900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4">
                    <a:lumOff val="-9882"/>
                  </a:schemeClr>
                </a:solidFill>
              </a:defRPr>
            </a:lvl1pPr>
          </a:lstStyle>
          <a:p>
            <a:r>
              <a:t>Forest degradation impacts on structure and ecosystem function</a:t>
            </a:r>
          </a:p>
        </p:txBody>
      </p:sp>
      <p:sp>
        <p:nvSpPr>
          <p:cNvPr id="300" name="Longo et al. (2020)…"/>
          <p:cNvSpPr txBox="1"/>
          <p:nvPr/>
        </p:nvSpPr>
        <p:spPr>
          <a:xfrm>
            <a:off x="15547231" y="8864638"/>
            <a:ext cx="4083142" cy="779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defTabSz="457200">
              <a:lnSpc>
                <a:spcPct val="90000"/>
              </a:lnSpc>
              <a:defRPr sz="2500">
                <a:solidFill>
                  <a:srgbClr val="A7A7A7"/>
                </a:solidFill>
              </a:defRPr>
            </a:pPr>
            <a:r>
              <a:t>Longo et al. (2020)</a:t>
            </a:r>
          </a:p>
          <a:p>
            <a:pPr algn="r" defTabSz="457200">
              <a:lnSpc>
                <a:spcPct val="90000"/>
              </a:lnSpc>
              <a:defRPr sz="2500">
                <a:solidFill>
                  <a:schemeClr val="accent1">
                    <a:lumOff val="11960"/>
                  </a:schemeClr>
                </a:solidFill>
              </a:defRPr>
            </a:pPr>
            <a:r>
              <a:rPr i="1" u="sng">
                <a:uFill>
                  <a:solidFill>
                    <a:srgbClr val="0E7EE0"/>
                  </a:solidFill>
                </a:uFill>
                <a:hlinkClick r:id="rId5"/>
              </a:rPr>
              <a:t>J. Geophys. Res.-Biogeosci.</a:t>
            </a:r>
          </a:p>
        </p:txBody>
      </p:sp>
      <p:grpSp>
        <p:nvGrpSpPr>
          <p:cNvPr id="311" name="Group"/>
          <p:cNvGrpSpPr/>
          <p:nvPr/>
        </p:nvGrpSpPr>
        <p:grpSpPr>
          <a:xfrm>
            <a:off x="-1" y="1143000"/>
            <a:ext cx="6731001" cy="7213639"/>
            <a:chOff x="0" y="0"/>
            <a:chExt cx="6730999" cy="7213638"/>
          </a:xfrm>
        </p:grpSpPr>
        <p:pic>
          <p:nvPicPr>
            <p:cNvPr id="301" name="mt_degradation_nolidar.png" descr="mt_degradation_nolidar.png"/>
            <p:cNvPicPr>
              <a:picLocks noChangeAspect="1"/>
            </p:cNvPicPr>
            <p:nvPr/>
          </p:nvPicPr>
          <p:blipFill>
            <a:blip r:embed="rId6"/>
            <a:srcRect r="26044"/>
            <a:stretch>
              <a:fillRect/>
            </a:stretch>
          </p:blipFill>
          <p:spPr>
            <a:xfrm>
              <a:off x="0" y="1143000"/>
              <a:ext cx="6350000" cy="6070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" name="Amazon"/>
            <p:cNvSpPr txBox="1"/>
            <p:nvPr/>
          </p:nvSpPr>
          <p:spPr>
            <a:xfrm>
              <a:off x="528859" y="3560092"/>
              <a:ext cx="1415174" cy="292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900">
                  <a:solidFill>
                    <a:srgbClr val="FFFFFF"/>
                  </a:solidFill>
                  <a:effectLst>
                    <a:outerShdw blurRad="63500" dist="12700" dir="189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Amazon</a:t>
              </a:r>
            </a:p>
          </p:txBody>
        </p:sp>
        <p:grpSp>
          <p:nvGrpSpPr>
            <p:cNvPr id="306" name="Group"/>
            <p:cNvGrpSpPr/>
            <p:nvPr/>
          </p:nvGrpSpPr>
          <p:grpSpPr>
            <a:xfrm>
              <a:off x="545506" y="5475504"/>
              <a:ext cx="1901866" cy="1311105"/>
              <a:chOff x="0" y="11655"/>
              <a:chExt cx="1901865" cy="1311103"/>
            </a:xfrm>
          </p:grpSpPr>
          <p:pic>
            <p:nvPicPr>
              <p:cNvPr id="303" name="mt_edge_distance.png" descr="mt_edge_distance.png"/>
              <p:cNvPicPr>
                <a:picLocks noChangeAspect="1"/>
              </p:cNvPicPr>
              <p:nvPr/>
            </p:nvPicPr>
            <p:blipFill>
              <a:blip r:embed="rId7"/>
              <a:srcRect l="75878" t="38097" r="8649" b="55754"/>
              <a:stretch>
                <a:fillRect/>
              </a:stretch>
            </p:blipFill>
            <p:spPr>
              <a:xfrm>
                <a:off x="7680" y="11655"/>
                <a:ext cx="1894186" cy="5321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" name="mt_edge_distance.png" descr="mt_edge_distance.png"/>
              <p:cNvPicPr>
                <a:picLocks noChangeAspect="1"/>
              </p:cNvPicPr>
              <p:nvPr/>
            </p:nvPicPr>
            <p:blipFill>
              <a:blip r:embed="rId7"/>
              <a:srcRect l="75878" t="53438" r="8619" b="40185"/>
              <a:stretch>
                <a:fillRect/>
              </a:stretch>
            </p:blipFill>
            <p:spPr>
              <a:xfrm>
                <a:off x="3891" y="534716"/>
                <a:ext cx="1897886" cy="551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5" name="mt_edge_distance.png" descr="mt_edge_distance.png"/>
              <p:cNvPicPr>
                <a:picLocks noChangeAspect="1"/>
              </p:cNvPicPr>
              <p:nvPr/>
            </p:nvPicPr>
            <p:blipFill>
              <a:blip r:embed="rId7"/>
              <a:srcRect l="75878" t="65879" r="8591" b="31314"/>
              <a:stretch>
                <a:fillRect/>
              </a:stretch>
            </p:blipFill>
            <p:spPr>
              <a:xfrm>
                <a:off x="0" y="1079868"/>
                <a:ext cx="1901357" cy="2428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7" name="mt_edge_distance.png" descr="mt_edge_distance.png"/>
            <p:cNvPicPr>
              <a:picLocks noChangeAspect="1"/>
            </p:cNvPicPr>
            <p:nvPr/>
          </p:nvPicPr>
          <p:blipFill>
            <a:blip r:embed="rId7"/>
            <a:srcRect l="75703" r="79" b="75932"/>
            <a:stretch>
              <a:fillRect/>
            </a:stretch>
          </p:blipFill>
          <p:spPr>
            <a:xfrm>
              <a:off x="3556000" y="0"/>
              <a:ext cx="3175000" cy="2230896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</p:pic>
        <p:sp>
          <p:nvSpPr>
            <p:cNvPr id="308" name="Study region…"/>
            <p:cNvSpPr/>
            <p:nvPr/>
          </p:nvSpPr>
          <p:spPr>
            <a:xfrm>
              <a:off x="508000" y="127000"/>
              <a:ext cx="3302000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2500" spc="-50"/>
              </a:pPr>
              <a:r>
                <a:t>Study region</a:t>
              </a:r>
            </a:p>
            <a:p>
              <a:pPr>
                <a:defRPr sz="2500" spc="-50"/>
              </a:pPr>
              <a:r>
                <a:t>Mato Grosso State</a:t>
              </a:r>
            </a:p>
          </p:txBody>
        </p:sp>
        <p:sp>
          <p:nvSpPr>
            <p:cNvPr id="309" name="Line"/>
            <p:cNvSpPr/>
            <p:nvPr/>
          </p:nvSpPr>
          <p:spPr>
            <a:xfrm rot="18900000">
              <a:off x="662321" y="3303657"/>
              <a:ext cx="537644" cy="174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3" extrusionOk="0">
                  <a:moveTo>
                    <a:pt x="0" y="20533"/>
                  </a:moveTo>
                  <a:cubicBezTo>
                    <a:pt x="2577" y="13178"/>
                    <a:pt x="5670" y="7563"/>
                    <a:pt x="9063" y="4079"/>
                  </a:cubicBezTo>
                  <a:cubicBezTo>
                    <a:pt x="13086" y="-52"/>
                    <a:pt x="17404" y="-1067"/>
                    <a:pt x="21600" y="11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01600" tIns="101600" rIns="101600" bIns="101600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Line"/>
            <p:cNvSpPr/>
            <p:nvPr/>
          </p:nvSpPr>
          <p:spPr>
            <a:xfrm rot="18900000">
              <a:off x="776651" y="3869901"/>
              <a:ext cx="191558" cy="416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207" y="2847"/>
                    <a:pt x="10028" y="6217"/>
                    <a:pt x="6330" y="9938"/>
                  </a:cubicBezTo>
                  <a:cubicBezTo>
                    <a:pt x="2676" y="13614"/>
                    <a:pt x="531" y="17567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01600" tIns="101600" rIns="101600" bIns="10160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12" name="Mato Grosso: widespread degradation, 55% of remaining forests within 2km from edge…"/>
          <p:cNvSpPr txBox="1"/>
          <p:nvPr/>
        </p:nvSpPr>
        <p:spPr>
          <a:xfrm>
            <a:off x="0" y="8762999"/>
            <a:ext cx="13970000" cy="2540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4300" tIns="114300" rIns="114300" bIns="114300" anchor="ctr">
            <a:normAutofit/>
          </a:bodyPr>
          <a:lstStyle/>
          <a:p>
            <a:pPr defTabSz="397763">
              <a:spcBef>
                <a:spcPts val="800"/>
              </a:spcBef>
              <a:defRPr sz="2784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Mato Grosso: widespread degradation, 55% of remaining forests within 2km from edge</a:t>
            </a:r>
          </a:p>
          <a:p>
            <a:pPr defTabSz="397763">
              <a:spcBef>
                <a:spcPts val="800"/>
              </a:spcBef>
              <a:defRPr sz="2784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Degradation causes substantial impacts on forest structure</a:t>
            </a:r>
          </a:p>
          <a:p>
            <a:pPr defTabSz="397763">
              <a:spcBef>
                <a:spcPts val="800"/>
              </a:spcBef>
              <a:defRPr sz="2784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Results from models suggest large impact of degradation on ET and T</a:t>
            </a:r>
            <a:r>
              <a:rPr baseline="-5999"/>
              <a:t>ground</a:t>
            </a:r>
          </a:p>
          <a:p>
            <a:pPr defTabSz="397763">
              <a:spcBef>
                <a:spcPts val="800"/>
              </a:spcBef>
              <a:defRPr sz="2784" b="1"/>
            </a:pPr>
            <a:r>
              <a:t>Can we observe these effects from remote sensing?</a:t>
            </a:r>
          </a:p>
        </p:txBody>
      </p:sp>
      <p:pic>
        <p:nvPicPr>
          <p:cNvPr id="313" name="canopy_height_distribution.pdf" descr="canopy_height_distribution.pdf"/>
          <p:cNvPicPr>
            <a:picLocks noChangeAspect="1"/>
          </p:cNvPicPr>
          <p:nvPr/>
        </p:nvPicPr>
        <p:blipFill>
          <a:blip r:embed="rId8"/>
          <a:srcRect l="4329" r="4422" b="6997"/>
          <a:stretch>
            <a:fillRect/>
          </a:stretch>
        </p:blipFill>
        <p:spPr>
          <a:xfrm>
            <a:off x="6946130" y="1221581"/>
            <a:ext cx="5997146" cy="611247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Data from Longo et al. (2016)…"/>
          <p:cNvSpPr txBox="1"/>
          <p:nvPr/>
        </p:nvSpPr>
        <p:spPr>
          <a:xfrm>
            <a:off x="8001000" y="7366000"/>
            <a:ext cx="4899340" cy="1270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 sz="2600">
                <a:solidFill>
                  <a:srgbClr val="A7A7A7"/>
                </a:solidFill>
              </a:defRPr>
            </a:pPr>
            <a:r>
              <a:t>Data from Longo et al. (2016)</a:t>
            </a:r>
          </a:p>
          <a:p>
            <a:pPr defTabSz="457200">
              <a:lnSpc>
                <a:spcPct val="90000"/>
              </a:lnSpc>
              <a:defRPr sz="2600" i="1">
                <a:solidFill>
                  <a:srgbClr val="8A9DC4"/>
                </a:solidFill>
              </a:defRPr>
            </a:pPr>
            <a:r>
              <a:rPr u="sng">
                <a:uFill>
                  <a:solidFill>
                    <a:srgbClr val="0E7EE0"/>
                  </a:solidFill>
                </a:uFill>
                <a:hlinkClick r:id="rId9"/>
              </a:rPr>
              <a:t>Glob. Biogeochem. Cycles</a:t>
            </a:r>
          </a:p>
        </p:txBody>
      </p:sp>
      <p:pic>
        <p:nvPicPr>
          <p:cNvPr id="31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000" y="5715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8333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3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00"/>
                            </p:stCondLst>
                            <p:childTnLst>
                              <p:par>
                                <p:cTn id="23" presetID="1" presetClass="entr" presetSubtype="0" fill="hold" grpId="2" nodeType="afterEffect">
                                  <p:stCondLst>
                                    <p:cond delay="3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000"/>
                            </p:stCondLst>
                            <p:childTnLst>
                              <p:par>
                                <p:cTn id="26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3000"/>
                            </p:stCondLst>
                            <p:childTnLst>
                              <p:par>
                                <p:cTn id="29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300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3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  <p:bldLst>
      <p:bldP spid="297" grpId="5" animBg="1" advAuto="0"/>
      <p:bldP spid="300" grpId="6" animBg="1" advAuto="0"/>
      <p:bldP spid="312" grpId="2" uiExpand="1" build="p" bldLvl="5" animBg="1" advAuto="0"/>
      <p:bldP spid="313" grpId="3" animBg="1" advAuto="0"/>
      <p:bldP spid="314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ecostress_on_ISS_cropped.jpeg" descr="ecostress_on_ISS_cropped.jpeg"/>
          <p:cNvPicPr>
            <a:picLocks noChangeAspect="1"/>
          </p:cNvPicPr>
          <p:nvPr/>
        </p:nvPicPr>
        <p:blipFill>
          <a:blip r:embed="rId4">
            <a:alphaModFix amt="30000"/>
          </a:blip>
          <a:srcRect b="35515"/>
          <a:stretch>
            <a:fillRect/>
          </a:stretch>
        </p:blipFill>
        <p:spPr>
          <a:xfrm>
            <a:off x="508000" y="1259803"/>
            <a:ext cx="10922000" cy="432848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568268" y="10753020"/>
            <a:ext cx="328911" cy="4445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aphicFrame>
        <p:nvGraphicFramePr>
          <p:cNvPr id="319" name="Table"/>
          <p:cNvGraphicFramePr/>
          <p:nvPr/>
        </p:nvGraphicFramePr>
        <p:xfrm>
          <a:off x="508000" y="1016000"/>
          <a:ext cx="10940142" cy="4572000"/>
        </p:xfrm>
        <a:graphic>
          <a:graphicData uri="http://schemas.openxmlformats.org/drawingml/2006/table">
            <a:tbl>
              <a:tblPr firstRow="1" bandRow="1">
                <a:tableStyleId>{33BA23B1-9221-436E-865A-0063620EA4FD}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500">
                <a:tc gridSpan="3">
                  <a:txBody>
                    <a:bodyPr/>
                    <a:lstStyle/>
                    <a:p>
                      <a:pPr algn="l">
                        <a:defRPr sz="2800"/>
                      </a:pPr>
                      <a:r>
                        <a:t>ECOSTRESS </a:t>
                      </a:r>
                      <a:r>
                        <a:rPr b="0"/>
                        <a:t>(</a:t>
                      </a:r>
                      <a:r>
                        <a:rPr b="0" u="sng">
                          <a:solidFill>
                            <a:schemeClr val="accent3">
                              <a:satOff val="-48044"/>
                              <a:lumOff val="34705"/>
                            </a:schemeClr>
                          </a:solidFill>
                          <a:uFill>
                            <a:solidFill>
                              <a:srgbClr val="0E7EE0"/>
                            </a:solidFill>
                          </a:uFill>
                          <a:hlinkClick r:id="rId5"/>
                        </a:rPr>
                        <a:t>https://ecostress.jpl.nasa.gov</a:t>
                      </a:r>
                      <a:r>
                        <a:rPr b="0"/>
                        <a:t>)</a:t>
                      </a: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chemeClr val="accent5">
                              <a:satOff val="-9701"/>
                              <a:lumOff val="26274"/>
                            </a:schemeClr>
                          </a:solidFill>
                        </a:rPr>
                        <a:t>Data period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060606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July–September 2018 (dry season)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40404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 rowSpan="2"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chemeClr val="accent5">
                              <a:satOff val="-9701"/>
                              <a:lumOff val="26274"/>
                            </a:schemeClr>
                          </a:solidFill>
                        </a:rPr>
                        <a:t>Spectral bands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060606">
                        <a:alpha val="50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 NIR band: 1.6 µm (geo-location/clouds)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40404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 TIR bands: 8.29–12.09 µm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66666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chemeClr val="accent5">
                              <a:satOff val="-9701"/>
                              <a:lumOff val="26274"/>
                            </a:schemeClr>
                          </a:solidFill>
                        </a:rPr>
                        <a:t>Spatial resolution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060606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Most science products 70×70 m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40404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 row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chemeClr val="accent5">
                              <a:satOff val="-9701"/>
                              <a:lumOff val="26274"/>
                            </a:schemeClr>
                          </a:solidFill>
                        </a:rPr>
                        <a:t>Products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06060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chemeClr val="accent5">
                              <a:satOff val="-9701"/>
                              <a:lumOff val="26274"/>
                            </a:schemeClr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L2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06060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>
                          <a:solidFill>
                            <a:srgbClr val="FFFFFF"/>
                          </a:solidFill>
                        </a:rPr>
                        <a:t>Land Surface Temperature (LST)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666666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chemeClr val="accent5">
                              <a:satOff val="-9701"/>
                              <a:lumOff val="26274"/>
                            </a:schemeClr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L3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06060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>
                          <a:solidFill>
                            <a:srgbClr val="FFFFFF"/>
                          </a:solidFill>
                        </a:rPr>
                        <a:t>Evapotranspiration (ET)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666666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>
                          <a:solidFill>
                            <a:schemeClr val="accent5">
                              <a:satOff val="-9701"/>
                              <a:lumOff val="26274"/>
                            </a:schemeClr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L4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06060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 i="1">
                          <a:solidFill>
                            <a:srgbClr val="FFFFFF"/>
                          </a:solidFill>
                        </a:defRPr>
                      </a:pPr>
                      <a:r>
                        <a:t>Water Use Efficiency (WUE), </a:t>
                      </a:r>
                      <a:r>
                        <a:rPr b="1" i="0"/>
                        <a:t>Evaporative Stress (ES)</a:t>
                      </a:r>
                    </a:p>
                  </a:txBody>
                  <a:tcPr marL="38100" marR="38100" marT="38100" marB="38100" anchor="ctr" horzOverflow="overflow">
                    <a:solidFill>
                      <a:srgbClr val="66666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0" name="Material and methods"/>
          <p:cNvSpPr txBox="1"/>
          <p:nvPr/>
        </p:nvSpPr>
        <p:spPr>
          <a:xfrm>
            <a:off x="254000" y="0"/>
            <a:ext cx="19812000" cy="889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>
              <a:defRPr sz="5000" spc="-100">
                <a:solidFill>
                  <a:schemeClr val="accent4">
                    <a:lumOff val="-9882"/>
                  </a:schemeClr>
                </a:solidFill>
              </a:defRPr>
            </a:lvl1pPr>
          </a:lstStyle>
          <a:p>
            <a:r>
              <a:t>Material and methods</a:t>
            </a:r>
          </a:p>
        </p:txBody>
      </p:sp>
      <p:sp>
        <p:nvSpPr>
          <p:cNvPr id="321" name="Additional data…"/>
          <p:cNvSpPr/>
          <p:nvPr/>
        </p:nvSpPr>
        <p:spPr>
          <a:xfrm>
            <a:off x="6222999" y="5664200"/>
            <a:ext cx="5207001" cy="5715001"/>
          </a:xfrm>
          <a:prstGeom prst="rect">
            <a:avLst/>
          </a:prstGeom>
          <a:solidFill>
            <a:schemeClr val="accent1">
              <a:lumOff val="1196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/>
          <a:lstStyle/>
          <a:p>
            <a:pPr algn="ctr">
              <a:spcBef>
                <a:spcPts val="1000"/>
              </a:spcBef>
              <a:defRPr sz="2800" b="1"/>
            </a:pPr>
            <a:r>
              <a:t>Additional data</a:t>
            </a:r>
          </a:p>
          <a:p>
            <a:pPr>
              <a:spcBef>
                <a:spcPts val="1000"/>
              </a:spcBef>
              <a:defRPr sz="2600"/>
            </a:pPr>
            <a:r>
              <a:t>ERA5 (</a:t>
            </a:r>
            <a:r>
              <a:rPr u="sng">
                <a:solidFill>
                  <a:schemeClr val="accent3">
                    <a:lumOff val="-6117"/>
                  </a:schemeClr>
                </a:solidFill>
                <a:uFill>
                  <a:solidFill>
                    <a:srgbClr val="0E7EE0"/>
                  </a:solidFill>
                </a:uFill>
                <a:hlinkClick r:id="rId6"/>
              </a:rPr>
              <a:t>Hersbach et al. 2020</a:t>
            </a:r>
            <a:r>
              <a:t>)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Hourly data to match ECOSTRESS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Surface variables at 0.1° resolution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Temperature, humidity, wind, radiation</a:t>
            </a:r>
          </a:p>
          <a:p>
            <a:pPr>
              <a:spcBef>
                <a:spcPts val="1000"/>
              </a:spcBef>
              <a:defRPr sz="2600"/>
            </a:pPr>
            <a:r>
              <a:t>SoilGrids (</a:t>
            </a:r>
            <a:r>
              <a:rPr u="sng">
                <a:solidFill>
                  <a:schemeClr val="accent3">
                    <a:lumOff val="-6117"/>
                  </a:schemeClr>
                </a:solidFill>
                <a:uFill>
                  <a:solidFill>
                    <a:srgbClr val="0E7EE0"/>
                  </a:solidFill>
                </a:uFill>
                <a:hlinkClick r:id="rId7"/>
              </a:rPr>
              <a:t>Hengl et al. 2017</a:t>
            </a:r>
            <a:r>
              <a:t>)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Machine-learning product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Soil properties at 250-m resolution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Soil texture and depth to bedrock</a:t>
            </a:r>
          </a:p>
          <a:p>
            <a:pPr>
              <a:spcBef>
                <a:spcPts val="1000"/>
              </a:spcBef>
              <a:defRPr sz="2600"/>
            </a:pPr>
            <a:r>
              <a:t>Disturbance (</a:t>
            </a:r>
            <a:r>
              <a:rPr u="sng">
                <a:solidFill>
                  <a:schemeClr val="accent3">
                    <a:lumOff val="-6117"/>
                  </a:schemeClr>
                </a:solidFill>
                <a:uFill>
                  <a:solidFill>
                    <a:srgbClr val="0E7EE0"/>
                  </a:solidFill>
                </a:uFill>
                <a:hlinkClick r:id="rId8"/>
              </a:rPr>
              <a:t>INPE 2020</a:t>
            </a:r>
            <a:r>
              <a:t>)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Deforestation (PRODES, 1997–2018)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Degradation (DEGRAD, 2007–2016)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Land use classes (TerraClass, 2014)</a:t>
            </a:r>
          </a:p>
        </p:txBody>
      </p:sp>
      <p:grpSp>
        <p:nvGrpSpPr>
          <p:cNvPr id="326" name="Group"/>
          <p:cNvGrpSpPr/>
          <p:nvPr/>
        </p:nvGrpSpPr>
        <p:grpSpPr>
          <a:xfrm>
            <a:off x="-13957" y="5661967"/>
            <a:ext cx="6041069" cy="5715001"/>
            <a:chOff x="0" y="0"/>
            <a:chExt cx="6041067" cy="5715000"/>
          </a:xfrm>
        </p:grpSpPr>
        <p:pic>
          <p:nvPicPr>
            <p:cNvPr id="322" name="mt_degradation.png" descr="mt_degradation.png"/>
            <p:cNvPicPr>
              <a:picLocks noChangeAspect="1"/>
            </p:cNvPicPr>
            <p:nvPr/>
          </p:nvPicPr>
          <p:blipFill>
            <a:blip r:embed="rId9"/>
            <a:srcRect r="25264"/>
            <a:stretch>
              <a:fillRect/>
            </a:stretch>
          </p:blipFill>
          <p:spPr>
            <a:xfrm>
              <a:off x="0" y="0"/>
              <a:ext cx="6041068" cy="571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Airborne lidar"/>
            <p:cNvSpPr/>
            <p:nvPr/>
          </p:nvSpPr>
          <p:spPr>
            <a:xfrm>
              <a:off x="3301999" y="0"/>
              <a:ext cx="2540001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2800" b="1">
                  <a:solidFill>
                    <a:srgbClr val="FFFFFF"/>
                  </a:solidFill>
                </a:defRPr>
              </a:lvl1pPr>
            </a:lstStyle>
            <a:p>
              <a:r>
                <a:t>Airborne lidar</a:t>
              </a:r>
            </a:p>
          </p:txBody>
        </p:sp>
        <p:sp>
          <p:nvSpPr>
            <p:cNvPr id="324" name="EBA-INPE (2016): 45,000 ha…"/>
            <p:cNvSpPr/>
            <p:nvPr/>
          </p:nvSpPr>
          <p:spPr>
            <a:xfrm>
              <a:off x="487512" y="3201254"/>
              <a:ext cx="5444005" cy="2191711"/>
            </a:xfrm>
            <a:prstGeom prst="rect">
              <a:avLst/>
            </a:prstGeom>
            <a:solidFill>
              <a:srgbClr val="FFFFFF">
                <a:alpha val="42005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2000">
                  <a:effectLst>
                    <a:outerShdw blurRad="63500" dist="12700" dir="18900000" rotWithShape="0">
                      <a:srgbClr val="FFFFFF"/>
                    </a:outerShdw>
                  </a:effectLst>
                </a:defRPr>
              </a:pPr>
              <a:r>
                <a:t>EBA-INPE (2016): 45,000 ha</a:t>
              </a:r>
            </a:p>
            <a:p>
              <a:pPr>
                <a:defRPr sz="2000">
                  <a:effectLst>
                    <a:outerShdw blurRad="63500" dist="12700" dir="18900000" rotWithShape="0">
                      <a:srgbClr val="FFFFFF"/>
                    </a:outerShdw>
                  </a:effectLst>
                </a:defRPr>
              </a:pPr>
              <a:r>
                <a:rPr u="sng">
                  <a:solidFill>
                    <a:schemeClr val="accent3">
                      <a:lumOff val="-6117"/>
                    </a:schemeClr>
                  </a:solidFill>
                  <a:uFill>
                    <a:solidFill>
                      <a:srgbClr val="0E7EE0"/>
                    </a:solidFill>
                  </a:uFill>
                  <a:hlinkClick r:id="rId10"/>
                </a:rPr>
                <a:t>Sustainable Landscapes</a:t>
              </a:r>
              <a:r>
                <a:t> (2017/8): 10,500 ha</a:t>
              </a:r>
            </a:p>
            <a:p>
              <a:pPr>
                <a:defRPr sz="2000">
                  <a:effectLst>
                    <a:outerShdw blurRad="63500" dist="12700" dir="18900000" rotWithShape="0">
                      <a:srgbClr val="FFFFFF"/>
                    </a:outerShdw>
                  </a:effectLst>
                </a:defRPr>
              </a:pPr>
              <a:endParaRPr/>
            </a:p>
            <a:p>
              <a:pPr>
                <a:defRPr sz="2000">
                  <a:effectLst>
                    <a:outerShdw blurRad="63500" dist="12700" dir="18900000" rotWithShape="0">
                      <a:srgbClr val="FFFFFF"/>
                    </a:outerShdw>
                  </a:effectLst>
                </a:defRPr>
              </a:pPr>
              <a:r>
                <a:t>Canopy and terrain metrics at 70-m resolution</a:t>
              </a:r>
            </a:p>
            <a:p>
              <a:pPr marL="228600" indent="-228600">
                <a:buSzPct val="100000"/>
                <a:buChar char="•"/>
                <a:defRPr sz="2000">
                  <a:effectLst>
                    <a:outerShdw blurRad="63500" dist="12700" dir="18900000" rotWithShape="0">
                      <a:srgbClr val="FFFFFF"/>
                    </a:outerShdw>
                  </a:effectLst>
                </a:defRPr>
              </a:pPr>
              <a:r>
                <a:t>Mean, roughness, skewness</a:t>
              </a:r>
            </a:p>
            <a:p>
              <a:pPr marL="228600" indent="-228600">
                <a:buSzPct val="100000"/>
                <a:buChar char="•"/>
                <a:defRPr sz="2000">
                  <a:effectLst>
                    <a:outerShdw blurRad="63500" dist="12700" dir="18900000" rotWithShape="0">
                      <a:srgbClr val="FFFFFF"/>
                    </a:outerShdw>
                  </a:effectLst>
                </a:defRPr>
              </a:pPr>
              <a:r>
                <a:t>Gap fraction</a:t>
              </a:r>
            </a:p>
            <a:p>
              <a:pPr marL="228600" indent="-228600">
                <a:buSzPct val="100000"/>
                <a:buChar char="•"/>
                <a:defRPr sz="2000">
                  <a:effectLst>
                    <a:outerShdw blurRad="63500" dist="12700" dir="18900000" rotWithShape="0">
                      <a:srgbClr val="FFFFFF"/>
                    </a:outerShdw>
                  </a:effectLst>
                </a:defRPr>
              </a:pPr>
              <a:r>
                <a:t>Topographic position index</a:t>
              </a:r>
            </a:p>
          </p:txBody>
        </p:sp>
        <p:pic>
          <p:nvPicPr>
            <p:cNvPr id="325" name="mt_degradation.png" descr="mt_degradation.png"/>
            <p:cNvPicPr>
              <a:picLocks noChangeAspect="1"/>
            </p:cNvPicPr>
            <p:nvPr/>
          </p:nvPicPr>
          <p:blipFill>
            <a:blip r:embed="rId9"/>
            <a:srcRect l="76854" t="31468" r="21678" b="63494"/>
            <a:stretch>
              <a:fillRect/>
            </a:stretch>
          </p:blipFill>
          <p:spPr>
            <a:xfrm>
              <a:off x="521051" y="3249608"/>
              <a:ext cx="206880" cy="502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10072" y="0"/>
                  </a:moveTo>
                  <a:cubicBezTo>
                    <a:pt x="8638" y="0"/>
                    <a:pt x="0" y="6661"/>
                    <a:pt x="0" y="7769"/>
                  </a:cubicBezTo>
                  <a:cubicBezTo>
                    <a:pt x="0" y="8138"/>
                    <a:pt x="4416" y="8401"/>
                    <a:pt x="10931" y="8401"/>
                  </a:cubicBezTo>
                  <a:cubicBezTo>
                    <a:pt x="16932" y="8401"/>
                    <a:pt x="21600" y="8187"/>
                    <a:pt x="21331" y="7940"/>
                  </a:cubicBezTo>
                  <a:cubicBezTo>
                    <a:pt x="17724" y="4627"/>
                    <a:pt x="11157" y="0"/>
                    <a:pt x="10072" y="0"/>
                  </a:cubicBezTo>
                  <a:close/>
                  <a:moveTo>
                    <a:pt x="10072" y="13199"/>
                  </a:moveTo>
                  <a:cubicBezTo>
                    <a:pt x="7732" y="13199"/>
                    <a:pt x="0" y="16134"/>
                    <a:pt x="0" y="17024"/>
                  </a:cubicBezTo>
                  <a:cubicBezTo>
                    <a:pt x="0" y="17359"/>
                    <a:pt x="2057" y="18531"/>
                    <a:pt x="4586" y="19619"/>
                  </a:cubicBezTo>
                  <a:cubicBezTo>
                    <a:pt x="7115" y="20707"/>
                    <a:pt x="9855" y="21600"/>
                    <a:pt x="10645" y="21600"/>
                  </a:cubicBezTo>
                  <a:cubicBezTo>
                    <a:pt x="13018" y="21600"/>
                    <a:pt x="20143" y="18448"/>
                    <a:pt x="20143" y="17400"/>
                  </a:cubicBezTo>
                  <a:cubicBezTo>
                    <a:pt x="20143" y="16227"/>
                    <a:pt x="12885" y="13199"/>
                    <a:pt x="10072" y="1319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27" name="ECOSTRESS image selection:…"/>
          <p:cNvSpPr txBox="1"/>
          <p:nvPr/>
        </p:nvSpPr>
        <p:spPr>
          <a:xfrm>
            <a:off x="12192000" y="1016000"/>
            <a:ext cx="7493000" cy="9525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448055">
              <a:spcBef>
                <a:spcPts val="900"/>
              </a:spcBef>
              <a:defRPr sz="3528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ECOSTRESS image selection:</a:t>
            </a:r>
          </a:p>
          <a:p>
            <a:pPr marL="224027" indent="-224027" defTabSz="448055">
              <a:spcBef>
                <a:spcPts val="400"/>
              </a:spcBef>
              <a:buSzPct val="50000"/>
              <a:buChar char="•"/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Cloud-free data over lidar samples</a:t>
            </a:r>
          </a:p>
          <a:p>
            <a:pPr marL="224027" indent="-224027" defTabSz="448055">
              <a:spcBef>
                <a:spcPts val="400"/>
              </a:spcBef>
              <a:buSzPct val="50000"/>
              <a:buChar char="•"/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Data from 11–15 LT</a:t>
            </a:r>
          </a:p>
          <a:p>
            <a:pPr marL="224027" indent="-224027" defTabSz="448055">
              <a:spcBef>
                <a:spcPts val="400"/>
              </a:spcBef>
              <a:buSzPct val="50000"/>
              <a:buChar char="•"/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Eliminate L3/L4 data with discontinuities</a:t>
            </a:r>
          </a:p>
          <a:p>
            <a:pPr defTabSz="448055">
              <a:spcBef>
                <a:spcPts val="400"/>
              </a:spcBef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defTabSz="448055">
              <a:spcBef>
                <a:spcPts val="400"/>
              </a:spcBef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defTabSz="448055">
              <a:spcBef>
                <a:spcPts val="400"/>
              </a:spcBef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Reprojected all data layers to 70×70 m grids coincident with lidar</a:t>
            </a:r>
          </a:p>
          <a:p>
            <a:pPr defTabSz="448055">
              <a:spcBef>
                <a:spcPts val="400"/>
              </a:spcBef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defTabSz="448055">
              <a:spcBef>
                <a:spcPts val="400"/>
              </a:spcBef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defTabSz="448055">
              <a:spcBef>
                <a:spcPts val="400"/>
              </a:spcBef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Random Forest models to identify strong drivers of variability of LST, ET, ES:</a:t>
            </a:r>
          </a:p>
          <a:p>
            <a:pPr marL="224027" indent="-224027" defTabSz="448055">
              <a:spcBef>
                <a:spcPts val="400"/>
              </a:spcBef>
              <a:buSzPct val="50000"/>
              <a:buChar char="•"/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500 trees</a:t>
            </a:r>
          </a:p>
          <a:p>
            <a:pPr marL="224027" indent="-224027" defTabSz="448055">
              <a:spcBef>
                <a:spcPts val="400"/>
              </a:spcBef>
              <a:buSzPct val="50000"/>
              <a:buChar char="•"/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15,000 random samples, cross-validation using 49,000–94,000 entries</a:t>
            </a:r>
          </a:p>
          <a:p>
            <a:pPr marL="224027" indent="-224027" defTabSz="448055">
              <a:spcBef>
                <a:spcPts val="400"/>
              </a:spcBef>
              <a:buSzPct val="50000"/>
              <a:buChar char="•"/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Analysis of importance (MSE increment)</a:t>
            </a:r>
          </a:p>
          <a:p>
            <a:pPr defTabSz="448055">
              <a:spcBef>
                <a:spcPts val="400"/>
              </a:spcBef>
              <a:defRPr sz="3136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28" name="DE4B1066-503F-4DC1-9A1D-89EF672EE5A0.m4a" descr="DE4B1066-503F-4DC1-9A1D-89EF672EE5A0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60000" y="5715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63333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afterEffect">
                                  <p:stCondLst>
                                    <p:cond delay="4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" presetID="1" presetClass="entr" presetSubtype="0" fill="hold" grpId="4" nodeType="afterEffect">
                                  <p:stCondLst>
                                    <p:cond delay="3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0"/>
                            </p:stCondLst>
                            <p:childTnLst>
                              <p:par>
                                <p:cTn id="3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0"/>
                            </p:stCondLst>
                            <p:childTnLst>
                              <p:par>
                                <p:cTn id="3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0"/>
                            </p:stCondLst>
                            <p:childTnLst>
                              <p:par>
                                <p:cTn id="4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0"/>
                            </p:stCondLst>
                            <p:childTnLst>
                              <p:par>
                                <p:cTn id="44" presetID="1" presetClass="entr" presetSubtype="0" fill="hold" grpId="2" nodeType="afterEffect">
                                  <p:stCondLst>
                                    <p:cond delay="16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6000"/>
                            </p:stCondLst>
                            <p:childTnLst>
                              <p:par>
                                <p:cTn id="4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6000"/>
                            </p:stCondLst>
                            <p:childTnLst>
                              <p:par>
                                <p:cTn id="5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6000"/>
                            </p:stCondLst>
                            <p:childTnLst>
                              <p:par>
                                <p:cTn id="5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0"/>
                            </p:stCondLst>
                            <p:childTnLst>
                              <p:par>
                                <p:cTn id="5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6000"/>
                            </p:stCondLst>
                            <p:childTnLst>
                              <p:par>
                                <p:cTn id="5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1" fill="hold" display="0">
                  <p:stCondLst>
                    <p:cond delay="indefinite"/>
                  </p:stCondLst>
                </p:cTn>
                <p:tgtEl>
                  <p:spTgt spid="328"/>
                </p:tgtEl>
              </p:cMediaNode>
            </p:audio>
          </p:childTnLst>
        </p:cTn>
      </p:par>
    </p:tnLst>
    <p:bldLst>
      <p:bldP spid="321" grpId="4" animBg="1" advAuto="0"/>
      <p:bldP spid="326" grpId="3" animBg="1" advAuto="0"/>
      <p:bldP spid="327" grpId="2" uiExpand="1" build="p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568268" y="10753020"/>
            <a:ext cx="328911" cy="4445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31" name="Results"/>
          <p:cNvSpPr txBox="1">
            <a:spLocks noGrp="1"/>
          </p:cNvSpPr>
          <p:nvPr>
            <p:ph type="body" idx="21"/>
          </p:nvPr>
        </p:nvSpPr>
        <p:spPr>
          <a:xfrm>
            <a:off x="254000" y="0"/>
            <a:ext cx="19812000" cy="88900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4">
                    <a:lumOff val="-9882"/>
                  </a:schemeClr>
                </a:solidFill>
              </a:defRPr>
            </a:lvl1pPr>
          </a:lstStyle>
          <a:p>
            <a:r>
              <a:t>Results</a:t>
            </a:r>
          </a:p>
        </p:txBody>
      </p:sp>
      <p:pic>
        <p:nvPicPr>
          <p:cNvPr id="332" name="ecostress_fire_rings_LSTC.png" descr="ecostress_fire_rings_LST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889000"/>
            <a:ext cx="8255000" cy="61897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7" name="Group"/>
          <p:cNvGrpSpPr/>
          <p:nvPr/>
        </p:nvGrpSpPr>
        <p:grpSpPr>
          <a:xfrm>
            <a:off x="127000" y="5079622"/>
            <a:ext cx="8890000" cy="6010508"/>
            <a:chOff x="0" y="0"/>
            <a:chExt cx="8890000" cy="6010507"/>
          </a:xfrm>
        </p:grpSpPr>
        <p:grpSp>
          <p:nvGrpSpPr>
            <p:cNvPr id="335" name="Group"/>
            <p:cNvGrpSpPr/>
            <p:nvPr/>
          </p:nvGrpSpPr>
          <p:grpSpPr>
            <a:xfrm>
              <a:off x="0" y="2743547"/>
              <a:ext cx="8890000" cy="3266961"/>
              <a:chOff x="0" y="0"/>
              <a:chExt cx="8890000" cy="3266959"/>
            </a:xfrm>
          </p:grpSpPr>
          <p:pic>
            <p:nvPicPr>
              <p:cNvPr id="333" name="tanguro_distances.png" descr="tanguro_distances.png"/>
              <p:cNvPicPr>
                <a:picLocks noChangeAspect="1"/>
              </p:cNvPicPr>
              <p:nvPr/>
            </p:nvPicPr>
            <p:blipFill>
              <a:blip r:embed="rId5"/>
              <a:srcRect t="46472"/>
              <a:stretch>
                <a:fillRect/>
              </a:stretch>
            </p:blipFill>
            <p:spPr>
              <a:xfrm>
                <a:off x="0" y="0"/>
                <a:ext cx="8890000" cy="3266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4" name="Rectangle"/>
              <p:cNvSpPr/>
              <p:nvPr/>
            </p:nvSpPr>
            <p:spPr>
              <a:xfrm>
                <a:off x="7064412" y="641930"/>
                <a:ext cx="810733" cy="47477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36" name="Rectangle"/>
            <p:cNvSpPr/>
            <p:nvPr/>
          </p:nvSpPr>
          <p:spPr>
            <a:xfrm>
              <a:off x="7723651" y="0"/>
              <a:ext cx="278111" cy="482600"/>
            </a:xfrm>
            <a:prstGeom prst="rect">
              <a:avLst/>
            </a:prstGeom>
            <a:noFill/>
            <a:ln w="50800" cap="flat">
              <a:solidFill>
                <a:schemeClr val="accent3"/>
              </a:solidFill>
              <a:prstDash val="solid"/>
              <a:round/>
            </a:ln>
            <a:effectLst>
              <a:outerShdw blurRad="76200" dist="12700" dir="5400000" rotWithShape="0">
                <a:srgbClr val="FFFFFF">
                  <a:alpha val="38000"/>
                </a:srgbClr>
              </a:outerShdw>
            </a:effectLst>
          </p:spPr>
          <p:txBody>
            <a:bodyPr wrap="square" lIns="101600" tIns="101600" rIns="101600" bIns="1016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38" name="Deforestation"/>
          <p:cNvSpPr txBox="1"/>
          <p:nvPr/>
        </p:nvSpPr>
        <p:spPr>
          <a:xfrm>
            <a:off x="606500" y="4917016"/>
            <a:ext cx="2278517" cy="381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 b="1">
                <a:effectLst>
                  <a:outerShdw blurRad="63500" dist="25400" dir="18900000" rotWithShape="0">
                    <a:srgbClr val="FFFFFF"/>
                  </a:outerShdw>
                </a:effectLst>
              </a:defRPr>
            </a:lvl1pPr>
          </a:lstStyle>
          <a:p>
            <a:r>
              <a:t>Deforestation</a:t>
            </a:r>
          </a:p>
        </p:txBody>
      </p:sp>
      <p:grpSp>
        <p:nvGrpSpPr>
          <p:cNvPr id="343" name="Group"/>
          <p:cNvGrpSpPr/>
          <p:nvPr/>
        </p:nvGrpSpPr>
        <p:grpSpPr>
          <a:xfrm>
            <a:off x="1403855" y="2137862"/>
            <a:ext cx="2803801" cy="1986423"/>
            <a:chOff x="0" y="0"/>
            <a:chExt cx="2803800" cy="1986422"/>
          </a:xfrm>
        </p:grpSpPr>
        <p:sp>
          <p:nvSpPr>
            <p:cNvPr id="339" name="2-yr old…"/>
            <p:cNvSpPr txBox="1"/>
            <p:nvPr/>
          </p:nvSpPr>
          <p:spPr>
            <a:xfrm>
              <a:off x="525284" y="807808"/>
              <a:ext cx="2278517" cy="6477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70000"/>
                </a:lnSpc>
                <a:defRPr sz="2500" b="1">
                  <a:solidFill>
                    <a:srgbClr val="FFFFFF"/>
                  </a:solidFill>
                  <a:effectLst>
                    <a:outerShdw blurRad="63500" dist="12700" dir="18900000" rotWithShape="0">
                      <a:srgbClr val="000000"/>
                    </a:outerShdw>
                  </a:effectLst>
                </a:defRPr>
              </a:pPr>
              <a:r>
                <a:t>2-yr old</a:t>
              </a:r>
            </a:p>
            <a:p>
              <a:pPr>
                <a:lnSpc>
                  <a:spcPct val="70000"/>
                </a:lnSpc>
                <a:defRPr sz="2500" b="1">
                  <a:solidFill>
                    <a:srgbClr val="FFFFFF"/>
                  </a:solidFill>
                  <a:effectLst>
                    <a:outerShdw blurRad="63500" dist="12700" dir="18900000" rotWithShape="0">
                      <a:srgbClr val="000000"/>
                    </a:outerShdw>
                  </a:effectLst>
                </a:defRPr>
              </a:pPr>
              <a:r>
                <a:t>Burn scars</a:t>
              </a:r>
            </a:p>
          </p:txBody>
        </p:sp>
        <p:sp>
          <p:nvSpPr>
            <p:cNvPr id="340" name="Line"/>
            <p:cNvSpPr/>
            <p:nvPr/>
          </p:nvSpPr>
          <p:spPr>
            <a:xfrm flipH="1">
              <a:off x="751748" y="1461093"/>
              <a:ext cx="168455" cy="525330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01600" tIns="101600" rIns="101600" bIns="101600" numCol="1" anchor="t">
              <a:noAutofit/>
            </a:bodyPr>
            <a:lstStyle/>
            <a:p>
              <a:endParaRPr/>
            </a:p>
          </p:txBody>
        </p:sp>
        <p:sp>
          <p:nvSpPr>
            <p:cNvPr id="341" name="Line"/>
            <p:cNvSpPr/>
            <p:nvPr/>
          </p:nvSpPr>
          <p:spPr>
            <a:xfrm flipV="1">
              <a:off x="1305955" y="0"/>
              <a:ext cx="254729" cy="882613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01600" tIns="101600" rIns="101600" bIns="101600" numCol="1" anchor="t">
              <a:noAutofit/>
            </a:bodyPr>
            <a:lstStyle/>
            <a:p>
              <a:endParaRPr/>
            </a:p>
          </p:txBody>
        </p:sp>
        <p:sp>
          <p:nvSpPr>
            <p:cNvPr id="342" name="Line"/>
            <p:cNvSpPr/>
            <p:nvPr/>
          </p:nvSpPr>
          <p:spPr>
            <a:xfrm flipH="1">
              <a:off x="-1" y="1098296"/>
              <a:ext cx="433893" cy="64947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01600" tIns="101600" rIns="101600" bIns="101600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46" name="Group"/>
          <p:cNvGrpSpPr/>
          <p:nvPr/>
        </p:nvGrpSpPr>
        <p:grpSpPr>
          <a:xfrm>
            <a:off x="606500" y="1689928"/>
            <a:ext cx="2278517" cy="701935"/>
            <a:chOff x="0" y="0"/>
            <a:chExt cx="2278515" cy="701933"/>
          </a:xfrm>
        </p:grpSpPr>
        <p:sp>
          <p:nvSpPr>
            <p:cNvPr id="344" name="Intact forest"/>
            <p:cNvSpPr txBox="1"/>
            <p:nvPr/>
          </p:nvSpPr>
          <p:spPr>
            <a:xfrm>
              <a:off x="0" y="320933"/>
              <a:ext cx="2278516" cy="381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70000"/>
                </a:lnSpc>
                <a:defRPr sz="2500" b="1">
                  <a:solidFill>
                    <a:srgbClr val="FFFFFF"/>
                  </a:solidFill>
                  <a:effectLst>
                    <a:outerShdw blurRad="63500" dist="12700" dir="189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Intact forest</a:t>
              </a:r>
            </a:p>
          </p:txBody>
        </p:sp>
        <p:sp>
          <p:nvSpPr>
            <p:cNvPr id="345" name="Line"/>
            <p:cNvSpPr/>
            <p:nvPr/>
          </p:nvSpPr>
          <p:spPr>
            <a:xfrm flipH="1" flipV="1">
              <a:off x="326831" y="0"/>
              <a:ext cx="363040" cy="363040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01600" tIns="101600" rIns="101600" bIns="101600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347" name="esi_rf_importance.png" descr="esi_rf_importance.png"/>
          <p:cNvPicPr>
            <a:picLocks noChangeAspect="1"/>
          </p:cNvPicPr>
          <p:nvPr/>
        </p:nvPicPr>
        <p:blipFill>
          <a:blip r:embed="rId6"/>
          <a:srcRect l="7458" r="7458"/>
          <a:stretch>
            <a:fillRect/>
          </a:stretch>
        </p:blipFill>
        <p:spPr>
          <a:xfrm>
            <a:off x="14351000" y="889000"/>
            <a:ext cx="5969001" cy="5421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violins_etinst_tchmean.png" descr="violins_etinst_tchmean.png"/>
          <p:cNvPicPr>
            <a:picLocks noChangeAspect="1"/>
          </p:cNvPicPr>
          <p:nvPr/>
        </p:nvPicPr>
        <p:blipFill>
          <a:blip r:embed="rId7"/>
          <a:srcRect l="331" t="4449" r="1938" b="4449"/>
          <a:stretch>
            <a:fillRect/>
          </a:stretch>
        </p:blipFill>
        <p:spPr>
          <a:xfrm>
            <a:off x="8636000" y="889000"/>
            <a:ext cx="5588000" cy="5209013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patial patterns of LST and ET driven by deforestation and degradation:…"/>
          <p:cNvSpPr txBox="1"/>
          <p:nvPr/>
        </p:nvSpPr>
        <p:spPr>
          <a:xfrm>
            <a:off x="9397999" y="6731000"/>
            <a:ext cx="10795001" cy="3810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324611">
              <a:spcBef>
                <a:spcPts val="700"/>
              </a:spcBef>
              <a:defRPr sz="255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Spatial patterns of LST and ET driven by deforestation and degradation:</a:t>
            </a:r>
          </a:p>
          <a:p>
            <a:pPr marL="162305" indent="-162305" defTabSz="324611">
              <a:spcBef>
                <a:spcPts val="300"/>
              </a:spcBef>
              <a:buSzPct val="50000"/>
              <a:buChar char="•"/>
              <a:defRPr sz="2272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Deforestation (9–20°C) and degradation (1-8°C) warmer than old-growth forests</a:t>
            </a:r>
          </a:p>
          <a:p>
            <a:pPr marL="162305" indent="-162305" defTabSz="324611">
              <a:spcBef>
                <a:spcPts val="300"/>
              </a:spcBef>
              <a:buSzPct val="50000"/>
              <a:buChar char="•"/>
              <a:defRPr sz="2272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Pronounced forest edge effect on LST and ET up to 600 m </a:t>
            </a:r>
          </a:p>
          <a:p>
            <a:pPr marL="162305" indent="-162305" defTabSz="324611">
              <a:spcBef>
                <a:spcPts val="300"/>
              </a:spcBef>
              <a:buSzPct val="50000"/>
              <a:buChar char="•"/>
              <a:defRPr sz="2272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Effect of forest structure on ET stronger in shorter canopies</a:t>
            </a:r>
          </a:p>
          <a:p>
            <a:pPr defTabSz="324611">
              <a:spcBef>
                <a:spcPts val="700"/>
              </a:spcBef>
              <a:defRPr sz="2272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defTabSz="324611">
              <a:spcBef>
                <a:spcPts val="700"/>
              </a:spcBef>
              <a:defRPr sz="2556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Variability in evaporative stress (ES) predicted from Random Forest:</a:t>
            </a:r>
          </a:p>
          <a:p>
            <a:pPr marL="162305" indent="-162305" defTabSz="324611">
              <a:spcBef>
                <a:spcPts val="300"/>
              </a:spcBef>
              <a:buSzPct val="50000"/>
              <a:buChar char="•"/>
              <a:defRPr sz="2272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Strongest: Radiation</a:t>
            </a:r>
          </a:p>
          <a:p>
            <a:pPr marL="162305" indent="-162305" defTabSz="324611">
              <a:spcBef>
                <a:spcPts val="300"/>
              </a:spcBef>
              <a:buSzPct val="50000"/>
              <a:buChar char="•"/>
              <a:defRPr sz="2272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Temperature nearly as important as the distance to edge</a:t>
            </a:r>
          </a:p>
          <a:p>
            <a:pPr marL="162305" indent="-162305" defTabSz="324611">
              <a:spcBef>
                <a:spcPts val="300"/>
              </a:spcBef>
              <a:buSzPct val="50000"/>
              <a:buChar char="•"/>
              <a:defRPr sz="2272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Humidity nearly as important as the canopy structure</a:t>
            </a:r>
          </a:p>
        </p:txBody>
      </p:sp>
      <p:pic>
        <p:nvPicPr>
          <p:cNvPr id="350" name="E453D544-A3C8-43DD-BF24-33BE274FA8FA.m4a" descr="E453D544-A3C8-43DD-BF24-33BE274FA8FA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0000" y="5715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88333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14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26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0"/>
                            </p:stCondLst>
                            <p:childTnLst>
                              <p:par>
                                <p:cTn id="32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0"/>
                            </p:stCondLst>
                            <p:childTnLst>
                              <p:par>
                                <p:cTn id="35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0"/>
                            </p:stCondLst>
                            <p:childTnLst>
                              <p:par>
                                <p:cTn id="3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0"/>
                            </p:stCondLst>
                            <p:childTnLst>
                              <p:par>
                                <p:cTn id="41" presetID="1" presetClass="entr" presetSubtype="0" fill="hold" grpId="10" nodeType="afterEffect">
                                  <p:stCondLst>
                                    <p:cond delay="3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0"/>
                            </p:stCondLst>
                            <p:childTnLst>
                              <p:par>
                                <p:cTn id="4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0"/>
                            </p:stCondLst>
                            <p:childTnLst>
                              <p:par>
                                <p:cTn id="47" presetID="1" presetClass="entr" presetSubtype="0" fill="hold" grpId="11" nodeType="afterEffect">
                                  <p:stCondLst>
                                    <p:cond delay="1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0"/>
                            </p:stCondLst>
                            <p:childTnLst>
                              <p:par>
                                <p:cTn id="5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0"/>
                            </p:stCondLst>
                            <p:childTnLst>
                              <p:par>
                                <p:cTn id="5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0"/>
                            </p:stCondLst>
                            <p:childTnLst>
                              <p:par>
                                <p:cTn id="5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0"/>
                            </p:stCondLst>
                            <p:childTnLst>
                              <p:par>
                                <p:cTn id="5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0"/>
                            </p:stCondLst>
                            <p:childTnLst>
                              <p:par>
                                <p:cTn id="6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audio>
          </p:childTnLst>
        </p:cTn>
      </p:par>
    </p:tnLst>
    <p:bldLst>
      <p:bldP spid="337" grpId="9" animBg="1" advAuto="0"/>
      <p:bldP spid="338" grpId="3" animBg="1" advAuto="0"/>
      <p:bldP spid="338" grpId="5" animBg="1" advAuto="0"/>
      <p:bldP spid="343" grpId="6" animBg="1" advAuto="0"/>
      <p:bldP spid="343" grpId="8" animBg="1" advAuto="0"/>
      <p:bldP spid="346" grpId="4" animBg="1" advAuto="0"/>
      <p:bldP spid="346" grpId="7" animBg="1" advAuto="0"/>
      <p:bldP spid="347" grpId="11" animBg="1" advAuto="0"/>
      <p:bldP spid="348" grpId="10" animBg="1" advAuto="0"/>
      <p:bldP spid="349" grpId="2" uiExpan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568268" y="10753020"/>
            <a:ext cx="328911" cy="4445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53" name="Publication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4">
                    <a:lumOff val="-9882"/>
                  </a:schemeClr>
                </a:solidFill>
              </a:defRPr>
            </a:lvl1pPr>
          </a:lstStyle>
          <a:p>
            <a:r>
              <a:t>Publications</a:t>
            </a:r>
          </a:p>
        </p:txBody>
      </p:sp>
      <p:sp>
        <p:nvSpPr>
          <p:cNvPr id="354" name="Peer-reviewed publications…"/>
          <p:cNvSpPr txBox="1">
            <a:spLocks noGrp="1"/>
          </p:cNvSpPr>
          <p:nvPr>
            <p:ph type="body" idx="22"/>
          </p:nvPr>
        </p:nvSpPr>
        <p:spPr>
          <a:xfrm>
            <a:off x="254000" y="1142999"/>
            <a:ext cx="19812000" cy="7620001"/>
          </a:xfrm>
          <a:prstGeom prst="rect">
            <a:avLst/>
          </a:prstGeom>
        </p:spPr>
        <p:txBody>
          <a:bodyPr numCol="2" spcCol="357248"/>
          <a:lstStyle/>
          <a:p>
            <a:pPr marL="0" indent="0">
              <a:buSzTx/>
              <a:buFontTx/>
              <a:buNone/>
              <a:defRPr sz="2800"/>
            </a:pPr>
            <a:r>
              <a:rPr dirty="0"/>
              <a:t>Peer-reviewed publications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Saatchi SS, Keller M, Bowman KW, … 2020. Impacts of degradation on water, energy, and carbon cycling of the Amazon tropical forests.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J. </a:t>
            </a:r>
            <a:r>
              <a:rPr i="1" dirty="0" err="1">
                <a:latin typeface="+mn-lt"/>
                <a:ea typeface="+mn-ea"/>
                <a:cs typeface="+mn-cs"/>
                <a:sym typeface="Helvetica"/>
              </a:rPr>
              <a:t>Geophys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. Res.-</a:t>
            </a:r>
            <a:r>
              <a:rPr i="1" dirty="0" err="1">
                <a:latin typeface="+mn-lt"/>
                <a:ea typeface="+mn-ea"/>
                <a:cs typeface="+mn-cs"/>
                <a:sym typeface="Helvetica"/>
              </a:rPr>
              <a:t>Biogeosci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.</a:t>
            </a:r>
            <a:r>
              <a:rPr dirty="0"/>
              <a:t>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125</a:t>
            </a:r>
            <a:r>
              <a:rPr dirty="0"/>
              <a:t>: e2020JG005677.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4"/>
              </a:rPr>
              <a:t>10.1029/2020JG005677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 err="1"/>
              <a:t>Ferraz</a:t>
            </a:r>
            <a:r>
              <a:rPr dirty="0"/>
              <a:t> A, Saatchi S,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Clark DB. 2020. Tropical tree size demography from airborne lidar.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Ecol. Appl.</a:t>
            </a:r>
            <a:r>
              <a:rPr dirty="0"/>
              <a:t>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30</a:t>
            </a:r>
            <a:r>
              <a:rPr dirty="0"/>
              <a:t>: e02154.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5"/>
              </a:rPr>
              <a:t>10.1002/eap.2154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Huang M, Xu Y,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Keller M, … 2020. Assessing impacts of selective logging on water, energy, and carbon budgets and ecosystem dynamics in Amazon forests using the Functionally Assembled Terrestrial Ecosystem Simulator. </a:t>
            </a:r>
            <a:r>
              <a:rPr i="1" dirty="0" err="1">
                <a:latin typeface="+mn-lt"/>
                <a:ea typeface="+mn-ea"/>
                <a:cs typeface="+mn-cs"/>
                <a:sym typeface="Helvetica"/>
              </a:rPr>
              <a:t>Biogeosciences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 Discuss</a:t>
            </a:r>
            <a:r>
              <a:rPr dirty="0"/>
              <a:t>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6"/>
              </a:rPr>
              <a:t>10.5194/bg-2019-129</a:t>
            </a:r>
            <a:r>
              <a:rPr dirty="0"/>
              <a:t>, in press. 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Paul-Limoges E, Wolf S, Schneider FD,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… 2020. Partitioning evapotranspiration with concurrent eddy covariance measurements in a mixed forest.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Agric. For. </a:t>
            </a:r>
            <a:r>
              <a:rPr i="1" dirty="0" err="1">
                <a:latin typeface="+mn-lt"/>
                <a:ea typeface="+mn-ea"/>
                <a:cs typeface="+mn-cs"/>
                <a:sym typeface="Helvetica"/>
              </a:rPr>
              <a:t>Meteorol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.</a:t>
            </a:r>
            <a:r>
              <a:rPr dirty="0"/>
              <a:t>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280</a:t>
            </a:r>
            <a:r>
              <a:rPr dirty="0"/>
              <a:t>: 107786.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7"/>
              </a:rPr>
              <a:t>10.1016/j.agrformet.2019.107786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Silva Junior CHL, </a:t>
            </a:r>
            <a:r>
              <a:rPr dirty="0" err="1"/>
              <a:t>Aragão</a:t>
            </a:r>
            <a:r>
              <a:rPr dirty="0"/>
              <a:t> LEOC, Anderson LO, Fonseca MG, …,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Saatchi SS. 2020. Persistent collapse of biomass in Amazonian forest edges following deforestation leads to unaccounted carbon losses.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Sci. Adv.</a:t>
            </a:r>
            <a:r>
              <a:rPr dirty="0"/>
              <a:t>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6</a:t>
            </a:r>
            <a:r>
              <a:rPr dirty="0"/>
              <a:t>: eaaz8360.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8"/>
              </a:rPr>
              <a:t>10.1126/sciadv.aaz8360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Knox RG, </a:t>
            </a:r>
            <a:r>
              <a:rPr dirty="0" err="1"/>
              <a:t>Medvigy</a:t>
            </a:r>
            <a:r>
              <a:rPr dirty="0"/>
              <a:t> DM, Levine NM, … 2019. The biophysics, ecology, and biogeochemistry of functionally diverse, vertically and horizontally heterogeneous ecosystems: the Ecosystem Demography model, version 2.2 – part 1: Model description. </a:t>
            </a:r>
            <a:r>
              <a:rPr i="1" dirty="0" err="1">
                <a:latin typeface="+mn-lt"/>
                <a:ea typeface="+mn-ea"/>
                <a:cs typeface="+mn-cs"/>
                <a:sym typeface="Helvetica"/>
              </a:rPr>
              <a:t>Geosci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. Model Dev.</a:t>
            </a:r>
            <a:r>
              <a:rPr dirty="0"/>
              <a:t>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12</a:t>
            </a:r>
            <a:r>
              <a:rPr dirty="0"/>
              <a:t>: 4309–4346.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9"/>
              </a:rPr>
              <a:t>10.5194/gmd-12-4309-2019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Knox RG, Levine NM, Swann ALS, … 2019. The biophysics, ecology, and biogeochemistry of functionally diverse, vertically and horizontally heterogeneous ecosystems: the Ecosystem Demography model, version 2.2 – part 2: Model evaluation for tropical South America. </a:t>
            </a:r>
            <a:r>
              <a:rPr i="1" dirty="0" err="1">
                <a:latin typeface="+mn-lt"/>
                <a:ea typeface="+mn-ea"/>
                <a:cs typeface="+mn-cs"/>
                <a:sym typeface="Helvetica"/>
              </a:rPr>
              <a:t>Geosci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. Model Dev.</a:t>
            </a:r>
            <a:r>
              <a:rPr dirty="0"/>
              <a:t>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12</a:t>
            </a:r>
            <a:r>
              <a:rPr dirty="0"/>
              <a:t>: 4347–4374.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0"/>
              </a:rPr>
              <a:t>10.5194/gmd- 12-4347-2019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Keller M. 2019. Not the same old(-growth) forest.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New Phytol.</a:t>
            </a:r>
            <a:r>
              <a:rPr dirty="0"/>
              <a:t>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221</a:t>
            </a:r>
            <a:r>
              <a:rPr dirty="0"/>
              <a:t>: 1672–1675.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1"/>
              </a:rPr>
              <a:t>10.1111/nph.15636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de Almeida CT, </a:t>
            </a:r>
            <a:r>
              <a:rPr dirty="0" err="1"/>
              <a:t>Galvão</a:t>
            </a:r>
            <a:r>
              <a:rPr dirty="0"/>
              <a:t> LS, </a:t>
            </a:r>
            <a:r>
              <a:rPr dirty="0" err="1"/>
              <a:t>Aragão</a:t>
            </a:r>
            <a:r>
              <a:rPr dirty="0"/>
              <a:t> LEOC, </a:t>
            </a:r>
            <a:r>
              <a:rPr dirty="0" err="1"/>
              <a:t>Ometto</a:t>
            </a:r>
            <a:r>
              <a:rPr dirty="0"/>
              <a:t> JPHB, …,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. 2019. Combining LiDAR and hyperspectral data for aboveground biomass modeling in the Brazilian Amazon using different regression algorithms.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Remote Sens. Environ.</a:t>
            </a:r>
            <a:r>
              <a:rPr dirty="0"/>
              <a:t>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232</a:t>
            </a:r>
            <a:r>
              <a:rPr dirty="0"/>
              <a:t>: 111323.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2"/>
              </a:rPr>
              <a:t>10.1016/j.rse.2019.111323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 err="1"/>
              <a:t>Scaranello</a:t>
            </a:r>
            <a:r>
              <a:rPr dirty="0"/>
              <a:t> MAS, Keller M,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dos Santos MN, … 2019. Estimation of coarse woody debris stocks in intact and degraded forests in the Brazilian Amazon using airborne lidar. </a:t>
            </a:r>
            <a:r>
              <a:rPr i="1" dirty="0" err="1">
                <a:latin typeface="+mn-lt"/>
                <a:ea typeface="+mn-ea"/>
                <a:cs typeface="+mn-cs"/>
                <a:sym typeface="Helvetica"/>
              </a:rPr>
              <a:t>Biogeosciences</a:t>
            </a:r>
            <a:r>
              <a:rPr dirty="0"/>
              <a:t>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16</a:t>
            </a:r>
            <a:r>
              <a:rPr dirty="0"/>
              <a:t>: 3457–3474.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3"/>
              </a:rPr>
              <a:t>10.5194/bg-16-3457-2019</a:t>
            </a:r>
            <a:r>
              <a:rPr dirty="0"/>
              <a:t>.</a:t>
            </a:r>
          </a:p>
          <a:p>
            <a:pPr marL="0" indent="0">
              <a:buSzTx/>
              <a:buFontTx/>
              <a:buNone/>
              <a:defRPr sz="2800"/>
            </a:pPr>
            <a:r>
              <a:rPr dirty="0"/>
              <a:t>Publications in review or near submission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Meunier F, </a:t>
            </a:r>
            <a:r>
              <a:rPr dirty="0" err="1"/>
              <a:t>Verbeeck</a:t>
            </a:r>
            <a:r>
              <a:rPr dirty="0"/>
              <a:t> H, Cowdery EM, Schnitzer SA, …,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… 2020. Unraveling the relative role of light and water competition between lianas and trees in tropical forests: a vegetation model analysis. J. Ecol. In review.</a:t>
            </a:r>
            <a:endParaRPr i="1" dirty="0">
              <a:latin typeface="+mn-lt"/>
              <a:ea typeface="+mn-ea"/>
              <a:cs typeface="+mn-cs"/>
              <a:sym typeface="Helvetica"/>
            </a:endParaRP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Saatchi S,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Xu L, Yang Y, … 2020. Increasing vulnerability of tropical forests to emerging stressors. In prep.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Sci Adv. 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Restrepo-Coupe N, Albert LP, Baker I, </a:t>
            </a:r>
            <a:r>
              <a:rPr b="1" dirty="0">
                <a:latin typeface="+mn-lt"/>
                <a:ea typeface="+mn-ea"/>
                <a:cs typeface="+mn-cs"/>
                <a:sym typeface="Helvetica"/>
              </a:rPr>
              <a:t>Longo M</a:t>
            </a:r>
            <a:r>
              <a:rPr dirty="0"/>
              <a:t>, … 2020. Understanding water and energy fluxes in the Amazonia: Lessons from an observation-model intercomparison.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Glob. Change Biol.</a:t>
            </a:r>
            <a:r>
              <a:rPr dirty="0"/>
              <a:t> In review.</a:t>
            </a:r>
          </a:p>
          <a:p>
            <a:pPr marL="0" indent="0">
              <a:buSzTx/>
              <a:buFontTx/>
              <a:buNone/>
              <a:defRPr sz="2800"/>
            </a:pPr>
            <a:r>
              <a:rPr dirty="0"/>
              <a:t>Conferences (first-author)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2020. Amazon forest structure mediates drought impacts on carbon uptake and evapotranspiration. In: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AGU Fall Meeting</a:t>
            </a:r>
            <a:r>
              <a:rPr dirty="0"/>
              <a:t>, Online, 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4"/>
              </a:rPr>
              <a:t>688390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2020. The impacts of Amazon forest degradation and fragmentation on energy, water, and carbon cycles. In: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EGU General Assembly</a:t>
            </a:r>
            <a:r>
              <a:rPr dirty="0"/>
              <a:t>, Online, EGU2020-4801 (highlight). doi: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5"/>
              </a:rPr>
              <a:t>10.5194/egusphere-egu2020-4801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2019. How does forest structure control temperature and water fluxes in the Amazon? In: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AGU Fall Meeting</a:t>
            </a:r>
            <a:r>
              <a:rPr dirty="0"/>
              <a:t>, San Francisco, CA, USA, 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6"/>
              </a:rPr>
              <a:t>508929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2019. Forest degradation impacts on water, energy and carbon cycles, and response to severe droughts in the amazon. In: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NASA Terrestrial Ecology Science Team Meeting</a:t>
            </a:r>
            <a:r>
              <a:rPr dirty="0"/>
              <a:t>, College Park, MD, 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7"/>
              </a:rPr>
              <a:t>PS18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2019. Degradation of amazon forests affects energy, water, and carbon cycles: Insights from an integrated remote-sensing and modeling analysis. In: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56th ATBC Annual meeting</a:t>
            </a:r>
            <a:r>
              <a:rPr dirty="0"/>
              <a:t>, Antananarivo, Madagascar, 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8"/>
              </a:rPr>
              <a:t>PTS/030</a:t>
            </a:r>
            <a:r>
              <a:rPr dirty="0"/>
              <a:t>.</a:t>
            </a:r>
          </a:p>
          <a:p>
            <a:pPr marL="203200" indent="-203200">
              <a:spcBef>
                <a:spcPts val="400"/>
              </a:spcBef>
              <a:buSzTx/>
              <a:buFontTx/>
              <a:buNone/>
              <a:defRPr sz="1500"/>
            </a:pPr>
            <a:r>
              <a:rPr dirty="0"/>
              <a:t>2018. Tropical forest structure modulates flammability and response to extreme droughts in the Amazon. In: </a:t>
            </a:r>
            <a:r>
              <a:rPr i="1" dirty="0">
                <a:latin typeface="+mn-lt"/>
                <a:ea typeface="+mn-ea"/>
                <a:cs typeface="+mn-cs"/>
                <a:sym typeface="Helvetica"/>
              </a:rPr>
              <a:t>AGU Fall Meeting</a:t>
            </a:r>
            <a:r>
              <a:rPr dirty="0"/>
              <a:t>, Washington, DC, USA, </a:t>
            </a:r>
            <a:r>
              <a:rPr u="sng" dirty="0">
                <a:solidFill>
                  <a:srgbClr val="0E7EE0"/>
                </a:solidFill>
                <a:uFill>
                  <a:solidFill>
                    <a:srgbClr val="0E7EE0"/>
                  </a:solidFill>
                </a:uFill>
                <a:hlinkClick r:id="rId19"/>
              </a:rPr>
              <a:t>427911</a:t>
            </a:r>
            <a:r>
              <a:rPr dirty="0"/>
              <a:t>.</a:t>
            </a:r>
          </a:p>
        </p:txBody>
      </p:sp>
      <p:sp>
        <p:nvSpPr>
          <p:cNvPr id="355" name="Acknowledgements"/>
          <p:cNvSpPr txBox="1"/>
          <p:nvPr/>
        </p:nvSpPr>
        <p:spPr>
          <a:xfrm>
            <a:off x="254000" y="8826500"/>
            <a:ext cx="19812000" cy="889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>
              <a:defRPr sz="5000" spc="-100">
                <a:solidFill>
                  <a:schemeClr val="accent4">
                    <a:lumOff val="-9882"/>
                  </a:schemeClr>
                </a:solidFill>
              </a:defRPr>
            </a:lvl1pPr>
          </a:lstStyle>
          <a:p>
            <a:r>
              <a:t>Acknowledgements</a:t>
            </a:r>
          </a:p>
        </p:txBody>
      </p:sp>
      <p:sp>
        <p:nvSpPr>
          <p:cNvPr id="356" name="329G: Kevin Bowman, Kerry Cawse-Nicholson, António Ferraz, Joshua Fisher, Gregory Halverson, Michael Keller, Sassan Saatchi,…"/>
          <p:cNvSpPr txBox="1"/>
          <p:nvPr/>
        </p:nvSpPr>
        <p:spPr>
          <a:xfrm>
            <a:off x="254000" y="9651999"/>
            <a:ext cx="17145000" cy="15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03200" indent="-203200" defTabSz="457200">
              <a:spcBef>
                <a:spcPts val="400"/>
              </a:spcBef>
              <a:defRPr sz="23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329G:</a:t>
            </a:r>
            <a:r>
              <a:t> Kevin Bowman, Kerry Cawse-Nicholson, António Ferraz, Joshua Fisher, Gregory Halverson, Michael Keller, Sassan Saatchi, </a:t>
            </a:r>
          </a:p>
          <a:p>
            <a:pPr indent="889000" defTabSz="457200">
              <a:spcBef>
                <a:spcPts val="400"/>
              </a:spcBef>
              <a:defRPr sz="23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Fabian Schneider, Liang Xu</a:t>
            </a:r>
          </a:p>
          <a:p>
            <a:pPr marL="203200" indent="-203200" defTabSz="457200">
              <a:spcBef>
                <a:spcPts val="400"/>
              </a:spcBef>
              <a:defRPr sz="23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External:</a:t>
            </a:r>
            <a:r>
              <a:t> Paulo Brando, Victoria Meyer, Paul Moorcroft, Jean-Pierre Ometto, Ekena Pinagé</a:t>
            </a:r>
          </a:p>
        </p:txBody>
      </p:sp>
      <p:pic>
        <p:nvPicPr>
          <p:cNvPr id="357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60000" y="5715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1666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5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SAjpl-WhiteTheme-16x9-vA6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93784"/>
      </a:hlink>
      <a:folHlink>
        <a:srgbClr val="6082AA"/>
      </a:folHlink>
    </a:clrScheme>
    <a:fontScheme name="NASAjpl-WhiteTheme-16x9-vA6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NASAjpl-WhiteTheme-16x9-vA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1016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t">
        <a:spAutoFit/>
      </a:bodyPr>
      <a:lstStyle>
        <a:defPPr marL="0" marR="0" indent="0" algn="l" defTabSz="1016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ASAjpl-WhiteTheme-16x9-vA6">
  <a:themeElements>
    <a:clrScheme name="NASAjpl-WhiteTheme-16x9-vA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000FF"/>
      </a:hlink>
      <a:folHlink>
        <a:srgbClr val="FF00FF"/>
      </a:folHlink>
    </a:clrScheme>
    <a:fontScheme name="NASAjpl-WhiteTheme-16x9-vA6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NASAjpl-WhiteTheme-16x9-vA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1016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t">
        <a:spAutoFit/>
      </a:bodyPr>
      <a:lstStyle>
        <a:defPPr marL="0" marR="0" indent="0" algn="l" defTabSz="1016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1447</Words>
  <Application>Microsoft Macintosh PowerPoint</Application>
  <PresentationFormat>Custom</PresentationFormat>
  <Paragraphs>130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Helvetica</vt:lpstr>
      <vt:lpstr>Helvetica Light</vt:lpstr>
      <vt:lpstr>NASAjpl-WhiteTheme-16x9-vA6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Marcos Longo</cp:lastModifiedBy>
  <cp:revision>6</cp:revision>
  <dcterms:modified xsi:type="dcterms:W3CDTF">2020-10-13T09:56:15Z</dcterms:modified>
</cp:coreProperties>
</file>