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9" r:id="rId2"/>
  </p:sldIdLst>
  <p:sldSz cx="21945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1415"/>
    <a:srgbClr val="9F2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53"/>
    <p:restoredTop sz="96405"/>
  </p:normalViewPr>
  <p:slideViewPr>
    <p:cSldViewPr snapToGrid="0">
      <p:cViewPr varScale="1">
        <p:scale>
          <a:sx n="26" d="100"/>
          <a:sy n="26" d="100"/>
        </p:scale>
        <p:origin x="5587"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5387342"/>
            <a:ext cx="18653760" cy="1146048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17289782"/>
            <a:ext cx="16459200" cy="7947658"/>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82013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90185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1752600"/>
            <a:ext cx="473202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1752600"/>
            <a:ext cx="1392174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146967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1C0FA-16C0-894C-A716-8787E14EF5B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408014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8206749"/>
            <a:ext cx="18928080" cy="13693138"/>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22029429"/>
            <a:ext cx="18928080" cy="7200898"/>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1C0FA-16C0-894C-A716-8787E14EF5B7}" type="datetimeFigureOut">
              <a:rPr lang="en-US" smtClean="0"/>
              <a:t>11/22/2022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970350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8763000"/>
            <a:ext cx="932688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1C0FA-16C0-894C-A716-8787E14EF5B7}"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7003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1752607"/>
            <a:ext cx="1892808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8069582"/>
            <a:ext cx="9284016"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12024360"/>
            <a:ext cx="9284016"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8069582"/>
            <a:ext cx="9329738" cy="3954778"/>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12024360"/>
            <a:ext cx="9329738"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1C0FA-16C0-894C-A716-8787E14EF5B7}" type="datetimeFigureOut">
              <a:rPr lang="en-US" smtClean="0"/>
              <a:t>11/22/2022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171344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1C0FA-16C0-894C-A716-8787E14EF5B7}" type="datetimeFigureOut">
              <a:rPr lang="en-US" smtClean="0"/>
              <a:t>11/22/2022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49877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1C0FA-16C0-894C-A716-8787E14EF5B7}" type="datetimeFigureOut">
              <a:rPr lang="en-US" smtClean="0"/>
              <a:t>11/22/2022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819746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4739647"/>
            <a:ext cx="11109960" cy="233934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369774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2194560"/>
            <a:ext cx="7078027" cy="768096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4739647"/>
            <a:ext cx="11109960" cy="23393400"/>
          </a:xfrm>
        </p:spPr>
        <p:txBody>
          <a:bodyPr anchor="t"/>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r>
              <a:rPr lang="en-US"/>
              <a:t>Click icon to add picture</a:t>
            </a:r>
            <a:endParaRPr lang="en-US" dirty="0"/>
          </a:p>
        </p:txBody>
      </p:sp>
      <p:sp>
        <p:nvSpPr>
          <p:cNvPr id="4" name="Text Placeholder 3"/>
          <p:cNvSpPr>
            <a:spLocks noGrp="1"/>
          </p:cNvSpPr>
          <p:nvPr>
            <p:ph type="body" sz="half" idx="2"/>
          </p:nvPr>
        </p:nvSpPr>
        <p:spPr>
          <a:xfrm>
            <a:off x="1511619" y="9875520"/>
            <a:ext cx="7078027" cy="18295622"/>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4"/>
          <p:cNvSpPr>
            <a:spLocks noGrp="1"/>
          </p:cNvSpPr>
          <p:nvPr>
            <p:ph type="dt" sz="half" idx="10"/>
          </p:nvPr>
        </p:nvSpPr>
        <p:spPr/>
        <p:txBody>
          <a:bodyPr/>
          <a:lstStyle/>
          <a:p>
            <a:fld id="{9B41C0FA-16C0-894C-A716-8787E14EF5B7}" type="datetimeFigureOut">
              <a:rPr lang="en-US" smtClean="0"/>
              <a:t>11/22/2022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CA531C-7793-A540-B2EB-21B5693E78E3}" type="slidenum">
              <a:rPr lang="en-US" smtClean="0"/>
              <a:t>‹#›</a:t>
            </a:fld>
            <a:endParaRPr lang="en-US"/>
          </a:p>
        </p:txBody>
      </p:sp>
    </p:spTree>
    <p:extLst>
      <p:ext uri="{BB962C8B-B14F-4D97-AF65-F5344CB8AC3E}">
        <p14:creationId xmlns:p14="http://schemas.microsoft.com/office/powerpoint/2010/main" val="545459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8760" y="1752607"/>
            <a:ext cx="1892808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08760" y="8763000"/>
            <a:ext cx="1892808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08760" y="30510487"/>
            <a:ext cx="4937760" cy="1752600"/>
          </a:xfrm>
          <a:prstGeom prst="rect">
            <a:avLst/>
          </a:prstGeom>
        </p:spPr>
        <p:txBody>
          <a:bodyPr vert="horz" lIns="91440" tIns="45720" rIns="91440" bIns="45720" rtlCol="0" anchor="ctr"/>
          <a:lstStyle>
            <a:lvl1pPr algn="l">
              <a:defRPr sz="2880">
                <a:solidFill>
                  <a:schemeClr val="tx1">
                    <a:tint val="75000"/>
                  </a:schemeClr>
                </a:solidFill>
              </a:defRPr>
            </a:lvl1pPr>
          </a:lstStyle>
          <a:p>
            <a:fld id="{9B41C0FA-16C0-894C-A716-8787E14EF5B7}" type="datetimeFigureOut">
              <a:rPr lang="en-US" smtClean="0"/>
              <a:t>11/22/2022</a:t>
            </a:fld>
            <a:endParaRPr lang="en-US"/>
          </a:p>
        </p:txBody>
      </p:sp>
      <p:sp>
        <p:nvSpPr>
          <p:cNvPr id="5" name="Footer Placeholder 4"/>
          <p:cNvSpPr>
            <a:spLocks noGrp="1"/>
          </p:cNvSpPr>
          <p:nvPr>
            <p:ph type="ftr" sz="quarter" idx="3"/>
          </p:nvPr>
        </p:nvSpPr>
        <p:spPr>
          <a:xfrm>
            <a:off x="7269480" y="30510487"/>
            <a:ext cx="7406640" cy="1752600"/>
          </a:xfrm>
          <a:prstGeom prst="rect">
            <a:avLst/>
          </a:prstGeom>
        </p:spPr>
        <p:txBody>
          <a:bodyPr vert="horz" lIns="91440" tIns="45720" rIns="91440" bIns="45720" rtlCol="0" anchor="ctr"/>
          <a:lstStyle>
            <a:lvl1pPr algn="ctr">
              <a:defRPr sz="28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499080" y="30510487"/>
            <a:ext cx="4937760" cy="1752600"/>
          </a:xfrm>
          <a:prstGeom prst="rect">
            <a:avLst/>
          </a:prstGeom>
        </p:spPr>
        <p:txBody>
          <a:bodyPr vert="horz" lIns="91440" tIns="45720" rIns="91440" bIns="45720" rtlCol="0" anchor="ctr"/>
          <a:lstStyle>
            <a:lvl1pPr algn="r">
              <a:defRPr sz="2880">
                <a:solidFill>
                  <a:schemeClr val="tx1">
                    <a:tint val="75000"/>
                  </a:schemeClr>
                </a:solidFill>
              </a:defRPr>
            </a:lvl1pPr>
          </a:lstStyle>
          <a:p>
            <a:fld id="{92CA531C-7793-A540-B2EB-21B5693E78E3}" type="slidenum">
              <a:rPr lang="en-US" smtClean="0"/>
              <a:t>‹#›</a:t>
            </a:fld>
            <a:endParaRPr lang="en-US"/>
          </a:p>
        </p:txBody>
      </p:sp>
    </p:spTree>
    <p:extLst>
      <p:ext uri="{BB962C8B-B14F-4D97-AF65-F5344CB8AC3E}">
        <p14:creationId xmlns:p14="http://schemas.microsoft.com/office/powerpoint/2010/main" val="3261426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4560" rtl="0" eaLnBrk="1" latinLnBrk="0" hangingPunct="1">
        <a:lnSpc>
          <a:spcPct val="90000"/>
        </a:lnSpc>
        <a:spcBef>
          <a:spcPct val="0"/>
        </a:spcBef>
        <a:buNone/>
        <a:defRPr sz="10560" kern="1200">
          <a:solidFill>
            <a:schemeClr val="tx1"/>
          </a:solidFill>
          <a:latin typeface="+mj-lt"/>
          <a:ea typeface="+mj-ea"/>
          <a:cs typeface="+mj-cs"/>
        </a:defRPr>
      </a:lvl1pPr>
    </p:titleStyle>
    <p:bodyStyle>
      <a:lvl1pPr marL="548640" indent="-548640" algn="l" defTabSz="2194560" rtl="0" eaLnBrk="1" latinLnBrk="0" hangingPunct="1">
        <a:lnSpc>
          <a:spcPct val="90000"/>
        </a:lnSpc>
        <a:spcBef>
          <a:spcPts val="2400"/>
        </a:spcBef>
        <a:buFont typeface="Arial" panose="020B0604020202020204" pitchFamily="34" charset="0"/>
        <a:buChar char="•"/>
        <a:defRPr sz="6720" kern="1200">
          <a:solidFill>
            <a:schemeClr val="tx1"/>
          </a:solidFill>
          <a:latin typeface="+mn-lt"/>
          <a:ea typeface="+mn-ea"/>
          <a:cs typeface="+mn-cs"/>
        </a:defRPr>
      </a:lvl1pPr>
      <a:lvl2pPr marL="1645920" indent="-548640" algn="l" defTabSz="2194560" rtl="0" eaLnBrk="1" latinLnBrk="0" hangingPunct="1">
        <a:lnSpc>
          <a:spcPct val="90000"/>
        </a:lnSpc>
        <a:spcBef>
          <a:spcPts val="1200"/>
        </a:spcBef>
        <a:buFont typeface="Arial" panose="020B0604020202020204" pitchFamily="34" charset="0"/>
        <a:buChar char="•"/>
        <a:defRPr sz="5760" kern="1200">
          <a:solidFill>
            <a:schemeClr val="tx1"/>
          </a:solidFill>
          <a:latin typeface="+mn-lt"/>
          <a:ea typeface="+mn-ea"/>
          <a:cs typeface="+mn-cs"/>
        </a:defRPr>
      </a:lvl2pPr>
      <a:lvl3pPr marL="2743200" indent="-548640" algn="l" defTabSz="2194560" rtl="0" eaLnBrk="1" latinLnBrk="0" hangingPunct="1">
        <a:lnSpc>
          <a:spcPct val="90000"/>
        </a:lnSpc>
        <a:spcBef>
          <a:spcPts val="1200"/>
        </a:spcBef>
        <a:buFont typeface="Arial" panose="020B0604020202020204" pitchFamily="34" charset="0"/>
        <a:buChar char="•"/>
        <a:defRPr sz="4800" kern="1200">
          <a:solidFill>
            <a:schemeClr val="tx1"/>
          </a:solidFill>
          <a:latin typeface="+mn-lt"/>
          <a:ea typeface="+mn-ea"/>
          <a:cs typeface="+mn-cs"/>
        </a:defRPr>
      </a:lvl3pPr>
      <a:lvl4pPr marL="38404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4pPr>
      <a:lvl5pPr marL="493776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1C176F5-9937-FC2D-0B1E-B1FB7E5DCD46}"/>
              </a:ext>
            </a:extLst>
          </p:cNvPr>
          <p:cNvPicPr>
            <a:picLocks noChangeAspect="1"/>
          </p:cNvPicPr>
          <p:nvPr/>
        </p:nvPicPr>
        <p:blipFill>
          <a:blip r:embed="rId2">
            <a:alphaModFix/>
          </a:blip>
          <a:stretch>
            <a:fillRect/>
          </a:stretch>
        </p:blipFill>
        <p:spPr>
          <a:xfrm>
            <a:off x="550727" y="23108616"/>
            <a:ext cx="4686423" cy="4609386"/>
          </a:xfrm>
          <a:prstGeom prst="rect">
            <a:avLst/>
          </a:prstGeom>
        </p:spPr>
      </p:pic>
      <p:pic>
        <p:nvPicPr>
          <p:cNvPr id="17" name="Picture 16">
            <a:extLst>
              <a:ext uri="{FF2B5EF4-FFF2-40B4-BE49-F238E27FC236}">
                <a16:creationId xmlns:a16="http://schemas.microsoft.com/office/drawing/2014/main" id="{E3768FB0-7C0E-C3B6-9386-029E322F4073}"/>
              </a:ext>
            </a:extLst>
          </p:cNvPr>
          <p:cNvPicPr>
            <a:picLocks noChangeAspect="1"/>
          </p:cNvPicPr>
          <p:nvPr/>
        </p:nvPicPr>
        <p:blipFill>
          <a:blip r:embed="rId3"/>
          <a:srcRect/>
          <a:stretch/>
        </p:blipFill>
        <p:spPr>
          <a:xfrm>
            <a:off x="10415016" y="14273784"/>
            <a:ext cx="7212513" cy="9144000"/>
          </a:xfrm>
          <a:prstGeom prst="rect">
            <a:avLst/>
          </a:prstGeom>
        </p:spPr>
      </p:pic>
      <p:sp>
        <p:nvSpPr>
          <p:cNvPr id="4" name="Rectangle 3">
            <a:extLst>
              <a:ext uri="{FF2B5EF4-FFF2-40B4-BE49-F238E27FC236}">
                <a16:creationId xmlns:a16="http://schemas.microsoft.com/office/drawing/2014/main" id="{204185AC-9F19-D1B5-3E2C-C165D877F433}"/>
              </a:ext>
            </a:extLst>
          </p:cNvPr>
          <p:cNvSpPr/>
          <p:nvPr/>
        </p:nvSpPr>
        <p:spPr>
          <a:xfrm>
            <a:off x="0" y="1017"/>
            <a:ext cx="21945600" cy="7508049"/>
          </a:xfrm>
          <a:prstGeom prst="rect">
            <a:avLst/>
          </a:prstGeom>
          <a:gradFill flip="none" rotWithShape="1">
            <a:gsLst>
              <a:gs pos="0">
                <a:schemeClr val="accent6">
                  <a:lumMod val="75000"/>
                </a:schemeClr>
              </a:gs>
              <a:gs pos="36000">
                <a:schemeClr val="accent6">
                  <a:lumMod val="75000"/>
                </a:schemeClr>
              </a:gs>
              <a:gs pos="82000">
                <a:schemeClr val="accent6">
                  <a:lumMod val="5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66A532A-FFBD-15D8-A09B-9CB6F0E3F99E}"/>
              </a:ext>
            </a:extLst>
          </p:cNvPr>
          <p:cNvSpPr txBox="1"/>
          <p:nvPr/>
        </p:nvSpPr>
        <p:spPr>
          <a:xfrm>
            <a:off x="755372" y="29284542"/>
            <a:ext cx="8050696" cy="2231380"/>
          </a:xfrm>
          <a:prstGeom prst="rect">
            <a:avLst/>
          </a:prstGeom>
          <a:noFill/>
        </p:spPr>
        <p:txBody>
          <a:bodyPr wrap="square" rtlCol="0">
            <a:spAutoFit/>
          </a:bodyPr>
          <a:lstStyle/>
          <a:p>
            <a:r>
              <a:rPr lang="en-US" sz="2200" b="1" dirty="0">
                <a:latin typeface="Helvetica" pitchFamily="2" charset="0"/>
                <a:cs typeface="Arial" panose="020B0604020202020204" pitchFamily="34" charset="0"/>
              </a:rPr>
              <a:t>National Aeronautics and Space Administration</a:t>
            </a:r>
          </a:p>
          <a:p>
            <a:pPr>
              <a:spcBef>
                <a:spcPts val="1800"/>
              </a:spcBef>
            </a:pPr>
            <a:r>
              <a:rPr lang="en-US" sz="2200" b="1" dirty="0">
                <a:latin typeface="Helvetica" pitchFamily="2" charset="0"/>
                <a:cs typeface="Arial" panose="020B0604020202020204" pitchFamily="34" charset="0"/>
              </a:rPr>
              <a:t>Jet Propulsion Laboratory</a:t>
            </a:r>
          </a:p>
          <a:p>
            <a:r>
              <a:rPr lang="en-US" sz="2200" dirty="0">
                <a:latin typeface="Helvetica" pitchFamily="2" charset="0"/>
                <a:cs typeface="Arial" panose="020B0604020202020204" pitchFamily="34" charset="0"/>
              </a:rPr>
              <a:t>California Institute of Technology</a:t>
            </a:r>
          </a:p>
          <a:p>
            <a:r>
              <a:rPr lang="en-US" sz="2200" dirty="0">
                <a:latin typeface="Helvetica" pitchFamily="2" charset="0"/>
                <a:cs typeface="Arial" panose="020B0604020202020204" pitchFamily="34" charset="0"/>
              </a:rPr>
              <a:t>Pasadena, California</a:t>
            </a:r>
          </a:p>
          <a:p>
            <a:endParaRPr lang="en-US" sz="1400" dirty="0">
              <a:latin typeface="Helvetica" pitchFamily="2" charset="0"/>
              <a:cs typeface="Arial" panose="020B0604020202020204" pitchFamily="34" charset="0"/>
            </a:endParaRPr>
          </a:p>
          <a:p>
            <a:r>
              <a:rPr lang="en-US" sz="2200" b="1" dirty="0" err="1">
                <a:latin typeface="Helvetica" pitchFamily="2" charset="0"/>
                <a:cs typeface="Arial" panose="020B0604020202020204" pitchFamily="34" charset="0"/>
              </a:rPr>
              <a:t>www.nasa.gov</a:t>
            </a:r>
            <a:endParaRPr lang="en-US" sz="2200" b="1" dirty="0">
              <a:latin typeface="Helvetica" pitchFamily="2" charset="0"/>
              <a:cs typeface="Arial" panose="020B0604020202020204" pitchFamily="34" charset="0"/>
            </a:endParaRPr>
          </a:p>
        </p:txBody>
      </p:sp>
      <p:sp>
        <p:nvSpPr>
          <p:cNvPr id="9" name="TextBox 8">
            <a:extLst>
              <a:ext uri="{FF2B5EF4-FFF2-40B4-BE49-F238E27FC236}">
                <a16:creationId xmlns:a16="http://schemas.microsoft.com/office/drawing/2014/main" id="{D68DB0F1-A907-BDB2-DC66-13092EE4F97A}"/>
              </a:ext>
            </a:extLst>
          </p:cNvPr>
          <p:cNvSpPr txBox="1"/>
          <p:nvPr/>
        </p:nvSpPr>
        <p:spPr>
          <a:xfrm>
            <a:off x="1173616" y="1076382"/>
            <a:ext cx="7515225" cy="430887"/>
          </a:xfrm>
          <a:prstGeom prst="rect">
            <a:avLst/>
          </a:prstGeom>
          <a:noFill/>
        </p:spPr>
        <p:txBody>
          <a:bodyPr wrap="square" rtlCol="0">
            <a:spAutoFit/>
          </a:bodyPr>
          <a:lstStyle/>
          <a:p>
            <a:r>
              <a:rPr lang="en-US" sz="2200" dirty="0">
                <a:solidFill>
                  <a:schemeClr val="bg1"/>
                </a:solidFill>
                <a:latin typeface="Helvetica" pitchFamily="2" charset="0"/>
                <a:cs typeface="Arial" panose="020B0604020202020204" pitchFamily="34" charset="0"/>
              </a:rPr>
              <a:t>National Aeronautics and Space Administration</a:t>
            </a:r>
            <a:endParaRPr lang="en-US" sz="2000" dirty="0">
              <a:solidFill>
                <a:schemeClr val="bg1"/>
              </a:solidFill>
              <a:latin typeface="Helvetica" pitchFamily="2" charset="0"/>
              <a:cs typeface="Arial" panose="020B0604020202020204" pitchFamily="34" charset="0"/>
            </a:endParaRPr>
          </a:p>
        </p:txBody>
      </p:sp>
      <p:sp>
        <p:nvSpPr>
          <p:cNvPr id="10" name="TextBox 9">
            <a:extLst>
              <a:ext uri="{FF2B5EF4-FFF2-40B4-BE49-F238E27FC236}">
                <a16:creationId xmlns:a16="http://schemas.microsoft.com/office/drawing/2014/main" id="{852392DB-040A-4601-1FDF-EE467A2C2C89}"/>
              </a:ext>
            </a:extLst>
          </p:cNvPr>
          <p:cNvSpPr txBox="1"/>
          <p:nvPr/>
        </p:nvSpPr>
        <p:spPr>
          <a:xfrm>
            <a:off x="755372" y="31943967"/>
            <a:ext cx="5976257" cy="400110"/>
          </a:xfrm>
          <a:prstGeom prst="rect">
            <a:avLst/>
          </a:prstGeom>
          <a:noFill/>
        </p:spPr>
        <p:txBody>
          <a:bodyPr wrap="square" rtlCol="0">
            <a:spAutoFit/>
          </a:bodyPr>
          <a:lstStyle/>
          <a:p>
            <a:r>
              <a:rPr lang="en-US" sz="2000" dirty="0">
                <a:latin typeface="Helvetica" pitchFamily="2" charset="0"/>
                <a:cs typeface="Arial" panose="020B0604020202020204" pitchFamily="34" charset="0"/>
              </a:rPr>
              <a:t>Copyright 2022. All rights reserved.</a:t>
            </a:r>
          </a:p>
        </p:txBody>
      </p:sp>
      <p:sp>
        <p:nvSpPr>
          <p:cNvPr id="12" name="Rectangle 11">
            <a:extLst>
              <a:ext uri="{FF2B5EF4-FFF2-40B4-BE49-F238E27FC236}">
                <a16:creationId xmlns:a16="http://schemas.microsoft.com/office/drawing/2014/main" id="{E1B6AD9F-C2D0-FAA0-B80B-B64AFDA924FD}"/>
              </a:ext>
            </a:extLst>
          </p:cNvPr>
          <p:cNvSpPr/>
          <p:nvPr/>
        </p:nvSpPr>
        <p:spPr>
          <a:xfrm>
            <a:off x="8429625" y="29320429"/>
            <a:ext cx="12674727" cy="3023647"/>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C58744A6-324B-83AB-035A-35E0AAF38EC7}"/>
              </a:ext>
            </a:extLst>
          </p:cNvPr>
          <p:cNvSpPr txBox="1"/>
          <p:nvPr/>
        </p:nvSpPr>
        <p:spPr>
          <a:xfrm>
            <a:off x="8752482" y="29465051"/>
            <a:ext cx="12351870" cy="4247317"/>
          </a:xfrm>
          <a:prstGeom prst="rect">
            <a:avLst/>
          </a:prstGeom>
          <a:noFill/>
        </p:spPr>
        <p:txBody>
          <a:bodyPr wrap="square" rtlCol="0">
            <a:spAutoFit/>
          </a:bodyPr>
          <a:lstStyle/>
          <a:p>
            <a:pPr>
              <a:spcBef>
                <a:spcPct val="0"/>
              </a:spcBef>
            </a:pPr>
            <a:r>
              <a:rPr lang="en-US" altLang="en-US" sz="3000" b="1" dirty="0">
                <a:latin typeface="Arial" panose="020B0604020202020204" pitchFamily="34" charset="0"/>
              </a:rPr>
              <a:t>Author Contact Information: </a:t>
            </a:r>
          </a:p>
          <a:p>
            <a:pPr>
              <a:spcBef>
                <a:spcPct val="0"/>
              </a:spcBef>
            </a:pPr>
            <a:r>
              <a:rPr lang="en-US" altLang="en-US" sz="3000" b="1" i="1" dirty="0">
                <a:solidFill>
                  <a:schemeClr val="bg2">
                    <a:lumMod val="50000"/>
                  </a:schemeClr>
                </a:solidFill>
                <a:latin typeface="Arial" panose="020B0604020202020204" pitchFamily="34" charset="0"/>
              </a:rPr>
              <a:t>adriana.s.parra@jpl.nasa.gov</a:t>
            </a:r>
          </a:p>
          <a:p>
            <a:pPr>
              <a:spcBef>
                <a:spcPct val="0"/>
              </a:spcBef>
            </a:pPr>
            <a:endParaRPr lang="en-US" altLang="en-US" sz="2800" b="1" i="1" dirty="0">
              <a:solidFill>
                <a:schemeClr val="bg2">
                  <a:lumMod val="50000"/>
                </a:schemeClr>
              </a:solidFill>
              <a:latin typeface="Arial" panose="020B0604020202020204" pitchFamily="34" charset="0"/>
            </a:endParaRPr>
          </a:p>
          <a:p>
            <a:pPr>
              <a:spcBef>
                <a:spcPct val="0"/>
              </a:spcBef>
            </a:pPr>
            <a:r>
              <a:rPr lang="en-US" altLang="en-US" sz="3000" b="1" dirty="0">
                <a:latin typeface="Arial" panose="020B0604020202020204" pitchFamily="34" charset="0"/>
              </a:rPr>
              <a:t>Acknowledgments:</a:t>
            </a:r>
          </a:p>
          <a:p>
            <a:pPr>
              <a:spcBef>
                <a:spcPct val="0"/>
              </a:spcBef>
            </a:pPr>
            <a:r>
              <a:rPr lang="en-US" altLang="en-US" sz="2800" dirty="0">
                <a:latin typeface="Arial" panose="020B0604020202020204" pitchFamily="34" charset="0"/>
              </a:rPr>
              <a:t>We thank the Government of Qu</a:t>
            </a:r>
            <a:r>
              <a:rPr lang="en-US" sz="2800" dirty="0">
                <a:latin typeface="Arial" panose="020B0604020202020204" pitchFamily="34" charset="0"/>
                <a:cs typeface="Arial" panose="020B0604020202020204" pitchFamily="34" charset="0"/>
              </a:rPr>
              <a:t>é</a:t>
            </a:r>
            <a:r>
              <a:rPr lang="en-US" altLang="en-US" sz="2800" dirty="0">
                <a:latin typeface="Arial" panose="020B0604020202020204" pitchFamily="34" charset="0"/>
              </a:rPr>
              <a:t>bec for the airborne LiDAR and forestry data of the Laurentides Wildlife reserve. </a:t>
            </a:r>
          </a:p>
          <a:p>
            <a:pPr>
              <a:spcBef>
                <a:spcPct val="0"/>
              </a:spcBef>
            </a:pPr>
            <a:endParaRPr lang="en-US" altLang="en-US" sz="3000" b="1" dirty="0">
              <a:latin typeface="Arial" panose="020B0604020202020204" pitchFamily="34" charset="0"/>
            </a:endParaRPr>
          </a:p>
          <a:p>
            <a:pPr>
              <a:spcBef>
                <a:spcPct val="0"/>
              </a:spcBef>
            </a:pPr>
            <a:endParaRPr lang="en-US" altLang="en-US" sz="3000" i="1" dirty="0">
              <a:solidFill>
                <a:schemeClr val="bg2">
                  <a:lumMod val="50000"/>
                </a:schemeClr>
              </a:solidFill>
              <a:latin typeface="Arial" panose="020B0604020202020204" pitchFamily="34" charset="0"/>
            </a:endParaRPr>
          </a:p>
          <a:p>
            <a:endParaRPr lang="en-US" sz="3000" dirty="0"/>
          </a:p>
        </p:txBody>
      </p:sp>
      <p:sp>
        <p:nvSpPr>
          <p:cNvPr id="14" name="TextBox 13">
            <a:extLst>
              <a:ext uri="{FF2B5EF4-FFF2-40B4-BE49-F238E27FC236}">
                <a16:creationId xmlns:a16="http://schemas.microsoft.com/office/drawing/2014/main" id="{E03CE19A-D280-F67F-3E02-115A87F9AEB3}"/>
              </a:ext>
            </a:extLst>
          </p:cNvPr>
          <p:cNvSpPr txBox="1"/>
          <p:nvPr/>
        </p:nvSpPr>
        <p:spPr>
          <a:xfrm>
            <a:off x="1" y="3243673"/>
            <a:ext cx="21945600" cy="1200329"/>
          </a:xfrm>
          <a:prstGeom prst="rect">
            <a:avLst/>
          </a:prstGeom>
          <a:noFill/>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Estimation of tree growth rates with GEDI data</a:t>
            </a:r>
          </a:p>
        </p:txBody>
      </p:sp>
      <p:sp>
        <p:nvSpPr>
          <p:cNvPr id="15" name="TextBox 14">
            <a:extLst>
              <a:ext uri="{FF2B5EF4-FFF2-40B4-BE49-F238E27FC236}">
                <a16:creationId xmlns:a16="http://schemas.microsoft.com/office/drawing/2014/main" id="{1432E216-21F1-A2C5-49F4-69DE267EBFE5}"/>
              </a:ext>
            </a:extLst>
          </p:cNvPr>
          <p:cNvSpPr txBox="1"/>
          <p:nvPr/>
        </p:nvSpPr>
        <p:spPr>
          <a:xfrm>
            <a:off x="1321088" y="4817294"/>
            <a:ext cx="19376571" cy="1323439"/>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Authors: Adriana Parra, JPL Postdoctoral Fellow (334F)</a:t>
            </a:r>
          </a:p>
          <a:p>
            <a:pPr algn="ctr"/>
            <a:r>
              <a:rPr lang="en-US" sz="4000" b="1" dirty="0">
                <a:solidFill>
                  <a:schemeClr val="bg1"/>
                </a:solidFill>
                <a:latin typeface="Arial" panose="020B0604020202020204" pitchFamily="34" charset="0"/>
                <a:cs typeface="Arial" panose="020B0604020202020204" pitchFamily="34" charset="0"/>
              </a:rPr>
              <a:t>Marc Simard, Senior Scientist (334F)</a:t>
            </a:r>
          </a:p>
        </p:txBody>
      </p:sp>
      <p:pic>
        <p:nvPicPr>
          <p:cNvPr id="19" name="Picture 18">
            <a:extLst>
              <a:ext uri="{FF2B5EF4-FFF2-40B4-BE49-F238E27FC236}">
                <a16:creationId xmlns:a16="http://schemas.microsoft.com/office/drawing/2014/main" id="{3A78E8C2-04FE-7596-E6E5-FDFA926D84D3}"/>
              </a:ext>
            </a:extLst>
          </p:cNvPr>
          <p:cNvPicPr>
            <a:picLocks noChangeAspect="1"/>
          </p:cNvPicPr>
          <p:nvPr/>
        </p:nvPicPr>
        <p:blipFill>
          <a:blip r:embed="rId4"/>
          <a:stretch>
            <a:fillRect/>
          </a:stretch>
        </p:blipFill>
        <p:spPr>
          <a:xfrm>
            <a:off x="18999759" y="587830"/>
            <a:ext cx="2209799" cy="2209799"/>
          </a:xfrm>
          <a:prstGeom prst="rect">
            <a:avLst/>
          </a:prstGeom>
        </p:spPr>
      </p:pic>
      <p:sp>
        <p:nvSpPr>
          <p:cNvPr id="2" name="TextBox 1">
            <a:extLst>
              <a:ext uri="{FF2B5EF4-FFF2-40B4-BE49-F238E27FC236}">
                <a16:creationId xmlns:a16="http://schemas.microsoft.com/office/drawing/2014/main" id="{561728FA-0EFF-656C-E1A6-9DB0FF8B67CF}"/>
              </a:ext>
            </a:extLst>
          </p:cNvPr>
          <p:cNvSpPr txBox="1"/>
          <p:nvPr/>
        </p:nvSpPr>
        <p:spPr>
          <a:xfrm>
            <a:off x="764250" y="31570675"/>
            <a:ext cx="5976257" cy="400110"/>
          </a:xfrm>
          <a:prstGeom prst="rect">
            <a:avLst/>
          </a:prstGeom>
          <a:noFill/>
        </p:spPr>
        <p:txBody>
          <a:bodyPr wrap="square" rtlCol="0">
            <a:spAutoFit/>
          </a:bodyPr>
          <a:lstStyle/>
          <a:p>
            <a:pPr>
              <a:spcBef>
                <a:spcPts val="1200"/>
              </a:spcBef>
            </a:pPr>
            <a:r>
              <a:rPr lang="en-US" sz="2000" dirty="0">
                <a:latin typeface="Arial" panose="020B0604020202020204" pitchFamily="34" charset="0"/>
                <a:cs typeface="Arial" panose="020B0604020202020204" pitchFamily="34" charset="0"/>
              </a:rPr>
              <a:t>Poster Number: PRD-EB#015</a:t>
            </a:r>
          </a:p>
        </p:txBody>
      </p:sp>
      <p:sp>
        <p:nvSpPr>
          <p:cNvPr id="6" name="TextBox 5">
            <a:extLst>
              <a:ext uri="{FF2B5EF4-FFF2-40B4-BE49-F238E27FC236}">
                <a16:creationId xmlns:a16="http://schemas.microsoft.com/office/drawing/2014/main" id="{01E5F837-CB85-AEAA-4AB3-DA19811647C6}"/>
              </a:ext>
            </a:extLst>
          </p:cNvPr>
          <p:cNvSpPr txBox="1"/>
          <p:nvPr/>
        </p:nvSpPr>
        <p:spPr>
          <a:xfrm>
            <a:off x="457200" y="7727835"/>
            <a:ext cx="21031200" cy="3170099"/>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Abstract</a:t>
            </a:r>
          </a:p>
          <a:p>
            <a:r>
              <a:rPr lang="en-US" sz="2800" dirty="0">
                <a:latin typeface="Arial" panose="020B0604020202020204" pitchFamily="34" charset="0"/>
                <a:cs typeface="Arial" panose="020B0604020202020204" pitchFamily="34" charset="0"/>
              </a:rPr>
              <a:t>Tree growth refers to rates of change in the dimensions of a tree, typically evaluated as changes in tree diameter or height. Estimating tree growth rates is vital for assessing biomass production and changes in carbon sequestration. NASA’s Global Ecosystems Dynamic Investigation (GEDI) provides valuable information on vertical structure of forests which can be used to estimate tree growth rates.</a:t>
            </a:r>
            <a:r>
              <a:rPr lang="en-US" sz="24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This analysis focuses on the Laurentides Wildlife Reserve in Canada, an area dominated by boreal and temperate forest,</a:t>
            </a:r>
            <a:r>
              <a:rPr lang="en-US" sz="24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with large availability</a:t>
            </a:r>
            <a:r>
              <a:rPr lang="en-US" sz="24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of in-situ,</a:t>
            </a:r>
            <a:r>
              <a:rPr lang="en-US" sz="24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airborne LiDAR and GEDI data.</a:t>
            </a:r>
            <a:r>
              <a:rPr lang="en-US" sz="24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 disturbance regime of the reserve is</a:t>
            </a:r>
            <a:r>
              <a:rPr lang="en-US" sz="24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composed of natural and anthropogenic perturbations that result in a heterogeneous landscape with spatial variation in tree growth rates.</a:t>
            </a:r>
            <a:r>
              <a:rPr lang="en-US" sz="2800" dirty="0">
                <a:highlight>
                  <a:srgbClr val="FFFF00"/>
                </a:highlight>
                <a:latin typeface="Arial" panose="020B0604020202020204" pitchFamily="34" charset="0"/>
                <a:cs typeface="Arial" panose="020B0604020202020204" pitchFamily="34" charset="0"/>
              </a:rPr>
              <a:t> </a:t>
            </a:r>
          </a:p>
        </p:txBody>
      </p:sp>
      <p:sp>
        <p:nvSpPr>
          <p:cNvPr id="7" name="TextBox 6">
            <a:extLst>
              <a:ext uri="{FF2B5EF4-FFF2-40B4-BE49-F238E27FC236}">
                <a16:creationId xmlns:a16="http://schemas.microsoft.com/office/drawing/2014/main" id="{BEAB0F8A-26F1-3685-7CF6-23A2A969588F}"/>
              </a:ext>
            </a:extLst>
          </p:cNvPr>
          <p:cNvSpPr txBox="1"/>
          <p:nvPr/>
        </p:nvSpPr>
        <p:spPr>
          <a:xfrm>
            <a:off x="457198" y="12763926"/>
            <a:ext cx="10050373" cy="2308324"/>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Methods</a:t>
            </a:r>
          </a:p>
          <a:p>
            <a:r>
              <a:rPr lang="en-US" sz="2800" dirty="0">
                <a:latin typeface="Arial" panose="020B0604020202020204" pitchFamily="34" charset="0"/>
                <a:cs typeface="Arial" panose="020B0604020202020204" pitchFamily="34" charset="0"/>
              </a:rPr>
              <a:t>Input data:</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GEDI data Level 2A and Level 2B v002</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Airborne LiDAR data - Government of Québec.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Forestry data at the stand level - Government of Québec.</a:t>
            </a:r>
            <a:endParaRPr lang="en-US" sz="28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A5E60C2-49B4-E692-3C8D-D6D593BEF336}"/>
              </a:ext>
            </a:extLst>
          </p:cNvPr>
          <p:cNvSpPr txBox="1"/>
          <p:nvPr/>
        </p:nvSpPr>
        <p:spPr>
          <a:xfrm>
            <a:off x="455436" y="22379557"/>
            <a:ext cx="8834093"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GEDI canopy height accuracy</a:t>
            </a:r>
          </a:p>
        </p:txBody>
      </p:sp>
      <p:graphicFrame>
        <p:nvGraphicFramePr>
          <p:cNvPr id="18" name="Table 19">
            <a:extLst>
              <a:ext uri="{FF2B5EF4-FFF2-40B4-BE49-F238E27FC236}">
                <a16:creationId xmlns:a16="http://schemas.microsoft.com/office/drawing/2014/main" id="{F341414D-045B-1344-4D34-7CED166ECD66}"/>
              </a:ext>
            </a:extLst>
          </p:cNvPr>
          <p:cNvGraphicFramePr>
            <a:graphicFrameLocks noGrp="1"/>
          </p:cNvGraphicFramePr>
          <p:nvPr>
            <p:extLst>
              <p:ext uri="{D42A27DB-BD31-4B8C-83A1-F6EECF244321}">
                <p14:modId xmlns:p14="http://schemas.microsoft.com/office/powerpoint/2010/main" val="3786151756"/>
              </p:ext>
            </p:extLst>
          </p:nvPr>
        </p:nvGraphicFramePr>
        <p:xfrm>
          <a:off x="813073" y="27939229"/>
          <a:ext cx="4187992" cy="792480"/>
        </p:xfrm>
        <a:graphic>
          <a:graphicData uri="http://schemas.openxmlformats.org/drawingml/2006/table">
            <a:tbl>
              <a:tblPr firstRow="1" bandRow="1">
                <a:tableStyleId>{5C22544A-7EE6-4342-B048-85BDC9FD1C3A}</a:tableStyleId>
              </a:tblPr>
              <a:tblGrid>
                <a:gridCol w="1345565">
                  <a:extLst>
                    <a:ext uri="{9D8B030D-6E8A-4147-A177-3AD203B41FA5}">
                      <a16:colId xmlns:a16="http://schemas.microsoft.com/office/drawing/2014/main" val="3005787622"/>
                    </a:ext>
                  </a:extLst>
                </a:gridCol>
                <a:gridCol w="655003">
                  <a:extLst>
                    <a:ext uri="{9D8B030D-6E8A-4147-A177-3AD203B41FA5}">
                      <a16:colId xmlns:a16="http://schemas.microsoft.com/office/drawing/2014/main" val="2535564616"/>
                    </a:ext>
                  </a:extLst>
                </a:gridCol>
                <a:gridCol w="1189990">
                  <a:extLst>
                    <a:ext uri="{9D8B030D-6E8A-4147-A177-3AD203B41FA5}">
                      <a16:colId xmlns:a16="http://schemas.microsoft.com/office/drawing/2014/main" val="1055184808"/>
                    </a:ext>
                  </a:extLst>
                </a:gridCol>
                <a:gridCol w="997434">
                  <a:extLst>
                    <a:ext uri="{9D8B030D-6E8A-4147-A177-3AD203B41FA5}">
                      <a16:colId xmlns:a16="http://schemas.microsoft.com/office/drawing/2014/main" val="1353759836"/>
                    </a:ext>
                  </a:extLst>
                </a:gridCol>
              </a:tblGrid>
              <a:tr h="289310">
                <a:tc>
                  <a:txBody>
                    <a:bodyPr/>
                    <a:lstStyle/>
                    <a:p>
                      <a:pPr algn="l"/>
                      <a:r>
                        <a:rPr lang="en-US" sz="2000" b="0" dirty="0">
                          <a:solidFill>
                            <a:sysClr val="windowText" lastClr="000000"/>
                          </a:solidFill>
                          <a:latin typeface="Arial" panose="020B0604020202020204" pitchFamily="34" charset="0"/>
                          <a:cs typeface="Arial" panose="020B0604020202020204" pitchFamily="34" charset="0"/>
                        </a:rPr>
                        <a:t>CORR</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b="0" dirty="0">
                          <a:solidFill>
                            <a:sysClr val="windowText" lastClr="000000"/>
                          </a:solidFill>
                          <a:latin typeface="Arial" panose="020B0604020202020204" pitchFamily="34" charset="0"/>
                          <a:cs typeface="Arial" panose="020B0604020202020204" pitchFamily="34" charset="0"/>
                        </a:rPr>
                        <a:t>0.73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b="0" dirty="0">
                          <a:solidFill>
                            <a:sysClr val="windowText" lastClr="000000"/>
                          </a:solidFill>
                          <a:latin typeface="Arial" panose="020B0604020202020204" pitchFamily="34" charset="0"/>
                          <a:cs typeface="Arial" panose="020B0604020202020204" pitchFamily="34" charset="0"/>
                        </a:rPr>
                        <a:t>MAE (m)</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b="0" dirty="0">
                          <a:solidFill>
                            <a:sysClr val="windowText" lastClr="000000"/>
                          </a:solidFill>
                          <a:latin typeface="Arial" panose="020B0604020202020204" pitchFamily="34" charset="0"/>
                          <a:cs typeface="Arial" panose="020B0604020202020204" pitchFamily="34" charset="0"/>
                        </a:rPr>
                        <a:t>2</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7402002"/>
                  </a:ext>
                </a:extLst>
              </a:tr>
              <a:tr h="289310">
                <a:tc>
                  <a:txBody>
                    <a:bodyPr/>
                    <a:lstStyle/>
                    <a:p>
                      <a:pPr algn="l"/>
                      <a:r>
                        <a:rPr lang="en-US" sz="2000" b="0" dirty="0">
                          <a:solidFill>
                            <a:sysClr val="windowText" lastClr="000000"/>
                          </a:solidFill>
                          <a:latin typeface="Arial" panose="020B0604020202020204" pitchFamily="34" charset="0"/>
                          <a:cs typeface="Arial" panose="020B0604020202020204" pitchFamily="34" charset="0"/>
                        </a:rPr>
                        <a:t>RMSE (m)</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b="0" dirty="0">
                          <a:solidFill>
                            <a:sysClr val="windowText" lastClr="000000"/>
                          </a:solidFill>
                          <a:latin typeface="Arial" panose="020B0604020202020204" pitchFamily="34" charset="0"/>
                          <a:cs typeface="Arial" panose="020B0604020202020204" pitchFamily="34" charset="0"/>
                        </a:rPr>
                        <a:t>2.9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b="0" dirty="0">
                          <a:solidFill>
                            <a:sysClr val="windowText" lastClr="000000"/>
                          </a:solidFill>
                          <a:latin typeface="Arial" panose="020B0604020202020204" pitchFamily="34" charset="0"/>
                          <a:cs typeface="Arial" panose="020B0604020202020204" pitchFamily="34" charset="0"/>
                        </a:rPr>
                        <a:t>BIAS (m)</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2000" b="0" dirty="0">
                          <a:solidFill>
                            <a:sysClr val="windowText" lastClr="000000"/>
                          </a:solidFill>
                          <a:latin typeface="Arial" panose="020B0604020202020204" pitchFamily="34" charset="0"/>
                          <a:cs typeface="Arial" panose="020B0604020202020204" pitchFamily="34" charset="0"/>
                        </a:rPr>
                        <a:t>0.13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8837933"/>
                  </a:ext>
                </a:extLst>
              </a:tr>
            </a:tbl>
          </a:graphicData>
        </a:graphic>
      </p:graphicFrame>
      <p:sp>
        <p:nvSpPr>
          <p:cNvPr id="42" name="TextBox 41">
            <a:extLst>
              <a:ext uri="{FF2B5EF4-FFF2-40B4-BE49-F238E27FC236}">
                <a16:creationId xmlns:a16="http://schemas.microsoft.com/office/drawing/2014/main" id="{02FE6371-7631-EB7C-694C-9C0318656655}"/>
              </a:ext>
            </a:extLst>
          </p:cNvPr>
          <p:cNvSpPr txBox="1"/>
          <p:nvPr/>
        </p:nvSpPr>
        <p:spPr>
          <a:xfrm>
            <a:off x="457198" y="10989583"/>
            <a:ext cx="20733027" cy="144655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Objectives</a:t>
            </a:r>
          </a:p>
          <a:p>
            <a:r>
              <a:rPr lang="en-US" sz="2800" dirty="0">
                <a:latin typeface="Arial" panose="020B0604020202020204" pitchFamily="34" charset="0"/>
                <a:cs typeface="Arial" panose="020B0604020202020204" pitchFamily="34" charset="0"/>
              </a:rPr>
              <a:t>We aim to </a:t>
            </a:r>
            <a:r>
              <a:rPr lang="en-US" sz="2800" b="1" dirty="0">
                <a:latin typeface="Arial" panose="020B0604020202020204" pitchFamily="34" charset="0"/>
                <a:cs typeface="Arial" panose="020B0604020202020204" pitchFamily="34" charset="0"/>
              </a:rPr>
              <a:t>1)</a:t>
            </a:r>
            <a:r>
              <a:rPr lang="en-US" sz="2800" dirty="0">
                <a:latin typeface="Arial" panose="020B0604020202020204" pitchFamily="34" charset="0"/>
                <a:cs typeface="Arial" panose="020B0604020202020204" pitchFamily="34" charset="0"/>
              </a:rPr>
              <a:t> evaluate the accuracy of the GEDI’s canopy height values in the area of study and, </a:t>
            </a:r>
            <a:r>
              <a:rPr lang="en-US" sz="2800" b="1" dirty="0">
                <a:latin typeface="Arial" panose="020B0604020202020204" pitchFamily="34" charset="0"/>
                <a:cs typeface="Arial" panose="020B0604020202020204" pitchFamily="34" charset="0"/>
              </a:rPr>
              <a:t>2)</a:t>
            </a:r>
            <a:r>
              <a:rPr lang="en-US" sz="2800" dirty="0">
                <a:latin typeface="Arial" panose="020B0604020202020204" pitchFamily="34" charset="0"/>
                <a:cs typeface="Arial" panose="020B0604020202020204" pitchFamily="34" charset="0"/>
              </a:rPr>
              <a:t> detect tree growth rates at the forest stand level, defined as the change in canopy height per year.</a:t>
            </a:r>
            <a:endParaRPr lang="en-US" sz="28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3CCB36C3-2CF1-2DEF-3F40-B1FFC98A84A6}"/>
              </a:ext>
            </a:extLst>
          </p:cNvPr>
          <p:cNvSpPr txBox="1"/>
          <p:nvPr/>
        </p:nvSpPr>
        <p:spPr>
          <a:xfrm>
            <a:off x="10507571" y="26925989"/>
            <a:ext cx="10988859" cy="255454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Next steps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Evaluate the environmental factors controlling growth.</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Estimate biomass budget and rates of production/loss.</a:t>
            </a:r>
          </a:p>
          <a:p>
            <a:pPr marL="457200" indent="-457200">
              <a:buFont typeface="Arial" panose="020B0604020202020204" pitchFamily="34" charset="0"/>
              <a:buChar char="•"/>
            </a:pPr>
            <a:r>
              <a:rPr lang="en-US" sz="3200" dirty="0">
                <a:latin typeface="Arial" panose="020B0604020202020204" pitchFamily="34" charset="0"/>
                <a:cs typeface="Arial" panose="020B0604020202020204" pitchFamily="34" charset="0"/>
              </a:rPr>
              <a:t>Evaluate the effects of disturbances on tree growth.</a:t>
            </a:r>
          </a:p>
          <a:p>
            <a:endParaRPr lang="en-US" sz="3200" b="1" dirty="0">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A74720B2-5124-1CEA-21B8-F72F25727B97}"/>
              </a:ext>
            </a:extLst>
          </p:cNvPr>
          <p:cNvSpPr txBox="1"/>
          <p:nvPr/>
        </p:nvSpPr>
        <p:spPr>
          <a:xfrm>
            <a:off x="1252924" y="23269112"/>
            <a:ext cx="1777712"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N =9649</a:t>
            </a:r>
          </a:p>
        </p:txBody>
      </p:sp>
      <p:pic>
        <p:nvPicPr>
          <p:cNvPr id="62" name="Picture 61">
            <a:extLst>
              <a:ext uri="{FF2B5EF4-FFF2-40B4-BE49-F238E27FC236}">
                <a16:creationId xmlns:a16="http://schemas.microsoft.com/office/drawing/2014/main" id="{8883B26D-A671-538F-9724-1B4A7E5518F5}"/>
              </a:ext>
            </a:extLst>
          </p:cNvPr>
          <p:cNvPicPr>
            <a:picLocks noChangeAspect="1"/>
          </p:cNvPicPr>
          <p:nvPr/>
        </p:nvPicPr>
        <p:blipFill>
          <a:blip r:embed="rId5"/>
          <a:srcRect/>
          <a:stretch/>
        </p:blipFill>
        <p:spPr>
          <a:xfrm>
            <a:off x="5526695" y="23061349"/>
            <a:ext cx="4635493" cy="2915103"/>
          </a:xfrm>
          <a:prstGeom prst="rect">
            <a:avLst/>
          </a:prstGeom>
        </p:spPr>
      </p:pic>
      <p:pic>
        <p:nvPicPr>
          <p:cNvPr id="64" name="Picture 63">
            <a:extLst>
              <a:ext uri="{FF2B5EF4-FFF2-40B4-BE49-F238E27FC236}">
                <a16:creationId xmlns:a16="http://schemas.microsoft.com/office/drawing/2014/main" id="{496AF180-5B55-C9CD-CC40-53918665BAFF}"/>
              </a:ext>
            </a:extLst>
          </p:cNvPr>
          <p:cNvPicPr>
            <a:picLocks noChangeAspect="1"/>
          </p:cNvPicPr>
          <p:nvPr/>
        </p:nvPicPr>
        <p:blipFill>
          <a:blip r:embed="rId6"/>
          <a:srcRect/>
          <a:stretch/>
        </p:blipFill>
        <p:spPr>
          <a:xfrm>
            <a:off x="5526698" y="26094833"/>
            <a:ext cx="4635490" cy="2915101"/>
          </a:xfrm>
          <a:prstGeom prst="rect">
            <a:avLst/>
          </a:prstGeom>
        </p:spPr>
      </p:pic>
      <p:sp>
        <p:nvSpPr>
          <p:cNvPr id="56" name="Rectangle 55">
            <a:extLst>
              <a:ext uri="{FF2B5EF4-FFF2-40B4-BE49-F238E27FC236}">
                <a16:creationId xmlns:a16="http://schemas.microsoft.com/office/drawing/2014/main" id="{3FC72F59-0570-A6EA-9686-AC01E45C7B58}"/>
              </a:ext>
            </a:extLst>
          </p:cNvPr>
          <p:cNvSpPr/>
          <p:nvPr/>
        </p:nvSpPr>
        <p:spPr>
          <a:xfrm>
            <a:off x="662651" y="15826540"/>
            <a:ext cx="914400" cy="374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Arial" panose="020B0604020202020204" pitchFamily="34" charset="0"/>
                <a:cs typeface="Arial" panose="020B0604020202020204" pitchFamily="34" charset="0"/>
              </a:rPr>
              <a:t> LiDAR</a:t>
            </a:r>
          </a:p>
        </p:txBody>
      </p:sp>
      <p:sp>
        <p:nvSpPr>
          <p:cNvPr id="59" name="Rectangle 58">
            <a:extLst>
              <a:ext uri="{FF2B5EF4-FFF2-40B4-BE49-F238E27FC236}">
                <a16:creationId xmlns:a16="http://schemas.microsoft.com/office/drawing/2014/main" id="{2F92682E-7B3D-3095-00B2-080F9C854B62}"/>
              </a:ext>
            </a:extLst>
          </p:cNvPr>
          <p:cNvSpPr/>
          <p:nvPr/>
        </p:nvSpPr>
        <p:spPr>
          <a:xfrm>
            <a:off x="662650" y="16488280"/>
            <a:ext cx="914400" cy="374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solidFill>
                  <a:schemeClr val="tx1"/>
                </a:solidFill>
                <a:latin typeface="Arial" panose="020B0604020202020204" pitchFamily="34" charset="0"/>
                <a:cs typeface="Arial" panose="020B0604020202020204" pitchFamily="34" charset="0"/>
              </a:rPr>
              <a:t>GEDI</a:t>
            </a:r>
          </a:p>
        </p:txBody>
      </p:sp>
      <p:sp>
        <p:nvSpPr>
          <p:cNvPr id="60" name="Rectangle 59">
            <a:extLst>
              <a:ext uri="{FF2B5EF4-FFF2-40B4-BE49-F238E27FC236}">
                <a16:creationId xmlns:a16="http://schemas.microsoft.com/office/drawing/2014/main" id="{4B8CB615-73AB-1C46-D2CE-438361174E63}"/>
              </a:ext>
            </a:extLst>
          </p:cNvPr>
          <p:cNvSpPr/>
          <p:nvPr/>
        </p:nvSpPr>
        <p:spPr>
          <a:xfrm>
            <a:off x="1977120" y="15826540"/>
            <a:ext cx="1925720" cy="369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Arial" panose="020B0604020202020204" pitchFamily="34" charset="0"/>
                <a:cs typeface="Arial" panose="020B0604020202020204" pitchFamily="34" charset="0"/>
              </a:rPr>
              <a:t> CHM raster</a:t>
            </a:r>
          </a:p>
        </p:txBody>
      </p:sp>
      <p:sp>
        <p:nvSpPr>
          <p:cNvPr id="61" name="Rectangle 60">
            <a:extLst>
              <a:ext uri="{FF2B5EF4-FFF2-40B4-BE49-F238E27FC236}">
                <a16:creationId xmlns:a16="http://schemas.microsoft.com/office/drawing/2014/main" id="{1334BC8F-08FA-2CF0-A2C7-CCE9315CCEC9}"/>
              </a:ext>
            </a:extLst>
          </p:cNvPr>
          <p:cNvSpPr/>
          <p:nvPr/>
        </p:nvSpPr>
        <p:spPr>
          <a:xfrm>
            <a:off x="1979411" y="16488280"/>
            <a:ext cx="1925720" cy="377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Arial" panose="020B0604020202020204" pitchFamily="34" charset="0"/>
                <a:cs typeface="Arial" panose="020B0604020202020204" pitchFamily="34" charset="0"/>
              </a:rPr>
              <a:t> Laser Footprint</a:t>
            </a:r>
          </a:p>
        </p:txBody>
      </p:sp>
      <p:sp>
        <p:nvSpPr>
          <p:cNvPr id="63" name="Rectangle 62">
            <a:extLst>
              <a:ext uri="{FF2B5EF4-FFF2-40B4-BE49-F238E27FC236}">
                <a16:creationId xmlns:a16="http://schemas.microsoft.com/office/drawing/2014/main" id="{02A1A69F-E785-6D50-CC8E-7F58FC47231E}"/>
              </a:ext>
            </a:extLst>
          </p:cNvPr>
          <p:cNvSpPr/>
          <p:nvPr/>
        </p:nvSpPr>
        <p:spPr>
          <a:xfrm>
            <a:off x="2473801" y="17167287"/>
            <a:ext cx="1429038" cy="3776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Arial" panose="020B0604020202020204" pitchFamily="34" charset="0"/>
                <a:cs typeface="Arial" panose="020B0604020202020204" pitchFamily="34" charset="0"/>
              </a:rPr>
              <a:t> RH values</a:t>
            </a:r>
          </a:p>
        </p:txBody>
      </p:sp>
      <p:cxnSp>
        <p:nvCxnSpPr>
          <p:cNvPr id="65" name="Elbow Connector 64">
            <a:extLst>
              <a:ext uri="{FF2B5EF4-FFF2-40B4-BE49-F238E27FC236}">
                <a16:creationId xmlns:a16="http://schemas.microsoft.com/office/drawing/2014/main" id="{93172FA7-0F02-46F8-146E-DF6C175F60DB}"/>
              </a:ext>
            </a:extLst>
          </p:cNvPr>
          <p:cNvCxnSpPr>
            <a:stCxn id="59" idx="2"/>
            <a:endCxn id="63" idx="1"/>
          </p:cNvCxnSpPr>
          <p:nvPr/>
        </p:nvCxnSpPr>
        <p:spPr>
          <a:xfrm rot="16200000" flipH="1">
            <a:off x="1550352" y="16432681"/>
            <a:ext cx="492947" cy="1353951"/>
          </a:xfrm>
          <a:prstGeom prst="bentConnector2">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Right Brace 65">
            <a:extLst>
              <a:ext uri="{FF2B5EF4-FFF2-40B4-BE49-F238E27FC236}">
                <a16:creationId xmlns:a16="http://schemas.microsoft.com/office/drawing/2014/main" id="{954EFB4E-CAA2-B5A3-493A-6E8CCD5A687F}"/>
              </a:ext>
            </a:extLst>
          </p:cNvPr>
          <p:cNvSpPr/>
          <p:nvPr/>
        </p:nvSpPr>
        <p:spPr>
          <a:xfrm>
            <a:off x="4022065" y="15931122"/>
            <a:ext cx="326836" cy="834584"/>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ectangle 66">
            <a:extLst>
              <a:ext uri="{FF2B5EF4-FFF2-40B4-BE49-F238E27FC236}">
                <a16:creationId xmlns:a16="http://schemas.microsoft.com/office/drawing/2014/main" id="{3F03C073-EEE5-9C5C-AC3B-A9D5C8AEB20C}"/>
              </a:ext>
            </a:extLst>
          </p:cNvPr>
          <p:cNvSpPr/>
          <p:nvPr/>
        </p:nvSpPr>
        <p:spPr>
          <a:xfrm>
            <a:off x="4451345" y="16135362"/>
            <a:ext cx="2066635"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Arial" panose="020B0604020202020204" pitchFamily="34" charset="0"/>
                <a:cs typeface="Arial" panose="020B0604020202020204" pitchFamily="34" charset="0"/>
              </a:rPr>
              <a:t> CHM percentiles</a:t>
            </a:r>
          </a:p>
        </p:txBody>
      </p:sp>
      <p:sp>
        <p:nvSpPr>
          <p:cNvPr id="68" name="Right Brace 67">
            <a:extLst>
              <a:ext uri="{FF2B5EF4-FFF2-40B4-BE49-F238E27FC236}">
                <a16:creationId xmlns:a16="http://schemas.microsoft.com/office/drawing/2014/main" id="{CF203EE0-474A-CAC5-F3BD-E6C3363845F6}"/>
              </a:ext>
            </a:extLst>
          </p:cNvPr>
          <p:cNvSpPr/>
          <p:nvPr/>
        </p:nvSpPr>
        <p:spPr>
          <a:xfrm>
            <a:off x="6629323" y="16316114"/>
            <a:ext cx="329184" cy="1042415"/>
          </a:xfrm>
          <a:prstGeom prst="rightBrace">
            <a:avLst>
              <a:gd name="adj1" fmla="val 8333"/>
              <a:gd name="adj2" fmla="val 28906"/>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Rectangle 68">
            <a:extLst>
              <a:ext uri="{FF2B5EF4-FFF2-40B4-BE49-F238E27FC236}">
                <a16:creationId xmlns:a16="http://schemas.microsoft.com/office/drawing/2014/main" id="{CF13471E-8EF9-E65E-2800-249F5DE0F245}"/>
              </a:ext>
            </a:extLst>
          </p:cNvPr>
          <p:cNvSpPr/>
          <p:nvPr/>
        </p:nvSpPr>
        <p:spPr>
          <a:xfrm>
            <a:off x="7163470" y="17305335"/>
            <a:ext cx="2726537" cy="710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Arial" panose="020B0604020202020204" pitchFamily="34" charset="0"/>
                <a:cs typeface="Arial" panose="020B0604020202020204" pitchFamily="34" charset="0"/>
              </a:rPr>
              <a:t>Accuracy Assessment with same year data</a:t>
            </a:r>
          </a:p>
        </p:txBody>
      </p:sp>
      <p:sp>
        <p:nvSpPr>
          <p:cNvPr id="70" name="TextBox 69">
            <a:extLst>
              <a:ext uri="{FF2B5EF4-FFF2-40B4-BE49-F238E27FC236}">
                <a16:creationId xmlns:a16="http://schemas.microsoft.com/office/drawing/2014/main" id="{612BEBB4-CD60-9EC7-6A68-521F2B393DFD}"/>
              </a:ext>
            </a:extLst>
          </p:cNvPr>
          <p:cNvSpPr txBox="1"/>
          <p:nvPr/>
        </p:nvSpPr>
        <p:spPr>
          <a:xfrm>
            <a:off x="7204930" y="18149668"/>
            <a:ext cx="2752344"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Best fit: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GEDI RH 99</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CHM 90</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percentile</a:t>
            </a:r>
          </a:p>
        </p:txBody>
      </p:sp>
      <p:sp>
        <p:nvSpPr>
          <p:cNvPr id="71" name="TextBox 70">
            <a:extLst>
              <a:ext uri="{FF2B5EF4-FFF2-40B4-BE49-F238E27FC236}">
                <a16:creationId xmlns:a16="http://schemas.microsoft.com/office/drawing/2014/main" id="{64E60A52-8FD6-73C2-4ACB-A57990594850}"/>
              </a:ext>
            </a:extLst>
          </p:cNvPr>
          <p:cNvSpPr txBox="1"/>
          <p:nvPr/>
        </p:nvSpPr>
        <p:spPr>
          <a:xfrm>
            <a:off x="834018" y="15249313"/>
            <a:ext cx="4755982"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Data preprocess</a:t>
            </a:r>
          </a:p>
        </p:txBody>
      </p:sp>
      <p:sp>
        <p:nvSpPr>
          <p:cNvPr id="72" name="TextBox 71">
            <a:extLst>
              <a:ext uri="{FF2B5EF4-FFF2-40B4-BE49-F238E27FC236}">
                <a16:creationId xmlns:a16="http://schemas.microsoft.com/office/drawing/2014/main" id="{9D74CA66-D12B-B8FA-811B-BBC198244B5A}"/>
              </a:ext>
            </a:extLst>
          </p:cNvPr>
          <p:cNvSpPr txBox="1"/>
          <p:nvPr/>
        </p:nvSpPr>
        <p:spPr>
          <a:xfrm>
            <a:off x="4275502" y="17615779"/>
            <a:ext cx="2535180"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Filtering using different quality flags</a:t>
            </a:r>
          </a:p>
        </p:txBody>
      </p:sp>
      <p:sp>
        <p:nvSpPr>
          <p:cNvPr id="73" name="Rectangle 72">
            <a:extLst>
              <a:ext uri="{FF2B5EF4-FFF2-40B4-BE49-F238E27FC236}">
                <a16:creationId xmlns:a16="http://schemas.microsoft.com/office/drawing/2014/main" id="{C28A37F8-26EA-EA28-E955-9009ECE7F4C0}"/>
              </a:ext>
            </a:extLst>
          </p:cNvPr>
          <p:cNvSpPr/>
          <p:nvPr/>
        </p:nvSpPr>
        <p:spPr>
          <a:xfrm>
            <a:off x="4448131" y="17169268"/>
            <a:ext cx="2066635" cy="362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Arial" panose="020B0604020202020204" pitchFamily="34" charset="0"/>
                <a:cs typeface="Arial" panose="020B0604020202020204" pitchFamily="34" charset="0"/>
              </a:rPr>
              <a:t> Filtered data</a:t>
            </a:r>
          </a:p>
        </p:txBody>
      </p:sp>
      <p:sp>
        <p:nvSpPr>
          <p:cNvPr id="74" name="TextBox 73">
            <a:extLst>
              <a:ext uri="{FF2B5EF4-FFF2-40B4-BE49-F238E27FC236}">
                <a16:creationId xmlns:a16="http://schemas.microsoft.com/office/drawing/2014/main" id="{5EBF3A21-E5D1-20AD-8117-7E8656141D98}"/>
              </a:ext>
            </a:extLst>
          </p:cNvPr>
          <p:cNvSpPr txBox="1"/>
          <p:nvPr/>
        </p:nvSpPr>
        <p:spPr>
          <a:xfrm>
            <a:off x="832719" y="18676611"/>
            <a:ext cx="4755982"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Tree growth analysis</a:t>
            </a:r>
          </a:p>
        </p:txBody>
      </p:sp>
      <p:cxnSp>
        <p:nvCxnSpPr>
          <p:cNvPr id="75" name="Straight Arrow Connector 74">
            <a:extLst>
              <a:ext uri="{FF2B5EF4-FFF2-40B4-BE49-F238E27FC236}">
                <a16:creationId xmlns:a16="http://schemas.microsoft.com/office/drawing/2014/main" id="{814509AB-68D4-8EE0-9696-FE0DC32D4021}"/>
              </a:ext>
            </a:extLst>
          </p:cNvPr>
          <p:cNvCxnSpPr>
            <a:stCxn id="56" idx="3"/>
            <a:endCxn id="60" idx="1"/>
          </p:cNvCxnSpPr>
          <p:nvPr/>
        </p:nvCxnSpPr>
        <p:spPr>
          <a:xfrm flipV="1">
            <a:off x="1577051" y="16011333"/>
            <a:ext cx="400069" cy="2659"/>
          </a:xfrm>
          <a:prstGeom prst="straightConnector1">
            <a:avLst/>
          </a:prstGeom>
          <a:ln w="31750">
            <a:solidFill>
              <a:schemeClr val="tx1"/>
            </a:solidFill>
            <a:headEnd w="lg" len="lg"/>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0AC7A60-1D88-BD64-820D-9F97917D239F}"/>
              </a:ext>
            </a:extLst>
          </p:cNvPr>
          <p:cNvCxnSpPr>
            <a:stCxn id="59" idx="3"/>
            <a:endCxn id="61" idx="1"/>
          </p:cNvCxnSpPr>
          <p:nvPr/>
        </p:nvCxnSpPr>
        <p:spPr>
          <a:xfrm>
            <a:off x="1577050" y="16675732"/>
            <a:ext cx="402361" cy="1392"/>
          </a:xfrm>
          <a:prstGeom prst="straightConnector1">
            <a:avLst/>
          </a:prstGeom>
          <a:ln w="3175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D39809EF-8F8D-099D-5862-96433E1AD0A9}"/>
              </a:ext>
            </a:extLst>
          </p:cNvPr>
          <p:cNvCxnSpPr>
            <a:stCxn id="63" idx="3"/>
            <a:endCxn id="73" idx="1"/>
          </p:cNvCxnSpPr>
          <p:nvPr/>
        </p:nvCxnSpPr>
        <p:spPr>
          <a:xfrm flipV="1">
            <a:off x="3902839" y="17350688"/>
            <a:ext cx="545292" cy="544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Left Bracket 77">
            <a:extLst>
              <a:ext uri="{FF2B5EF4-FFF2-40B4-BE49-F238E27FC236}">
                <a16:creationId xmlns:a16="http://schemas.microsoft.com/office/drawing/2014/main" id="{ADED254E-99B5-9A87-B2EA-13AB72E159E9}"/>
              </a:ext>
            </a:extLst>
          </p:cNvPr>
          <p:cNvSpPr/>
          <p:nvPr/>
        </p:nvSpPr>
        <p:spPr>
          <a:xfrm>
            <a:off x="7140592" y="18158880"/>
            <a:ext cx="189821" cy="1005840"/>
          </a:xfrm>
          <a:prstGeom prst="lef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Left Bracket 78">
            <a:extLst>
              <a:ext uri="{FF2B5EF4-FFF2-40B4-BE49-F238E27FC236}">
                <a16:creationId xmlns:a16="http://schemas.microsoft.com/office/drawing/2014/main" id="{E8823257-C91F-B64E-D5A7-016239B4A616}"/>
              </a:ext>
            </a:extLst>
          </p:cNvPr>
          <p:cNvSpPr/>
          <p:nvPr/>
        </p:nvSpPr>
        <p:spPr>
          <a:xfrm rot="10800000">
            <a:off x="9724325" y="18156886"/>
            <a:ext cx="189822" cy="1008445"/>
          </a:xfrm>
          <a:prstGeom prst="lef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Left Bracket 79">
            <a:extLst>
              <a:ext uri="{FF2B5EF4-FFF2-40B4-BE49-F238E27FC236}">
                <a16:creationId xmlns:a16="http://schemas.microsoft.com/office/drawing/2014/main" id="{429125D8-A7EF-9AB7-E9BF-E6C2B6711A8E}"/>
              </a:ext>
            </a:extLst>
          </p:cNvPr>
          <p:cNvSpPr/>
          <p:nvPr/>
        </p:nvSpPr>
        <p:spPr>
          <a:xfrm>
            <a:off x="4226377" y="17629394"/>
            <a:ext cx="97251" cy="694271"/>
          </a:xfrm>
          <a:prstGeom prst="lef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Left Bracket 80">
            <a:extLst>
              <a:ext uri="{FF2B5EF4-FFF2-40B4-BE49-F238E27FC236}">
                <a16:creationId xmlns:a16="http://schemas.microsoft.com/office/drawing/2014/main" id="{ACE20DB8-01CD-5E0F-4D7B-CF873F49FBCB}"/>
              </a:ext>
            </a:extLst>
          </p:cNvPr>
          <p:cNvSpPr/>
          <p:nvPr/>
        </p:nvSpPr>
        <p:spPr>
          <a:xfrm rot="10800000">
            <a:off x="6697389" y="17629394"/>
            <a:ext cx="97251" cy="694271"/>
          </a:xfrm>
          <a:prstGeom prst="lef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Rectangle 81">
            <a:extLst>
              <a:ext uri="{FF2B5EF4-FFF2-40B4-BE49-F238E27FC236}">
                <a16:creationId xmlns:a16="http://schemas.microsoft.com/office/drawing/2014/main" id="{58959D60-AA2E-54D2-C6DC-9A4DB0DF3AEE}"/>
              </a:ext>
            </a:extLst>
          </p:cNvPr>
          <p:cNvSpPr/>
          <p:nvPr/>
        </p:nvSpPr>
        <p:spPr>
          <a:xfrm>
            <a:off x="1003332" y="19333518"/>
            <a:ext cx="1823393" cy="361834"/>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Arial" panose="020B0604020202020204" pitchFamily="34" charset="0"/>
                <a:cs typeface="Arial" panose="020B0604020202020204" pitchFamily="34" charset="0"/>
              </a:rPr>
              <a:t> CHM 90</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%tile</a:t>
            </a:r>
          </a:p>
        </p:txBody>
      </p:sp>
      <p:sp>
        <p:nvSpPr>
          <p:cNvPr id="83" name="Rectangle 82">
            <a:extLst>
              <a:ext uri="{FF2B5EF4-FFF2-40B4-BE49-F238E27FC236}">
                <a16:creationId xmlns:a16="http://schemas.microsoft.com/office/drawing/2014/main" id="{C48F0F28-EE2E-E952-4B88-901D7EE73D52}"/>
              </a:ext>
            </a:extLst>
          </p:cNvPr>
          <p:cNvSpPr/>
          <p:nvPr/>
        </p:nvSpPr>
        <p:spPr>
          <a:xfrm>
            <a:off x="1006455" y="20640138"/>
            <a:ext cx="1819656" cy="362840"/>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Arial" panose="020B0604020202020204" pitchFamily="34" charset="0"/>
                <a:cs typeface="Arial" panose="020B0604020202020204" pitchFamily="34" charset="0"/>
              </a:rPr>
              <a:t> GEDI RH 99</a:t>
            </a:r>
          </a:p>
        </p:txBody>
      </p:sp>
      <p:sp>
        <p:nvSpPr>
          <p:cNvPr id="84" name="Rectangle 83">
            <a:extLst>
              <a:ext uri="{FF2B5EF4-FFF2-40B4-BE49-F238E27FC236}">
                <a16:creationId xmlns:a16="http://schemas.microsoft.com/office/drawing/2014/main" id="{B0D9CF90-DF6A-4924-87ED-43F5EEBBA60F}"/>
              </a:ext>
            </a:extLst>
          </p:cNvPr>
          <p:cNvSpPr/>
          <p:nvPr/>
        </p:nvSpPr>
        <p:spPr>
          <a:xfrm>
            <a:off x="3343960" y="19329592"/>
            <a:ext cx="2453287" cy="365760"/>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Arial" panose="020B0604020202020204" pitchFamily="34" charset="0"/>
                <a:cs typeface="Arial" panose="020B0604020202020204" pitchFamily="34" charset="0"/>
              </a:rPr>
              <a:t> Initial canopy height</a:t>
            </a:r>
          </a:p>
        </p:txBody>
      </p:sp>
      <p:sp>
        <p:nvSpPr>
          <p:cNvPr id="85" name="Rectangle 84">
            <a:extLst>
              <a:ext uri="{FF2B5EF4-FFF2-40B4-BE49-F238E27FC236}">
                <a16:creationId xmlns:a16="http://schemas.microsoft.com/office/drawing/2014/main" id="{B6BBEF9C-BFBC-4CD3-5090-629FBF2CE185}"/>
              </a:ext>
            </a:extLst>
          </p:cNvPr>
          <p:cNvSpPr/>
          <p:nvPr/>
        </p:nvSpPr>
        <p:spPr>
          <a:xfrm>
            <a:off x="3343959" y="20637041"/>
            <a:ext cx="2453287" cy="365760"/>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Arial" panose="020B0604020202020204" pitchFamily="34" charset="0"/>
                <a:cs typeface="Arial" panose="020B0604020202020204" pitchFamily="34" charset="0"/>
              </a:rPr>
              <a:t> Canopy height</a:t>
            </a:r>
          </a:p>
        </p:txBody>
      </p:sp>
      <p:sp>
        <p:nvSpPr>
          <p:cNvPr id="86" name="TextBox 85">
            <a:extLst>
              <a:ext uri="{FF2B5EF4-FFF2-40B4-BE49-F238E27FC236}">
                <a16:creationId xmlns:a16="http://schemas.microsoft.com/office/drawing/2014/main" id="{B0DFDC5A-8E55-03CA-A919-919C58ABD356}"/>
              </a:ext>
            </a:extLst>
          </p:cNvPr>
          <p:cNvSpPr txBox="1"/>
          <p:nvPr/>
        </p:nvSpPr>
        <p:spPr>
          <a:xfrm>
            <a:off x="3177764" y="19770119"/>
            <a:ext cx="2887106"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Years: 2013, 2015,   2016, 2017, 2018, 2019</a:t>
            </a:r>
          </a:p>
        </p:txBody>
      </p:sp>
      <p:sp>
        <p:nvSpPr>
          <p:cNvPr id="87" name="Left Bracket 86">
            <a:extLst>
              <a:ext uri="{FF2B5EF4-FFF2-40B4-BE49-F238E27FC236}">
                <a16:creationId xmlns:a16="http://schemas.microsoft.com/office/drawing/2014/main" id="{0AD27783-9487-1833-4350-1EA0477B7577}"/>
              </a:ext>
            </a:extLst>
          </p:cNvPr>
          <p:cNvSpPr/>
          <p:nvPr/>
        </p:nvSpPr>
        <p:spPr>
          <a:xfrm>
            <a:off x="3128639" y="19783734"/>
            <a:ext cx="97251" cy="694271"/>
          </a:xfrm>
          <a:prstGeom prst="lef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Left Bracket 87">
            <a:extLst>
              <a:ext uri="{FF2B5EF4-FFF2-40B4-BE49-F238E27FC236}">
                <a16:creationId xmlns:a16="http://schemas.microsoft.com/office/drawing/2014/main" id="{64E39CE0-51B6-6147-FABD-EE327689104D}"/>
              </a:ext>
            </a:extLst>
          </p:cNvPr>
          <p:cNvSpPr/>
          <p:nvPr/>
        </p:nvSpPr>
        <p:spPr>
          <a:xfrm rot="10800000">
            <a:off x="5952576" y="19783734"/>
            <a:ext cx="97251" cy="694271"/>
          </a:xfrm>
          <a:prstGeom prst="lef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TextBox 88">
            <a:extLst>
              <a:ext uri="{FF2B5EF4-FFF2-40B4-BE49-F238E27FC236}">
                <a16:creationId xmlns:a16="http://schemas.microsoft.com/office/drawing/2014/main" id="{5138E825-AFD4-621A-E88F-58EFB41FACE4}"/>
              </a:ext>
            </a:extLst>
          </p:cNvPr>
          <p:cNvSpPr txBox="1"/>
          <p:nvPr/>
        </p:nvSpPr>
        <p:spPr>
          <a:xfrm>
            <a:off x="3418801" y="21112180"/>
            <a:ext cx="2412804"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Years: 2019, 2020, 2021</a:t>
            </a:r>
          </a:p>
        </p:txBody>
      </p:sp>
      <p:sp>
        <p:nvSpPr>
          <p:cNvPr id="90" name="Left Bracket 89">
            <a:extLst>
              <a:ext uri="{FF2B5EF4-FFF2-40B4-BE49-F238E27FC236}">
                <a16:creationId xmlns:a16="http://schemas.microsoft.com/office/drawing/2014/main" id="{8D533114-D3FF-34B8-4A90-1EEAC04655EF}"/>
              </a:ext>
            </a:extLst>
          </p:cNvPr>
          <p:cNvSpPr/>
          <p:nvPr/>
        </p:nvSpPr>
        <p:spPr>
          <a:xfrm>
            <a:off x="3369676" y="21125795"/>
            <a:ext cx="97251" cy="694271"/>
          </a:xfrm>
          <a:prstGeom prst="lef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Left Bracket 90">
            <a:extLst>
              <a:ext uri="{FF2B5EF4-FFF2-40B4-BE49-F238E27FC236}">
                <a16:creationId xmlns:a16="http://schemas.microsoft.com/office/drawing/2014/main" id="{1850C0B1-4005-7652-B992-5B0299B0FCE2}"/>
              </a:ext>
            </a:extLst>
          </p:cNvPr>
          <p:cNvSpPr/>
          <p:nvPr/>
        </p:nvSpPr>
        <p:spPr>
          <a:xfrm rot="10800000">
            <a:off x="5600058" y="21125795"/>
            <a:ext cx="97251" cy="694271"/>
          </a:xfrm>
          <a:prstGeom prst="lef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2" name="Straight Arrow Connector 91">
            <a:extLst>
              <a:ext uri="{FF2B5EF4-FFF2-40B4-BE49-F238E27FC236}">
                <a16:creationId xmlns:a16="http://schemas.microsoft.com/office/drawing/2014/main" id="{218FD79C-1AAE-3C9D-219F-9AE87D92944A}"/>
              </a:ext>
            </a:extLst>
          </p:cNvPr>
          <p:cNvCxnSpPr>
            <a:stCxn id="82" idx="3"/>
            <a:endCxn id="84" idx="1"/>
          </p:cNvCxnSpPr>
          <p:nvPr/>
        </p:nvCxnSpPr>
        <p:spPr>
          <a:xfrm flipV="1">
            <a:off x="2826725" y="19512472"/>
            <a:ext cx="517235" cy="1963"/>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30A8D740-784E-7121-EE76-94A9F5A6F9CE}"/>
              </a:ext>
            </a:extLst>
          </p:cNvPr>
          <p:cNvCxnSpPr>
            <a:stCxn id="83" idx="3"/>
            <a:endCxn id="85" idx="1"/>
          </p:cNvCxnSpPr>
          <p:nvPr/>
        </p:nvCxnSpPr>
        <p:spPr>
          <a:xfrm flipV="1">
            <a:off x="2826111" y="20819921"/>
            <a:ext cx="517848" cy="1637"/>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Right Brace 93">
            <a:extLst>
              <a:ext uri="{FF2B5EF4-FFF2-40B4-BE49-F238E27FC236}">
                <a16:creationId xmlns:a16="http://schemas.microsoft.com/office/drawing/2014/main" id="{7CA46DB1-2638-AFCF-BB10-47B593CB27EC}"/>
              </a:ext>
            </a:extLst>
          </p:cNvPr>
          <p:cNvSpPr/>
          <p:nvPr/>
        </p:nvSpPr>
        <p:spPr>
          <a:xfrm>
            <a:off x="6129207" y="19512472"/>
            <a:ext cx="393633" cy="1307449"/>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Rectangle 94">
            <a:extLst>
              <a:ext uri="{FF2B5EF4-FFF2-40B4-BE49-F238E27FC236}">
                <a16:creationId xmlns:a16="http://schemas.microsoft.com/office/drawing/2014/main" id="{A1777ADB-004F-844C-2A11-113593C807FA}"/>
              </a:ext>
            </a:extLst>
          </p:cNvPr>
          <p:cNvSpPr/>
          <p:nvPr/>
        </p:nvSpPr>
        <p:spPr>
          <a:xfrm>
            <a:off x="6730301" y="19833962"/>
            <a:ext cx="2453287" cy="713232"/>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Arial" panose="020B0604020202020204" pitchFamily="34" charset="0"/>
                <a:cs typeface="Arial" panose="020B0604020202020204" pitchFamily="34" charset="0"/>
              </a:rPr>
              <a:t>Canopy height </a:t>
            </a:r>
          </a:p>
          <a:p>
            <a:pPr algn="ctr"/>
            <a:r>
              <a:rPr lang="en-US" sz="2000" dirty="0">
                <a:latin typeface="Arial" panose="020B0604020202020204" pitchFamily="34" charset="0"/>
                <a:cs typeface="Arial" panose="020B0604020202020204" pitchFamily="34" charset="0"/>
              </a:rPr>
              <a:t>Time Series</a:t>
            </a:r>
          </a:p>
        </p:txBody>
      </p:sp>
      <p:sp>
        <p:nvSpPr>
          <p:cNvPr id="96" name="TextBox 95">
            <a:extLst>
              <a:ext uri="{FF2B5EF4-FFF2-40B4-BE49-F238E27FC236}">
                <a16:creationId xmlns:a16="http://schemas.microsoft.com/office/drawing/2014/main" id="{CE89BD7D-944F-A149-84D4-0603FE344B48}"/>
              </a:ext>
            </a:extLst>
          </p:cNvPr>
          <p:cNvSpPr txBox="1"/>
          <p:nvPr/>
        </p:nvSpPr>
        <p:spPr>
          <a:xfrm>
            <a:off x="6618458" y="20635546"/>
            <a:ext cx="2752344" cy="1323439"/>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Theil-Sen slope: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Stable forest stands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Tree growth</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Tree cover loss</a:t>
            </a:r>
          </a:p>
        </p:txBody>
      </p:sp>
      <p:sp>
        <p:nvSpPr>
          <p:cNvPr id="97" name="Left Bracket 96">
            <a:extLst>
              <a:ext uri="{FF2B5EF4-FFF2-40B4-BE49-F238E27FC236}">
                <a16:creationId xmlns:a16="http://schemas.microsoft.com/office/drawing/2014/main" id="{DB05021D-3F3F-9CB9-852F-EC6048E3E239}"/>
              </a:ext>
            </a:extLst>
          </p:cNvPr>
          <p:cNvSpPr/>
          <p:nvPr/>
        </p:nvSpPr>
        <p:spPr>
          <a:xfrm>
            <a:off x="6554121" y="20644757"/>
            <a:ext cx="143267" cy="1307449"/>
          </a:xfrm>
          <a:prstGeom prst="lef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8" name="Left Bracket 97">
            <a:extLst>
              <a:ext uri="{FF2B5EF4-FFF2-40B4-BE49-F238E27FC236}">
                <a16:creationId xmlns:a16="http://schemas.microsoft.com/office/drawing/2014/main" id="{9470D1CF-48FC-8DEA-ED59-881091942377}"/>
              </a:ext>
            </a:extLst>
          </p:cNvPr>
          <p:cNvSpPr/>
          <p:nvPr/>
        </p:nvSpPr>
        <p:spPr>
          <a:xfrm rot="10800000">
            <a:off x="9137852" y="20642763"/>
            <a:ext cx="232949" cy="1307449"/>
          </a:xfrm>
          <a:prstGeom prst="leftBracket">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Rectangle 98">
            <a:extLst>
              <a:ext uri="{FF2B5EF4-FFF2-40B4-BE49-F238E27FC236}">
                <a16:creationId xmlns:a16="http://schemas.microsoft.com/office/drawing/2014/main" id="{4AA9C1F8-C138-4C3E-EF95-55A70841C046}"/>
              </a:ext>
            </a:extLst>
          </p:cNvPr>
          <p:cNvSpPr/>
          <p:nvPr/>
        </p:nvSpPr>
        <p:spPr>
          <a:xfrm>
            <a:off x="7163470" y="16277389"/>
            <a:ext cx="2726537" cy="710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a:latin typeface="Arial" panose="020B0604020202020204" pitchFamily="34" charset="0"/>
                <a:cs typeface="Arial" panose="020B0604020202020204" pitchFamily="34" charset="0"/>
              </a:rPr>
              <a:t>Average data to </a:t>
            </a:r>
          </a:p>
          <a:p>
            <a:pPr algn="ctr"/>
            <a:r>
              <a:rPr lang="en-US" sz="2000" dirty="0">
                <a:latin typeface="Arial" panose="020B0604020202020204" pitchFamily="34" charset="0"/>
                <a:cs typeface="Arial" panose="020B0604020202020204" pitchFamily="34" charset="0"/>
              </a:rPr>
              <a:t>Forest Stand level</a:t>
            </a:r>
          </a:p>
        </p:txBody>
      </p:sp>
      <p:cxnSp>
        <p:nvCxnSpPr>
          <p:cNvPr id="100" name="Straight Arrow Connector 99">
            <a:extLst>
              <a:ext uri="{FF2B5EF4-FFF2-40B4-BE49-F238E27FC236}">
                <a16:creationId xmlns:a16="http://schemas.microsoft.com/office/drawing/2014/main" id="{91302B0A-DD6E-E8E1-C55D-AAEA1B281FE0}"/>
              </a:ext>
            </a:extLst>
          </p:cNvPr>
          <p:cNvCxnSpPr>
            <a:stCxn id="99" idx="2"/>
            <a:endCxn id="69" idx="0"/>
          </p:cNvCxnSpPr>
          <p:nvPr/>
        </p:nvCxnSpPr>
        <p:spPr>
          <a:xfrm>
            <a:off x="8526739" y="16987927"/>
            <a:ext cx="0" cy="31740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0" name="Picture 109">
            <a:extLst>
              <a:ext uri="{FF2B5EF4-FFF2-40B4-BE49-F238E27FC236}">
                <a16:creationId xmlns:a16="http://schemas.microsoft.com/office/drawing/2014/main" id="{15799329-8922-0322-3CB9-B666F6EFF28D}"/>
              </a:ext>
            </a:extLst>
          </p:cNvPr>
          <p:cNvPicPr>
            <a:picLocks noChangeAspect="1"/>
          </p:cNvPicPr>
          <p:nvPr/>
        </p:nvPicPr>
        <p:blipFill>
          <a:blip r:embed="rId7"/>
          <a:srcRect/>
          <a:stretch/>
        </p:blipFill>
        <p:spPr>
          <a:xfrm>
            <a:off x="17373600" y="16960816"/>
            <a:ext cx="4389120" cy="5674050"/>
          </a:xfrm>
          <a:prstGeom prst="rect">
            <a:avLst/>
          </a:prstGeom>
        </p:spPr>
      </p:pic>
      <p:graphicFrame>
        <p:nvGraphicFramePr>
          <p:cNvPr id="116" name="Table 4">
            <a:extLst>
              <a:ext uri="{FF2B5EF4-FFF2-40B4-BE49-F238E27FC236}">
                <a16:creationId xmlns:a16="http://schemas.microsoft.com/office/drawing/2014/main" id="{16BD0BFF-9D06-A8BB-8D53-FA6C6B41DFD5}"/>
              </a:ext>
            </a:extLst>
          </p:cNvPr>
          <p:cNvGraphicFramePr>
            <a:graphicFrameLocks noGrp="1"/>
          </p:cNvGraphicFramePr>
          <p:nvPr>
            <p:extLst>
              <p:ext uri="{D42A27DB-BD31-4B8C-83A1-F6EECF244321}">
                <p14:modId xmlns:p14="http://schemas.microsoft.com/office/powerpoint/2010/main" val="2969960170"/>
              </p:ext>
            </p:extLst>
          </p:nvPr>
        </p:nvGraphicFramePr>
        <p:xfrm>
          <a:off x="10702910" y="23158192"/>
          <a:ext cx="10628332" cy="3505200"/>
        </p:xfrm>
        <a:graphic>
          <a:graphicData uri="http://schemas.openxmlformats.org/drawingml/2006/table">
            <a:tbl>
              <a:tblPr firstRow="1" bandRow="1">
                <a:tableStyleId>{2D5ABB26-0587-4C30-8999-92F81FD0307C}</a:tableStyleId>
              </a:tblPr>
              <a:tblGrid>
                <a:gridCol w="1739461">
                  <a:extLst>
                    <a:ext uri="{9D8B030D-6E8A-4147-A177-3AD203B41FA5}">
                      <a16:colId xmlns:a16="http://schemas.microsoft.com/office/drawing/2014/main" val="1819182407"/>
                    </a:ext>
                  </a:extLst>
                </a:gridCol>
                <a:gridCol w="1926772">
                  <a:extLst>
                    <a:ext uri="{9D8B030D-6E8A-4147-A177-3AD203B41FA5}">
                      <a16:colId xmlns:a16="http://schemas.microsoft.com/office/drawing/2014/main" val="263530990"/>
                    </a:ext>
                  </a:extLst>
                </a:gridCol>
                <a:gridCol w="6962099">
                  <a:extLst>
                    <a:ext uri="{9D8B030D-6E8A-4147-A177-3AD203B41FA5}">
                      <a16:colId xmlns:a16="http://schemas.microsoft.com/office/drawing/2014/main" val="2988371994"/>
                    </a:ext>
                  </a:extLst>
                </a:gridCol>
              </a:tblGrid>
              <a:tr h="370840">
                <a:tc>
                  <a:txBody>
                    <a:bodyPr/>
                    <a:lstStyle/>
                    <a:p>
                      <a:r>
                        <a:rPr lang="en-US" sz="2000" b="1" dirty="0">
                          <a:latin typeface="Arial" panose="020B0604020202020204" pitchFamily="34" charset="0"/>
                          <a:cs typeface="Arial" panose="020B0604020202020204" pitchFamily="34" charset="0"/>
                        </a:rPr>
                        <a:t>Tree growth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2000" b="1" dirty="0">
                          <a:latin typeface="Arial" panose="020B0604020202020204" pitchFamily="34" charset="0"/>
                          <a:cs typeface="Arial" panose="020B0604020202020204" pitchFamily="34" charset="0"/>
                        </a:rPr>
                        <a:t>Disturbance occurrence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2000" b="1" dirty="0">
                          <a:latin typeface="Arial" panose="020B0604020202020204" pitchFamily="34" charset="0"/>
                          <a:cs typeface="Arial" panose="020B0604020202020204" pitchFamily="34" charset="0"/>
                        </a:rPr>
                        <a:t>Possible explanation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431507320"/>
                  </a:ext>
                </a:extLst>
              </a:tr>
              <a:tr h="370840">
                <a:tc>
                  <a:txBody>
                    <a:bodyPr/>
                    <a:lstStyle/>
                    <a:p>
                      <a:r>
                        <a:rPr lang="en-US" sz="2000" dirty="0">
                          <a:latin typeface="Arial" panose="020B0604020202020204" pitchFamily="34" charset="0"/>
                          <a:cs typeface="Arial" panose="020B0604020202020204" pitchFamily="34" charset="0"/>
                        </a:rPr>
                        <a:t>Stable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Arial" panose="020B0604020202020204" pitchFamily="34" charset="0"/>
                          <a:cs typeface="Arial" panose="020B0604020202020204" pitchFamily="34" charset="0"/>
                        </a:rPr>
                        <a:t>No disturbance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Arial" panose="020B0604020202020204" pitchFamily="34" charset="0"/>
                          <a:cs typeface="Arial" panose="020B0604020202020204" pitchFamily="34" charset="0"/>
                        </a:rPr>
                        <a:t>Forest stand has reached the maximum canopy height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3996924"/>
                  </a:ext>
                </a:extLst>
              </a:tr>
              <a:tr h="370840">
                <a:tc>
                  <a:txBody>
                    <a:bodyPr/>
                    <a:lstStyle/>
                    <a:p>
                      <a:r>
                        <a:rPr lang="en-US" sz="2000" dirty="0">
                          <a:latin typeface="Arial" panose="020B0604020202020204" pitchFamily="34" charset="0"/>
                          <a:cs typeface="Arial" panose="020B0604020202020204" pitchFamily="34" charset="0"/>
                        </a:rPr>
                        <a:t>Stable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Arial" panose="020B0604020202020204" pitchFamily="34" charset="0"/>
                          <a:cs typeface="Arial" panose="020B0604020202020204" pitchFamily="34" charset="0"/>
                        </a:rPr>
                        <a:t>Disturbance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Repeated disturbances limit the maximum canopy height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disturbance occurred a long time ago and the stand reached its maximum height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2311579"/>
                  </a:ext>
                </a:extLst>
              </a:tr>
              <a:tr h="370840">
                <a:tc>
                  <a:txBody>
                    <a:bodyPr/>
                    <a:lstStyle/>
                    <a:p>
                      <a:r>
                        <a:rPr lang="en-US" sz="2000" dirty="0">
                          <a:latin typeface="Arial" panose="020B0604020202020204" pitchFamily="34" charset="0"/>
                          <a:cs typeface="Arial" panose="020B0604020202020204" pitchFamily="34" charset="0"/>
                        </a:rPr>
                        <a:t>Not stable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Arial" panose="020B0604020202020204" pitchFamily="34" charset="0"/>
                          <a:cs typeface="Arial" panose="020B0604020202020204" pitchFamily="34" charset="0"/>
                        </a:rPr>
                        <a:t>Disturbance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Arial" panose="020B0604020202020204" pitchFamily="34" charset="0"/>
                          <a:cs typeface="Arial" panose="020B0604020202020204" pitchFamily="34" charset="0"/>
                        </a:rPr>
                        <a:t>Rate of tree growth is related to a recorded disturbance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0078061"/>
                  </a:ext>
                </a:extLst>
              </a:tr>
              <a:tr h="370840">
                <a:tc>
                  <a:txBody>
                    <a:bodyPr/>
                    <a:lstStyle/>
                    <a:p>
                      <a:r>
                        <a:rPr lang="en-US" sz="2000" dirty="0">
                          <a:latin typeface="Arial" panose="020B0604020202020204" pitchFamily="34" charset="0"/>
                          <a:cs typeface="Arial" panose="020B0604020202020204" pitchFamily="34" charset="0"/>
                        </a:rPr>
                        <a:t>Not stable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Arial" panose="020B0604020202020204" pitchFamily="34" charset="0"/>
                          <a:cs typeface="Arial" panose="020B0604020202020204" pitchFamily="34" charset="0"/>
                        </a:rPr>
                        <a:t>No disturbance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Rate of tree growth could be related to environmental conditions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not recorded disturbances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1675662"/>
                  </a:ext>
                </a:extLst>
              </a:tr>
            </a:tbl>
          </a:graphicData>
        </a:graphic>
      </p:graphicFrame>
      <p:sp>
        <p:nvSpPr>
          <p:cNvPr id="46" name="TextBox 45">
            <a:extLst>
              <a:ext uri="{FF2B5EF4-FFF2-40B4-BE49-F238E27FC236}">
                <a16:creationId xmlns:a16="http://schemas.microsoft.com/office/drawing/2014/main" id="{29964EFF-FCBB-596E-A8DE-B727BFEAB52E}"/>
              </a:ext>
            </a:extLst>
          </p:cNvPr>
          <p:cNvSpPr txBox="1"/>
          <p:nvPr/>
        </p:nvSpPr>
        <p:spPr>
          <a:xfrm>
            <a:off x="10522394" y="12765024"/>
            <a:ext cx="10957976" cy="144655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Tree growth rates in the Laurentides Wildlife Reserve</a:t>
            </a:r>
          </a:p>
          <a:p>
            <a:r>
              <a:rPr lang="en-US" sz="2800" dirty="0">
                <a:latin typeface="Arial" panose="020B0604020202020204" pitchFamily="34" charset="0"/>
                <a:cs typeface="Arial" panose="020B0604020202020204" pitchFamily="34" charset="0"/>
              </a:rPr>
              <a:t>The reserve is overall stable i.e., with no significant changes in canopy height for the evaluated years (~2013 to ~2021).</a:t>
            </a:r>
          </a:p>
        </p:txBody>
      </p:sp>
      <p:sp>
        <p:nvSpPr>
          <p:cNvPr id="118" name="TextBox 117">
            <a:extLst>
              <a:ext uri="{FF2B5EF4-FFF2-40B4-BE49-F238E27FC236}">
                <a16:creationId xmlns:a16="http://schemas.microsoft.com/office/drawing/2014/main" id="{330A09A9-8FE2-5E77-1EA7-48C599943B2E}"/>
              </a:ext>
            </a:extLst>
          </p:cNvPr>
          <p:cNvSpPr txBox="1"/>
          <p:nvPr/>
        </p:nvSpPr>
        <p:spPr>
          <a:xfrm>
            <a:off x="17255953" y="14685669"/>
            <a:ext cx="3934272"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Stable: 62%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Tree growth: 24%</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Tree cover loss: 14%</a:t>
            </a:r>
          </a:p>
        </p:txBody>
      </p:sp>
    </p:spTree>
    <p:extLst>
      <p:ext uri="{BB962C8B-B14F-4D97-AF65-F5344CB8AC3E}">
        <p14:creationId xmlns:p14="http://schemas.microsoft.com/office/powerpoint/2010/main" val="15785594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1734</TotalTime>
  <Words>573</Words>
  <Application>Microsoft Office PowerPoint</Application>
  <PresentationFormat>Custom</PresentationFormat>
  <Paragraphs>91</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Poster Template Guidelines</dc:title>
  <dc:creator>Chen, Joy (US 183B)</dc:creator>
  <cp:lastModifiedBy>Hong, Sophia (US 1230)</cp:lastModifiedBy>
  <cp:revision>48</cp:revision>
  <cp:lastPrinted>2022-11-14T18:16:55Z</cp:lastPrinted>
  <dcterms:created xsi:type="dcterms:W3CDTF">2022-08-22T17:05:38Z</dcterms:created>
  <dcterms:modified xsi:type="dcterms:W3CDTF">2022-11-22T22:01:07Z</dcterms:modified>
</cp:coreProperties>
</file>