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686"/>
    <a:srgbClr val="B8A9FF"/>
    <a:srgbClr val="551415"/>
    <a:srgbClr val="5B5283"/>
    <a:srgbClr val="FFFFFF"/>
    <a:srgbClr val="548235"/>
    <a:srgbClr val="B9A9FF"/>
    <a:srgbClr val="9F2B1F"/>
    <a:srgbClr val="796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3"/>
    <p:restoredTop sz="92081"/>
  </p:normalViewPr>
  <p:slideViewPr>
    <p:cSldViewPr snapToGrid="0">
      <p:cViewPr varScale="1">
        <p:scale>
          <a:sx n="24" d="100"/>
          <a:sy n="24" d="100"/>
        </p:scale>
        <p:origin x="487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lchrist\Downloads\gabon_times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Snapshots of Tidal Cycle</a:t>
            </a:r>
          </a:p>
        </c:rich>
      </c:tx>
      <c:layout>
        <c:manualLayout>
          <c:xMode val="edge"/>
          <c:yMode val="edge"/>
          <c:x val="0.2096293361017251"/>
          <c:y val="1.0024627431169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280517715137189"/>
          <c:y val="0.18485412983076535"/>
          <c:w val="0.65528058307805204"/>
          <c:h val="0.5570053990906794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gabon_times!$A$82:$A$98</c:f>
              <c:numCache>
                <c:formatCode>General</c:formatCode>
                <c:ptCount val="17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</c:numCache>
            </c:numRef>
          </c:xVal>
          <c:yVal>
            <c:numRef>
              <c:f>gabon_times!$B$82:$B$98</c:f>
              <c:numCache>
                <c:formatCode>General</c:formatCode>
                <c:ptCount val="17"/>
                <c:pt idx="0">
                  <c:v>0.69149725750000002</c:v>
                </c:pt>
                <c:pt idx="1">
                  <c:v>0.70077246930000003</c:v>
                </c:pt>
                <c:pt idx="2">
                  <c:v>0.57303455189999997</c:v>
                </c:pt>
                <c:pt idx="3">
                  <c:v>0.31538994850000002</c:v>
                </c:pt>
                <c:pt idx="4">
                  <c:v>-4.9996649779999999E-2</c:v>
                </c:pt>
                <c:pt idx="5">
                  <c:v>-0.47568983250000002</c:v>
                </c:pt>
                <c:pt idx="6">
                  <c:v>-0.86062200570000003</c:v>
                </c:pt>
                <c:pt idx="7">
                  <c:v>-1.0663458029999999</c:v>
                </c:pt>
                <c:pt idx="8">
                  <c:v>-0.96284173230000003</c:v>
                </c:pt>
                <c:pt idx="9">
                  <c:v>-0.58209434579999997</c:v>
                </c:pt>
                <c:pt idx="10">
                  <c:v>-9.9059846019999995E-2</c:v>
                </c:pt>
                <c:pt idx="11">
                  <c:v>0.34036836479999999</c:v>
                </c:pt>
                <c:pt idx="12">
                  <c:v>0.65723703659999999</c:v>
                </c:pt>
                <c:pt idx="13">
                  <c:v>0.77276660370000005</c:v>
                </c:pt>
                <c:pt idx="14">
                  <c:v>0.76983374849999997</c:v>
                </c:pt>
                <c:pt idx="15">
                  <c:v>0.63769774040000005</c:v>
                </c:pt>
                <c:pt idx="16">
                  <c:v>0.38680952769999999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B68-6144-9DAC-C9C1800D9B72}"/>
            </c:ext>
          </c:extLst>
        </c:ser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gabon_times!$A$82:$A$98</c:f>
              <c:numCache>
                <c:formatCode>General</c:formatCode>
                <c:ptCount val="17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89</c:v>
                </c:pt>
                <c:pt idx="10">
                  <c:v>90</c:v>
                </c:pt>
                <c:pt idx="11">
                  <c:v>91</c:v>
                </c:pt>
                <c:pt idx="12">
                  <c:v>92</c:v>
                </c:pt>
                <c:pt idx="13">
                  <c:v>93</c:v>
                </c:pt>
                <c:pt idx="14">
                  <c:v>94</c:v>
                </c:pt>
                <c:pt idx="15">
                  <c:v>95</c:v>
                </c:pt>
                <c:pt idx="16">
                  <c:v>96</c:v>
                </c:pt>
              </c:numCache>
            </c:numRef>
          </c:xVal>
          <c:yVal>
            <c:numRef>
              <c:f>gabon_times!$D$82:$D$98</c:f>
              <c:numCache>
                <c:formatCode>General</c:formatCode>
                <c:ptCount val="17"/>
                <c:pt idx="2">
                  <c:v>0.57303455189999997</c:v>
                </c:pt>
                <c:pt idx="4">
                  <c:v>-4.9996649779999999E-2</c:v>
                </c:pt>
                <c:pt idx="6">
                  <c:v>-0.86062200570000003</c:v>
                </c:pt>
                <c:pt idx="8">
                  <c:v>-0.96284173230000003</c:v>
                </c:pt>
                <c:pt idx="10">
                  <c:v>-9.9059846019999995E-2</c:v>
                </c:pt>
                <c:pt idx="12">
                  <c:v>0.65723703659999999</c:v>
                </c:pt>
                <c:pt idx="14">
                  <c:v>0.76983374849999997</c:v>
                </c:pt>
                <c:pt idx="16">
                  <c:v>0.38680952769999999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B68-6144-9DAC-C9C1800D9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5952464"/>
        <c:axId val="895954112"/>
      </c:scatterChart>
      <c:valAx>
        <c:axId val="895952464"/>
        <c:scaling>
          <c:orientation val="minMax"/>
          <c:max val="96"/>
          <c:min val="8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Simulation 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5954112"/>
        <c:crossesAt val="-1.5"/>
        <c:crossBetween val="midCat"/>
        <c:majorUnit val="2"/>
        <c:minorUnit val="1"/>
      </c:valAx>
      <c:valAx>
        <c:axId val="895954112"/>
        <c:scaling>
          <c:orientation val="minMax"/>
          <c:min val="-1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Tide (m)</a:t>
                </a:r>
              </a:p>
            </c:rich>
          </c:tx>
          <c:layout>
            <c:manualLayout>
              <c:xMode val="edge"/>
              <c:yMode val="edge"/>
              <c:x val="6.8482717381479929E-2"/>
              <c:y val="0.30540895743874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59524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EE6AC-7E59-B542-AF92-58FADAB79C7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BBA7D-ABEC-9D46-ADCF-C72BC32B5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20210104080000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BBA7D-ABEC-9D46-ADCF-C72BC32B5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6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11.jpe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chart" Target="../charts/chart1.xml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2F3B9E7-97D0-4017-D4AE-602458D00A41}"/>
              </a:ext>
            </a:extLst>
          </p:cNvPr>
          <p:cNvSpPr/>
          <p:nvPr/>
        </p:nvSpPr>
        <p:spPr>
          <a:xfrm>
            <a:off x="8303275" y="23816458"/>
            <a:ext cx="13273801" cy="3824955"/>
          </a:xfrm>
          <a:prstGeom prst="roundRect">
            <a:avLst>
              <a:gd name="adj" fmla="val 0"/>
            </a:avLst>
          </a:prstGeom>
          <a:solidFill>
            <a:srgbClr val="B8A9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676503-B661-63DB-65AB-2157AB323D95}"/>
              </a:ext>
            </a:extLst>
          </p:cNvPr>
          <p:cNvSpPr/>
          <p:nvPr/>
        </p:nvSpPr>
        <p:spPr>
          <a:xfrm>
            <a:off x="8200799" y="11853340"/>
            <a:ext cx="6692941" cy="10740148"/>
          </a:xfrm>
          <a:prstGeom prst="roundRect">
            <a:avLst>
              <a:gd name="adj" fmla="val 0"/>
            </a:avLst>
          </a:prstGeom>
          <a:noFill/>
          <a:ln w="63500">
            <a:solidFill>
              <a:srgbClr val="492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EAEF9F5-80EA-79B1-896F-F38373DE8B2B}"/>
              </a:ext>
            </a:extLst>
          </p:cNvPr>
          <p:cNvSpPr/>
          <p:nvPr/>
        </p:nvSpPr>
        <p:spPr>
          <a:xfrm>
            <a:off x="14872104" y="11853338"/>
            <a:ext cx="6693408" cy="10740149"/>
          </a:xfrm>
          <a:prstGeom prst="roundRect">
            <a:avLst>
              <a:gd name="adj" fmla="val 0"/>
            </a:avLst>
          </a:prstGeom>
          <a:noFill/>
          <a:ln w="63500">
            <a:solidFill>
              <a:srgbClr val="492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4EDBD65-91AF-88CA-020F-EE5238ABC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469" b="19489"/>
          <a:stretch/>
        </p:blipFill>
        <p:spPr>
          <a:xfrm>
            <a:off x="16511315" y="14190821"/>
            <a:ext cx="4970233" cy="2999400"/>
          </a:xfrm>
          <a:prstGeom prst="rect">
            <a:avLst/>
          </a:prstGeom>
          <a:ln>
            <a:noFill/>
          </a:ln>
        </p:spPr>
      </p:pic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EA6A61B3-3FBE-4ABC-011F-4EBFB2FC4E73}"/>
              </a:ext>
            </a:extLst>
          </p:cNvPr>
          <p:cNvSpPr/>
          <p:nvPr/>
        </p:nvSpPr>
        <p:spPr>
          <a:xfrm>
            <a:off x="8189369" y="8225763"/>
            <a:ext cx="13387707" cy="14367725"/>
          </a:xfrm>
          <a:prstGeom prst="roundRect">
            <a:avLst>
              <a:gd name="adj" fmla="val 0"/>
            </a:avLst>
          </a:prstGeom>
          <a:noFill/>
          <a:ln w="63500">
            <a:solidFill>
              <a:srgbClr val="492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A09CB2-B5E8-F0C4-D1FE-0E83A84A0F79}"/>
              </a:ext>
            </a:extLst>
          </p:cNvPr>
          <p:cNvSpPr/>
          <p:nvPr/>
        </p:nvSpPr>
        <p:spPr>
          <a:xfrm>
            <a:off x="230640" y="7589830"/>
            <a:ext cx="7497775" cy="79640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E08F56-7046-90BF-9BA9-9FE8A43ACADB}"/>
              </a:ext>
            </a:extLst>
          </p:cNvPr>
          <p:cNvSpPr/>
          <p:nvPr/>
        </p:nvSpPr>
        <p:spPr>
          <a:xfrm>
            <a:off x="0" y="17759"/>
            <a:ext cx="21945600" cy="75080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6000">
                <a:schemeClr val="accent6">
                  <a:lumMod val="75000"/>
                </a:schemeClr>
              </a:gs>
              <a:gs pos="82000">
                <a:schemeClr val="accent6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914400" y="28008071"/>
            <a:ext cx="80506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22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200" b="1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1173616" y="1076382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92DB-040A-4601-1FDF-EE467A2C2C89}"/>
              </a:ext>
            </a:extLst>
          </p:cNvPr>
          <p:cNvSpPr txBox="1"/>
          <p:nvPr/>
        </p:nvSpPr>
        <p:spPr>
          <a:xfrm>
            <a:off x="914400" y="31665670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Copyright 2022. All rights reserved.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6AD9F-C2D0-FAA0-B80B-B64AFDA924FD}"/>
              </a:ext>
            </a:extLst>
          </p:cNvPr>
          <p:cNvSpPr/>
          <p:nvPr/>
        </p:nvSpPr>
        <p:spPr>
          <a:xfrm>
            <a:off x="8429625" y="28008071"/>
            <a:ext cx="12674727" cy="4057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744A6-324B-83AB-035A-35E0AAF38EC7}"/>
              </a:ext>
            </a:extLst>
          </p:cNvPr>
          <p:cNvSpPr txBox="1"/>
          <p:nvPr/>
        </p:nvSpPr>
        <p:spPr>
          <a:xfrm>
            <a:off x="8820716" y="28326810"/>
            <a:ext cx="1220160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Acknowledgements: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High Performance Computing resources used in this investigation were provided by funding from the JPL Information and Technology Solutions Directorate.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3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3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Author Contact Information: </a:t>
            </a:r>
          </a:p>
          <a:p>
            <a:pPr>
              <a:spcBef>
                <a:spcPct val="0"/>
              </a:spcBef>
            </a:pPr>
            <a:r>
              <a:rPr lang="en-US" altLang="en-US" sz="3000" dirty="0">
                <a:solidFill>
                  <a:srgbClr val="492686"/>
                </a:solidFill>
                <a:latin typeface="Arial" panose="020B0604020202020204" pitchFamily="34" charset="0"/>
              </a:rPr>
              <a:t>Alexandra.L.Christensen@jpl.nasa.gov</a:t>
            </a:r>
          </a:p>
          <a:p>
            <a:pPr>
              <a:spcBef>
                <a:spcPct val="0"/>
              </a:spcBef>
            </a:pPr>
            <a:r>
              <a:rPr lang="en-US" altLang="en-US" sz="3000" b="1" i="1" dirty="0">
                <a:solidFill>
                  <a:srgbClr val="492686"/>
                </a:solidFill>
                <a:latin typeface="Arial" panose="020B0604020202020204" pitchFamily="34" charset="0"/>
              </a:rPr>
              <a:t>@</a:t>
            </a:r>
            <a:r>
              <a:rPr lang="en-US" altLang="en-US" sz="3000" b="1" i="1" dirty="0" err="1">
                <a:solidFill>
                  <a:srgbClr val="492686"/>
                </a:solidFill>
                <a:latin typeface="Arial" panose="020B0604020202020204" pitchFamily="34" charset="0"/>
              </a:rPr>
              <a:t>AC_intheWater</a:t>
            </a:r>
            <a:endParaRPr lang="en-US" altLang="en-US" sz="3000" i="1" dirty="0">
              <a:solidFill>
                <a:srgbClr val="492686"/>
              </a:solidFill>
              <a:latin typeface="Arial" panose="020B0604020202020204" pitchFamily="34" charset="0"/>
            </a:endParaRPr>
          </a:p>
          <a:p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877824" y="2445297"/>
            <a:ext cx="20189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Algorithms for </a:t>
            </a:r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Water 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Slopes from </a:t>
            </a:r>
            <a:r>
              <a:rPr lang="en-US" sz="7200" b="1" dirty="0">
                <a:solidFill>
                  <a:srgbClr val="492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Coastal 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356995" y="4973927"/>
            <a:ext cx="2097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Authors: </a:t>
            </a:r>
            <a:r>
              <a:rPr lang="en-US" sz="4000" b="1" dirty="0">
                <a:solidFill>
                  <a:srgbClr val="492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Christensen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(she/her), JPL Postdoctoral Fellow (334F)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 Simard, Senior Scientist (334F) and Michael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Denbina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Signal Analysis Engineer (334F)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759" y="587830"/>
            <a:ext cx="2209799" cy="220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728FA-0EFF-656C-E1A6-9DB0FF8B67CF}"/>
              </a:ext>
            </a:extLst>
          </p:cNvPr>
          <p:cNvSpPr txBox="1"/>
          <p:nvPr/>
        </p:nvSpPr>
        <p:spPr>
          <a:xfrm>
            <a:off x="923278" y="31292378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PRD-EB#001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BC683-217B-785F-90A3-B340B442EEAC}"/>
              </a:ext>
            </a:extLst>
          </p:cNvPr>
          <p:cNvSpPr txBox="1"/>
          <p:nvPr/>
        </p:nvSpPr>
        <p:spPr>
          <a:xfrm>
            <a:off x="8189369" y="7456322"/>
            <a:ext cx="473972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92686"/>
                </a:solidFill>
                <a:latin typeface="Century Gothic" panose="020B0502020202020204" pitchFamily="34" charset="0"/>
                <a:cs typeface="Arial Narrow" panose="020B0604020202020204" pitchFamily="34" charset="0"/>
              </a:rPr>
              <a:t>Findings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FCDCE1-B8E8-F356-3F0C-84BEB310C642}"/>
              </a:ext>
            </a:extLst>
          </p:cNvPr>
          <p:cNvSpPr txBox="1"/>
          <p:nvPr/>
        </p:nvSpPr>
        <p:spPr>
          <a:xfrm>
            <a:off x="356995" y="7484860"/>
            <a:ext cx="4482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92686"/>
                </a:solidFill>
                <a:latin typeface="Century Gothic" panose="020B0502020202020204" pitchFamily="34" charset="0"/>
                <a:cs typeface="Arial Narrow" panose="020B0604020202020204" pitchFamily="34" charset="0"/>
              </a:rPr>
              <a:t>Background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695BD4-2DE7-9CBB-EB49-C6F527710830}"/>
              </a:ext>
            </a:extLst>
          </p:cNvPr>
          <p:cNvSpPr txBox="1"/>
          <p:nvPr/>
        </p:nvSpPr>
        <p:spPr>
          <a:xfrm>
            <a:off x="8444881" y="11953463"/>
            <a:ext cx="6115596" cy="1938992"/>
          </a:xfrm>
          <a:prstGeom prst="rect">
            <a:avLst/>
          </a:prstGeom>
          <a:solidFill>
            <a:srgbClr val="B8A9FF">
              <a:alpha val="4027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  <a:cs typeface="Arial Narrow" panose="020B0604020202020204" pitchFamily="34" charset="0"/>
              </a:rPr>
              <a:t>Example 1: </a:t>
            </a:r>
            <a:r>
              <a:rPr lang="en-US" sz="3200" b="1" u="sng" dirty="0" err="1">
                <a:latin typeface="Century Gothic" panose="020B0502020202020204" pitchFamily="34" charset="0"/>
                <a:cs typeface="Arial Narrow" panose="020B0604020202020204" pitchFamily="34" charset="0"/>
              </a:rPr>
              <a:t>Komo</a:t>
            </a:r>
            <a:r>
              <a:rPr lang="en-US" sz="3200" b="1" u="sng" dirty="0">
                <a:latin typeface="Century Gothic" panose="020B0502020202020204" pitchFamily="34" charset="0"/>
                <a:cs typeface="Arial Narrow" panose="020B0604020202020204" pitchFamily="34" charset="0"/>
              </a:rPr>
              <a:t> Estuary</a:t>
            </a:r>
          </a:p>
          <a:p>
            <a:pPr marL="4572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Gabon [9.61246</a:t>
            </a:r>
            <a:r>
              <a:rPr lang="en-US" sz="2200" baseline="30000" dirty="0">
                <a:latin typeface="Century Gothic" panose="020B0502020202020204" pitchFamily="34" charset="0"/>
                <a:cs typeface="Arial Narrow" panose="020B0604020202020204" pitchFamily="34" charset="0"/>
              </a:rPr>
              <a:t>o</a:t>
            </a: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, 0.19818</a:t>
            </a:r>
            <a:r>
              <a:rPr lang="en-US" sz="2200" baseline="30000" dirty="0">
                <a:latin typeface="Century Gothic" panose="020B0502020202020204" pitchFamily="34" charset="0"/>
                <a:cs typeface="Arial Narrow" panose="020B0604020202020204" pitchFamily="34" charset="0"/>
              </a:rPr>
              <a:t>o</a:t>
            </a: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]</a:t>
            </a:r>
          </a:p>
          <a:p>
            <a:pPr marL="4572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~300 m</a:t>
            </a:r>
            <a:r>
              <a:rPr lang="en-US" sz="2200" baseline="30000" dirty="0">
                <a:latin typeface="Century Gothic" panose="020B0502020202020204" pitchFamily="34" charset="0"/>
                <a:cs typeface="Arial Narrow" panose="020B0604020202020204" pitchFamily="34" charset="0"/>
              </a:rPr>
              <a:t>3</a:t>
            </a: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/s discharge, tidal range ~1-2m</a:t>
            </a:r>
          </a:p>
          <a:p>
            <a:pPr marL="4572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Tide dominated</a:t>
            </a:r>
          </a:p>
          <a:p>
            <a:pPr marL="4572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Cycle: 1, Orbit: 42, Frame: 153, 154, 155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D6D609-C657-508F-191F-18BFDA412278}"/>
              </a:ext>
            </a:extLst>
          </p:cNvPr>
          <p:cNvSpPr txBox="1"/>
          <p:nvPr/>
        </p:nvSpPr>
        <p:spPr>
          <a:xfrm>
            <a:off x="15175637" y="11938294"/>
            <a:ext cx="6115597" cy="1938992"/>
          </a:xfrm>
          <a:prstGeom prst="rect">
            <a:avLst/>
          </a:prstGeom>
          <a:solidFill>
            <a:srgbClr val="B8A9FF">
              <a:alpha val="4027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atin typeface="Century Gothic" panose="020B0502020202020204" pitchFamily="34" charset="0"/>
                <a:cs typeface="Arial Narrow" panose="020B0604020202020204" pitchFamily="34" charset="0"/>
              </a:rPr>
              <a:t>Example 2: Ebro Delta</a:t>
            </a:r>
          </a:p>
          <a:p>
            <a:pPr marL="4572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Spain [0.75576</a:t>
            </a:r>
            <a:r>
              <a:rPr lang="en-US" sz="2200" baseline="30000" dirty="0">
                <a:latin typeface="Century Gothic" panose="020B0502020202020204" pitchFamily="34" charset="0"/>
                <a:cs typeface="Arial Narrow" panose="020B0604020202020204" pitchFamily="34" charset="0"/>
              </a:rPr>
              <a:t>o</a:t>
            </a: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, 40.70302</a:t>
            </a:r>
            <a:r>
              <a:rPr lang="en-US" sz="2200" baseline="30000" dirty="0">
                <a:latin typeface="Century Gothic" panose="020B0502020202020204" pitchFamily="34" charset="0"/>
                <a:cs typeface="Arial Narrow" panose="020B0604020202020204" pitchFamily="34" charset="0"/>
              </a:rPr>
              <a:t>o</a:t>
            </a: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]</a:t>
            </a:r>
            <a:endParaRPr lang="en-US" sz="2200" baseline="30000" dirty="0">
              <a:latin typeface="Century Gothic" panose="020B0502020202020204" pitchFamily="34" charset="0"/>
              <a:cs typeface="Arial Narrow" panose="020B0604020202020204" pitchFamily="34" charset="0"/>
            </a:endParaRPr>
          </a:p>
          <a:p>
            <a:pPr marL="3429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~400 m</a:t>
            </a:r>
            <a:r>
              <a:rPr lang="en-US" sz="2200" baseline="30000" dirty="0">
                <a:latin typeface="Century Gothic" panose="020B0502020202020204" pitchFamily="34" charset="0"/>
                <a:cs typeface="Arial Narrow" panose="020B0604020202020204" pitchFamily="34" charset="0"/>
              </a:rPr>
              <a:t>3</a:t>
            </a: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/s discharge, tidal range ~ 30cm </a:t>
            </a:r>
          </a:p>
          <a:p>
            <a:pPr marL="3429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Wave dominated </a:t>
            </a:r>
          </a:p>
          <a:p>
            <a:pPr marL="342900" indent="-182880" algn="ctr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cs typeface="Arial Narrow" panose="020B0604020202020204" pitchFamily="34" charset="0"/>
              </a:rPr>
              <a:t>Cycle: 1, Orbit: 85, Frame: 226, 227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85D0156-B563-00D0-A7D9-6779867ED4D0}"/>
              </a:ext>
            </a:extLst>
          </p:cNvPr>
          <p:cNvSpPr/>
          <p:nvPr/>
        </p:nvSpPr>
        <p:spPr>
          <a:xfrm>
            <a:off x="347920" y="12053541"/>
            <a:ext cx="7497775" cy="4585711"/>
          </a:xfrm>
          <a:prstGeom prst="roundRect">
            <a:avLst>
              <a:gd name="adj" fmla="val 0"/>
            </a:avLst>
          </a:prstGeom>
          <a:noFill/>
          <a:ln w="41275">
            <a:solidFill>
              <a:srgbClr val="492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urface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 and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cean </a:t>
            </a:r>
            <a:r>
              <a:rPr lang="en-US" sz="2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opography 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BF1F901-9949-D24E-6D54-02D5C417036B}"/>
              </a:ext>
            </a:extLst>
          </p:cNvPr>
          <p:cNvSpPr/>
          <p:nvPr/>
        </p:nvSpPr>
        <p:spPr>
          <a:xfrm>
            <a:off x="346782" y="17269053"/>
            <a:ext cx="7498913" cy="10372361"/>
          </a:xfrm>
          <a:prstGeom prst="roundRect">
            <a:avLst>
              <a:gd name="adj" fmla="val 0"/>
            </a:avLst>
          </a:prstGeom>
          <a:noFill/>
          <a:ln w="50800">
            <a:solidFill>
              <a:srgbClr val="492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D5CFFC2-D33E-42E1-5A5E-2A29601E58D5}"/>
              </a:ext>
            </a:extLst>
          </p:cNvPr>
          <p:cNvSpPr/>
          <p:nvPr/>
        </p:nvSpPr>
        <p:spPr>
          <a:xfrm>
            <a:off x="8006885" y="23932644"/>
            <a:ext cx="9361541" cy="391605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Detecting small slopes of coastal areas will be an additional challenge for the SWOT mission and may depend on 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slope, scale and tide stage.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optimize segmentation algorithms by balancing spatial heterogeneity and error reduction.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E150DE-5EE7-CD2E-809F-CA13D8D05B0B}"/>
              </a:ext>
            </a:extLst>
          </p:cNvPr>
          <p:cNvSpPr txBox="1"/>
          <p:nvPr/>
        </p:nvSpPr>
        <p:spPr>
          <a:xfrm>
            <a:off x="8270617" y="23056301"/>
            <a:ext cx="755690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92686"/>
                </a:solidFill>
                <a:latin typeface="Century Gothic" panose="020B0502020202020204" pitchFamily="34" charset="0"/>
                <a:cs typeface="Arial Narrow" panose="020B0604020202020204" pitchFamily="34" charset="0"/>
              </a:rPr>
              <a:t>Conclusions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46FA69-36CF-0B9B-EB00-3EF880756F05}"/>
              </a:ext>
            </a:extLst>
          </p:cNvPr>
          <p:cNvSpPr txBox="1"/>
          <p:nvPr/>
        </p:nvSpPr>
        <p:spPr>
          <a:xfrm>
            <a:off x="358346" y="16568933"/>
            <a:ext cx="6320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92686"/>
                </a:solidFill>
                <a:latin typeface="Century Gothic" panose="020B0502020202020204" pitchFamily="34" charset="0"/>
                <a:cs typeface="Arial Narrow" panose="020B0604020202020204" pitchFamily="34" charset="0"/>
              </a:rPr>
              <a:t>Data and Methods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57289BA-115A-58B8-E7A9-8EFC5678C3CA}"/>
              </a:ext>
            </a:extLst>
          </p:cNvPr>
          <p:cNvCxnSpPr>
            <a:cxnSpLocks/>
          </p:cNvCxnSpPr>
          <p:nvPr/>
        </p:nvCxnSpPr>
        <p:spPr>
          <a:xfrm>
            <a:off x="3379743" y="23886836"/>
            <a:ext cx="0" cy="76062"/>
          </a:xfrm>
          <a:prstGeom prst="straightConnector1">
            <a:avLst/>
          </a:prstGeom>
          <a:ln w="28575">
            <a:solidFill>
              <a:srgbClr val="B8A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366D743-0B48-05D4-40F9-5FF2574435DA}"/>
              </a:ext>
            </a:extLst>
          </p:cNvPr>
          <p:cNvCxnSpPr>
            <a:cxnSpLocks/>
          </p:cNvCxnSpPr>
          <p:nvPr/>
        </p:nvCxnSpPr>
        <p:spPr>
          <a:xfrm>
            <a:off x="1872245" y="22264800"/>
            <a:ext cx="0" cy="14775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26316676-137E-3A3A-6478-ED41988698BD}"/>
              </a:ext>
            </a:extLst>
          </p:cNvPr>
          <p:cNvSpPr txBox="1"/>
          <p:nvPr/>
        </p:nvSpPr>
        <p:spPr>
          <a:xfrm>
            <a:off x="3543252" y="22567262"/>
            <a:ext cx="4078678" cy="1077218"/>
          </a:xfrm>
          <a:prstGeom prst="rect">
            <a:avLst/>
          </a:prstGeom>
          <a:solidFill>
            <a:srgbClr val="B8A9FF">
              <a:alpha val="70000"/>
            </a:srgbClr>
          </a:solidFill>
          <a:ln w="28575">
            <a:noFill/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CNES SWOT Hydrology Toolbox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1CECE66-7285-3B11-531F-F0D46E661CEE}"/>
              </a:ext>
            </a:extLst>
          </p:cNvPr>
          <p:cNvSpPr/>
          <p:nvPr/>
        </p:nvSpPr>
        <p:spPr>
          <a:xfrm>
            <a:off x="553381" y="17334801"/>
            <a:ext cx="7080541" cy="525395"/>
          </a:xfrm>
          <a:prstGeom prst="rect">
            <a:avLst/>
          </a:prstGeom>
          <a:solidFill>
            <a:srgbClr val="B8A9FF">
              <a:alpha val="7001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ANUGA Hydrodynamic Models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9B9A610-46A3-A841-4D86-BB430E75420E}"/>
              </a:ext>
            </a:extLst>
          </p:cNvPr>
          <p:cNvSpPr txBox="1"/>
          <p:nvPr/>
        </p:nvSpPr>
        <p:spPr>
          <a:xfrm>
            <a:off x="378583" y="17833577"/>
            <a:ext cx="737877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Solves the shallow water equations using a finite volume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 source software and publicly available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Simulates surface water flow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= time series of modeled water surface elevation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51951562-8883-EA57-96AC-8E0126DF7BEE}"/>
              </a:ext>
            </a:extLst>
          </p:cNvPr>
          <p:cNvSpPr txBox="1"/>
          <p:nvPr/>
        </p:nvSpPr>
        <p:spPr>
          <a:xfrm>
            <a:off x="3522521" y="23698862"/>
            <a:ext cx="4298322" cy="32316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Simulates SWOT data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assumptions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Spherical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 topography and no layover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Added noise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Random instrument noise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Synthetic "dark water"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Geoid, tropospheric and cross-over residual errors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2B163C4-36C6-3C17-320C-9A50E01A9A91}"/>
              </a:ext>
            </a:extLst>
          </p:cNvPr>
          <p:cNvSpPr/>
          <p:nvPr/>
        </p:nvSpPr>
        <p:spPr>
          <a:xfrm>
            <a:off x="347920" y="8226397"/>
            <a:ext cx="7497775" cy="3675566"/>
          </a:xfrm>
          <a:prstGeom prst="roundRect">
            <a:avLst>
              <a:gd name="adj" fmla="val 0"/>
            </a:avLst>
          </a:prstGeom>
          <a:noFill/>
          <a:ln w="44450">
            <a:solidFill>
              <a:srgbClr val="492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coastal zone supports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ecosystems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estuaries, river deltas, mangroves, sea grass, coral reefs, and salt marshes.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They are 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extremely productive and provide many </a:t>
            </a:r>
            <a:r>
              <a:rPr lang="en-US" sz="2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ecosystem services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However, their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hydro-, eco-, and geomorphic- dynamics </a:t>
            </a:r>
            <a:r>
              <a:rPr lang="en-US" sz="2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often make them difficult to study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1" name="Picture 340">
            <a:extLst>
              <a:ext uri="{FF2B5EF4-FFF2-40B4-BE49-F238E27FC236}">
                <a16:creationId xmlns:a16="http://schemas.microsoft.com/office/drawing/2014/main" id="{2647BDF2-F28E-7BE0-3AA5-9E51EAB20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54"/>
          <a:stretch/>
        </p:blipFill>
        <p:spPr>
          <a:xfrm>
            <a:off x="457520" y="19906910"/>
            <a:ext cx="3498537" cy="2554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9E4CF5-DFDE-C67E-A623-748F6C87A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92" y="23864243"/>
            <a:ext cx="2356554" cy="1770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E6369F-60E7-AB0B-6B28-6C2CBA693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242" y="23992893"/>
            <a:ext cx="2356554" cy="17704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479ADB-126D-BAE4-F06B-FEAC7FEC4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142" y="24169043"/>
            <a:ext cx="2356554" cy="17704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ED0BFF-10EC-6575-3EE7-1D939AD9A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292" y="24321443"/>
            <a:ext cx="2356554" cy="17704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703236-70CE-CD77-1545-F71DD3EF4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692" y="24473843"/>
            <a:ext cx="2356554" cy="177044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B67DCB1-BF6B-559C-C1FC-ED7F62CA98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610" y="24190819"/>
            <a:ext cx="2976166" cy="223594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0C6420D-59D4-5C16-2D4A-BB34359747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7541" y="24224270"/>
            <a:ext cx="1176340" cy="7220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B0A5242-4381-9F7F-D4B5-1B6CA070397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7" t="23727" r="1578" b="558"/>
          <a:stretch/>
        </p:blipFill>
        <p:spPr>
          <a:xfrm>
            <a:off x="13530688" y="8415180"/>
            <a:ext cx="7932500" cy="334204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813ADF9-8169-DF35-A904-011C48B038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18872" y="17833577"/>
            <a:ext cx="1874609" cy="275405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4990864-5304-AFEC-80FE-EECE37F6DBC8}"/>
              </a:ext>
            </a:extLst>
          </p:cNvPr>
          <p:cNvSpPr txBox="1"/>
          <p:nvPr/>
        </p:nvSpPr>
        <p:spPr>
          <a:xfrm>
            <a:off x="8270617" y="8320615"/>
            <a:ext cx="5148365" cy="35394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tested spatial segmentation algorithms for averaging SWOT pixel clouds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r>
              <a:rPr lang="en-US" sz="2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minimize error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surface elevation products using simulated SWOT data over coastal and river water bodies of 5 study areas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5A28AFA-B6EC-37D1-7E13-63FE7BD36E22}"/>
              </a:ext>
            </a:extLst>
          </p:cNvPr>
          <p:cNvSpPr txBox="1"/>
          <p:nvPr/>
        </p:nvSpPr>
        <p:spPr>
          <a:xfrm>
            <a:off x="13524917" y="10575424"/>
            <a:ext cx="8013491" cy="1200329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SWOT 1-day Cal/Val orbit and 5 coastal study sites: Ebro and Burdekin deltas, and Gabon, St. Lawrence, and Guayas estuaries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0F61D16-0235-FD5C-998B-139CC676ADC1}"/>
              </a:ext>
            </a:extLst>
          </p:cNvPr>
          <p:cNvSpPr txBox="1"/>
          <p:nvPr/>
        </p:nvSpPr>
        <p:spPr>
          <a:xfrm>
            <a:off x="19223159" y="13911466"/>
            <a:ext cx="2054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492686"/>
                </a:solidFill>
              </a:rPr>
              <a:t>01-06-2022 8:00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4613843-6C22-3D0D-718D-03062B9F79D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22307"/>
          <a:stretch/>
        </p:blipFill>
        <p:spPr>
          <a:xfrm>
            <a:off x="9095155" y="17228141"/>
            <a:ext cx="3755988" cy="3430393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396D1CFF-CF47-4E9B-6639-1BC2075CBFC5}"/>
              </a:ext>
            </a:extLst>
          </p:cNvPr>
          <p:cNvGrpSpPr/>
          <p:nvPr/>
        </p:nvGrpSpPr>
        <p:grpSpPr>
          <a:xfrm>
            <a:off x="17149300" y="22629614"/>
            <a:ext cx="4499454" cy="3281108"/>
            <a:chOff x="1006443" y="22021811"/>
            <a:chExt cx="7773514" cy="4879548"/>
          </a:xfrm>
          <a:solidFill>
            <a:schemeClr val="bg1"/>
          </a:solidFill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51A93EC-EF7A-198A-025D-7000BD48D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67711" b="7691"/>
            <a:stretch/>
          </p:blipFill>
          <p:spPr>
            <a:xfrm>
              <a:off x="1006443" y="22021811"/>
              <a:ext cx="7772400" cy="1911906"/>
            </a:xfrm>
            <a:prstGeom prst="rect">
              <a:avLst/>
            </a:prstGeom>
            <a:grpFill/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92D2659-DE67-BB09-DB00-6B8D53D89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39353" b="39222"/>
            <a:stretch/>
          </p:blipFill>
          <p:spPr>
            <a:xfrm>
              <a:off x="1006443" y="23676667"/>
              <a:ext cx="7772400" cy="1665216"/>
            </a:xfrm>
            <a:prstGeom prst="rect">
              <a:avLst/>
            </a:prstGeom>
            <a:grpFill/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F5C5CB4-F326-24D8-E42C-F4E2747FA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0326" b="69432"/>
            <a:stretch/>
          </p:blipFill>
          <p:spPr>
            <a:xfrm>
              <a:off x="1007557" y="25328087"/>
              <a:ext cx="7772400" cy="1573272"/>
            </a:xfrm>
            <a:prstGeom prst="rect">
              <a:avLst/>
            </a:prstGeom>
            <a:grpFill/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E65DA868-7DDF-2147-5C73-47A4CACF2561}"/>
              </a:ext>
            </a:extLst>
          </p:cNvPr>
          <p:cNvSpPr txBox="1"/>
          <p:nvPr/>
        </p:nvSpPr>
        <p:spPr>
          <a:xfrm>
            <a:off x="584790" y="26747251"/>
            <a:ext cx="71214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= time series of simulated SWOT pixel clouds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30B5F95-FCC2-B497-CDC3-17A2EFD1F08B}"/>
              </a:ext>
            </a:extLst>
          </p:cNvPr>
          <p:cNvSpPr/>
          <p:nvPr/>
        </p:nvSpPr>
        <p:spPr>
          <a:xfrm>
            <a:off x="391508" y="12482789"/>
            <a:ext cx="5243234" cy="29663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will survey global surface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and could improve and expand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hydrologic research,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Ka-band radar interferometry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height error requirement     = </a:t>
            </a: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10cm within a 1km</a:t>
            </a:r>
            <a:r>
              <a:rPr lang="en-US" sz="2400" b="1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River slope error requirement       =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1cm/km for 10km reach</a:t>
            </a:r>
            <a:endParaRPr lang="en-US" sz="2400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 descr="Satellite Altimetry Mission Promises Huge Advances for Physical  Oceanography and Hydrology - Woods Hole Oceanographic Institution">
            <a:extLst>
              <a:ext uri="{FF2B5EF4-FFF2-40B4-BE49-F238E27FC236}">
                <a16:creationId xmlns:a16="http://schemas.microsoft.com/office/drawing/2014/main" id="{FC8E8D85-E3FB-29D7-1B6F-1836D9C08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0" t="12516"/>
          <a:stretch/>
        </p:blipFill>
        <p:spPr bwMode="auto">
          <a:xfrm>
            <a:off x="5539452" y="12683343"/>
            <a:ext cx="2482611" cy="2635584"/>
          </a:xfrm>
          <a:prstGeom prst="rect">
            <a:avLst/>
          </a:prstGeom>
          <a:noFill/>
          <a:ln w="28575">
            <a:solidFill>
              <a:srgbClr val="B9A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BCE4530-BCF5-21EB-00D2-C2036092D2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09472"/>
              </p:ext>
            </p:extLst>
          </p:nvPr>
        </p:nvGraphicFramePr>
        <p:xfrm>
          <a:off x="3653468" y="20034741"/>
          <a:ext cx="3916594" cy="253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D7C09461-30CA-D560-4EC2-D2A34FC2DF3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510" y="14195573"/>
            <a:ext cx="4047179" cy="29946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997B4-3AC6-155C-9B1C-C57BCD08AD4B}"/>
              </a:ext>
            </a:extLst>
          </p:cNvPr>
          <p:cNvSpPr txBox="1"/>
          <p:nvPr/>
        </p:nvSpPr>
        <p:spPr>
          <a:xfrm>
            <a:off x="8143135" y="13914070"/>
            <a:ext cx="1979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492686"/>
                </a:solidFill>
              </a:rPr>
              <a:t>01-04-2022 8:00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062BE12-F7B1-928C-69B5-3FE7825A9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75026" y="14006980"/>
            <a:ext cx="2485339" cy="13119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F0169AE-E017-1003-C474-6E307A12677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17515"/>
          <a:stretch/>
        </p:blipFill>
        <p:spPr>
          <a:xfrm rot="16200000">
            <a:off x="14171644" y="15590093"/>
            <a:ext cx="1488933" cy="54296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972B7BF-634C-E7AA-F158-4B9AD1E24318}"/>
              </a:ext>
            </a:extLst>
          </p:cNvPr>
          <p:cNvSpPr txBox="1"/>
          <p:nvPr/>
        </p:nvSpPr>
        <p:spPr>
          <a:xfrm>
            <a:off x="14385766" y="14989181"/>
            <a:ext cx="3846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5CB1B4E-0BA1-BE32-AD23-3F4085084C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813619" y="14230603"/>
            <a:ext cx="1628040" cy="129324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4187EB5-405C-BAB9-9A8B-5E5315A5ECA6}"/>
              </a:ext>
            </a:extLst>
          </p:cNvPr>
          <p:cNvSpPr txBox="1"/>
          <p:nvPr/>
        </p:nvSpPr>
        <p:spPr>
          <a:xfrm>
            <a:off x="15141365" y="14991154"/>
            <a:ext cx="542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36C949-8698-1E8F-32E5-DFC4BFCD029E}"/>
              </a:ext>
            </a:extLst>
          </p:cNvPr>
          <p:cNvSpPr txBox="1"/>
          <p:nvPr/>
        </p:nvSpPr>
        <p:spPr>
          <a:xfrm>
            <a:off x="20282267" y="15215438"/>
            <a:ext cx="80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200m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41CB3E4-FA50-8CD1-9985-8E24541CE497}"/>
              </a:ext>
            </a:extLst>
          </p:cNvPr>
          <p:cNvCxnSpPr>
            <a:cxnSpLocks/>
          </p:cNvCxnSpPr>
          <p:nvPr/>
        </p:nvCxnSpPr>
        <p:spPr>
          <a:xfrm>
            <a:off x="20095049" y="15250591"/>
            <a:ext cx="103892" cy="156371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B2998D4-5512-A120-BB1A-750F5DCA9CCA}"/>
              </a:ext>
            </a:extLst>
          </p:cNvPr>
          <p:cNvSpPr txBox="1"/>
          <p:nvPr/>
        </p:nvSpPr>
        <p:spPr>
          <a:xfrm>
            <a:off x="12274682" y="14219859"/>
            <a:ext cx="80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280m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BBDD6BA-E71C-8770-1A29-6CC856B58075}"/>
              </a:ext>
            </a:extLst>
          </p:cNvPr>
          <p:cNvCxnSpPr>
            <a:cxnSpLocks/>
          </p:cNvCxnSpPr>
          <p:nvPr/>
        </p:nvCxnSpPr>
        <p:spPr>
          <a:xfrm flipV="1">
            <a:off x="12081256" y="14321609"/>
            <a:ext cx="139384" cy="166174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B6DD7CE9-D665-7993-FD1B-6AB312D4E5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189912" y="17227540"/>
            <a:ext cx="3711389" cy="3433034"/>
          </a:xfrm>
          <a:prstGeom prst="rect">
            <a:avLst/>
          </a:prstGeom>
        </p:spPr>
      </p:pic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BBFED856-FB3D-54AC-448F-B6704DB27413}"/>
              </a:ext>
            </a:extLst>
          </p:cNvPr>
          <p:cNvSpPr/>
          <p:nvPr/>
        </p:nvSpPr>
        <p:spPr>
          <a:xfrm>
            <a:off x="7985640" y="26177248"/>
            <a:ext cx="13239511" cy="154952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While full SWOT processing will introduce additional error to water elevation measurements 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layover, radar distortions, processing error), these exercises give us an idea of errors we can expect when data become available in 2023.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24FD3D-3F33-A03E-EFB2-244E5744E135}"/>
              </a:ext>
            </a:extLst>
          </p:cNvPr>
          <p:cNvSpPr txBox="1"/>
          <p:nvPr/>
        </p:nvSpPr>
        <p:spPr>
          <a:xfrm rot="19941535">
            <a:off x="12780520" y="18273958"/>
            <a:ext cx="2016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92686"/>
                </a:solidFill>
              </a:rPr>
              <a:t>Examples of coastal segments derived from bathymetry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16C9E7-5201-E8BA-D45E-81F35497A989}"/>
              </a:ext>
            </a:extLst>
          </p:cNvPr>
          <p:cNvSpPr txBox="1"/>
          <p:nvPr/>
        </p:nvSpPr>
        <p:spPr>
          <a:xfrm>
            <a:off x="463414" y="15386035"/>
            <a:ext cx="72904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eveloping coastal-specific methods for detecting water surface slopes, which can be on the order of a few centimeters per km.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245AF7-A510-A90A-D312-0F0B7F734465}"/>
              </a:ext>
            </a:extLst>
          </p:cNvPr>
          <p:cNvSpPr txBox="1"/>
          <p:nvPr/>
        </p:nvSpPr>
        <p:spPr>
          <a:xfrm>
            <a:off x="12872562" y="17107822"/>
            <a:ext cx="428377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Time = 0 True vs. Simulated Water Surface Elevations RMSE (m)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9AB70EC-DF56-DA1B-A7B9-7B9241F221AE}"/>
              </a:ext>
            </a:extLst>
          </p:cNvPr>
          <p:cNvSpPr txBox="1"/>
          <p:nvPr/>
        </p:nvSpPr>
        <p:spPr>
          <a:xfrm>
            <a:off x="13133389" y="13932209"/>
            <a:ext cx="3515515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Time = 0 Simulated SWOT Pixel Clouds of Water Surface Elevation (m)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585ED39-0234-7DE5-43B3-9D7CF3018AB2}"/>
              </a:ext>
            </a:extLst>
          </p:cNvPr>
          <p:cNvCxnSpPr>
            <a:cxnSpLocks/>
          </p:cNvCxnSpPr>
          <p:nvPr/>
        </p:nvCxnSpPr>
        <p:spPr>
          <a:xfrm>
            <a:off x="9370990" y="14398783"/>
            <a:ext cx="401330" cy="26711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C7204A2-F37B-1426-C4D0-1E6D90D0F4A4}"/>
              </a:ext>
            </a:extLst>
          </p:cNvPr>
          <p:cNvSpPr txBox="1"/>
          <p:nvPr/>
        </p:nvSpPr>
        <p:spPr>
          <a:xfrm rot="4909430">
            <a:off x="8578855" y="15615697"/>
            <a:ext cx="230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Descending Orbit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7E62719-1DD3-4D80-CABD-DEFBBD6D6220}"/>
              </a:ext>
            </a:extLst>
          </p:cNvPr>
          <p:cNvCxnSpPr>
            <a:cxnSpLocks/>
          </p:cNvCxnSpPr>
          <p:nvPr/>
        </p:nvCxnSpPr>
        <p:spPr>
          <a:xfrm rot="12357064">
            <a:off x="17989462" y="14365540"/>
            <a:ext cx="401330" cy="26711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7A99E3C-DAC8-C331-649C-AE1D77F6FC7B}"/>
              </a:ext>
            </a:extLst>
          </p:cNvPr>
          <p:cNvSpPr txBox="1"/>
          <p:nvPr/>
        </p:nvSpPr>
        <p:spPr>
          <a:xfrm rot="17266494">
            <a:off x="17231200" y="15472178"/>
            <a:ext cx="230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Ascending Orbit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3BEA0F-E30E-D5BC-6B2C-90B27FE3A305}"/>
              </a:ext>
            </a:extLst>
          </p:cNvPr>
          <p:cNvSpPr txBox="1"/>
          <p:nvPr/>
        </p:nvSpPr>
        <p:spPr>
          <a:xfrm rot="19941535">
            <a:off x="12541955" y="20972728"/>
            <a:ext cx="2272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92686"/>
                </a:solidFill>
              </a:rPr>
              <a:t>Examples of channel segments at 150m length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D0B6B5A-8871-997C-139D-F82EB043CD7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208167" y="20882247"/>
            <a:ext cx="5300865" cy="14281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C832833-056F-5648-D788-129551CB91D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003956" y="20623960"/>
            <a:ext cx="2348685" cy="19003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09C6D29-9E5C-4199-4C14-879C3B6980A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53933" y="20472807"/>
            <a:ext cx="3437731" cy="206965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6FE6EFB-E49D-83BA-FFF1-BA856CF009E3}"/>
              </a:ext>
            </a:extLst>
          </p:cNvPr>
          <p:cNvSpPr txBox="1"/>
          <p:nvPr/>
        </p:nvSpPr>
        <p:spPr>
          <a:xfrm>
            <a:off x="18093135" y="25879834"/>
            <a:ext cx="2905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Examples of segmentation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670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4205</TotalTime>
  <Words>621</Words>
  <Application>Microsoft Office PowerPoint</Application>
  <PresentationFormat>Custom</PresentationFormat>
  <Paragraphs>121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Narrow</vt:lpstr>
      <vt:lpstr>Calibri</vt:lpstr>
      <vt:lpstr>Calibri Light</vt:lpstr>
      <vt:lpstr>Century Gothic</vt:lpstr>
      <vt:lpstr>Helvetica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1230)</cp:lastModifiedBy>
  <cp:revision>45</cp:revision>
  <dcterms:created xsi:type="dcterms:W3CDTF">2022-08-22T17:05:38Z</dcterms:created>
  <dcterms:modified xsi:type="dcterms:W3CDTF">2022-11-22T21:55:12Z</dcterms:modified>
</cp:coreProperties>
</file>