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8" r:id="rId2"/>
  </p:sldIdLst>
  <p:sldSz cx="219456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cher, Matthew R (329B)" initials="AMR(" lastIdx="25" clrIdx="0">
    <p:extLst>
      <p:ext uri="{19B8F6BF-5375-455C-9EA6-DF929625EA0E}">
        <p15:presenceInfo xmlns:p15="http://schemas.microsoft.com/office/powerpoint/2012/main" userId="S::matthew.r.archer@jpl.nasa.gov::53257e13-38f5-434f-b92c-dc1956ec224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30FB7"/>
    <a:srgbClr val="551415"/>
    <a:srgbClr val="9F2B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08"/>
    <p:restoredTop sz="96405"/>
  </p:normalViewPr>
  <p:slideViewPr>
    <p:cSldViewPr snapToGrid="0">
      <p:cViewPr varScale="1">
        <p:scale>
          <a:sx n="26" d="100"/>
          <a:sy n="26" d="100"/>
        </p:scale>
        <p:origin x="5328" y="11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45920" y="5387342"/>
            <a:ext cx="18653760" cy="11460480"/>
          </a:xfrm>
        </p:spPr>
        <p:txBody>
          <a:bodyPr anchor="b"/>
          <a:lstStyle>
            <a:lvl1pPr algn="ctr">
              <a:defRPr sz="14400"/>
            </a:lvl1pPr>
          </a:lstStyle>
          <a:p>
            <a:r>
              <a:rPr lang="en-US"/>
              <a:t>Click to edit Master title style</a:t>
            </a:r>
            <a:endParaRPr lang="en-US" dirty="0"/>
          </a:p>
        </p:txBody>
      </p:sp>
      <p:sp>
        <p:nvSpPr>
          <p:cNvPr id="3" name="Subtitle 2"/>
          <p:cNvSpPr>
            <a:spLocks noGrp="1"/>
          </p:cNvSpPr>
          <p:nvPr>
            <p:ph type="subTitle" idx="1"/>
          </p:nvPr>
        </p:nvSpPr>
        <p:spPr>
          <a:xfrm>
            <a:off x="2743200" y="17289782"/>
            <a:ext cx="16459200" cy="7947658"/>
          </a:xfrm>
        </p:spPr>
        <p:txBody>
          <a:bodyPr/>
          <a:lstStyle>
            <a:lvl1pPr marL="0" indent="0" algn="ctr">
              <a:buNone/>
              <a:defRPr sz="5760"/>
            </a:lvl1pPr>
            <a:lvl2pPr marL="1097280" indent="0" algn="ctr">
              <a:buNone/>
              <a:defRPr sz="4800"/>
            </a:lvl2pPr>
            <a:lvl3pPr marL="2194560" indent="0" algn="ctr">
              <a:buNone/>
              <a:defRPr sz="4320"/>
            </a:lvl3pPr>
            <a:lvl4pPr marL="3291840" indent="0" algn="ctr">
              <a:buNone/>
              <a:defRPr sz="3840"/>
            </a:lvl4pPr>
            <a:lvl5pPr marL="4389120" indent="0" algn="ctr">
              <a:buNone/>
              <a:defRPr sz="3840"/>
            </a:lvl5pPr>
            <a:lvl6pPr marL="5486400" indent="0" algn="ctr">
              <a:buNone/>
              <a:defRPr sz="3840"/>
            </a:lvl6pPr>
            <a:lvl7pPr marL="6583680" indent="0" algn="ctr">
              <a:buNone/>
              <a:defRPr sz="3840"/>
            </a:lvl7pPr>
            <a:lvl8pPr marL="7680960" indent="0" algn="ctr">
              <a:buNone/>
              <a:defRPr sz="3840"/>
            </a:lvl8pPr>
            <a:lvl9pPr marL="8778240" indent="0" algn="ctr">
              <a:buNone/>
              <a:defRPr sz="38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1820138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3890185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704821" y="1752600"/>
            <a:ext cx="473202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508761" y="1752600"/>
            <a:ext cx="1392174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4146967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1408014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97331" y="8206749"/>
            <a:ext cx="18928080" cy="13693138"/>
          </a:xfrm>
        </p:spPr>
        <p:txBody>
          <a:bodyPr anchor="b"/>
          <a:lstStyle>
            <a:lvl1pPr>
              <a:defRPr sz="14400"/>
            </a:lvl1pPr>
          </a:lstStyle>
          <a:p>
            <a:r>
              <a:rPr lang="en-US"/>
              <a:t>Click to edit Master title style</a:t>
            </a:r>
            <a:endParaRPr lang="en-US" dirty="0"/>
          </a:p>
        </p:txBody>
      </p:sp>
      <p:sp>
        <p:nvSpPr>
          <p:cNvPr id="3" name="Text Placeholder 2"/>
          <p:cNvSpPr>
            <a:spLocks noGrp="1"/>
          </p:cNvSpPr>
          <p:nvPr>
            <p:ph type="body" idx="1"/>
          </p:nvPr>
        </p:nvSpPr>
        <p:spPr>
          <a:xfrm>
            <a:off x="1497331" y="22029429"/>
            <a:ext cx="18928080" cy="7200898"/>
          </a:xfrm>
        </p:spPr>
        <p:txBody>
          <a:bodyPr/>
          <a:lstStyle>
            <a:lvl1pPr marL="0" indent="0">
              <a:buNone/>
              <a:defRPr sz="5760">
                <a:solidFill>
                  <a:schemeClr val="tx1"/>
                </a:solidFill>
              </a:defRPr>
            </a:lvl1pPr>
            <a:lvl2pPr marL="1097280" indent="0">
              <a:buNone/>
              <a:defRPr sz="4800">
                <a:solidFill>
                  <a:schemeClr val="tx1">
                    <a:tint val="75000"/>
                  </a:schemeClr>
                </a:solidFill>
              </a:defRPr>
            </a:lvl2pPr>
            <a:lvl3pPr marL="2194560" indent="0">
              <a:buNone/>
              <a:defRPr sz="4320">
                <a:solidFill>
                  <a:schemeClr val="tx1">
                    <a:tint val="75000"/>
                  </a:schemeClr>
                </a:solidFill>
              </a:defRPr>
            </a:lvl3pPr>
            <a:lvl4pPr marL="3291840" indent="0">
              <a:buNone/>
              <a:defRPr sz="3840">
                <a:solidFill>
                  <a:schemeClr val="tx1">
                    <a:tint val="75000"/>
                  </a:schemeClr>
                </a:solidFill>
              </a:defRPr>
            </a:lvl4pPr>
            <a:lvl5pPr marL="4389120" indent="0">
              <a:buNone/>
              <a:defRPr sz="3840">
                <a:solidFill>
                  <a:schemeClr val="tx1">
                    <a:tint val="75000"/>
                  </a:schemeClr>
                </a:solidFill>
              </a:defRPr>
            </a:lvl5pPr>
            <a:lvl6pPr marL="5486400" indent="0">
              <a:buNone/>
              <a:defRPr sz="3840">
                <a:solidFill>
                  <a:schemeClr val="tx1">
                    <a:tint val="75000"/>
                  </a:schemeClr>
                </a:solidFill>
              </a:defRPr>
            </a:lvl6pPr>
            <a:lvl7pPr marL="6583680" indent="0">
              <a:buNone/>
              <a:defRPr sz="3840">
                <a:solidFill>
                  <a:schemeClr val="tx1">
                    <a:tint val="75000"/>
                  </a:schemeClr>
                </a:solidFill>
              </a:defRPr>
            </a:lvl7pPr>
            <a:lvl8pPr marL="7680960" indent="0">
              <a:buNone/>
              <a:defRPr sz="3840">
                <a:solidFill>
                  <a:schemeClr val="tx1">
                    <a:tint val="75000"/>
                  </a:schemeClr>
                </a:solidFill>
              </a:defRPr>
            </a:lvl8pPr>
            <a:lvl9pPr marL="8778240" indent="0">
              <a:buNone/>
              <a:defRPr sz="38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41C0FA-16C0-894C-A716-8787E14EF5B7}"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3970350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08760" y="8763000"/>
            <a:ext cx="932688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1109960" y="8763000"/>
            <a:ext cx="932688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B41C0FA-16C0-894C-A716-8787E14EF5B7}" type="datetimeFigureOut">
              <a:rPr lang="en-US" smtClean="0"/>
              <a:t>11/22/2022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70036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1618" y="1752607"/>
            <a:ext cx="1892808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11621" y="8069582"/>
            <a:ext cx="9284016" cy="3954778"/>
          </a:xfr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a:t>Click to edit Master text styles</a:t>
            </a:r>
          </a:p>
        </p:txBody>
      </p:sp>
      <p:sp>
        <p:nvSpPr>
          <p:cNvPr id="4" name="Content Placeholder 3"/>
          <p:cNvSpPr>
            <a:spLocks noGrp="1"/>
          </p:cNvSpPr>
          <p:nvPr>
            <p:ph sz="half" idx="2"/>
          </p:nvPr>
        </p:nvSpPr>
        <p:spPr>
          <a:xfrm>
            <a:off x="1511621" y="12024360"/>
            <a:ext cx="9284016"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1109961" y="8069582"/>
            <a:ext cx="9329738" cy="3954778"/>
          </a:xfr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a:t>Click to edit Master text styles</a:t>
            </a:r>
          </a:p>
        </p:txBody>
      </p:sp>
      <p:sp>
        <p:nvSpPr>
          <p:cNvPr id="6" name="Content Placeholder 5"/>
          <p:cNvSpPr>
            <a:spLocks noGrp="1"/>
          </p:cNvSpPr>
          <p:nvPr>
            <p:ph sz="quarter" idx="4"/>
          </p:nvPr>
        </p:nvSpPr>
        <p:spPr>
          <a:xfrm>
            <a:off x="11109961" y="12024360"/>
            <a:ext cx="9329738"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41C0FA-16C0-894C-A716-8787E14EF5B7}" type="datetimeFigureOut">
              <a:rPr lang="en-US" smtClean="0"/>
              <a:t>11/22/2022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1713448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B41C0FA-16C0-894C-A716-8787E14EF5B7}" type="datetimeFigureOut">
              <a:rPr lang="en-US" smtClean="0"/>
              <a:t>11/22/2022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498772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41C0FA-16C0-894C-A716-8787E14EF5B7}" type="datetimeFigureOut">
              <a:rPr lang="en-US" smtClean="0"/>
              <a:t>11/22/2022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3819746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619" y="2194560"/>
            <a:ext cx="7078027" cy="7680960"/>
          </a:xfrm>
        </p:spPr>
        <p:txBody>
          <a:bodyPr anchor="b"/>
          <a:lstStyle>
            <a:lvl1pPr>
              <a:defRPr sz="7680"/>
            </a:lvl1pPr>
          </a:lstStyle>
          <a:p>
            <a:r>
              <a:rPr lang="en-US"/>
              <a:t>Click to edit Master title style</a:t>
            </a:r>
            <a:endParaRPr lang="en-US" dirty="0"/>
          </a:p>
        </p:txBody>
      </p:sp>
      <p:sp>
        <p:nvSpPr>
          <p:cNvPr id="3" name="Content Placeholder 2"/>
          <p:cNvSpPr>
            <a:spLocks noGrp="1"/>
          </p:cNvSpPr>
          <p:nvPr>
            <p:ph idx="1"/>
          </p:nvPr>
        </p:nvSpPr>
        <p:spPr>
          <a:xfrm>
            <a:off x="9329738" y="4739647"/>
            <a:ext cx="11109960" cy="23393400"/>
          </a:xfrm>
        </p:spPr>
        <p:txBody>
          <a:bodyPr/>
          <a:lstStyle>
            <a:lvl1pPr>
              <a:defRPr sz="7680"/>
            </a:lvl1pPr>
            <a:lvl2pPr>
              <a:defRPr sz="6720"/>
            </a:lvl2pPr>
            <a:lvl3pPr>
              <a:defRPr sz="5760"/>
            </a:lvl3pPr>
            <a:lvl4pPr>
              <a:defRPr sz="4800"/>
            </a:lvl4pPr>
            <a:lvl5pPr>
              <a:defRPr sz="4800"/>
            </a:lvl5pPr>
            <a:lvl6pPr>
              <a:defRPr sz="4800"/>
            </a:lvl6pPr>
            <a:lvl7pPr>
              <a:defRPr sz="4800"/>
            </a:lvl7pPr>
            <a:lvl8pPr>
              <a:defRPr sz="4800"/>
            </a:lvl8pPr>
            <a:lvl9pPr>
              <a:defRPr sz="4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11619" y="9875520"/>
            <a:ext cx="7078027" cy="18295622"/>
          </a:xfr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a:t>Click to edit Master text styles</a:t>
            </a:r>
          </a:p>
        </p:txBody>
      </p:sp>
      <p:sp>
        <p:nvSpPr>
          <p:cNvPr id="5" name="Date Placeholder 4"/>
          <p:cNvSpPr>
            <a:spLocks noGrp="1"/>
          </p:cNvSpPr>
          <p:nvPr>
            <p:ph type="dt" sz="half" idx="10"/>
          </p:nvPr>
        </p:nvSpPr>
        <p:spPr/>
        <p:txBody>
          <a:bodyPr/>
          <a:lstStyle/>
          <a:p>
            <a:fld id="{9B41C0FA-16C0-894C-A716-8787E14EF5B7}" type="datetimeFigureOut">
              <a:rPr lang="en-US" smtClean="0"/>
              <a:t>11/22/2022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3697742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619" y="2194560"/>
            <a:ext cx="7078027" cy="7680960"/>
          </a:xfrm>
        </p:spPr>
        <p:txBody>
          <a:bodyPr anchor="b"/>
          <a:lstStyle>
            <a:lvl1pPr>
              <a:defRPr sz="7680"/>
            </a:lvl1pPr>
          </a:lstStyle>
          <a:p>
            <a:r>
              <a:rPr lang="en-US"/>
              <a:t>Click to edit Master title style</a:t>
            </a:r>
            <a:endParaRPr lang="en-US" dirty="0"/>
          </a:p>
        </p:txBody>
      </p:sp>
      <p:sp>
        <p:nvSpPr>
          <p:cNvPr id="3" name="Picture Placeholder 2"/>
          <p:cNvSpPr>
            <a:spLocks noGrp="1" noChangeAspect="1"/>
          </p:cNvSpPr>
          <p:nvPr>
            <p:ph type="pic" idx="1"/>
          </p:nvPr>
        </p:nvSpPr>
        <p:spPr>
          <a:xfrm>
            <a:off x="9329738" y="4739647"/>
            <a:ext cx="11109960" cy="23393400"/>
          </a:xfrm>
        </p:spPr>
        <p:txBody>
          <a:bodyPr anchor="t"/>
          <a:lstStyle>
            <a:lvl1pPr marL="0" indent="0">
              <a:buNone/>
              <a:defRPr sz="7680"/>
            </a:lvl1pPr>
            <a:lvl2pPr marL="1097280" indent="0">
              <a:buNone/>
              <a:defRPr sz="6720"/>
            </a:lvl2pPr>
            <a:lvl3pPr marL="2194560" indent="0">
              <a:buNone/>
              <a:defRPr sz="5760"/>
            </a:lvl3pPr>
            <a:lvl4pPr marL="3291840" indent="0">
              <a:buNone/>
              <a:defRPr sz="4800"/>
            </a:lvl4pPr>
            <a:lvl5pPr marL="4389120" indent="0">
              <a:buNone/>
              <a:defRPr sz="4800"/>
            </a:lvl5pPr>
            <a:lvl6pPr marL="5486400" indent="0">
              <a:buNone/>
              <a:defRPr sz="4800"/>
            </a:lvl6pPr>
            <a:lvl7pPr marL="6583680" indent="0">
              <a:buNone/>
              <a:defRPr sz="4800"/>
            </a:lvl7pPr>
            <a:lvl8pPr marL="7680960" indent="0">
              <a:buNone/>
              <a:defRPr sz="4800"/>
            </a:lvl8pPr>
            <a:lvl9pPr marL="8778240" indent="0">
              <a:buNone/>
              <a:defRPr sz="4800"/>
            </a:lvl9pPr>
          </a:lstStyle>
          <a:p>
            <a:r>
              <a:rPr lang="en-US"/>
              <a:t>Click icon to add picture</a:t>
            </a:r>
            <a:endParaRPr lang="en-US" dirty="0"/>
          </a:p>
        </p:txBody>
      </p:sp>
      <p:sp>
        <p:nvSpPr>
          <p:cNvPr id="4" name="Text Placeholder 3"/>
          <p:cNvSpPr>
            <a:spLocks noGrp="1"/>
          </p:cNvSpPr>
          <p:nvPr>
            <p:ph type="body" sz="half" idx="2"/>
          </p:nvPr>
        </p:nvSpPr>
        <p:spPr>
          <a:xfrm>
            <a:off x="1511619" y="9875520"/>
            <a:ext cx="7078027" cy="18295622"/>
          </a:xfr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a:t>Click to edit Master text styles</a:t>
            </a:r>
          </a:p>
        </p:txBody>
      </p:sp>
      <p:sp>
        <p:nvSpPr>
          <p:cNvPr id="5" name="Date Placeholder 4"/>
          <p:cNvSpPr>
            <a:spLocks noGrp="1"/>
          </p:cNvSpPr>
          <p:nvPr>
            <p:ph type="dt" sz="half" idx="10"/>
          </p:nvPr>
        </p:nvSpPr>
        <p:spPr/>
        <p:txBody>
          <a:bodyPr/>
          <a:lstStyle/>
          <a:p>
            <a:fld id="{9B41C0FA-16C0-894C-A716-8787E14EF5B7}" type="datetimeFigureOut">
              <a:rPr lang="en-US" smtClean="0"/>
              <a:t>11/22/2022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545459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08760" y="1752607"/>
            <a:ext cx="1892808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508760" y="8763000"/>
            <a:ext cx="1892808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508760" y="30510487"/>
            <a:ext cx="4937760" cy="1752600"/>
          </a:xfrm>
          <a:prstGeom prst="rect">
            <a:avLst/>
          </a:prstGeom>
        </p:spPr>
        <p:txBody>
          <a:bodyPr vert="horz" lIns="91440" tIns="45720" rIns="91440" bIns="45720" rtlCol="0" anchor="ctr"/>
          <a:lstStyle>
            <a:lvl1pPr algn="l">
              <a:defRPr sz="2880">
                <a:solidFill>
                  <a:schemeClr val="tx1">
                    <a:tint val="75000"/>
                  </a:schemeClr>
                </a:solidFill>
              </a:defRPr>
            </a:lvl1pPr>
          </a:lstStyle>
          <a:p>
            <a:fld id="{9B41C0FA-16C0-894C-A716-8787E14EF5B7}" type="datetimeFigureOut">
              <a:rPr lang="en-US" smtClean="0"/>
              <a:t>11/22/2022</a:t>
            </a:fld>
            <a:endParaRPr lang="en-US"/>
          </a:p>
        </p:txBody>
      </p:sp>
      <p:sp>
        <p:nvSpPr>
          <p:cNvPr id="5" name="Footer Placeholder 4"/>
          <p:cNvSpPr>
            <a:spLocks noGrp="1"/>
          </p:cNvSpPr>
          <p:nvPr>
            <p:ph type="ftr" sz="quarter" idx="3"/>
          </p:nvPr>
        </p:nvSpPr>
        <p:spPr>
          <a:xfrm>
            <a:off x="7269480" y="30510487"/>
            <a:ext cx="7406640" cy="1752600"/>
          </a:xfrm>
          <a:prstGeom prst="rect">
            <a:avLst/>
          </a:prstGeom>
        </p:spPr>
        <p:txBody>
          <a:bodyPr vert="horz" lIns="91440" tIns="45720" rIns="91440" bIns="45720" rtlCol="0" anchor="ctr"/>
          <a:lstStyle>
            <a:lvl1pPr algn="ctr">
              <a:defRPr sz="28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499080" y="30510487"/>
            <a:ext cx="4937760" cy="1752600"/>
          </a:xfrm>
          <a:prstGeom prst="rect">
            <a:avLst/>
          </a:prstGeom>
        </p:spPr>
        <p:txBody>
          <a:bodyPr vert="horz" lIns="91440" tIns="45720" rIns="91440" bIns="45720" rtlCol="0" anchor="ctr"/>
          <a:lstStyle>
            <a:lvl1pPr algn="r">
              <a:defRPr sz="2880">
                <a:solidFill>
                  <a:schemeClr val="tx1">
                    <a:tint val="75000"/>
                  </a:schemeClr>
                </a:solidFill>
              </a:defRPr>
            </a:lvl1pPr>
          </a:lstStyle>
          <a:p>
            <a:fld id="{92CA531C-7793-A540-B2EB-21B5693E78E3}" type="slidenum">
              <a:rPr lang="en-US" smtClean="0"/>
              <a:t>‹#›</a:t>
            </a:fld>
            <a:endParaRPr lang="en-US"/>
          </a:p>
        </p:txBody>
      </p:sp>
    </p:spTree>
    <p:extLst>
      <p:ext uri="{BB962C8B-B14F-4D97-AF65-F5344CB8AC3E}">
        <p14:creationId xmlns:p14="http://schemas.microsoft.com/office/powerpoint/2010/main" val="32614262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194560" rtl="0" eaLnBrk="1" latinLnBrk="0" hangingPunct="1">
        <a:lnSpc>
          <a:spcPct val="90000"/>
        </a:lnSpc>
        <a:spcBef>
          <a:spcPct val="0"/>
        </a:spcBef>
        <a:buNone/>
        <a:defRPr sz="10560" kern="1200">
          <a:solidFill>
            <a:schemeClr val="tx1"/>
          </a:solidFill>
          <a:latin typeface="+mj-lt"/>
          <a:ea typeface="+mj-ea"/>
          <a:cs typeface="+mj-cs"/>
        </a:defRPr>
      </a:lvl1pPr>
    </p:titleStyle>
    <p:bodyStyle>
      <a:lvl1pPr marL="548640" indent="-548640" algn="l" defTabSz="2194560" rtl="0" eaLnBrk="1" latinLnBrk="0" hangingPunct="1">
        <a:lnSpc>
          <a:spcPct val="90000"/>
        </a:lnSpc>
        <a:spcBef>
          <a:spcPts val="2400"/>
        </a:spcBef>
        <a:buFont typeface="Arial" panose="020B0604020202020204" pitchFamily="34" charset="0"/>
        <a:buChar char="•"/>
        <a:defRPr sz="6720" kern="1200">
          <a:solidFill>
            <a:schemeClr val="tx1"/>
          </a:solidFill>
          <a:latin typeface="+mn-lt"/>
          <a:ea typeface="+mn-ea"/>
          <a:cs typeface="+mn-cs"/>
        </a:defRPr>
      </a:lvl1pPr>
      <a:lvl2pPr marL="1645920" indent="-548640" algn="l" defTabSz="2194560" rtl="0" eaLnBrk="1" latinLnBrk="0" hangingPunct="1">
        <a:lnSpc>
          <a:spcPct val="90000"/>
        </a:lnSpc>
        <a:spcBef>
          <a:spcPts val="1200"/>
        </a:spcBef>
        <a:buFont typeface="Arial" panose="020B0604020202020204" pitchFamily="34" charset="0"/>
        <a:buChar char="•"/>
        <a:defRPr sz="5760" kern="1200">
          <a:solidFill>
            <a:schemeClr val="tx1"/>
          </a:solidFill>
          <a:latin typeface="+mn-lt"/>
          <a:ea typeface="+mn-ea"/>
          <a:cs typeface="+mn-cs"/>
        </a:defRPr>
      </a:lvl2pPr>
      <a:lvl3pPr marL="2743200" indent="-548640" algn="l" defTabSz="2194560" rtl="0" eaLnBrk="1" latinLnBrk="0" hangingPunct="1">
        <a:lnSpc>
          <a:spcPct val="90000"/>
        </a:lnSpc>
        <a:spcBef>
          <a:spcPts val="1200"/>
        </a:spcBef>
        <a:buFont typeface="Arial" panose="020B0604020202020204" pitchFamily="34" charset="0"/>
        <a:buChar char="•"/>
        <a:defRPr sz="4800" kern="1200">
          <a:solidFill>
            <a:schemeClr val="tx1"/>
          </a:solidFill>
          <a:latin typeface="+mn-lt"/>
          <a:ea typeface="+mn-ea"/>
          <a:cs typeface="+mn-cs"/>
        </a:defRPr>
      </a:lvl3pPr>
      <a:lvl4pPr marL="38404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4pPr>
      <a:lvl5pPr marL="493776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5pPr>
      <a:lvl6pPr marL="603504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6pPr>
      <a:lvl7pPr marL="713232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7pPr>
      <a:lvl8pPr marL="822960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8pPr>
      <a:lvl9pPr marL="93268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9pPr>
    </p:bodyStyle>
    <p:otherStyle>
      <a:defPPr>
        <a:defRPr lang="en-US"/>
      </a:defPPr>
      <a:lvl1pPr marL="0" algn="l" defTabSz="2194560" rtl="0" eaLnBrk="1" latinLnBrk="0" hangingPunct="1">
        <a:defRPr sz="4320" kern="1200">
          <a:solidFill>
            <a:schemeClr val="tx1"/>
          </a:solidFill>
          <a:latin typeface="+mn-lt"/>
          <a:ea typeface="+mn-ea"/>
          <a:cs typeface="+mn-cs"/>
        </a:defRPr>
      </a:lvl1pPr>
      <a:lvl2pPr marL="1097280" algn="l" defTabSz="2194560" rtl="0" eaLnBrk="1" latinLnBrk="0" hangingPunct="1">
        <a:defRPr sz="4320" kern="1200">
          <a:solidFill>
            <a:schemeClr val="tx1"/>
          </a:solidFill>
          <a:latin typeface="+mn-lt"/>
          <a:ea typeface="+mn-ea"/>
          <a:cs typeface="+mn-cs"/>
        </a:defRPr>
      </a:lvl2pPr>
      <a:lvl3pPr marL="2194560" algn="l" defTabSz="2194560" rtl="0" eaLnBrk="1" latinLnBrk="0" hangingPunct="1">
        <a:defRPr sz="4320" kern="1200">
          <a:solidFill>
            <a:schemeClr val="tx1"/>
          </a:solidFill>
          <a:latin typeface="+mn-lt"/>
          <a:ea typeface="+mn-ea"/>
          <a:cs typeface="+mn-cs"/>
        </a:defRPr>
      </a:lvl3pPr>
      <a:lvl4pPr marL="3291840" algn="l" defTabSz="2194560" rtl="0" eaLnBrk="1" latinLnBrk="0" hangingPunct="1">
        <a:defRPr sz="4320" kern="1200">
          <a:solidFill>
            <a:schemeClr val="tx1"/>
          </a:solidFill>
          <a:latin typeface="+mn-lt"/>
          <a:ea typeface="+mn-ea"/>
          <a:cs typeface="+mn-cs"/>
        </a:defRPr>
      </a:lvl4pPr>
      <a:lvl5pPr marL="4389120" algn="l" defTabSz="2194560" rtl="0" eaLnBrk="1" latinLnBrk="0" hangingPunct="1">
        <a:defRPr sz="4320" kern="1200">
          <a:solidFill>
            <a:schemeClr val="tx1"/>
          </a:solidFill>
          <a:latin typeface="+mn-lt"/>
          <a:ea typeface="+mn-ea"/>
          <a:cs typeface="+mn-cs"/>
        </a:defRPr>
      </a:lvl5pPr>
      <a:lvl6pPr marL="5486400" algn="l" defTabSz="2194560" rtl="0" eaLnBrk="1" latinLnBrk="0" hangingPunct="1">
        <a:defRPr sz="4320" kern="1200">
          <a:solidFill>
            <a:schemeClr val="tx1"/>
          </a:solidFill>
          <a:latin typeface="+mn-lt"/>
          <a:ea typeface="+mn-ea"/>
          <a:cs typeface="+mn-cs"/>
        </a:defRPr>
      </a:lvl6pPr>
      <a:lvl7pPr marL="6583680" algn="l" defTabSz="2194560" rtl="0" eaLnBrk="1" latinLnBrk="0" hangingPunct="1">
        <a:defRPr sz="4320" kern="1200">
          <a:solidFill>
            <a:schemeClr val="tx1"/>
          </a:solidFill>
          <a:latin typeface="+mn-lt"/>
          <a:ea typeface="+mn-ea"/>
          <a:cs typeface="+mn-cs"/>
        </a:defRPr>
      </a:lvl7pPr>
      <a:lvl8pPr marL="7680960" algn="l" defTabSz="2194560" rtl="0" eaLnBrk="1" latinLnBrk="0" hangingPunct="1">
        <a:defRPr sz="4320" kern="1200">
          <a:solidFill>
            <a:schemeClr val="tx1"/>
          </a:solidFill>
          <a:latin typeface="+mn-lt"/>
          <a:ea typeface="+mn-ea"/>
          <a:cs typeface="+mn-cs"/>
        </a:defRPr>
      </a:lvl8pPr>
      <a:lvl9pPr marL="8778240" algn="l" defTabSz="2194560" rtl="0" eaLnBrk="1" latinLnBrk="0" hangingPunct="1">
        <a:defRPr sz="43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9.jpg"/><Relationship Id="rId3" Type="http://schemas.openxmlformats.org/officeDocument/2006/relationships/hyperlink" Target="mailto:Tchonang@jpl.nasa.gov" TargetMode="External"/><Relationship Id="rId21" Type="http://schemas.openxmlformats.org/officeDocument/2006/relationships/image" Target="../media/image18.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image" Target="../media/image1.jpeg"/><Relationship Id="rId16" Type="http://schemas.openxmlformats.org/officeDocument/2006/relationships/image" Target="../media/image14.png"/><Relationship Id="rId20"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jpeg"/><Relationship Id="rId15" Type="http://schemas.openxmlformats.org/officeDocument/2006/relationships/image" Target="../media/image13.png"/><Relationship Id="rId10" Type="http://schemas.openxmlformats.org/officeDocument/2006/relationships/image" Target="../media/image7.jpe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53">
            <a:extLst>
              <a:ext uri="{FF2B5EF4-FFF2-40B4-BE49-F238E27FC236}">
                <a16:creationId xmlns:a16="http://schemas.microsoft.com/office/drawing/2014/main" id="{F0182104-A5B9-4F47-B6FC-C5865DF6FC62}"/>
              </a:ext>
            </a:extLst>
          </p:cNvPr>
          <p:cNvPicPr>
            <a:picLocks noChangeAspect="1"/>
          </p:cNvPicPr>
          <p:nvPr/>
        </p:nvPicPr>
        <p:blipFill>
          <a:blip r:embed="rId2"/>
          <a:stretch>
            <a:fillRect/>
          </a:stretch>
        </p:blipFill>
        <p:spPr>
          <a:xfrm>
            <a:off x="7742553" y="24229267"/>
            <a:ext cx="6400800" cy="2678265"/>
          </a:xfrm>
          <a:prstGeom prst="rect">
            <a:avLst/>
          </a:prstGeom>
        </p:spPr>
      </p:pic>
      <p:sp>
        <p:nvSpPr>
          <p:cNvPr id="4" name="Rectangle 3">
            <a:extLst>
              <a:ext uri="{FF2B5EF4-FFF2-40B4-BE49-F238E27FC236}">
                <a16:creationId xmlns:a16="http://schemas.microsoft.com/office/drawing/2014/main" id="{204185AC-9F19-D1B5-3E2C-C165D877F433}"/>
              </a:ext>
            </a:extLst>
          </p:cNvPr>
          <p:cNvSpPr/>
          <p:nvPr/>
        </p:nvSpPr>
        <p:spPr>
          <a:xfrm>
            <a:off x="0" y="1017"/>
            <a:ext cx="21945600" cy="7508049"/>
          </a:xfrm>
          <a:prstGeom prst="rect">
            <a:avLst/>
          </a:prstGeom>
          <a:gradFill flip="none" rotWithShape="1">
            <a:gsLst>
              <a:gs pos="0">
                <a:schemeClr val="accent6">
                  <a:lumMod val="75000"/>
                </a:schemeClr>
              </a:gs>
              <a:gs pos="36000">
                <a:schemeClr val="accent6">
                  <a:lumMod val="75000"/>
                </a:schemeClr>
              </a:gs>
              <a:gs pos="82000">
                <a:schemeClr val="accent6">
                  <a:lumMod val="5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66A532A-FFBD-15D8-A09B-9CB6F0E3F99E}"/>
              </a:ext>
            </a:extLst>
          </p:cNvPr>
          <p:cNvSpPr txBox="1"/>
          <p:nvPr/>
        </p:nvSpPr>
        <p:spPr>
          <a:xfrm>
            <a:off x="914400" y="28238591"/>
            <a:ext cx="8050696" cy="2354491"/>
          </a:xfrm>
          <a:prstGeom prst="rect">
            <a:avLst/>
          </a:prstGeom>
          <a:noFill/>
        </p:spPr>
        <p:txBody>
          <a:bodyPr wrap="square" rtlCol="0">
            <a:spAutoFit/>
          </a:bodyPr>
          <a:lstStyle/>
          <a:p>
            <a:r>
              <a:rPr lang="en-US" sz="2200" b="1" dirty="0">
                <a:latin typeface="Helvetica" pitchFamily="2" charset="0"/>
                <a:cs typeface="Arial" panose="020B0604020202020204" pitchFamily="34" charset="0"/>
              </a:rPr>
              <a:t>National Aeronautics and Space Administration</a:t>
            </a:r>
          </a:p>
          <a:p>
            <a:pPr>
              <a:spcBef>
                <a:spcPts val="1800"/>
              </a:spcBef>
            </a:pPr>
            <a:r>
              <a:rPr lang="en-US" sz="2200" b="1" dirty="0">
                <a:latin typeface="Helvetica" pitchFamily="2" charset="0"/>
                <a:cs typeface="Arial" panose="020B0604020202020204" pitchFamily="34" charset="0"/>
              </a:rPr>
              <a:t>Jet Propulsion Laboratory</a:t>
            </a:r>
          </a:p>
          <a:p>
            <a:r>
              <a:rPr lang="en-US" sz="2200" dirty="0">
                <a:latin typeface="Helvetica" pitchFamily="2" charset="0"/>
                <a:cs typeface="Arial" panose="020B0604020202020204" pitchFamily="34" charset="0"/>
              </a:rPr>
              <a:t>California Institute of Technology</a:t>
            </a:r>
          </a:p>
          <a:p>
            <a:r>
              <a:rPr lang="en-US" sz="2200" dirty="0">
                <a:latin typeface="Helvetica" pitchFamily="2" charset="0"/>
                <a:cs typeface="Arial" panose="020B0604020202020204" pitchFamily="34" charset="0"/>
              </a:rPr>
              <a:t>Pasadena, California</a:t>
            </a:r>
          </a:p>
          <a:p>
            <a:endParaRPr lang="en-US" sz="2200" dirty="0">
              <a:latin typeface="Helvetica" pitchFamily="2" charset="0"/>
              <a:cs typeface="Arial" panose="020B0604020202020204" pitchFamily="34" charset="0"/>
            </a:endParaRPr>
          </a:p>
          <a:p>
            <a:r>
              <a:rPr lang="en-US" sz="2200" b="1" dirty="0" err="1">
                <a:latin typeface="Helvetica" pitchFamily="2" charset="0"/>
                <a:cs typeface="Arial" panose="020B0604020202020204" pitchFamily="34" charset="0"/>
              </a:rPr>
              <a:t>www.nasa.gov</a:t>
            </a:r>
            <a:endParaRPr lang="en-US" sz="2200" b="1" dirty="0">
              <a:latin typeface="Helvetica" pitchFamily="2" charset="0"/>
              <a:cs typeface="Arial" panose="020B0604020202020204" pitchFamily="34" charset="0"/>
            </a:endParaRPr>
          </a:p>
        </p:txBody>
      </p:sp>
      <p:sp>
        <p:nvSpPr>
          <p:cNvPr id="9" name="TextBox 8">
            <a:extLst>
              <a:ext uri="{FF2B5EF4-FFF2-40B4-BE49-F238E27FC236}">
                <a16:creationId xmlns:a16="http://schemas.microsoft.com/office/drawing/2014/main" id="{D68DB0F1-A907-BDB2-DC66-13092EE4F97A}"/>
              </a:ext>
            </a:extLst>
          </p:cNvPr>
          <p:cNvSpPr txBox="1"/>
          <p:nvPr/>
        </p:nvSpPr>
        <p:spPr>
          <a:xfrm>
            <a:off x="1173616" y="1076382"/>
            <a:ext cx="7515225" cy="430887"/>
          </a:xfrm>
          <a:prstGeom prst="rect">
            <a:avLst/>
          </a:prstGeom>
          <a:noFill/>
        </p:spPr>
        <p:txBody>
          <a:bodyPr wrap="square" rtlCol="0">
            <a:spAutoFit/>
          </a:bodyPr>
          <a:lstStyle/>
          <a:p>
            <a:r>
              <a:rPr lang="en-US" sz="2200" dirty="0">
                <a:solidFill>
                  <a:schemeClr val="bg1"/>
                </a:solidFill>
                <a:latin typeface="Helvetica" pitchFamily="2" charset="0"/>
                <a:cs typeface="Arial" panose="020B0604020202020204" pitchFamily="34" charset="0"/>
              </a:rPr>
              <a:t>National Aeronautics and Space Administration</a:t>
            </a:r>
            <a:endParaRPr lang="en-US" sz="2000" dirty="0">
              <a:solidFill>
                <a:schemeClr val="bg1"/>
              </a:solidFill>
              <a:latin typeface="Helvetica" pitchFamily="2" charset="0"/>
              <a:cs typeface="Arial" panose="020B0604020202020204" pitchFamily="34" charset="0"/>
            </a:endParaRPr>
          </a:p>
        </p:txBody>
      </p:sp>
      <p:sp>
        <p:nvSpPr>
          <p:cNvPr id="10" name="TextBox 9">
            <a:extLst>
              <a:ext uri="{FF2B5EF4-FFF2-40B4-BE49-F238E27FC236}">
                <a16:creationId xmlns:a16="http://schemas.microsoft.com/office/drawing/2014/main" id="{852392DB-040A-4601-1FDF-EE467A2C2C89}"/>
              </a:ext>
            </a:extLst>
          </p:cNvPr>
          <p:cNvSpPr txBox="1"/>
          <p:nvPr/>
        </p:nvSpPr>
        <p:spPr>
          <a:xfrm>
            <a:off x="914400" y="31665670"/>
            <a:ext cx="5976257" cy="400110"/>
          </a:xfrm>
          <a:prstGeom prst="rect">
            <a:avLst/>
          </a:prstGeom>
          <a:noFill/>
        </p:spPr>
        <p:txBody>
          <a:bodyPr wrap="square" rtlCol="0">
            <a:spAutoFit/>
          </a:bodyPr>
          <a:lstStyle/>
          <a:p>
            <a:r>
              <a:rPr lang="en-US" sz="2000" dirty="0">
                <a:latin typeface="Helvetica" pitchFamily="2" charset="0"/>
                <a:cs typeface="Arial" panose="020B0604020202020204" pitchFamily="34" charset="0"/>
              </a:rPr>
              <a:t>Copyright 2022. All rights reserved.</a:t>
            </a:r>
          </a:p>
        </p:txBody>
      </p:sp>
      <p:sp>
        <p:nvSpPr>
          <p:cNvPr id="12" name="Rectangle 11">
            <a:extLst>
              <a:ext uri="{FF2B5EF4-FFF2-40B4-BE49-F238E27FC236}">
                <a16:creationId xmlns:a16="http://schemas.microsoft.com/office/drawing/2014/main" id="{E1B6AD9F-C2D0-FAA0-B80B-B64AFDA924FD}"/>
              </a:ext>
            </a:extLst>
          </p:cNvPr>
          <p:cNvSpPr/>
          <p:nvPr/>
        </p:nvSpPr>
        <p:spPr>
          <a:xfrm>
            <a:off x="8429625" y="28218173"/>
            <a:ext cx="12674727" cy="4152407"/>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C58744A6-324B-83AB-035A-35E0AAF38EC7}"/>
              </a:ext>
            </a:extLst>
          </p:cNvPr>
          <p:cNvSpPr txBox="1"/>
          <p:nvPr/>
        </p:nvSpPr>
        <p:spPr>
          <a:xfrm>
            <a:off x="8447091" y="28245679"/>
            <a:ext cx="12665329" cy="4231928"/>
          </a:xfrm>
          <a:prstGeom prst="rect">
            <a:avLst/>
          </a:prstGeom>
          <a:noFill/>
        </p:spPr>
        <p:txBody>
          <a:bodyPr wrap="square" rtlCol="0">
            <a:spAutoFit/>
          </a:bodyPr>
          <a:lstStyle/>
          <a:p>
            <a:pPr>
              <a:spcBef>
                <a:spcPts val="600"/>
              </a:spcBef>
            </a:pPr>
            <a:r>
              <a:rPr lang="en-US" altLang="en-US" sz="3000" b="1" dirty="0">
                <a:latin typeface="Arial" panose="020B0604020202020204" pitchFamily="34" charset="0"/>
              </a:rPr>
              <a:t>Publications:</a:t>
            </a:r>
          </a:p>
          <a:p>
            <a:pPr>
              <a:spcBef>
                <a:spcPts val="600"/>
              </a:spcBef>
            </a:pPr>
            <a:r>
              <a:rPr lang="en-US" sz="1200" dirty="0"/>
              <a:t>Archer, M. R., Li, Z., Wang, J., &amp; Fu, L. L. (2022). Reconstructing Fine‐Scale Ocean Variability via Data Assimilation of the SWOT Pre‐Launch In Situ Observing System. </a:t>
            </a:r>
            <a:r>
              <a:rPr lang="en-US" sz="1200" i="1" dirty="0"/>
              <a:t>Journal of Geophysical Research: Oceans</a:t>
            </a:r>
            <a:r>
              <a:rPr lang="en-US" sz="1200" dirty="0"/>
              <a:t>, </a:t>
            </a:r>
            <a:r>
              <a:rPr lang="en-US" sz="1200" i="1" dirty="0"/>
              <a:t>127</a:t>
            </a:r>
            <a:r>
              <a:rPr lang="en-US" sz="1200" dirty="0"/>
              <a:t>(2), e2021JC017362.</a:t>
            </a:r>
          </a:p>
          <a:p>
            <a:pPr>
              <a:spcBef>
                <a:spcPts val="600"/>
              </a:spcBef>
            </a:pPr>
            <a:r>
              <a:rPr lang="en-US" sz="1200" dirty="0" err="1"/>
              <a:t>Dufau</a:t>
            </a:r>
            <a:r>
              <a:rPr lang="en-US" sz="1200" dirty="0"/>
              <a:t>, C., </a:t>
            </a:r>
            <a:r>
              <a:rPr lang="en-US" sz="1200" dirty="0" err="1"/>
              <a:t>Orsztynowicz</a:t>
            </a:r>
            <a:r>
              <a:rPr lang="en-US" sz="1200" dirty="0"/>
              <a:t>, M., </a:t>
            </a:r>
            <a:r>
              <a:rPr lang="en-US" sz="1200" dirty="0" err="1"/>
              <a:t>Dibarboure</a:t>
            </a:r>
            <a:r>
              <a:rPr lang="en-US" sz="1200" dirty="0"/>
              <a:t>, G., Morrow, R., &amp; Le Traon, P. Y. (2016). Mesoscale resolution capability of altimetry: Present and future. </a:t>
            </a:r>
            <a:r>
              <a:rPr lang="en-US" sz="1200" i="1" dirty="0"/>
              <a:t>Journal of Geophysical Research: Oceans</a:t>
            </a:r>
            <a:r>
              <a:rPr lang="en-US" sz="1200" dirty="0"/>
              <a:t>, </a:t>
            </a:r>
            <a:r>
              <a:rPr lang="en-US" sz="1200" i="1" dirty="0"/>
              <a:t>121</a:t>
            </a:r>
            <a:r>
              <a:rPr lang="en-US" sz="1200" dirty="0"/>
              <a:t>(7), 4910-4927.</a:t>
            </a:r>
          </a:p>
          <a:p>
            <a:pPr>
              <a:spcBef>
                <a:spcPts val="600"/>
              </a:spcBef>
            </a:pPr>
            <a:r>
              <a:rPr lang="en-US" sz="1200" dirty="0"/>
              <a:t>Wang, J., &amp; Fu, L. L. (2019). On the long-wavelength validation of the SWOT </a:t>
            </a:r>
            <a:r>
              <a:rPr lang="en-US" sz="1200" dirty="0" err="1"/>
              <a:t>KaRIn</a:t>
            </a:r>
            <a:r>
              <a:rPr lang="en-US" sz="1200" dirty="0"/>
              <a:t> measurement. </a:t>
            </a:r>
            <a:r>
              <a:rPr lang="en-US" sz="1200" i="1" dirty="0"/>
              <a:t>Journal of Atmospheric and Oceanic Technology</a:t>
            </a:r>
            <a:r>
              <a:rPr lang="en-US" sz="1200" dirty="0"/>
              <a:t>, </a:t>
            </a:r>
            <a:r>
              <a:rPr lang="en-US" sz="1200" i="1" dirty="0"/>
              <a:t>36</a:t>
            </a:r>
            <a:r>
              <a:rPr lang="en-US" sz="1200" dirty="0"/>
              <a:t>(5), 843-848.</a:t>
            </a:r>
          </a:p>
          <a:p>
            <a:pPr>
              <a:spcBef>
                <a:spcPts val="600"/>
              </a:spcBef>
            </a:pPr>
            <a:r>
              <a:rPr lang="en-US" sz="1200" dirty="0"/>
              <a:t>Wang, J., Fu, L. L., Haines, B., </a:t>
            </a:r>
            <a:r>
              <a:rPr lang="en-US" sz="1200" dirty="0" err="1"/>
              <a:t>Lankhorst</a:t>
            </a:r>
            <a:r>
              <a:rPr lang="en-US" sz="1200" dirty="0"/>
              <a:t>, M., Lucas, A. J., Farrar, J. T., ... &amp; Stalin, S. (2022). On the Development of SWOT In Situ Calibration/Validation for Short-Wavelength Ocean Topography. </a:t>
            </a:r>
            <a:r>
              <a:rPr lang="en-US" sz="1200" i="1" dirty="0"/>
              <a:t>Journal of Atmospheric and Oceanic Technology</a:t>
            </a:r>
            <a:r>
              <a:rPr lang="en-US" sz="1200" dirty="0"/>
              <a:t>, </a:t>
            </a:r>
            <a:r>
              <a:rPr lang="en-US" sz="1200" i="1" dirty="0"/>
              <a:t>39</a:t>
            </a:r>
            <a:r>
              <a:rPr lang="en-US" sz="1200" dirty="0"/>
              <a:t>(5), 595-617.</a:t>
            </a:r>
          </a:p>
          <a:p>
            <a:pPr>
              <a:spcBef>
                <a:spcPts val="600"/>
              </a:spcBef>
            </a:pPr>
            <a:r>
              <a:rPr lang="en-US" sz="1200" dirty="0"/>
              <a:t>Gopalakrishnan, G., Cornuelle, B. D., Mazloff, M. R., Worcester, P. F., &amp; </a:t>
            </a:r>
            <a:r>
              <a:rPr lang="en-US" sz="1200" dirty="0" err="1"/>
              <a:t>Dzieciuch</a:t>
            </a:r>
            <a:r>
              <a:rPr lang="en-US" sz="1200" dirty="0"/>
              <a:t>, M. A. (2021). State estimates and forecasts of the eddy field in the subtropical countercurrent in the northern Philippine Sea. </a:t>
            </a:r>
            <a:r>
              <a:rPr lang="en-US" sz="1200" i="1" dirty="0"/>
              <a:t>Journal of Atmospheric and Oceanic Technology</a:t>
            </a:r>
            <a:r>
              <a:rPr lang="en-US" sz="1200" dirty="0"/>
              <a:t>, </a:t>
            </a:r>
            <a:r>
              <a:rPr lang="en-US" sz="1200" i="1" dirty="0"/>
              <a:t>38</a:t>
            </a:r>
            <a:r>
              <a:rPr lang="en-US" sz="1200" dirty="0"/>
              <a:t>(11), 1889-1911.</a:t>
            </a:r>
          </a:p>
          <a:p>
            <a:pPr>
              <a:spcBef>
                <a:spcPts val="600"/>
              </a:spcBef>
            </a:pPr>
            <a:r>
              <a:rPr lang="en-US" sz="1200" dirty="0"/>
              <a:t>Tchonang B. C., Archer M. R., Gopalakrishnan G., Mazloff M., Wang J., Fu L. L., Cornuelle B., </a:t>
            </a:r>
            <a:r>
              <a:rPr lang="en-US" sz="1200" dirty="0" err="1"/>
              <a:t>Gille</a:t>
            </a:r>
            <a:r>
              <a:rPr lang="en-US" sz="1200" dirty="0"/>
              <a:t> S., T., (in prep). Evaluation of the ECCO-SWOT DA system in the California Current at the SWOT Calibration/Validation site based on the pre-launch oceanography field experiment.</a:t>
            </a:r>
          </a:p>
          <a:p>
            <a:pPr>
              <a:spcBef>
                <a:spcPts val="600"/>
              </a:spcBef>
            </a:pPr>
            <a:r>
              <a:rPr lang="en-US" altLang="en-US" sz="3000" b="1" dirty="0">
                <a:latin typeface="Arial" panose="020B0604020202020204" pitchFamily="34" charset="0"/>
              </a:rPr>
              <a:t>Author Contact Information: </a:t>
            </a:r>
          </a:p>
          <a:p>
            <a:pPr>
              <a:spcBef>
                <a:spcPts val="600"/>
              </a:spcBef>
            </a:pPr>
            <a:r>
              <a:rPr lang="en-US" altLang="en-US" sz="1400" b="1" i="1" dirty="0">
                <a:solidFill>
                  <a:schemeClr val="bg2">
                    <a:lumMod val="50000"/>
                  </a:schemeClr>
                </a:solidFill>
                <a:latin typeface="Arial" panose="020B0604020202020204" pitchFamily="34" charset="0"/>
              </a:rPr>
              <a:t>Phone: 626)-298-5750</a:t>
            </a:r>
          </a:p>
          <a:p>
            <a:pPr>
              <a:spcBef>
                <a:spcPts val="600"/>
              </a:spcBef>
            </a:pPr>
            <a:r>
              <a:rPr lang="en-US" altLang="en-US" sz="1400" b="1" i="1" dirty="0">
                <a:solidFill>
                  <a:schemeClr val="bg2">
                    <a:lumMod val="50000"/>
                  </a:schemeClr>
                </a:solidFill>
                <a:latin typeface="Arial" panose="020B0604020202020204" pitchFamily="34" charset="0"/>
                <a:hlinkClick r:id="rId3"/>
              </a:rPr>
              <a:t>Email: Tchonang@jpl.nasa.gov</a:t>
            </a:r>
            <a:r>
              <a:rPr lang="en-US" altLang="en-US" sz="1400" b="1" i="1" dirty="0">
                <a:solidFill>
                  <a:schemeClr val="bg2">
                    <a:lumMod val="50000"/>
                  </a:schemeClr>
                </a:solidFill>
                <a:latin typeface="Arial" panose="020B0604020202020204" pitchFamily="34" charset="0"/>
              </a:rPr>
              <a:t> </a:t>
            </a:r>
            <a:endParaRPr lang="en-US" altLang="en-US" sz="1400" i="1" dirty="0">
              <a:solidFill>
                <a:schemeClr val="bg2">
                  <a:lumMod val="50000"/>
                </a:schemeClr>
              </a:solidFill>
              <a:latin typeface="Arial" panose="020B0604020202020204" pitchFamily="34" charset="0"/>
            </a:endParaRPr>
          </a:p>
        </p:txBody>
      </p:sp>
      <p:sp>
        <p:nvSpPr>
          <p:cNvPr id="14" name="TextBox 13">
            <a:extLst>
              <a:ext uri="{FF2B5EF4-FFF2-40B4-BE49-F238E27FC236}">
                <a16:creationId xmlns:a16="http://schemas.microsoft.com/office/drawing/2014/main" id="{E03CE19A-D280-F67F-3E02-115A87F9AEB3}"/>
              </a:ext>
            </a:extLst>
          </p:cNvPr>
          <p:cNvSpPr txBox="1"/>
          <p:nvPr/>
        </p:nvSpPr>
        <p:spPr>
          <a:xfrm>
            <a:off x="1642532" y="2711790"/>
            <a:ext cx="18931467" cy="2308324"/>
          </a:xfrm>
          <a:prstGeom prst="rect">
            <a:avLst/>
          </a:prstGeom>
          <a:noFill/>
        </p:spPr>
        <p:txBody>
          <a:bodyPr wrap="square" rtlCol="0">
            <a:spAutoFit/>
          </a:bodyPr>
          <a:lstStyle/>
          <a:p>
            <a:pPr algn="ctr"/>
            <a:r>
              <a:rPr lang="en-US" sz="4800" b="1" dirty="0">
                <a:solidFill>
                  <a:schemeClr val="bg1"/>
                </a:solidFill>
                <a:cs typeface="Arial" panose="020B0604020202020204" pitchFamily="34" charset="0"/>
              </a:rPr>
              <a:t>Evaluation of the ECCO-SWOT DA system in the California Current at the SWOT Calibration/Validation site based on the pre-launch oceanography field experiment.</a:t>
            </a:r>
          </a:p>
        </p:txBody>
      </p:sp>
      <p:sp>
        <p:nvSpPr>
          <p:cNvPr id="15" name="TextBox 14">
            <a:extLst>
              <a:ext uri="{FF2B5EF4-FFF2-40B4-BE49-F238E27FC236}">
                <a16:creationId xmlns:a16="http://schemas.microsoft.com/office/drawing/2014/main" id="{1432E216-21F1-A2C5-49F4-69DE267EBFE5}"/>
              </a:ext>
            </a:extLst>
          </p:cNvPr>
          <p:cNvSpPr txBox="1"/>
          <p:nvPr/>
        </p:nvSpPr>
        <p:spPr>
          <a:xfrm>
            <a:off x="1321088" y="5257559"/>
            <a:ext cx="19666428" cy="1569660"/>
          </a:xfrm>
          <a:prstGeom prst="rect">
            <a:avLst/>
          </a:prstGeom>
          <a:noFill/>
        </p:spPr>
        <p:txBody>
          <a:bodyPr wrap="square" rtlCol="0">
            <a:spAutoFit/>
          </a:bodyPr>
          <a:lstStyle/>
          <a:p>
            <a:pPr algn="ctr"/>
            <a:r>
              <a:rPr lang="en-US" sz="3200" b="1" dirty="0">
                <a:solidFill>
                  <a:schemeClr val="bg1"/>
                </a:solidFill>
                <a:latin typeface="Arial" panose="020B0604020202020204" pitchFamily="34" charset="0"/>
                <a:cs typeface="Arial" panose="020B0604020202020204" pitchFamily="34" charset="0"/>
              </a:rPr>
              <a:t>Authors: Babette C. Tchonang, JPL Postdoctoral Fellow (329b)</a:t>
            </a:r>
          </a:p>
          <a:p>
            <a:pPr algn="ctr"/>
            <a:r>
              <a:rPr lang="en-US" sz="3200" b="1" dirty="0">
                <a:solidFill>
                  <a:schemeClr val="bg1"/>
                </a:solidFill>
                <a:latin typeface="Arial" panose="020B0604020202020204" pitchFamily="34" charset="0"/>
                <a:cs typeface="Arial" panose="020B0604020202020204" pitchFamily="34" charset="0"/>
              </a:rPr>
              <a:t>Matthew R. Archer (329b), Jinbo Wang (329b), Lee-Lueng Fu (3200), Ganesh Gopalakrishnan (SIO), Matt Mazloff (SIO), Bruce Cornuelle (SIO), Sarah T. </a:t>
            </a:r>
            <a:r>
              <a:rPr lang="en-US" sz="3200" b="1" dirty="0" err="1">
                <a:solidFill>
                  <a:schemeClr val="bg1"/>
                </a:solidFill>
                <a:latin typeface="Arial" panose="020B0604020202020204" pitchFamily="34" charset="0"/>
                <a:cs typeface="Arial" panose="020B0604020202020204" pitchFamily="34" charset="0"/>
              </a:rPr>
              <a:t>Gille</a:t>
            </a:r>
            <a:r>
              <a:rPr lang="en-US" sz="3200" b="1" dirty="0">
                <a:solidFill>
                  <a:schemeClr val="bg1"/>
                </a:solidFill>
                <a:latin typeface="Arial" panose="020B0604020202020204" pitchFamily="34" charset="0"/>
                <a:cs typeface="Arial" panose="020B0604020202020204" pitchFamily="34" charset="0"/>
              </a:rPr>
              <a:t> (SIO) </a:t>
            </a:r>
          </a:p>
        </p:txBody>
      </p:sp>
      <p:pic>
        <p:nvPicPr>
          <p:cNvPr id="19" name="Picture 18">
            <a:extLst>
              <a:ext uri="{FF2B5EF4-FFF2-40B4-BE49-F238E27FC236}">
                <a16:creationId xmlns:a16="http://schemas.microsoft.com/office/drawing/2014/main" id="{3A78E8C2-04FE-7596-E6E5-FDFA926D84D3}"/>
              </a:ext>
            </a:extLst>
          </p:cNvPr>
          <p:cNvPicPr>
            <a:picLocks noChangeAspect="1"/>
          </p:cNvPicPr>
          <p:nvPr/>
        </p:nvPicPr>
        <p:blipFill>
          <a:blip r:embed="rId4"/>
          <a:stretch>
            <a:fillRect/>
          </a:stretch>
        </p:blipFill>
        <p:spPr>
          <a:xfrm>
            <a:off x="18999759" y="587830"/>
            <a:ext cx="2209799" cy="2209799"/>
          </a:xfrm>
          <a:prstGeom prst="rect">
            <a:avLst/>
          </a:prstGeom>
        </p:spPr>
      </p:pic>
      <p:sp>
        <p:nvSpPr>
          <p:cNvPr id="2" name="TextBox 1">
            <a:extLst>
              <a:ext uri="{FF2B5EF4-FFF2-40B4-BE49-F238E27FC236}">
                <a16:creationId xmlns:a16="http://schemas.microsoft.com/office/drawing/2014/main" id="{561728FA-0EFF-656C-E1A6-9DB0FF8B67CF}"/>
              </a:ext>
            </a:extLst>
          </p:cNvPr>
          <p:cNvSpPr txBox="1"/>
          <p:nvPr/>
        </p:nvSpPr>
        <p:spPr>
          <a:xfrm>
            <a:off x="923278" y="31292378"/>
            <a:ext cx="5976257" cy="400110"/>
          </a:xfrm>
          <a:prstGeom prst="rect">
            <a:avLst/>
          </a:prstGeom>
          <a:noFill/>
        </p:spPr>
        <p:txBody>
          <a:bodyPr wrap="square" rtlCol="0">
            <a:spAutoFit/>
          </a:bodyPr>
          <a:lstStyle/>
          <a:p>
            <a:pPr>
              <a:spcBef>
                <a:spcPts val="1200"/>
              </a:spcBef>
            </a:pPr>
            <a:r>
              <a:rPr lang="en-US" sz="2000" dirty="0">
                <a:latin typeface="Arial" panose="020B0604020202020204" pitchFamily="34" charset="0"/>
                <a:cs typeface="Arial" panose="020B0604020202020204" pitchFamily="34" charset="0"/>
              </a:rPr>
              <a:t>Poster Number: </a:t>
            </a:r>
            <a:r>
              <a:rPr lang="en-US" b="1" dirty="0"/>
              <a:t>PRD-EA#004</a:t>
            </a:r>
            <a:endParaRPr lang="en-US" sz="200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236DAD4F-F7BC-4EBA-8646-4AB1059AFF5E}"/>
              </a:ext>
            </a:extLst>
          </p:cNvPr>
          <p:cNvSpPr/>
          <p:nvPr/>
        </p:nvSpPr>
        <p:spPr>
          <a:xfrm>
            <a:off x="338870" y="8336975"/>
            <a:ext cx="6621628" cy="5216813"/>
          </a:xfrm>
          <a:prstGeom prst="rect">
            <a:avLst/>
          </a:prstGeom>
          <a:ln>
            <a:noFill/>
          </a:ln>
        </p:spPr>
        <p:txBody>
          <a:bodyPr wrap="square">
            <a:spAutoFit/>
          </a:bodyPr>
          <a:lstStyle/>
          <a:p>
            <a:pPr algn="ctr">
              <a:spcAft>
                <a:spcPts val="1200"/>
              </a:spcAft>
            </a:pPr>
            <a:r>
              <a:rPr lang="en-US" sz="1700" dirty="0"/>
              <a:t>This study evaluates the performance of a four-dimensional variational (4DVAR) data assimilation (DA) system developed to address the challenges posed by the small-scale observations of NASA’s upcoming Surface Water and Ocean Topography (SWOT) mission. SWOT will launch at the end of 2022 and is supposed to fill the Sea Surface Height (SSH) observations deficit observed with nadir altimeters by providing a spatial resolution of 15 km wavelength, against ~100 km for the conventional nadir altimeters </a:t>
            </a:r>
            <a:r>
              <a:rPr lang="en-US" sz="1700" dirty="0">
                <a:solidFill>
                  <a:schemeClr val="accent6">
                    <a:lumMod val="75000"/>
                  </a:schemeClr>
                </a:solidFill>
              </a:rPr>
              <a:t>(</a:t>
            </a:r>
            <a:r>
              <a:rPr lang="en-US" sz="1700" dirty="0" err="1">
                <a:solidFill>
                  <a:schemeClr val="accent6">
                    <a:lumMod val="75000"/>
                  </a:schemeClr>
                </a:solidFill>
              </a:rPr>
              <a:t>Dufau</a:t>
            </a:r>
            <a:r>
              <a:rPr lang="en-US" sz="1700" dirty="0">
                <a:solidFill>
                  <a:schemeClr val="accent6">
                    <a:lumMod val="75000"/>
                  </a:schemeClr>
                </a:solidFill>
              </a:rPr>
              <a:t> et al., 2016; Wang et al., 2019). </a:t>
            </a:r>
            <a:r>
              <a:rPr lang="en-US" sz="1700" dirty="0"/>
              <a:t>Oceanographic validation, which will confirm the usefulness of SSH measurements for reconstructing the ocean current field, is therefore one of the main activities of the calibration and validation (Cal/Val) of SWOT measurements. While temperature/salinity (T/S) profiles, provided by mooring will validate the mission only at an effective resolution of a few hundred kilometers </a:t>
            </a:r>
            <a:r>
              <a:rPr lang="en-US" sz="1700" dirty="0">
                <a:solidFill>
                  <a:schemeClr val="accent6">
                    <a:lumMod val="75000"/>
                  </a:schemeClr>
                </a:solidFill>
              </a:rPr>
              <a:t>(Wang et. al., 2022)</a:t>
            </a:r>
            <a:r>
              <a:rPr lang="en-US" sz="1700" dirty="0"/>
              <a:t>, data assimilation offers an effective approach to estimate the true ocean state in three dimensions through a combination of in-situ measurements and ocean model.</a:t>
            </a:r>
          </a:p>
          <a:p>
            <a:pPr algn="ctr"/>
            <a:r>
              <a:rPr lang="en-US" sz="1700" b="1" dirty="0">
                <a:solidFill>
                  <a:schemeClr val="accent6">
                    <a:lumMod val="75000"/>
                  </a:schemeClr>
                </a:solidFill>
              </a:rPr>
              <a:t>The objective of this study is then to demonstrate the performance of a 4DVAR DA system using the SWOT pre-launch field campaign.</a:t>
            </a:r>
          </a:p>
          <a:p>
            <a:pPr algn="ctr"/>
            <a:endParaRPr lang="en-US" sz="1700" b="1" dirty="0">
              <a:solidFill>
                <a:schemeClr val="accent6">
                  <a:lumMod val="75000"/>
                </a:schemeClr>
              </a:solidFill>
            </a:endParaRPr>
          </a:p>
        </p:txBody>
      </p:sp>
      <p:cxnSp>
        <p:nvCxnSpPr>
          <p:cNvPr id="6" name="Straight Connector 5">
            <a:extLst>
              <a:ext uri="{FF2B5EF4-FFF2-40B4-BE49-F238E27FC236}">
                <a16:creationId xmlns:a16="http://schemas.microsoft.com/office/drawing/2014/main" id="{1BA795C4-D974-4628-80CB-A97C5966F505}"/>
              </a:ext>
            </a:extLst>
          </p:cNvPr>
          <p:cNvCxnSpPr>
            <a:cxnSpLocks/>
          </p:cNvCxnSpPr>
          <p:nvPr/>
        </p:nvCxnSpPr>
        <p:spPr>
          <a:xfrm flipH="1">
            <a:off x="6983797" y="7998152"/>
            <a:ext cx="9398" cy="1999484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6EE6508-167B-4200-94E9-B44BB8DC24EC}"/>
              </a:ext>
            </a:extLst>
          </p:cNvPr>
          <p:cNvSpPr txBox="1"/>
          <p:nvPr/>
        </p:nvSpPr>
        <p:spPr>
          <a:xfrm>
            <a:off x="277905" y="7749788"/>
            <a:ext cx="6721132" cy="523220"/>
          </a:xfrm>
          <a:prstGeom prst="rect">
            <a:avLst/>
          </a:prstGeom>
          <a:solidFill>
            <a:schemeClr val="accent6">
              <a:lumMod val="75000"/>
            </a:schemeClr>
          </a:solidFill>
          <a:ln>
            <a:solidFill>
              <a:schemeClr val="accent6">
                <a:lumMod val="75000"/>
              </a:schemeClr>
            </a:solidFill>
          </a:ln>
        </p:spPr>
        <p:txBody>
          <a:bodyPr wrap="square" rtlCol="0">
            <a:spAutoFit/>
          </a:bodyPr>
          <a:lstStyle/>
          <a:p>
            <a:pPr algn="ctr"/>
            <a:r>
              <a:rPr lang="en-US" sz="2800" b="1" dirty="0">
                <a:solidFill>
                  <a:schemeClr val="bg1"/>
                </a:solidFill>
              </a:rPr>
              <a:t>Motivation  </a:t>
            </a:r>
          </a:p>
        </p:txBody>
      </p:sp>
      <p:cxnSp>
        <p:nvCxnSpPr>
          <p:cNvPr id="28" name="Straight Connector 27">
            <a:extLst>
              <a:ext uri="{FF2B5EF4-FFF2-40B4-BE49-F238E27FC236}">
                <a16:creationId xmlns:a16="http://schemas.microsoft.com/office/drawing/2014/main" id="{C565202B-0555-4632-B0D4-E40B257188D1}"/>
              </a:ext>
            </a:extLst>
          </p:cNvPr>
          <p:cNvCxnSpPr>
            <a:cxnSpLocks/>
          </p:cNvCxnSpPr>
          <p:nvPr/>
        </p:nvCxnSpPr>
        <p:spPr>
          <a:xfrm flipH="1">
            <a:off x="277906" y="8062884"/>
            <a:ext cx="25102" cy="19975667"/>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D1A59EEF-6209-4907-A2A1-18A86841851E}"/>
              </a:ext>
            </a:extLst>
          </p:cNvPr>
          <p:cNvSpPr txBox="1"/>
          <p:nvPr/>
        </p:nvSpPr>
        <p:spPr>
          <a:xfrm>
            <a:off x="303965" y="13302521"/>
            <a:ext cx="6678163" cy="523220"/>
          </a:xfrm>
          <a:prstGeom prst="rect">
            <a:avLst/>
          </a:prstGeom>
          <a:solidFill>
            <a:schemeClr val="accent6">
              <a:lumMod val="75000"/>
            </a:schemeClr>
          </a:solidFill>
          <a:ln>
            <a:solidFill>
              <a:schemeClr val="accent6">
                <a:lumMod val="75000"/>
              </a:schemeClr>
            </a:solidFill>
          </a:ln>
        </p:spPr>
        <p:txBody>
          <a:bodyPr wrap="square" rtlCol="0">
            <a:spAutoFit/>
          </a:bodyPr>
          <a:lstStyle/>
          <a:p>
            <a:pPr algn="ctr"/>
            <a:r>
              <a:rPr lang="en-US" sz="2800" b="1" dirty="0">
                <a:solidFill>
                  <a:schemeClr val="bg1"/>
                </a:solidFill>
              </a:rPr>
              <a:t>Experiment Info</a:t>
            </a:r>
          </a:p>
        </p:txBody>
      </p:sp>
      <p:sp>
        <p:nvSpPr>
          <p:cNvPr id="35" name="Rectangle 34">
            <a:extLst>
              <a:ext uri="{FF2B5EF4-FFF2-40B4-BE49-F238E27FC236}">
                <a16:creationId xmlns:a16="http://schemas.microsoft.com/office/drawing/2014/main" id="{C4C6D36A-73B0-429B-8C42-23DBB844CC61}"/>
              </a:ext>
            </a:extLst>
          </p:cNvPr>
          <p:cNvSpPr/>
          <p:nvPr/>
        </p:nvSpPr>
        <p:spPr>
          <a:xfrm>
            <a:off x="325932" y="13914571"/>
            <a:ext cx="6673105" cy="2708434"/>
          </a:xfrm>
          <a:prstGeom prst="rect">
            <a:avLst/>
          </a:prstGeom>
          <a:ln>
            <a:noFill/>
          </a:ln>
        </p:spPr>
        <p:txBody>
          <a:bodyPr wrap="square">
            <a:spAutoFit/>
          </a:bodyPr>
          <a:lstStyle/>
          <a:p>
            <a:pPr marL="285750" indent="-285750">
              <a:spcBef>
                <a:spcPts val="600"/>
              </a:spcBef>
              <a:buFont typeface="Arial" panose="020B0604020202020204" pitchFamily="34" charset="0"/>
              <a:buChar char="•"/>
            </a:pPr>
            <a:r>
              <a:rPr lang="en-US" sz="1400" dirty="0"/>
              <a:t>4DVAR using the Estimating the Circulation and Climate of the Ocean (ECCO) framework (Gopalakrishnan et al., 2021) based on a regional Massachusetts Institute of Technology general circulation model (</a:t>
            </a:r>
            <a:r>
              <a:rPr lang="en-US" sz="1400" dirty="0" err="1"/>
              <a:t>MITgcm</a:t>
            </a:r>
            <a:r>
              <a:rPr lang="en-US" sz="1400" dirty="0"/>
              <a:t>)</a:t>
            </a:r>
          </a:p>
          <a:p>
            <a:pPr marL="285750" indent="-285750">
              <a:spcBef>
                <a:spcPts val="600"/>
              </a:spcBef>
              <a:buFont typeface="Arial" panose="020B0604020202020204" pitchFamily="34" charset="0"/>
              <a:buChar char="•"/>
            </a:pPr>
            <a:r>
              <a:rPr lang="en-US" sz="1400" dirty="0"/>
              <a:t>1 km of resolution, covering 200-km x 200-km area, centered at the SWOT Cal/Val site</a:t>
            </a:r>
          </a:p>
          <a:p>
            <a:pPr marL="285750" indent="-285750">
              <a:spcBef>
                <a:spcPts val="600"/>
              </a:spcBef>
              <a:buFont typeface="Arial" panose="020B0604020202020204" pitchFamily="34" charset="0"/>
              <a:buChar char="•"/>
            </a:pPr>
            <a:r>
              <a:rPr lang="en-US" sz="1400" dirty="0"/>
              <a:t>72 vertical levels</a:t>
            </a:r>
          </a:p>
          <a:p>
            <a:pPr marL="285750" indent="-285750">
              <a:spcBef>
                <a:spcPts val="600"/>
              </a:spcBef>
              <a:buFont typeface="Arial" panose="020B0604020202020204" pitchFamily="34" charset="0"/>
              <a:buChar char="•"/>
            </a:pPr>
            <a:r>
              <a:rPr lang="en-US" sz="1400" dirty="0"/>
              <a:t>Boundary and initial conditions are from the 1/12 degree global and operational HYCOM</a:t>
            </a:r>
          </a:p>
          <a:p>
            <a:pPr marL="285750" indent="-285750">
              <a:spcBef>
                <a:spcPts val="600"/>
              </a:spcBef>
              <a:buFont typeface="Arial" panose="020B0604020202020204" pitchFamily="34" charset="0"/>
              <a:buChar char="•"/>
            </a:pPr>
            <a:r>
              <a:rPr lang="en-US" sz="1400" dirty="0"/>
              <a:t>7-day assimilation window</a:t>
            </a:r>
          </a:p>
          <a:p>
            <a:pPr marL="285750" indent="-285750">
              <a:spcBef>
                <a:spcPts val="600"/>
              </a:spcBef>
              <a:buFont typeface="Arial" panose="020B0604020202020204" pitchFamily="34" charset="0"/>
              <a:buChar char="•"/>
            </a:pPr>
            <a:r>
              <a:rPr lang="en-US" sz="1400" dirty="0"/>
              <a:t>No tides included</a:t>
            </a:r>
          </a:p>
          <a:p>
            <a:pPr marL="285750" indent="-285750">
              <a:spcBef>
                <a:spcPts val="600"/>
              </a:spcBef>
              <a:buFont typeface="Arial" panose="020B0604020202020204" pitchFamily="34" charset="0"/>
              <a:buChar char="•"/>
            </a:pPr>
            <a:r>
              <a:rPr lang="en-US" sz="1400" dirty="0"/>
              <a:t>Focus on the pre-launch field campaign period</a:t>
            </a:r>
            <a:r>
              <a:rPr lang="en-US" sz="1400" b="1" dirty="0"/>
              <a:t>: 08 September to 27 December 2019</a:t>
            </a:r>
            <a:endParaRPr lang="en-US" sz="1400" dirty="0">
              <a:effectLst/>
            </a:endParaRPr>
          </a:p>
        </p:txBody>
      </p:sp>
      <p:pic>
        <p:nvPicPr>
          <p:cNvPr id="39" name="Picture 38">
            <a:extLst>
              <a:ext uri="{FF2B5EF4-FFF2-40B4-BE49-F238E27FC236}">
                <a16:creationId xmlns:a16="http://schemas.microsoft.com/office/drawing/2014/main" id="{E7CED45E-0A30-4576-A795-27AF595B7D37}"/>
              </a:ext>
            </a:extLst>
          </p:cNvPr>
          <p:cNvPicPr>
            <a:picLocks noChangeAspect="1"/>
          </p:cNvPicPr>
          <p:nvPr/>
        </p:nvPicPr>
        <p:blipFill rotWithShape="1">
          <a:blip r:embed="rId5"/>
          <a:srcRect l="1" t="46778" r="-4676"/>
          <a:stretch/>
        </p:blipFill>
        <p:spPr>
          <a:xfrm>
            <a:off x="309028" y="18174302"/>
            <a:ext cx="4013459" cy="2329552"/>
          </a:xfrm>
          <a:prstGeom prst="rect">
            <a:avLst/>
          </a:prstGeom>
        </p:spPr>
      </p:pic>
      <p:sp>
        <p:nvSpPr>
          <p:cNvPr id="43" name="TextBox 42">
            <a:extLst>
              <a:ext uri="{FF2B5EF4-FFF2-40B4-BE49-F238E27FC236}">
                <a16:creationId xmlns:a16="http://schemas.microsoft.com/office/drawing/2014/main" id="{60CC58A6-6A9B-4135-865A-6D62C3983C49}"/>
              </a:ext>
            </a:extLst>
          </p:cNvPr>
          <p:cNvSpPr txBox="1"/>
          <p:nvPr/>
        </p:nvSpPr>
        <p:spPr>
          <a:xfrm>
            <a:off x="270100" y="16673054"/>
            <a:ext cx="6704299" cy="523220"/>
          </a:xfrm>
          <a:prstGeom prst="rect">
            <a:avLst/>
          </a:prstGeom>
          <a:solidFill>
            <a:schemeClr val="accent6">
              <a:lumMod val="75000"/>
            </a:schemeClr>
          </a:solidFill>
          <a:ln>
            <a:solidFill>
              <a:schemeClr val="accent6">
                <a:lumMod val="75000"/>
              </a:schemeClr>
            </a:solidFill>
          </a:ln>
        </p:spPr>
        <p:txBody>
          <a:bodyPr wrap="square" rtlCol="0">
            <a:spAutoFit/>
          </a:bodyPr>
          <a:lstStyle/>
          <a:p>
            <a:pPr algn="ctr"/>
            <a:r>
              <a:rPr lang="en-US" sz="2800" b="1" dirty="0">
                <a:solidFill>
                  <a:schemeClr val="bg1"/>
                </a:solidFill>
              </a:rPr>
              <a:t>Region of Interest &amp; observations</a:t>
            </a:r>
          </a:p>
        </p:txBody>
      </p:sp>
      <p:cxnSp>
        <p:nvCxnSpPr>
          <p:cNvPr id="45" name="Straight Connector 44">
            <a:extLst>
              <a:ext uri="{FF2B5EF4-FFF2-40B4-BE49-F238E27FC236}">
                <a16:creationId xmlns:a16="http://schemas.microsoft.com/office/drawing/2014/main" id="{052EC169-EA71-4EA3-801B-7793C18F02C0}"/>
              </a:ext>
            </a:extLst>
          </p:cNvPr>
          <p:cNvCxnSpPr>
            <a:cxnSpLocks/>
          </p:cNvCxnSpPr>
          <p:nvPr/>
        </p:nvCxnSpPr>
        <p:spPr>
          <a:xfrm flipV="1">
            <a:off x="262666" y="28008071"/>
            <a:ext cx="6730529" cy="30483"/>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55" name="Picture 54">
            <a:extLst>
              <a:ext uri="{FF2B5EF4-FFF2-40B4-BE49-F238E27FC236}">
                <a16:creationId xmlns:a16="http://schemas.microsoft.com/office/drawing/2014/main" id="{0D081680-84B4-4B52-8BC3-609FB52EAF35}"/>
              </a:ext>
            </a:extLst>
          </p:cNvPr>
          <p:cNvPicPr>
            <a:picLocks noChangeAspect="1"/>
          </p:cNvPicPr>
          <p:nvPr/>
        </p:nvPicPr>
        <p:blipFill rotWithShape="1">
          <a:blip r:embed="rId6"/>
          <a:srcRect l="25259" t="32301" r="44751" b="35072"/>
          <a:stretch/>
        </p:blipFill>
        <p:spPr>
          <a:xfrm>
            <a:off x="2741925" y="19455637"/>
            <a:ext cx="1446909" cy="885478"/>
          </a:xfrm>
          <a:prstGeom prst="rect">
            <a:avLst/>
          </a:prstGeom>
        </p:spPr>
      </p:pic>
      <p:cxnSp>
        <p:nvCxnSpPr>
          <p:cNvPr id="62" name="Straight Connector 61">
            <a:extLst>
              <a:ext uri="{FF2B5EF4-FFF2-40B4-BE49-F238E27FC236}">
                <a16:creationId xmlns:a16="http://schemas.microsoft.com/office/drawing/2014/main" id="{E0FB26C7-68AF-46F6-91CC-E53ADA7E9801}"/>
              </a:ext>
            </a:extLst>
          </p:cNvPr>
          <p:cNvCxnSpPr>
            <a:cxnSpLocks/>
          </p:cNvCxnSpPr>
          <p:nvPr/>
        </p:nvCxnSpPr>
        <p:spPr>
          <a:xfrm>
            <a:off x="21588924" y="7967090"/>
            <a:ext cx="10033" cy="19995422"/>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70A8A818-FB52-4868-9DB5-A414A735B5E0}"/>
              </a:ext>
            </a:extLst>
          </p:cNvPr>
          <p:cNvSpPr txBox="1"/>
          <p:nvPr/>
        </p:nvSpPr>
        <p:spPr>
          <a:xfrm>
            <a:off x="4362442" y="17263049"/>
            <a:ext cx="2612220" cy="3508653"/>
          </a:xfrm>
          <a:prstGeom prst="rect">
            <a:avLst/>
          </a:prstGeom>
          <a:noFill/>
          <a:ln>
            <a:noFill/>
          </a:ln>
        </p:spPr>
        <p:txBody>
          <a:bodyPr wrap="square" rtlCol="0">
            <a:spAutoFit/>
          </a:bodyPr>
          <a:lstStyle/>
          <a:p>
            <a:pPr>
              <a:spcBef>
                <a:spcPts val="600"/>
              </a:spcBef>
            </a:pPr>
            <a:r>
              <a:rPr lang="en-US" sz="1400" b="1" u="sng" dirty="0">
                <a:solidFill>
                  <a:schemeClr val="accent6">
                    <a:lumMod val="75000"/>
                  </a:schemeClr>
                </a:solidFill>
              </a:rPr>
              <a:t>Assimilated data:</a:t>
            </a:r>
          </a:p>
          <a:p>
            <a:pPr marL="342900" indent="-342900">
              <a:spcBef>
                <a:spcPts val="600"/>
              </a:spcBef>
              <a:buFont typeface="Arial" panose="020B0604020202020204" pitchFamily="34" charset="0"/>
              <a:buChar char="•"/>
            </a:pPr>
            <a:r>
              <a:rPr lang="en-US" sz="1400" b="1" dirty="0"/>
              <a:t>North mooring </a:t>
            </a:r>
            <a:r>
              <a:rPr lang="en-US" sz="1400" dirty="0">
                <a:sym typeface="Wingdings" panose="05000000000000000000" pitchFamily="2" charset="2"/>
              </a:rPr>
              <a:t> fixed </a:t>
            </a:r>
            <a:r>
              <a:rPr lang="en-US" sz="1400" dirty="0"/>
              <a:t>Conductivity-Temperature-Depth</a:t>
            </a:r>
            <a:r>
              <a:rPr lang="en-US" sz="1400" dirty="0">
                <a:sym typeface="Wingdings" panose="05000000000000000000" pitchFamily="2" charset="2"/>
              </a:rPr>
              <a:t> (CTD)</a:t>
            </a:r>
          </a:p>
          <a:p>
            <a:pPr marL="342900" indent="-342900">
              <a:spcBef>
                <a:spcPts val="600"/>
              </a:spcBef>
              <a:buFont typeface="Arial" panose="020B0604020202020204" pitchFamily="34" charset="0"/>
              <a:buChar char="•"/>
            </a:pPr>
            <a:r>
              <a:rPr lang="en-US" sz="1400" b="1" dirty="0">
                <a:sym typeface="Wingdings" panose="05000000000000000000" pitchFamily="2" charset="2"/>
              </a:rPr>
              <a:t>Middle mooring </a:t>
            </a:r>
            <a:r>
              <a:rPr lang="en-US" sz="1400" dirty="0">
                <a:sym typeface="Wingdings" panose="05000000000000000000" pitchFamily="2" charset="2"/>
              </a:rPr>
              <a:t> 0-500m profiling CTD</a:t>
            </a:r>
          </a:p>
          <a:p>
            <a:pPr marL="342900" indent="-342900">
              <a:spcBef>
                <a:spcPts val="600"/>
              </a:spcBef>
              <a:spcAft>
                <a:spcPts val="600"/>
              </a:spcAft>
              <a:buFont typeface="Arial" panose="020B0604020202020204" pitchFamily="34" charset="0"/>
              <a:buChar char="•"/>
            </a:pPr>
            <a:r>
              <a:rPr lang="en-US" sz="1400" b="1" dirty="0">
                <a:sym typeface="Wingdings" panose="05000000000000000000" pitchFamily="2" charset="2"/>
              </a:rPr>
              <a:t>South mooring </a:t>
            </a:r>
            <a:r>
              <a:rPr lang="en-US" sz="1400" dirty="0">
                <a:sym typeface="Wingdings" panose="05000000000000000000" pitchFamily="2" charset="2"/>
              </a:rPr>
              <a:t> 0-500m profiling CTD, 8 fixed CTD</a:t>
            </a:r>
          </a:p>
          <a:p>
            <a:pPr>
              <a:spcBef>
                <a:spcPts val="600"/>
              </a:spcBef>
            </a:pPr>
            <a:r>
              <a:rPr lang="en-US" sz="1400" b="1" u="sng" dirty="0">
                <a:solidFill>
                  <a:schemeClr val="accent6">
                    <a:lumMod val="75000"/>
                  </a:schemeClr>
                </a:solidFill>
              </a:rPr>
              <a:t>Non Assimilated data</a:t>
            </a:r>
          </a:p>
          <a:p>
            <a:pPr marL="342900" indent="-342900">
              <a:spcBef>
                <a:spcPts val="600"/>
              </a:spcBef>
              <a:buFont typeface="Arial" panose="020B0604020202020204" pitchFamily="34" charset="0"/>
              <a:buChar char="•"/>
            </a:pPr>
            <a:r>
              <a:rPr lang="en-US" sz="1400" b="1" dirty="0"/>
              <a:t>Slocum glider</a:t>
            </a:r>
            <a:r>
              <a:rPr lang="en-US" sz="1400" dirty="0">
                <a:sym typeface="Wingdings" panose="05000000000000000000" pitchFamily="2" charset="2"/>
              </a:rPr>
              <a:t> pumped CTD. 500m to 1000m dives</a:t>
            </a:r>
          </a:p>
          <a:p>
            <a:pPr marL="342900" indent="-342900">
              <a:spcBef>
                <a:spcPts val="600"/>
              </a:spcBef>
              <a:buFont typeface="Arial" panose="020B0604020202020204" pitchFamily="34" charset="0"/>
              <a:buChar char="•"/>
            </a:pPr>
            <a:r>
              <a:rPr lang="en-US" sz="1400" dirty="0">
                <a:sym typeface="Wingdings" panose="05000000000000000000" pitchFamily="2" charset="2"/>
              </a:rPr>
              <a:t>Aviso Sea Level Anomaly (SLA) L4</a:t>
            </a:r>
            <a:endParaRPr lang="en-US" sz="1400" b="1" dirty="0"/>
          </a:p>
        </p:txBody>
      </p:sp>
      <p:sp>
        <p:nvSpPr>
          <p:cNvPr id="67" name="TextBox 66">
            <a:extLst>
              <a:ext uri="{FF2B5EF4-FFF2-40B4-BE49-F238E27FC236}">
                <a16:creationId xmlns:a16="http://schemas.microsoft.com/office/drawing/2014/main" id="{BAD698E7-1640-42FF-9BBA-17CC2219F050}"/>
              </a:ext>
            </a:extLst>
          </p:cNvPr>
          <p:cNvSpPr txBox="1"/>
          <p:nvPr/>
        </p:nvSpPr>
        <p:spPr>
          <a:xfrm>
            <a:off x="270279" y="20647194"/>
            <a:ext cx="6704120" cy="523220"/>
          </a:xfrm>
          <a:prstGeom prst="rect">
            <a:avLst/>
          </a:prstGeom>
          <a:solidFill>
            <a:schemeClr val="accent6">
              <a:lumMod val="75000"/>
            </a:schemeClr>
          </a:solidFill>
          <a:ln>
            <a:solidFill>
              <a:schemeClr val="accent6">
                <a:lumMod val="75000"/>
              </a:schemeClr>
            </a:solidFill>
          </a:ln>
        </p:spPr>
        <p:txBody>
          <a:bodyPr wrap="square" rtlCol="0">
            <a:spAutoFit/>
          </a:bodyPr>
          <a:lstStyle/>
          <a:p>
            <a:pPr algn="ctr"/>
            <a:r>
              <a:rPr lang="en-US" sz="2800" b="1" dirty="0">
                <a:solidFill>
                  <a:schemeClr val="bg1"/>
                </a:solidFill>
              </a:rPr>
              <a:t>Regional-ECCO 4DVAR system</a:t>
            </a:r>
          </a:p>
        </p:txBody>
      </p:sp>
      <p:sp>
        <p:nvSpPr>
          <p:cNvPr id="68" name="Rectangle 67">
            <a:extLst>
              <a:ext uri="{FF2B5EF4-FFF2-40B4-BE49-F238E27FC236}">
                <a16:creationId xmlns:a16="http://schemas.microsoft.com/office/drawing/2014/main" id="{ACAFAB24-85CC-40FA-9BBB-4BF65D6FE127}"/>
              </a:ext>
            </a:extLst>
          </p:cNvPr>
          <p:cNvSpPr/>
          <p:nvPr/>
        </p:nvSpPr>
        <p:spPr>
          <a:xfrm>
            <a:off x="285393" y="21169580"/>
            <a:ext cx="5782930" cy="307777"/>
          </a:xfrm>
          <a:prstGeom prst="rect">
            <a:avLst/>
          </a:prstGeom>
        </p:spPr>
        <p:txBody>
          <a:bodyPr wrap="none">
            <a:spAutoFit/>
          </a:bodyPr>
          <a:lstStyle/>
          <a:p>
            <a:r>
              <a:rPr lang="en-US" sz="1400" b="1" dirty="0">
                <a:solidFill>
                  <a:schemeClr val="accent6">
                    <a:lumMod val="75000"/>
                  </a:schemeClr>
                </a:solidFill>
              </a:rPr>
              <a:t>The state estimation problem is posed as minimization of a cost function (J)</a:t>
            </a:r>
          </a:p>
        </p:txBody>
      </p:sp>
      <p:pic>
        <p:nvPicPr>
          <p:cNvPr id="69" name="Picture 68">
            <a:extLst>
              <a:ext uri="{FF2B5EF4-FFF2-40B4-BE49-F238E27FC236}">
                <a16:creationId xmlns:a16="http://schemas.microsoft.com/office/drawing/2014/main" id="{7FA96245-7D77-45AA-B349-7BF7942FD203}"/>
              </a:ext>
            </a:extLst>
          </p:cNvPr>
          <p:cNvPicPr/>
          <p:nvPr/>
        </p:nvPicPr>
        <p:blipFill rotWithShape="1">
          <a:blip r:embed="rId7"/>
          <a:srcRect r="11624"/>
          <a:stretch/>
        </p:blipFill>
        <p:spPr>
          <a:xfrm>
            <a:off x="326257" y="21795069"/>
            <a:ext cx="2567144" cy="1243965"/>
          </a:xfrm>
          <a:prstGeom prst="rect">
            <a:avLst/>
          </a:prstGeom>
        </p:spPr>
      </p:pic>
      <p:pic>
        <p:nvPicPr>
          <p:cNvPr id="70" name="Picture 69">
            <a:extLst>
              <a:ext uri="{FF2B5EF4-FFF2-40B4-BE49-F238E27FC236}">
                <a16:creationId xmlns:a16="http://schemas.microsoft.com/office/drawing/2014/main" id="{0CD2C722-69ED-4DC5-89F8-C21D4E3A6703}"/>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3713759" y="23486130"/>
            <a:ext cx="3360145" cy="1780275"/>
          </a:xfrm>
          <a:prstGeom prst="rect">
            <a:avLst/>
          </a:prstGeom>
        </p:spPr>
      </p:pic>
      <p:sp>
        <p:nvSpPr>
          <p:cNvPr id="71" name="Arrow: Right 70">
            <a:extLst>
              <a:ext uri="{FF2B5EF4-FFF2-40B4-BE49-F238E27FC236}">
                <a16:creationId xmlns:a16="http://schemas.microsoft.com/office/drawing/2014/main" id="{06C4A852-17A8-4F5C-81CB-30166C3EC9F5}"/>
              </a:ext>
            </a:extLst>
          </p:cNvPr>
          <p:cNvSpPr/>
          <p:nvPr/>
        </p:nvSpPr>
        <p:spPr>
          <a:xfrm>
            <a:off x="2783546" y="22340612"/>
            <a:ext cx="208944" cy="312532"/>
          </a:xfrm>
          <a:prstGeom prst="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B9D2A3EF-5ECF-477D-8BBE-B91FD52603F3}"/>
              </a:ext>
            </a:extLst>
          </p:cNvPr>
          <p:cNvSpPr/>
          <p:nvPr/>
        </p:nvSpPr>
        <p:spPr>
          <a:xfrm>
            <a:off x="3067532" y="21401870"/>
            <a:ext cx="3892860" cy="2008242"/>
          </a:xfrm>
          <a:prstGeom prst="rect">
            <a:avLst/>
          </a:prstGeom>
        </p:spPr>
        <p:txBody>
          <a:bodyPr wrap="square">
            <a:spAutoFit/>
          </a:bodyPr>
          <a:lstStyle/>
          <a:p>
            <a:pPr marL="285750" indent="-285750" algn="just">
              <a:spcBef>
                <a:spcPts val="300"/>
              </a:spcBef>
              <a:buFont typeface="Arial" panose="020B0604020202020204" pitchFamily="34" charset="0"/>
              <a:buChar char="•"/>
            </a:pPr>
            <a:r>
              <a:rPr lang="en-US" sz="1400" dirty="0">
                <a:solidFill>
                  <a:srgbClr val="000000"/>
                </a:solidFill>
                <a:ea typeface="Calibri" panose="020F0502020204030204" pitchFamily="34" charset="0"/>
              </a:rPr>
              <a:t>y(t): a vector that contains all the observations available at the time t</a:t>
            </a:r>
          </a:p>
          <a:p>
            <a:pPr marL="285750" indent="-285750" algn="just">
              <a:spcBef>
                <a:spcPts val="300"/>
              </a:spcBef>
              <a:buFont typeface="Arial" panose="020B0604020202020204" pitchFamily="34" charset="0"/>
              <a:buChar char="•"/>
            </a:pPr>
            <a:r>
              <a:rPr lang="en-US" sz="1400" dirty="0">
                <a:solidFill>
                  <a:srgbClr val="000000"/>
                </a:solidFill>
                <a:ea typeface="Calibri" panose="020F0502020204030204" pitchFamily="34" charset="0"/>
              </a:rPr>
              <a:t>x(t): model state vector </a:t>
            </a:r>
          </a:p>
          <a:p>
            <a:pPr marL="285750" indent="-285750" algn="just">
              <a:spcBef>
                <a:spcPts val="300"/>
              </a:spcBef>
              <a:buFont typeface="Arial" panose="020B0604020202020204" pitchFamily="34" charset="0"/>
              <a:buChar char="•"/>
            </a:pPr>
            <a:r>
              <a:rPr lang="en-US" sz="1400" dirty="0" err="1">
                <a:solidFill>
                  <a:srgbClr val="000000"/>
                </a:solidFill>
                <a:ea typeface="Calibri" panose="020F0502020204030204" pitchFamily="34" charset="0"/>
              </a:rPr>
              <a:t>H</a:t>
            </a:r>
            <a:r>
              <a:rPr lang="en-US" sz="1400" baseline="-25000" dirty="0" err="1">
                <a:solidFill>
                  <a:srgbClr val="000000"/>
                </a:solidFill>
                <a:ea typeface="Calibri" panose="020F0502020204030204" pitchFamily="34" charset="0"/>
              </a:rPr>
              <a:t>t</a:t>
            </a:r>
            <a:r>
              <a:rPr lang="en-US" sz="1400" dirty="0">
                <a:solidFill>
                  <a:srgbClr val="000000"/>
                </a:solidFill>
                <a:ea typeface="Calibri" panose="020F0502020204030204" pitchFamily="34" charset="0"/>
              </a:rPr>
              <a:t> : observation operator </a:t>
            </a:r>
          </a:p>
          <a:p>
            <a:pPr marL="285750" indent="-285750" algn="just">
              <a:spcBef>
                <a:spcPts val="300"/>
              </a:spcBef>
              <a:buFont typeface="Arial" panose="020B0604020202020204" pitchFamily="34" charset="0"/>
              <a:buChar char="•"/>
            </a:pPr>
            <a:r>
              <a:rPr lang="en-US" sz="1400" dirty="0">
                <a:solidFill>
                  <a:srgbClr val="000000"/>
                </a:solidFill>
                <a:ea typeface="Calibri" panose="020F0502020204030204" pitchFamily="34" charset="0"/>
              </a:rPr>
              <a:t>R(t) and Q(t) :model background and observational error covariance matrices.</a:t>
            </a:r>
          </a:p>
          <a:p>
            <a:pPr marL="285750" indent="-285750" algn="just">
              <a:spcBef>
                <a:spcPts val="300"/>
              </a:spcBef>
              <a:buFont typeface="Arial" panose="020B0604020202020204" pitchFamily="34" charset="0"/>
              <a:buChar char="•"/>
            </a:pPr>
            <a:r>
              <a:rPr lang="en-US" sz="1400" dirty="0" err="1">
                <a:solidFill>
                  <a:srgbClr val="000000"/>
                </a:solidFill>
                <a:ea typeface="Calibri" panose="020F0502020204030204" pitchFamily="34" charset="0"/>
              </a:rPr>
              <a:t>u</a:t>
            </a:r>
            <a:r>
              <a:rPr lang="en-US" sz="1400" baseline="30000" dirty="0" err="1">
                <a:solidFill>
                  <a:srgbClr val="000000"/>
                </a:solidFill>
                <a:ea typeface="Calibri" panose="020F0502020204030204" pitchFamily="34" charset="0"/>
              </a:rPr>
              <a:t>b</a:t>
            </a:r>
            <a:r>
              <a:rPr lang="en-US" sz="1400" dirty="0">
                <a:solidFill>
                  <a:srgbClr val="000000"/>
                </a:solidFill>
                <a:ea typeface="Calibri" panose="020F0502020204030204" pitchFamily="34" charset="0"/>
              </a:rPr>
              <a:t>(t): background estimate (first guess) </a:t>
            </a:r>
          </a:p>
          <a:p>
            <a:pPr marL="285750" indent="-285750" algn="just">
              <a:spcBef>
                <a:spcPts val="300"/>
              </a:spcBef>
              <a:buFont typeface="Arial" panose="020B0604020202020204" pitchFamily="34" charset="0"/>
              <a:buChar char="•"/>
            </a:pPr>
            <a:r>
              <a:rPr lang="en-US" sz="1400" dirty="0">
                <a:solidFill>
                  <a:srgbClr val="000000"/>
                </a:solidFill>
                <a:ea typeface="Calibri" panose="020F0502020204030204" pitchFamily="34" charset="0"/>
              </a:rPr>
              <a:t>u(t): unknow true state. </a:t>
            </a:r>
          </a:p>
        </p:txBody>
      </p:sp>
      <p:cxnSp>
        <p:nvCxnSpPr>
          <p:cNvPr id="74" name="Straight Connector 73">
            <a:extLst>
              <a:ext uri="{FF2B5EF4-FFF2-40B4-BE49-F238E27FC236}">
                <a16:creationId xmlns:a16="http://schemas.microsoft.com/office/drawing/2014/main" id="{4491289C-F172-4B0C-A35E-F43D8DC5F54C}"/>
              </a:ext>
            </a:extLst>
          </p:cNvPr>
          <p:cNvCxnSpPr>
            <a:cxnSpLocks/>
          </p:cNvCxnSpPr>
          <p:nvPr/>
        </p:nvCxnSpPr>
        <p:spPr>
          <a:xfrm>
            <a:off x="266428" y="23407244"/>
            <a:ext cx="6726767"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947FF143-D816-49C0-A9EC-0E6E7095A0E1}"/>
              </a:ext>
            </a:extLst>
          </p:cNvPr>
          <p:cNvSpPr txBox="1"/>
          <p:nvPr/>
        </p:nvSpPr>
        <p:spPr>
          <a:xfrm>
            <a:off x="294841" y="23461205"/>
            <a:ext cx="3423680" cy="1754326"/>
          </a:xfrm>
          <a:prstGeom prst="rect">
            <a:avLst/>
          </a:prstGeom>
          <a:noFill/>
        </p:spPr>
        <p:txBody>
          <a:bodyPr wrap="square" rtlCol="0">
            <a:spAutoFit/>
          </a:bodyPr>
          <a:lstStyle/>
          <a:p>
            <a:pPr algn="just">
              <a:spcBef>
                <a:spcPts val="1200"/>
              </a:spcBef>
            </a:pPr>
            <a:r>
              <a:rPr lang="en-US" sz="1400" dirty="0"/>
              <a:t>The total cost function value for all iterations, as well as individual cost contributions of the observations variables of the iteration 1, iteration 6, and iteration 11 for the 8-14 September 2019 experiment:</a:t>
            </a:r>
          </a:p>
          <a:p>
            <a:pPr marL="285750" indent="-285750" algn="just">
              <a:spcBef>
                <a:spcPts val="1200"/>
              </a:spcBef>
              <a:buFont typeface="Wingdings" panose="05000000000000000000" pitchFamily="2" charset="2"/>
              <a:buChar char="Ø"/>
            </a:pPr>
            <a:r>
              <a:rPr lang="en-US" sz="1400" dirty="0"/>
              <a:t>The total cost function was reduced by 79% after 11 iterations</a:t>
            </a:r>
          </a:p>
        </p:txBody>
      </p:sp>
      <p:sp>
        <p:nvSpPr>
          <p:cNvPr id="79" name="Arrow: Right 78">
            <a:extLst>
              <a:ext uri="{FF2B5EF4-FFF2-40B4-BE49-F238E27FC236}">
                <a16:creationId xmlns:a16="http://schemas.microsoft.com/office/drawing/2014/main" id="{F094ADCA-E145-4A17-9D01-C456F1AEBC46}"/>
              </a:ext>
            </a:extLst>
          </p:cNvPr>
          <p:cNvSpPr/>
          <p:nvPr/>
        </p:nvSpPr>
        <p:spPr>
          <a:xfrm rot="10800000">
            <a:off x="3675098" y="23820668"/>
            <a:ext cx="275024" cy="253769"/>
          </a:xfrm>
          <a:prstGeom prst="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Arrow: Down 81">
            <a:extLst>
              <a:ext uri="{FF2B5EF4-FFF2-40B4-BE49-F238E27FC236}">
                <a16:creationId xmlns:a16="http://schemas.microsoft.com/office/drawing/2014/main" id="{558A1C0B-AF75-492C-BDF3-194B61B999A4}"/>
              </a:ext>
            </a:extLst>
          </p:cNvPr>
          <p:cNvSpPr/>
          <p:nvPr/>
        </p:nvSpPr>
        <p:spPr>
          <a:xfrm>
            <a:off x="5394960" y="25203463"/>
            <a:ext cx="270222" cy="241801"/>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AAE01622-CAD6-4A58-BEDD-E9CDEDCA0B76}"/>
                  </a:ext>
                </a:extLst>
              </p:cNvPr>
              <p:cNvSpPr txBox="1"/>
              <p:nvPr/>
            </p:nvSpPr>
            <p:spPr>
              <a:xfrm>
                <a:off x="3762270" y="25515239"/>
                <a:ext cx="3127867" cy="2185214"/>
              </a:xfrm>
              <a:prstGeom prst="rect">
                <a:avLst/>
              </a:prstGeom>
              <a:noFill/>
            </p:spPr>
            <p:txBody>
              <a:bodyPr wrap="square" rtlCol="0">
                <a:spAutoFit/>
              </a:bodyPr>
              <a:lstStyle/>
              <a:p>
                <a:pPr algn="just">
                  <a:spcBef>
                    <a:spcPts val="600"/>
                  </a:spcBef>
                </a:pPr>
                <a:r>
                  <a:rPr lang="en-US" sz="1400" dirty="0"/>
                  <a:t>Contributions to the total cost function by individual control variables:</a:t>
                </a:r>
              </a:p>
              <a:p>
                <a:pPr marL="285750" indent="-285750" algn="just">
                  <a:spcBef>
                    <a:spcPts val="1200"/>
                  </a:spcBef>
                  <a:buFont typeface="Wingdings" panose="05000000000000000000" pitchFamily="2" charset="2"/>
                  <a:buChar char="Ø"/>
                </a:pPr>
                <a:r>
                  <a:rPr lang="en-US" sz="1400" dirty="0"/>
                  <a:t>The control costs for iteration 1 are zero by definition. </a:t>
                </a:r>
              </a:p>
              <a:p>
                <a:pPr marL="285750" indent="-285750" algn="just">
                  <a:spcBef>
                    <a:spcPts val="1200"/>
                  </a:spcBef>
                  <a:buFont typeface="Wingdings" panose="05000000000000000000" pitchFamily="2" charset="2"/>
                  <a:buChar char="Ø"/>
                </a:pPr>
                <a:r>
                  <a:rPr lang="en-US" sz="1400" dirty="0"/>
                  <a:t>The total control cost (</a:t>
                </a:r>
                <a14:m>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𝐽</m:t>
                        </m:r>
                      </m:e>
                      <m:sub>
                        <m:r>
                          <a:rPr lang="en-US" sz="1400" b="0" i="1" smtClean="0">
                            <a:latin typeface="Cambria Math" panose="02040503050406030204" pitchFamily="18" charset="0"/>
                          </a:rPr>
                          <m:t>𝑐𝑜𝑛𝑡𝑟𝑜𝑙</m:t>
                        </m:r>
                      </m:sub>
                    </m:sSub>
                  </m:oMath>
                </a14:m>
                <a:r>
                  <a:rPr lang="en-US" sz="1400" dirty="0"/>
                  <a:t>) is dominated by the initial temperature and salinity control costs (T0 and S0). </a:t>
                </a:r>
              </a:p>
            </p:txBody>
          </p:sp>
        </mc:Choice>
        <mc:Fallback xmlns="">
          <p:sp>
            <p:nvSpPr>
              <p:cNvPr id="83" name="TextBox 82">
                <a:extLst>
                  <a:ext uri="{FF2B5EF4-FFF2-40B4-BE49-F238E27FC236}">
                    <a16:creationId xmlns:a16="http://schemas.microsoft.com/office/drawing/2014/main" id="{AAE01622-CAD6-4A58-BEDD-E9CDEDCA0B76}"/>
                  </a:ext>
                </a:extLst>
              </p:cNvPr>
              <p:cNvSpPr txBox="1">
                <a:spLocks noRot="1" noChangeAspect="1" noMove="1" noResize="1" noEditPoints="1" noAdjustHandles="1" noChangeArrowheads="1" noChangeShapeType="1" noTextEdit="1"/>
              </p:cNvSpPr>
              <p:nvPr/>
            </p:nvSpPr>
            <p:spPr>
              <a:xfrm>
                <a:off x="3762270" y="25515239"/>
                <a:ext cx="3127867" cy="2185214"/>
              </a:xfrm>
              <a:prstGeom prst="rect">
                <a:avLst/>
              </a:prstGeom>
              <a:blipFill>
                <a:blip r:embed="rId9"/>
                <a:stretch>
                  <a:fillRect l="-585" t="-559" r="-585"/>
                </a:stretch>
              </a:blipFill>
            </p:spPr>
            <p:txBody>
              <a:bodyPr/>
              <a:lstStyle/>
              <a:p>
                <a:r>
                  <a:rPr lang="en-US">
                    <a:noFill/>
                  </a:rPr>
                  <a:t> </a:t>
                </a:r>
              </a:p>
            </p:txBody>
          </p:sp>
        </mc:Fallback>
      </mc:AlternateContent>
      <p:cxnSp>
        <p:nvCxnSpPr>
          <p:cNvPr id="87" name="Connector: Elbow 86">
            <a:extLst>
              <a:ext uri="{FF2B5EF4-FFF2-40B4-BE49-F238E27FC236}">
                <a16:creationId xmlns:a16="http://schemas.microsoft.com/office/drawing/2014/main" id="{608E75E7-BC6A-4BB2-874A-A8C546F06CDA}"/>
              </a:ext>
            </a:extLst>
          </p:cNvPr>
          <p:cNvCxnSpPr>
            <a:cxnSpLocks/>
          </p:cNvCxnSpPr>
          <p:nvPr/>
        </p:nvCxnSpPr>
        <p:spPr>
          <a:xfrm>
            <a:off x="262666" y="25332400"/>
            <a:ext cx="6730529" cy="2660592"/>
          </a:xfrm>
          <a:prstGeom prst="bentConnector3">
            <a:avLst>
              <a:gd name="adj1" fmla="val 50457"/>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CF02E5E8-0F23-43CB-9E81-C7C0861D646A}"/>
              </a:ext>
            </a:extLst>
          </p:cNvPr>
          <p:cNvSpPr txBox="1"/>
          <p:nvPr/>
        </p:nvSpPr>
        <p:spPr>
          <a:xfrm>
            <a:off x="279870" y="25333147"/>
            <a:ext cx="3383104" cy="400110"/>
          </a:xfrm>
          <a:prstGeom prst="rect">
            <a:avLst/>
          </a:prstGeom>
          <a:noFill/>
          <a:ln w="38100">
            <a:solidFill>
              <a:schemeClr val="accent6">
                <a:lumMod val="75000"/>
              </a:schemeClr>
            </a:solidFill>
          </a:ln>
        </p:spPr>
        <p:txBody>
          <a:bodyPr wrap="square" rtlCol="0">
            <a:spAutoFit/>
          </a:bodyPr>
          <a:lstStyle/>
          <a:p>
            <a:pPr algn="ctr"/>
            <a:r>
              <a:rPr lang="en-US" sz="2000" b="1" dirty="0">
                <a:solidFill>
                  <a:schemeClr val="accent6">
                    <a:lumMod val="75000"/>
                  </a:schemeClr>
                </a:solidFill>
              </a:rPr>
              <a:t>Data assimilation experiments </a:t>
            </a:r>
          </a:p>
        </p:txBody>
      </p:sp>
      <p:sp>
        <p:nvSpPr>
          <p:cNvPr id="98" name="TextBox 97">
            <a:extLst>
              <a:ext uri="{FF2B5EF4-FFF2-40B4-BE49-F238E27FC236}">
                <a16:creationId xmlns:a16="http://schemas.microsoft.com/office/drawing/2014/main" id="{0A266B0E-8ABA-42E2-990B-1E33CBE2CA8F}"/>
              </a:ext>
            </a:extLst>
          </p:cNvPr>
          <p:cNvSpPr txBox="1"/>
          <p:nvPr/>
        </p:nvSpPr>
        <p:spPr>
          <a:xfrm>
            <a:off x="274539" y="25778075"/>
            <a:ext cx="3364517" cy="2185214"/>
          </a:xfrm>
          <a:prstGeom prst="rect">
            <a:avLst/>
          </a:prstGeom>
          <a:noFill/>
        </p:spPr>
        <p:txBody>
          <a:bodyPr wrap="square" rtlCol="0">
            <a:spAutoFit/>
          </a:bodyPr>
          <a:lstStyle/>
          <a:p>
            <a:pPr marL="285750" indent="-285750" algn="just">
              <a:spcAft>
                <a:spcPts val="1200"/>
              </a:spcAft>
              <a:buFont typeface="Wingdings" panose="05000000000000000000" pitchFamily="2" charset="2"/>
              <a:buChar char="Ø"/>
            </a:pPr>
            <a:r>
              <a:rPr lang="en-US" sz="1400" b="1" dirty="0">
                <a:solidFill>
                  <a:schemeClr val="accent6">
                    <a:lumMod val="75000"/>
                  </a:schemeClr>
                </a:solidFill>
              </a:rPr>
              <a:t>“Reference DA”: </a:t>
            </a:r>
            <a:r>
              <a:rPr lang="en-US" sz="1400" dirty="0"/>
              <a:t>is the iteration 1 which is the first simulation of each state estimation experiment window </a:t>
            </a:r>
            <a:r>
              <a:rPr lang="en-US" sz="1400" dirty="0">
                <a:sym typeface="Wingdings" panose="05000000000000000000" pitchFamily="2" charset="2"/>
              </a:rPr>
              <a:t> without assimilation and constrained with HYCOM. </a:t>
            </a:r>
          </a:p>
          <a:p>
            <a:pPr marL="285750" indent="-285750" algn="just">
              <a:spcAft>
                <a:spcPts val="1200"/>
              </a:spcAft>
              <a:buFont typeface="Wingdings" panose="05000000000000000000" pitchFamily="2" charset="2"/>
              <a:buChar char="Ø"/>
            </a:pPr>
            <a:r>
              <a:rPr lang="en-US" sz="1400" b="1" dirty="0">
                <a:solidFill>
                  <a:schemeClr val="accent6">
                    <a:lumMod val="75000"/>
                  </a:schemeClr>
                </a:solidFill>
              </a:rPr>
              <a:t>‘‘Optimized DA’’: </a:t>
            </a:r>
            <a:r>
              <a:rPr lang="en-US" sz="1400" dirty="0"/>
              <a:t>i</a:t>
            </a:r>
            <a:r>
              <a:rPr lang="en-US" sz="1400" dirty="0">
                <a:sym typeface="Wingdings" panose="05000000000000000000" pitchFamily="2" charset="2"/>
              </a:rPr>
              <a:t>s the Iteration 11 which is </a:t>
            </a:r>
            <a:r>
              <a:rPr lang="en-US" sz="1400" dirty="0"/>
              <a:t>the final optimized state estimate of each window </a:t>
            </a:r>
            <a:r>
              <a:rPr lang="en-US" sz="1400" dirty="0">
                <a:sym typeface="Wingdings" panose="05000000000000000000" pitchFamily="2" charset="2"/>
              </a:rPr>
              <a:t> assimilated the three mooring datasets. </a:t>
            </a:r>
            <a:r>
              <a:rPr lang="en-US" sz="1400" dirty="0"/>
              <a:t> </a:t>
            </a:r>
          </a:p>
        </p:txBody>
      </p:sp>
      <p:sp>
        <p:nvSpPr>
          <p:cNvPr id="117" name="Rectangle 116">
            <a:extLst>
              <a:ext uri="{FF2B5EF4-FFF2-40B4-BE49-F238E27FC236}">
                <a16:creationId xmlns:a16="http://schemas.microsoft.com/office/drawing/2014/main" id="{512C2EE5-E6F1-47AD-8C78-1FBB215DB192}"/>
              </a:ext>
            </a:extLst>
          </p:cNvPr>
          <p:cNvSpPr/>
          <p:nvPr/>
        </p:nvSpPr>
        <p:spPr>
          <a:xfrm>
            <a:off x="7616969" y="13282195"/>
            <a:ext cx="6715790" cy="369332"/>
          </a:xfrm>
          <a:prstGeom prst="rect">
            <a:avLst/>
          </a:prstGeom>
          <a:ln w="38100">
            <a:solidFill>
              <a:schemeClr val="accent6">
                <a:lumMod val="75000"/>
              </a:schemeClr>
            </a:solidFill>
          </a:ln>
        </p:spPr>
        <p:txBody>
          <a:bodyPr wrap="square">
            <a:spAutoFit/>
          </a:bodyPr>
          <a:lstStyle/>
          <a:p>
            <a:pPr algn="ctr"/>
            <a:r>
              <a:rPr lang="en-US" b="1" dirty="0"/>
              <a:t>AVISO SLA maps vs Optimized DA steric height</a:t>
            </a:r>
          </a:p>
        </p:txBody>
      </p:sp>
      <p:sp>
        <p:nvSpPr>
          <p:cNvPr id="118" name="TextBox 117">
            <a:extLst>
              <a:ext uri="{FF2B5EF4-FFF2-40B4-BE49-F238E27FC236}">
                <a16:creationId xmlns:a16="http://schemas.microsoft.com/office/drawing/2014/main" id="{72800B4F-09A1-4055-8EAC-92D4415C9A92}"/>
              </a:ext>
            </a:extLst>
          </p:cNvPr>
          <p:cNvSpPr txBox="1"/>
          <p:nvPr/>
        </p:nvSpPr>
        <p:spPr>
          <a:xfrm>
            <a:off x="7592295" y="7749788"/>
            <a:ext cx="6761479" cy="523220"/>
          </a:xfrm>
          <a:prstGeom prst="rect">
            <a:avLst/>
          </a:prstGeom>
          <a:solidFill>
            <a:schemeClr val="accent6">
              <a:lumMod val="75000"/>
            </a:schemeClr>
          </a:solidFill>
          <a:ln>
            <a:solidFill>
              <a:schemeClr val="accent6">
                <a:lumMod val="75000"/>
              </a:schemeClr>
            </a:solidFill>
          </a:ln>
        </p:spPr>
        <p:txBody>
          <a:bodyPr wrap="square" rtlCol="0">
            <a:spAutoFit/>
          </a:bodyPr>
          <a:lstStyle/>
          <a:p>
            <a:pPr algn="ctr"/>
            <a:r>
              <a:rPr lang="en-US" sz="2800" b="1" dirty="0">
                <a:solidFill>
                  <a:schemeClr val="bg1"/>
                </a:solidFill>
              </a:rPr>
              <a:t>Results   </a:t>
            </a:r>
          </a:p>
        </p:txBody>
      </p:sp>
      <p:cxnSp>
        <p:nvCxnSpPr>
          <p:cNvPr id="119" name="Straight Connector 118">
            <a:extLst>
              <a:ext uri="{FF2B5EF4-FFF2-40B4-BE49-F238E27FC236}">
                <a16:creationId xmlns:a16="http://schemas.microsoft.com/office/drawing/2014/main" id="{773FD0A2-37EB-4431-B7CD-5E61C3B09E18}"/>
              </a:ext>
            </a:extLst>
          </p:cNvPr>
          <p:cNvCxnSpPr>
            <a:cxnSpLocks/>
          </p:cNvCxnSpPr>
          <p:nvPr/>
        </p:nvCxnSpPr>
        <p:spPr>
          <a:xfrm flipH="1">
            <a:off x="7602367" y="8108604"/>
            <a:ext cx="15842" cy="1988438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F176E484-923D-412F-AE66-C0422005E4C5}"/>
              </a:ext>
            </a:extLst>
          </p:cNvPr>
          <p:cNvCxnSpPr>
            <a:cxnSpLocks/>
          </p:cNvCxnSpPr>
          <p:nvPr/>
        </p:nvCxnSpPr>
        <p:spPr>
          <a:xfrm flipH="1">
            <a:off x="14332760" y="7959044"/>
            <a:ext cx="6134" cy="2005666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22" name="TextBox 121">
            <a:extLst>
              <a:ext uri="{FF2B5EF4-FFF2-40B4-BE49-F238E27FC236}">
                <a16:creationId xmlns:a16="http://schemas.microsoft.com/office/drawing/2014/main" id="{A4D2E6F6-EF7F-479D-9C74-2D61BC248BEF}"/>
              </a:ext>
            </a:extLst>
          </p:cNvPr>
          <p:cNvSpPr txBox="1"/>
          <p:nvPr/>
        </p:nvSpPr>
        <p:spPr>
          <a:xfrm>
            <a:off x="14877825" y="7749788"/>
            <a:ext cx="6721132" cy="523220"/>
          </a:xfrm>
          <a:prstGeom prst="rect">
            <a:avLst/>
          </a:prstGeom>
          <a:solidFill>
            <a:schemeClr val="accent6">
              <a:lumMod val="75000"/>
            </a:schemeClr>
          </a:solidFill>
          <a:ln>
            <a:solidFill>
              <a:schemeClr val="accent6">
                <a:lumMod val="75000"/>
              </a:schemeClr>
            </a:solidFill>
          </a:ln>
        </p:spPr>
        <p:txBody>
          <a:bodyPr wrap="square" rtlCol="0">
            <a:spAutoFit/>
          </a:bodyPr>
          <a:lstStyle/>
          <a:p>
            <a:pPr algn="ctr"/>
            <a:r>
              <a:rPr lang="en-US" sz="2800" b="1" dirty="0">
                <a:solidFill>
                  <a:schemeClr val="bg1"/>
                </a:solidFill>
              </a:rPr>
              <a:t>Statistical results</a:t>
            </a:r>
          </a:p>
        </p:txBody>
      </p:sp>
      <p:cxnSp>
        <p:nvCxnSpPr>
          <p:cNvPr id="123" name="Straight Connector 122">
            <a:extLst>
              <a:ext uri="{FF2B5EF4-FFF2-40B4-BE49-F238E27FC236}">
                <a16:creationId xmlns:a16="http://schemas.microsoft.com/office/drawing/2014/main" id="{994FAE9E-E285-4363-9B70-40228FA55D5B}"/>
              </a:ext>
            </a:extLst>
          </p:cNvPr>
          <p:cNvCxnSpPr>
            <a:cxnSpLocks/>
          </p:cNvCxnSpPr>
          <p:nvPr/>
        </p:nvCxnSpPr>
        <p:spPr>
          <a:xfrm flipH="1">
            <a:off x="14887859" y="8108604"/>
            <a:ext cx="15069" cy="1987834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127" name="Picture 126">
            <a:extLst>
              <a:ext uri="{FF2B5EF4-FFF2-40B4-BE49-F238E27FC236}">
                <a16:creationId xmlns:a16="http://schemas.microsoft.com/office/drawing/2014/main" id="{9AF8DF57-2586-4E88-A522-8965F5076E43}"/>
              </a:ext>
            </a:extLst>
          </p:cNvPr>
          <p:cNvPicPr>
            <a:picLocks noChangeAspect="1"/>
          </p:cNvPicPr>
          <p:nvPr/>
        </p:nvPicPr>
        <p:blipFill>
          <a:blip r:embed="rId10"/>
          <a:stretch>
            <a:fillRect/>
          </a:stretch>
        </p:blipFill>
        <p:spPr>
          <a:xfrm>
            <a:off x="7685434" y="15319725"/>
            <a:ext cx="6539334" cy="4006102"/>
          </a:xfrm>
          <a:prstGeom prst="rect">
            <a:avLst/>
          </a:prstGeom>
        </p:spPr>
      </p:pic>
      <p:pic>
        <p:nvPicPr>
          <p:cNvPr id="128" name="Picture 127">
            <a:extLst>
              <a:ext uri="{FF2B5EF4-FFF2-40B4-BE49-F238E27FC236}">
                <a16:creationId xmlns:a16="http://schemas.microsoft.com/office/drawing/2014/main" id="{91DDADF3-827C-4D89-9A91-E45DB81203CE}"/>
              </a:ext>
            </a:extLst>
          </p:cNvPr>
          <p:cNvPicPr>
            <a:picLocks noChangeAspect="1"/>
          </p:cNvPicPr>
          <p:nvPr/>
        </p:nvPicPr>
        <p:blipFill rotWithShape="1">
          <a:blip r:embed="rId11"/>
          <a:srcRect l="9203" t="22442" r="14570" b="26819"/>
          <a:stretch/>
        </p:blipFill>
        <p:spPr>
          <a:xfrm>
            <a:off x="7885978" y="13792135"/>
            <a:ext cx="1830335" cy="737074"/>
          </a:xfrm>
          <a:prstGeom prst="rect">
            <a:avLst/>
          </a:prstGeom>
        </p:spPr>
      </p:pic>
      <mc:AlternateContent xmlns:mc="http://schemas.openxmlformats.org/markup-compatibility/2006" xmlns:a14="http://schemas.microsoft.com/office/drawing/2010/main">
        <mc:Choice Requires="a14">
          <p:sp>
            <p:nvSpPr>
              <p:cNvPr id="129" name="TextBox 128">
                <a:extLst>
                  <a:ext uri="{FF2B5EF4-FFF2-40B4-BE49-F238E27FC236}">
                    <a16:creationId xmlns:a16="http://schemas.microsoft.com/office/drawing/2014/main" id="{651DDEDD-6E77-41F9-8E38-19A3268ABD75}"/>
                  </a:ext>
                </a:extLst>
              </p:cNvPr>
              <p:cNvSpPr txBox="1"/>
              <p:nvPr/>
            </p:nvSpPr>
            <p:spPr>
              <a:xfrm>
                <a:off x="10747043" y="13712067"/>
                <a:ext cx="2996099" cy="1169551"/>
              </a:xfrm>
              <a:prstGeom prst="rect">
                <a:avLst/>
              </a:prstGeom>
              <a:noFill/>
            </p:spPr>
            <p:txBody>
              <a:bodyPr wrap="square" rtlCol="0">
                <a:spAutoFit/>
              </a:bodyPr>
              <a:lstStyle/>
              <a:p>
                <a:r>
                  <a:rPr lang="en-US" sz="1400" dirty="0"/>
                  <a:t>H = steric height </a:t>
                </a:r>
              </a:p>
              <a:p>
                <a:r>
                  <a:rPr lang="en-US" sz="1400" dirty="0"/>
                  <a:t>H = 500m, integrated depth.</a:t>
                </a:r>
              </a:p>
              <a:p>
                <a:r>
                  <a:rPr lang="en-US" sz="1400" dirty="0"/>
                  <a:t>0: sea surface</a:t>
                </a:r>
              </a:p>
              <a:p>
                <a:r>
                  <a:rPr lang="en-US" sz="1400" dirty="0">
                    <a:sym typeface="Symbol" panose="05050102010706020507" pitchFamily="18" charset="2"/>
                  </a:rPr>
                  <a:t></a:t>
                </a:r>
                <a:r>
                  <a:rPr lang="en-US" sz="1400" dirty="0"/>
                  <a:t>’: in-situ density anomaly</a:t>
                </a:r>
              </a:p>
              <a:p>
                <a:r>
                  <a:rPr lang="en-US" sz="1400" dirty="0">
                    <a:sym typeface="Symbol" panose="05050102010706020507" pitchFamily="18" charset="2"/>
                  </a:rPr>
                  <a:t>0</a:t>
                </a:r>
                <a:r>
                  <a:rPr lang="en-US" sz="1400" dirty="0"/>
                  <a:t>: reference density (1035 </a:t>
                </a:r>
                <a14:m>
                  <m:oMath xmlns:m="http://schemas.openxmlformats.org/officeDocument/2006/math">
                    <m:r>
                      <a:rPr lang="en-US" sz="1400" i="1" dirty="0">
                        <a:latin typeface="Cambria Math" panose="02040503050406030204" pitchFamily="18" charset="0"/>
                      </a:rPr>
                      <m:t>𝑘𝑔</m:t>
                    </m:r>
                  </m:oMath>
                </a14:m>
                <a:r>
                  <a:rPr lang="en-US" sz="1400" dirty="0"/>
                  <a:t>/</a:t>
                </a:r>
                <a14:m>
                  <m:oMath xmlns:m="http://schemas.openxmlformats.org/officeDocument/2006/math">
                    <m:sSup>
                      <m:sSupPr>
                        <m:ctrlPr>
                          <a:rPr lang="en-US" sz="1400" i="1" dirty="0">
                            <a:latin typeface="Cambria Math" panose="02040503050406030204" pitchFamily="18" charset="0"/>
                          </a:rPr>
                        </m:ctrlPr>
                      </m:sSupPr>
                      <m:e>
                        <m:r>
                          <a:rPr lang="en-US" sz="1400" i="1" dirty="0">
                            <a:latin typeface="Cambria Math" panose="02040503050406030204" pitchFamily="18" charset="0"/>
                          </a:rPr>
                          <m:t>𝑚</m:t>
                        </m:r>
                      </m:e>
                      <m:sup>
                        <m:r>
                          <a:rPr lang="en-US" sz="1400" i="1" dirty="0">
                            <a:latin typeface="Cambria Math" panose="02040503050406030204" pitchFamily="18" charset="0"/>
                          </a:rPr>
                          <m:t>3</m:t>
                        </m:r>
                      </m:sup>
                    </m:sSup>
                  </m:oMath>
                </a14:m>
                <a:r>
                  <a:rPr lang="en-US" sz="1400" dirty="0"/>
                  <a:t>)</a:t>
                </a:r>
              </a:p>
            </p:txBody>
          </p:sp>
        </mc:Choice>
        <mc:Fallback xmlns="">
          <p:sp>
            <p:nvSpPr>
              <p:cNvPr id="129" name="TextBox 128">
                <a:extLst>
                  <a:ext uri="{FF2B5EF4-FFF2-40B4-BE49-F238E27FC236}">
                    <a16:creationId xmlns:a16="http://schemas.microsoft.com/office/drawing/2014/main" id="{651DDEDD-6E77-41F9-8E38-19A3268ABD75}"/>
                  </a:ext>
                </a:extLst>
              </p:cNvPr>
              <p:cNvSpPr txBox="1">
                <a:spLocks noRot="1" noChangeAspect="1" noMove="1" noResize="1" noEditPoints="1" noAdjustHandles="1" noChangeArrowheads="1" noChangeShapeType="1" noTextEdit="1"/>
              </p:cNvSpPr>
              <p:nvPr/>
            </p:nvSpPr>
            <p:spPr>
              <a:xfrm>
                <a:off x="10747043" y="13712067"/>
                <a:ext cx="2996099" cy="1169551"/>
              </a:xfrm>
              <a:prstGeom prst="rect">
                <a:avLst/>
              </a:prstGeom>
              <a:blipFill>
                <a:blip r:embed="rId12"/>
                <a:stretch>
                  <a:fillRect l="-611" t="-521" b="-5208"/>
                </a:stretch>
              </a:blipFill>
            </p:spPr>
            <p:txBody>
              <a:bodyPr/>
              <a:lstStyle/>
              <a:p>
                <a:r>
                  <a:rPr lang="en-US">
                    <a:noFill/>
                  </a:rPr>
                  <a:t> </a:t>
                </a:r>
              </a:p>
            </p:txBody>
          </p:sp>
        </mc:Fallback>
      </mc:AlternateContent>
      <p:sp>
        <p:nvSpPr>
          <p:cNvPr id="132" name="TextBox 131">
            <a:extLst>
              <a:ext uri="{FF2B5EF4-FFF2-40B4-BE49-F238E27FC236}">
                <a16:creationId xmlns:a16="http://schemas.microsoft.com/office/drawing/2014/main" id="{CD83287D-3266-4FA0-BA06-BFC948A7E92E}"/>
              </a:ext>
            </a:extLst>
          </p:cNvPr>
          <p:cNvSpPr txBox="1"/>
          <p:nvPr/>
        </p:nvSpPr>
        <p:spPr>
          <a:xfrm>
            <a:off x="9885699" y="14132678"/>
            <a:ext cx="961446" cy="307777"/>
          </a:xfrm>
          <a:prstGeom prst="rect">
            <a:avLst/>
          </a:prstGeom>
          <a:noFill/>
        </p:spPr>
        <p:txBody>
          <a:bodyPr wrap="square" rtlCol="0">
            <a:spAutoFit/>
          </a:bodyPr>
          <a:lstStyle/>
          <a:p>
            <a:r>
              <a:rPr lang="en-US" sz="1400" dirty="0"/>
              <a:t>Where </a:t>
            </a:r>
            <a:r>
              <a:rPr lang="en-US" sz="1400" dirty="0">
                <a:sym typeface="Wingdings" panose="05000000000000000000" pitchFamily="2" charset="2"/>
              </a:rPr>
              <a:t></a:t>
            </a:r>
            <a:r>
              <a:rPr lang="en-US" sz="1400" dirty="0"/>
              <a:t> </a:t>
            </a:r>
          </a:p>
        </p:txBody>
      </p:sp>
      <p:sp>
        <p:nvSpPr>
          <p:cNvPr id="133" name="TextBox 132">
            <a:extLst>
              <a:ext uri="{FF2B5EF4-FFF2-40B4-BE49-F238E27FC236}">
                <a16:creationId xmlns:a16="http://schemas.microsoft.com/office/drawing/2014/main" id="{1E3BB846-211A-4372-91C2-032C3EC608FA}"/>
              </a:ext>
            </a:extLst>
          </p:cNvPr>
          <p:cNvSpPr txBox="1"/>
          <p:nvPr/>
        </p:nvSpPr>
        <p:spPr>
          <a:xfrm>
            <a:off x="7857949" y="19374230"/>
            <a:ext cx="6301203" cy="307777"/>
          </a:xfrm>
          <a:prstGeom prst="rect">
            <a:avLst/>
          </a:prstGeom>
          <a:solidFill>
            <a:schemeClr val="accent6">
              <a:lumMod val="20000"/>
              <a:lumOff val="80000"/>
            </a:schemeClr>
          </a:solidFill>
          <a:ln>
            <a:solidFill>
              <a:schemeClr val="accent6">
                <a:lumMod val="20000"/>
                <a:lumOff val="80000"/>
              </a:schemeClr>
            </a:solidFill>
          </a:ln>
        </p:spPr>
        <p:txBody>
          <a:bodyPr wrap="square" rtlCol="0">
            <a:spAutoFit/>
          </a:bodyPr>
          <a:lstStyle/>
          <a:p>
            <a:pPr algn="ctr"/>
            <a:r>
              <a:rPr lang="en-US" sz="1400" b="1" dirty="0">
                <a:solidFill>
                  <a:schemeClr val="accent6">
                    <a:lumMod val="50000"/>
                  </a:schemeClr>
                </a:solidFill>
              </a:rPr>
              <a:t>Optimized DA well matches the AVISO SLA data. </a:t>
            </a:r>
          </a:p>
        </p:txBody>
      </p:sp>
      <p:sp>
        <p:nvSpPr>
          <p:cNvPr id="134" name="TextBox 133">
            <a:extLst>
              <a:ext uri="{FF2B5EF4-FFF2-40B4-BE49-F238E27FC236}">
                <a16:creationId xmlns:a16="http://schemas.microsoft.com/office/drawing/2014/main" id="{3935D1D4-A96C-4968-A7DF-A581AAFDF1C5}"/>
              </a:ext>
            </a:extLst>
          </p:cNvPr>
          <p:cNvSpPr txBox="1"/>
          <p:nvPr/>
        </p:nvSpPr>
        <p:spPr>
          <a:xfrm>
            <a:off x="7710536" y="14795048"/>
            <a:ext cx="6448616" cy="523220"/>
          </a:xfrm>
          <a:prstGeom prst="rect">
            <a:avLst/>
          </a:prstGeom>
          <a:noFill/>
        </p:spPr>
        <p:txBody>
          <a:bodyPr wrap="square" rtlCol="0">
            <a:spAutoFit/>
          </a:bodyPr>
          <a:lstStyle/>
          <a:p>
            <a:pPr marL="285750" indent="-285750">
              <a:buFont typeface="Wingdings" panose="05000000000000000000" pitchFamily="2" charset="2"/>
              <a:buChar char="Ø"/>
            </a:pPr>
            <a:r>
              <a:rPr lang="en-US" sz="1400" dirty="0"/>
              <a:t>Velocity vectors show AVISO geostrophic currents. Both SLA and currents are interpolated onto the model grid (1km X 1km).</a:t>
            </a:r>
          </a:p>
        </p:txBody>
      </p:sp>
      <p:sp>
        <p:nvSpPr>
          <p:cNvPr id="135" name="Rectangle 134">
            <a:extLst>
              <a:ext uri="{FF2B5EF4-FFF2-40B4-BE49-F238E27FC236}">
                <a16:creationId xmlns:a16="http://schemas.microsoft.com/office/drawing/2014/main" id="{82BDE747-12CE-4011-A3DF-582F5DEB5849}"/>
              </a:ext>
            </a:extLst>
          </p:cNvPr>
          <p:cNvSpPr/>
          <p:nvPr/>
        </p:nvSpPr>
        <p:spPr>
          <a:xfrm>
            <a:off x="7597161" y="19776432"/>
            <a:ext cx="6736879" cy="369332"/>
          </a:xfrm>
          <a:prstGeom prst="rect">
            <a:avLst/>
          </a:prstGeom>
          <a:ln w="38100">
            <a:solidFill>
              <a:schemeClr val="accent6">
                <a:lumMod val="75000"/>
              </a:schemeClr>
            </a:solidFill>
          </a:ln>
        </p:spPr>
        <p:txBody>
          <a:bodyPr wrap="square">
            <a:spAutoFit/>
          </a:bodyPr>
          <a:lstStyle/>
          <a:p>
            <a:pPr algn="ctr"/>
            <a:r>
              <a:rPr lang="en-US" b="1" dirty="0"/>
              <a:t>DA performances - mooring steric height</a:t>
            </a:r>
            <a:endParaRPr lang="en-US" sz="1600" b="1" dirty="0"/>
          </a:p>
        </p:txBody>
      </p:sp>
      <p:sp>
        <p:nvSpPr>
          <p:cNvPr id="137" name="TextBox 136">
            <a:extLst>
              <a:ext uri="{FF2B5EF4-FFF2-40B4-BE49-F238E27FC236}">
                <a16:creationId xmlns:a16="http://schemas.microsoft.com/office/drawing/2014/main" id="{891E9E98-11CD-40E9-B4A9-027AB6E9E628}"/>
              </a:ext>
            </a:extLst>
          </p:cNvPr>
          <p:cNvSpPr txBox="1"/>
          <p:nvPr/>
        </p:nvSpPr>
        <p:spPr>
          <a:xfrm>
            <a:off x="7619876" y="8291482"/>
            <a:ext cx="6712883" cy="369332"/>
          </a:xfrm>
          <a:prstGeom prst="rect">
            <a:avLst/>
          </a:prstGeom>
          <a:noFill/>
          <a:ln w="38100">
            <a:solidFill>
              <a:schemeClr val="accent6">
                <a:lumMod val="75000"/>
              </a:schemeClr>
            </a:solidFill>
          </a:ln>
        </p:spPr>
        <p:txBody>
          <a:bodyPr wrap="square" rtlCol="0">
            <a:spAutoFit/>
          </a:bodyPr>
          <a:lstStyle/>
          <a:p>
            <a:pPr algn="ctr"/>
            <a:r>
              <a:rPr lang="en-US" b="1" dirty="0"/>
              <a:t>DA performance - temperature and salinity</a:t>
            </a:r>
            <a:endParaRPr lang="en-US" sz="1600" b="1" dirty="0"/>
          </a:p>
        </p:txBody>
      </p:sp>
      <mc:AlternateContent xmlns:mc="http://schemas.openxmlformats.org/markup-compatibility/2006" xmlns:a14="http://schemas.microsoft.com/office/drawing/2010/main">
        <mc:Choice Requires="a14">
          <p:sp>
            <p:nvSpPr>
              <p:cNvPr id="141" name="TextBox 140">
                <a:extLst>
                  <a:ext uri="{FF2B5EF4-FFF2-40B4-BE49-F238E27FC236}">
                    <a16:creationId xmlns:a16="http://schemas.microsoft.com/office/drawing/2014/main" id="{CA097587-87B2-467F-9851-313D6CCD9810}"/>
                  </a:ext>
                </a:extLst>
              </p:cNvPr>
              <p:cNvSpPr txBox="1"/>
              <p:nvPr/>
            </p:nvSpPr>
            <p:spPr>
              <a:xfrm>
                <a:off x="14659509" y="8313255"/>
                <a:ext cx="2550530" cy="68050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𝑀𝑒𝑎𝑛𝐷</m:t>
                      </m:r>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1</m:t>
                          </m:r>
                        </m:num>
                        <m:den>
                          <m:r>
                            <a:rPr lang="en-US" sz="1400" b="0" i="1" smtClean="0">
                              <a:latin typeface="Cambria Math" panose="02040503050406030204" pitchFamily="18" charset="0"/>
                            </a:rPr>
                            <m:t>𝑛</m:t>
                          </m:r>
                        </m:den>
                      </m:f>
                      <m:nary>
                        <m:naryPr>
                          <m:chr m:val="∑"/>
                          <m:ctrlPr>
                            <a:rPr lang="en-US" sz="1400" b="0" i="1" smtClean="0">
                              <a:latin typeface="Cambria Math" panose="02040503050406030204" pitchFamily="18" charset="0"/>
                            </a:rPr>
                          </m:ctrlPr>
                        </m:naryPr>
                        <m:sub>
                          <m:r>
                            <m:rPr>
                              <m:brk m:alnAt="23"/>
                            </m:rPr>
                            <a:rPr lang="en-US" sz="1400" b="0" i="1" smtClean="0">
                              <a:latin typeface="Cambria Math" panose="02040503050406030204" pitchFamily="18" charset="0"/>
                            </a:rPr>
                            <m:t>𝑖</m:t>
                          </m:r>
                          <m:r>
                            <a:rPr lang="en-US" sz="1400" b="0" i="1" smtClean="0">
                              <a:latin typeface="Cambria Math" panose="02040503050406030204" pitchFamily="18" charset="0"/>
                            </a:rPr>
                            <m:t>=1</m:t>
                          </m:r>
                        </m:sub>
                        <m:sup>
                          <m:r>
                            <a:rPr lang="en-US" sz="1400" b="0" i="1" smtClean="0">
                              <a:latin typeface="Cambria Math" panose="02040503050406030204" pitchFamily="18" charset="0"/>
                            </a:rPr>
                            <m:t>𝑛</m:t>
                          </m:r>
                        </m:sup>
                        <m:e>
                          <m:d>
                            <m:dPr>
                              <m:ctrlPr>
                                <a:rPr lang="en-US" sz="1400" b="0" i="1" smtClean="0">
                                  <a:latin typeface="Cambria Math" panose="02040503050406030204" pitchFamily="18" charset="0"/>
                                </a:rPr>
                              </m:ctrlPr>
                            </m:dPr>
                            <m:e>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𝑂</m:t>
                                  </m:r>
                                </m:e>
                                <m:sub>
                                  <m:r>
                                    <a:rPr lang="en-US" sz="1400" b="0" i="1" smtClean="0">
                                      <a:latin typeface="Cambria Math" panose="02040503050406030204" pitchFamily="18" charset="0"/>
                                    </a:rPr>
                                    <m:t>𝑖</m:t>
                                  </m:r>
                                </m:sub>
                              </m:sSub>
                              <m:r>
                                <a:rPr lang="en-US" sz="1400" b="0" i="1" smtClean="0">
                                  <a:latin typeface="Cambria Math" panose="02040503050406030204" pitchFamily="18" charset="0"/>
                                </a:rPr>
                                <m:t>−</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𝑀</m:t>
                                  </m:r>
                                </m:e>
                                <m:sub>
                                  <m:r>
                                    <a:rPr lang="en-US" sz="1400" b="0" i="1" smtClean="0">
                                      <a:latin typeface="Cambria Math" panose="02040503050406030204" pitchFamily="18" charset="0"/>
                                    </a:rPr>
                                    <m:t>𝑖</m:t>
                                  </m:r>
                                </m:sub>
                              </m:sSub>
                            </m:e>
                          </m:d>
                        </m:e>
                      </m:nary>
                    </m:oMath>
                  </m:oMathPara>
                </a14:m>
                <a:endParaRPr lang="en-US" sz="1400" dirty="0"/>
              </a:p>
            </p:txBody>
          </p:sp>
        </mc:Choice>
        <mc:Fallback xmlns="">
          <p:sp>
            <p:nvSpPr>
              <p:cNvPr id="141" name="TextBox 140">
                <a:extLst>
                  <a:ext uri="{FF2B5EF4-FFF2-40B4-BE49-F238E27FC236}">
                    <a16:creationId xmlns:a16="http://schemas.microsoft.com/office/drawing/2014/main" id="{CA097587-87B2-467F-9851-313D6CCD9810}"/>
                  </a:ext>
                </a:extLst>
              </p:cNvPr>
              <p:cNvSpPr txBox="1">
                <a:spLocks noRot="1" noChangeAspect="1" noMove="1" noResize="1" noEditPoints="1" noAdjustHandles="1" noChangeArrowheads="1" noChangeShapeType="1" noTextEdit="1"/>
              </p:cNvSpPr>
              <p:nvPr/>
            </p:nvSpPr>
            <p:spPr>
              <a:xfrm>
                <a:off x="14659509" y="8313255"/>
                <a:ext cx="2550530" cy="680507"/>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3" name="TextBox 142">
                <a:extLst>
                  <a:ext uri="{FF2B5EF4-FFF2-40B4-BE49-F238E27FC236}">
                    <a16:creationId xmlns:a16="http://schemas.microsoft.com/office/drawing/2014/main" id="{A717DBFF-1166-48C8-99EA-EC87497CFD37}"/>
                  </a:ext>
                </a:extLst>
              </p:cNvPr>
              <p:cNvSpPr txBox="1"/>
              <p:nvPr/>
            </p:nvSpPr>
            <p:spPr>
              <a:xfrm>
                <a:off x="17081464" y="8233172"/>
                <a:ext cx="3741733" cy="93051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a:latin typeface="Cambria Math" panose="02040503050406030204" pitchFamily="18" charset="0"/>
                        </a:rPr>
                        <m:t>𝑆𝑇𝐷𝐷</m:t>
                      </m:r>
                      <m:r>
                        <a:rPr lang="en-US" sz="1400" b="0" i="1">
                          <a:latin typeface="Cambria Math" panose="02040503050406030204" pitchFamily="18" charset="0"/>
                        </a:rPr>
                        <m:t>= </m:t>
                      </m:r>
                      <m:rad>
                        <m:radPr>
                          <m:degHide m:val="on"/>
                          <m:ctrlPr>
                            <a:rPr lang="en-US" sz="1400" i="1">
                              <a:latin typeface="Cambria Math" panose="02040503050406030204" pitchFamily="18" charset="0"/>
                            </a:rPr>
                          </m:ctrlPr>
                        </m:radPr>
                        <m:deg/>
                        <m:e>
                          <m:f>
                            <m:fPr>
                              <m:ctrlPr>
                                <a:rPr lang="en-US" sz="1400" i="1">
                                  <a:latin typeface="Cambria Math" panose="02040503050406030204" pitchFamily="18" charset="0"/>
                                </a:rPr>
                              </m:ctrlPr>
                            </m:fPr>
                            <m:num>
                              <m:r>
                                <a:rPr lang="en-US" sz="1400" b="0" i="1">
                                  <a:latin typeface="Cambria Math" panose="02040503050406030204" pitchFamily="18" charset="0"/>
                                </a:rPr>
                                <m:t>1</m:t>
                              </m:r>
                            </m:num>
                            <m:den>
                              <m:r>
                                <a:rPr lang="en-US" sz="1400" b="0" i="1">
                                  <a:latin typeface="Cambria Math" panose="02040503050406030204" pitchFamily="18" charset="0"/>
                                </a:rPr>
                                <m:t>𝑛</m:t>
                              </m:r>
                            </m:den>
                          </m:f>
                          <m:nary>
                            <m:naryPr>
                              <m:chr m:val="∑"/>
                              <m:ctrlPr>
                                <a:rPr lang="en-US" sz="1400" i="1">
                                  <a:latin typeface="Cambria Math" panose="02040503050406030204" pitchFamily="18" charset="0"/>
                                </a:rPr>
                              </m:ctrlPr>
                            </m:naryPr>
                            <m:sub>
                              <m:r>
                                <m:rPr>
                                  <m:brk m:alnAt="23"/>
                                </m:rPr>
                                <a:rPr lang="en-US" sz="1400" b="0" i="1">
                                  <a:latin typeface="Cambria Math" panose="02040503050406030204" pitchFamily="18" charset="0"/>
                                </a:rPr>
                                <m:t>𝑖</m:t>
                              </m:r>
                              <m:r>
                                <a:rPr lang="en-US" sz="1400" b="0" i="1">
                                  <a:latin typeface="Cambria Math" panose="02040503050406030204" pitchFamily="18" charset="0"/>
                                </a:rPr>
                                <m:t>=1</m:t>
                              </m:r>
                            </m:sub>
                            <m:sup>
                              <m:r>
                                <a:rPr lang="en-US" sz="1400" b="0" i="1">
                                  <a:latin typeface="Cambria Math" panose="02040503050406030204" pitchFamily="18" charset="0"/>
                                </a:rPr>
                                <m:t>𝑛</m:t>
                              </m:r>
                            </m:sup>
                            <m:e>
                              <m:sSup>
                                <m:sSupPr>
                                  <m:ctrlPr>
                                    <a:rPr lang="en-US" sz="1400" i="1">
                                      <a:latin typeface="Cambria Math" panose="02040503050406030204" pitchFamily="18" charset="0"/>
                                    </a:rPr>
                                  </m:ctrlPr>
                                </m:sSupPr>
                                <m:e>
                                  <m:d>
                                    <m:dPr>
                                      <m:ctrlPr>
                                        <a:rPr lang="en-US" sz="1400" i="1">
                                          <a:latin typeface="Cambria Math" panose="02040503050406030204" pitchFamily="18" charset="0"/>
                                        </a:rPr>
                                      </m:ctrlPr>
                                    </m:dPr>
                                    <m:e>
                                      <m:d>
                                        <m:dPr>
                                          <m:ctrlPr>
                                            <a:rPr lang="en-US" sz="1400" i="1">
                                              <a:latin typeface="Cambria Math" panose="02040503050406030204" pitchFamily="18" charset="0"/>
                                            </a:rPr>
                                          </m:ctrlPr>
                                        </m:dPr>
                                        <m:e>
                                          <m:sSub>
                                            <m:sSubPr>
                                              <m:ctrlPr>
                                                <a:rPr lang="en-US" sz="1400" i="1">
                                                  <a:latin typeface="Cambria Math" panose="02040503050406030204" pitchFamily="18" charset="0"/>
                                                </a:rPr>
                                              </m:ctrlPr>
                                            </m:sSubPr>
                                            <m:e>
                                              <m:r>
                                                <a:rPr lang="en-US" sz="1400" b="0" i="1">
                                                  <a:latin typeface="Cambria Math" panose="02040503050406030204" pitchFamily="18" charset="0"/>
                                                </a:rPr>
                                                <m:t>𝑂</m:t>
                                              </m:r>
                                            </m:e>
                                            <m:sub>
                                              <m:r>
                                                <a:rPr lang="en-US" sz="1400" b="0" i="1">
                                                  <a:latin typeface="Cambria Math" panose="02040503050406030204" pitchFamily="18" charset="0"/>
                                                </a:rPr>
                                                <m:t>𝑖</m:t>
                                              </m:r>
                                            </m:sub>
                                          </m:sSub>
                                          <m:r>
                                            <a:rPr lang="en-US" sz="1400" b="0" i="1">
                                              <a:latin typeface="Cambria Math" panose="02040503050406030204" pitchFamily="18" charset="0"/>
                                            </a:rPr>
                                            <m:t> − </m:t>
                                          </m:r>
                                          <m:acc>
                                            <m:accPr>
                                              <m:chr m:val="̅"/>
                                              <m:ctrlPr>
                                                <a:rPr lang="en-US" sz="1400" i="1">
                                                  <a:latin typeface="Cambria Math" panose="02040503050406030204" pitchFamily="18" charset="0"/>
                                                </a:rPr>
                                              </m:ctrlPr>
                                            </m:accPr>
                                            <m:e>
                                              <m:r>
                                                <a:rPr lang="en-US" sz="1400" b="0" i="1">
                                                  <a:latin typeface="Cambria Math" panose="02040503050406030204" pitchFamily="18" charset="0"/>
                                                </a:rPr>
                                                <m:t>𝑂</m:t>
                                              </m:r>
                                            </m:e>
                                          </m:acc>
                                        </m:e>
                                      </m:d>
                                      <m:r>
                                        <a:rPr lang="en-US" sz="1400" b="0" i="1">
                                          <a:latin typeface="Cambria Math" panose="02040503050406030204" pitchFamily="18" charset="0"/>
                                        </a:rPr>
                                        <m:t>−</m:t>
                                      </m:r>
                                      <m:d>
                                        <m:dPr>
                                          <m:ctrlPr>
                                            <a:rPr lang="en-US" sz="1400" i="1">
                                              <a:latin typeface="Cambria Math" panose="02040503050406030204" pitchFamily="18" charset="0"/>
                                            </a:rPr>
                                          </m:ctrlPr>
                                        </m:dPr>
                                        <m:e>
                                          <m:sSub>
                                            <m:sSubPr>
                                              <m:ctrlPr>
                                                <a:rPr lang="en-US" sz="1400" i="1">
                                                  <a:latin typeface="Cambria Math" panose="02040503050406030204" pitchFamily="18" charset="0"/>
                                                </a:rPr>
                                              </m:ctrlPr>
                                            </m:sSubPr>
                                            <m:e>
                                              <m:r>
                                                <a:rPr lang="en-US" sz="1400" b="0" i="1">
                                                  <a:latin typeface="Cambria Math" panose="02040503050406030204" pitchFamily="18" charset="0"/>
                                                </a:rPr>
                                                <m:t>𝑀</m:t>
                                              </m:r>
                                            </m:e>
                                            <m:sub>
                                              <m:r>
                                                <a:rPr lang="en-US" sz="1400" b="0" i="1">
                                                  <a:latin typeface="Cambria Math" panose="02040503050406030204" pitchFamily="18" charset="0"/>
                                                </a:rPr>
                                                <m:t>𝑖</m:t>
                                              </m:r>
                                            </m:sub>
                                          </m:sSub>
                                          <m:r>
                                            <a:rPr lang="en-US" sz="1400" b="0" i="1">
                                              <a:latin typeface="Cambria Math" panose="02040503050406030204" pitchFamily="18" charset="0"/>
                                            </a:rPr>
                                            <m:t>−</m:t>
                                          </m:r>
                                          <m:acc>
                                            <m:accPr>
                                              <m:chr m:val="̅"/>
                                              <m:ctrlPr>
                                                <a:rPr lang="en-US" sz="1400" i="1">
                                                  <a:latin typeface="Cambria Math" panose="02040503050406030204" pitchFamily="18" charset="0"/>
                                                </a:rPr>
                                              </m:ctrlPr>
                                            </m:accPr>
                                            <m:e>
                                              <m:r>
                                                <a:rPr lang="en-US" sz="1400" b="0" i="1">
                                                  <a:latin typeface="Cambria Math" panose="02040503050406030204" pitchFamily="18" charset="0"/>
                                                </a:rPr>
                                                <m:t>𝑀</m:t>
                                              </m:r>
                                            </m:e>
                                          </m:acc>
                                        </m:e>
                                      </m:d>
                                    </m:e>
                                  </m:d>
                                </m:e>
                                <m:sup>
                                  <m:r>
                                    <a:rPr lang="en-US" sz="1400" b="0" i="1">
                                      <a:latin typeface="Cambria Math" panose="02040503050406030204" pitchFamily="18" charset="0"/>
                                    </a:rPr>
                                    <m:t>2</m:t>
                                  </m:r>
                                </m:sup>
                              </m:sSup>
                            </m:e>
                          </m:nary>
                        </m:e>
                      </m:rad>
                    </m:oMath>
                  </m:oMathPara>
                </a14:m>
                <a:endParaRPr lang="en-US" sz="1400" dirty="0"/>
              </a:p>
            </p:txBody>
          </p:sp>
        </mc:Choice>
        <mc:Fallback xmlns="">
          <p:sp>
            <p:nvSpPr>
              <p:cNvPr id="143" name="TextBox 142">
                <a:extLst>
                  <a:ext uri="{FF2B5EF4-FFF2-40B4-BE49-F238E27FC236}">
                    <a16:creationId xmlns:a16="http://schemas.microsoft.com/office/drawing/2014/main" id="{A717DBFF-1166-48C8-99EA-EC87497CFD37}"/>
                  </a:ext>
                </a:extLst>
              </p:cNvPr>
              <p:cNvSpPr txBox="1">
                <a:spLocks noRot="1" noChangeAspect="1" noMove="1" noResize="1" noEditPoints="1" noAdjustHandles="1" noChangeArrowheads="1" noChangeShapeType="1" noTextEdit="1"/>
              </p:cNvSpPr>
              <p:nvPr/>
            </p:nvSpPr>
            <p:spPr>
              <a:xfrm>
                <a:off x="17081464" y="8233172"/>
                <a:ext cx="3741733" cy="930511"/>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4" name="Rectangle 143">
                <a:extLst>
                  <a:ext uri="{FF2B5EF4-FFF2-40B4-BE49-F238E27FC236}">
                    <a16:creationId xmlns:a16="http://schemas.microsoft.com/office/drawing/2014/main" id="{96C1F712-11EB-4A48-A323-0B3B01742711}"/>
                  </a:ext>
                </a:extLst>
              </p:cNvPr>
              <p:cNvSpPr/>
              <p:nvPr/>
            </p:nvSpPr>
            <p:spPr>
              <a:xfrm>
                <a:off x="14757684" y="9180484"/>
                <a:ext cx="2550530" cy="93051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400" i="1">
                          <a:latin typeface="Cambria Math" panose="02040503050406030204" pitchFamily="18" charset="0"/>
                        </a:rPr>
                        <m:t>𝑆𝑇𝐷</m:t>
                      </m:r>
                      <m:r>
                        <a:rPr lang="en-US" sz="1400" i="1">
                          <a:latin typeface="Cambria Math" panose="02040503050406030204" pitchFamily="18" charset="0"/>
                        </a:rPr>
                        <m:t>= </m:t>
                      </m:r>
                      <m:rad>
                        <m:radPr>
                          <m:degHide m:val="on"/>
                          <m:ctrlPr>
                            <a:rPr lang="en-US" sz="1400" i="1">
                              <a:latin typeface="Cambria Math" panose="02040503050406030204" pitchFamily="18" charset="0"/>
                            </a:rPr>
                          </m:ctrlPr>
                        </m:radPr>
                        <m:deg/>
                        <m:e>
                          <m:f>
                            <m:fPr>
                              <m:ctrlPr>
                                <a:rPr lang="en-US" sz="1400" i="1">
                                  <a:latin typeface="Cambria Math" panose="02040503050406030204" pitchFamily="18" charset="0"/>
                                </a:rPr>
                              </m:ctrlPr>
                            </m:fPr>
                            <m:num>
                              <m:r>
                                <a:rPr lang="en-US" sz="1400" i="1">
                                  <a:latin typeface="Cambria Math" panose="02040503050406030204" pitchFamily="18" charset="0"/>
                                </a:rPr>
                                <m:t>1</m:t>
                              </m:r>
                            </m:num>
                            <m:den>
                              <m:r>
                                <a:rPr lang="en-US" sz="1400" i="1">
                                  <a:latin typeface="Cambria Math" panose="02040503050406030204" pitchFamily="18" charset="0"/>
                                </a:rPr>
                                <m:t>𝑛</m:t>
                              </m:r>
                            </m:den>
                          </m:f>
                          <m:nary>
                            <m:naryPr>
                              <m:chr m:val="∑"/>
                              <m:ctrlPr>
                                <a:rPr lang="en-US" sz="1400" i="1">
                                  <a:latin typeface="Cambria Math" panose="02040503050406030204" pitchFamily="18" charset="0"/>
                                </a:rPr>
                              </m:ctrlPr>
                            </m:naryPr>
                            <m:sub>
                              <m:r>
                                <m:rPr>
                                  <m:brk m:alnAt="23"/>
                                </m:rPr>
                                <a:rPr lang="en-US" sz="1400" i="1">
                                  <a:latin typeface="Cambria Math" panose="02040503050406030204" pitchFamily="18" charset="0"/>
                                </a:rPr>
                                <m:t>𝑖</m:t>
                              </m:r>
                              <m:r>
                                <a:rPr lang="en-US" sz="1400" i="1">
                                  <a:latin typeface="Cambria Math" panose="02040503050406030204" pitchFamily="18" charset="0"/>
                                </a:rPr>
                                <m:t>=1</m:t>
                              </m:r>
                            </m:sub>
                            <m:sup>
                              <m:r>
                                <a:rPr lang="en-US" sz="1400" i="1">
                                  <a:latin typeface="Cambria Math" panose="02040503050406030204" pitchFamily="18" charset="0"/>
                                </a:rPr>
                                <m:t>𝑛</m:t>
                              </m:r>
                            </m:sup>
                            <m:e>
                              <m:sSup>
                                <m:sSupPr>
                                  <m:ctrlPr>
                                    <a:rPr lang="en-US" sz="1400" i="1">
                                      <a:latin typeface="Cambria Math" panose="02040503050406030204" pitchFamily="18" charset="0"/>
                                    </a:rPr>
                                  </m:ctrlPr>
                                </m:sSupPr>
                                <m:e>
                                  <m:d>
                                    <m:dPr>
                                      <m:ctrlPr>
                                        <a:rPr lang="en-US" sz="1400" i="1">
                                          <a:latin typeface="Cambria Math" panose="02040503050406030204" pitchFamily="18" charset="0"/>
                                        </a:rPr>
                                      </m:ctrlPr>
                                    </m:dPr>
                                    <m:e>
                                      <m:d>
                                        <m:dPr>
                                          <m:ctrlPr>
                                            <a:rPr lang="en-US" sz="1400" i="1">
                                              <a:latin typeface="Cambria Math" panose="02040503050406030204" pitchFamily="18" charset="0"/>
                                            </a:rPr>
                                          </m:ctrlPr>
                                        </m:dPr>
                                        <m:e>
                                          <m:sSub>
                                            <m:sSubPr>
                                              <m:ctrlPr>
                                                <a:rPr lang="en-US" sz="1400" i="1">
                                                  <a:latin typeface="Cambria Math" panose="02040503050406030204" pitchFamily="18" charset="0"/>
                                                </a:rPr>
                                              </m:ctrlPr>
                                            </m:sSubPr>
                                            <m:e>
                                              <m:r>
                                                <a:rPr lang="en-US" sz="1400" i="1">
                                                  <a:latin typeface="Cambria Math" panose="02040503050406030204" pitchFamily="18" charset="0"/>
                                                </a:rPr>
                                                <m:t>𝑂</m:t>
                                              </m:r>
                                            </m:e>
                                            <m:sub>
                                              <m:r>
                                                <a:rPr lang="en-US" sz="1400" i="1">
                                                  <a:latin typeface="Cambria Math" panose="02040503050406030204" pitchFamily="18" charset="0"/>
                                                </a:rPr>
                                                <m:t>𝑖</m:t>
                                              </m:r>
                                            </m:sub>
                                          </m:sSub>
                                          <m:r>
                                            <a:rPr lang="en-US" sz="1400" i="1">
                                              <a:latin typeface="Cambria Math" panose="02040503050406030204" pitchFamily="18" charset="0"/>
                                            </a:rPr>
                                            <m:t> − </m:t>
                                          </m:r>
                                          <m:acc>
                                            <m:accPr>
                                              <m:chr m:val="̅"/>
                                              <m:ctrlPr>
                                                <a:rPr lang="en-US" sz="1400" i="1">
                                                  <a:latin typeface="Cambria Math" panose="02040503050406030204" pitchFamily="18" charset="0"/>
                                                </a:rPr>
                                              </m:ctrlPr>
                                            </m:accPr>
                                            <m:e>
                                              <m:r>
                                                <a:rPr lang="en-US" sz="1400" i="1">
                                                  <a:latin typeface="Cambria Math" panose="02040503050406030204" pitchFamily="18" charset="0"/>
                                                </a:rPr>
                                                <m:t>𝑂</m:t>
                                              </m:r>
                                            </m:e>
                                          </m:acc>
                                        </m:e>
                                      </m:d>
                                    </m:e>
                                  </m:d>
                                </m:e>
                                <m:sup>
                                  <m:r>
                                    <a:rPr lang="en-US" sz="1400" i="1">
                                      <a:latin typeface="Cambria Math" panose="02040503050406030204" pitchFamily="18" charset="0"/>
                                    </a:rPr>
                                    <m:t>2</m:t>
                                  </m:r>
                                </m:sup>
                              </m:sSup>
                            </m:e>
                          </m:nary>
                        </m:e>
                      </m:rad>
                    </m:oMath>
                  </m:oMathPara>
                </a14:m>
                <a:endParaRPr lang="en-US" sz="1400" dirty="0"/>
              </a:p>
            </p:txBody>
          </p:sp>
        </mc:Choice>
        <mc:Fallback xmlns="">
          <p:sp>
            <p:nvSpPr>
              <p:cNvPr id="144" name="Rectangle 143">
                <a:extLst>
                  <a:ext uri="{FF2B5EF4-FFF2-40B4-BE49-F238E27FC236}">
                    <a16:creationId xmlns:a16="http://schemas.microsoft.com/office/drawing/2014/main" id="{96C1F712-11EB-4A48-A323-0B3B01742711}"/>
                  </a:ext>
                </a:extLst>
              </p:cNvPr>
              <p:cNvSpPr>
                <a:spLocks noRot="1" noChangeAspect="1" noMove="1" noResize="1" noEditPoints="1" noAdjustHandles="1" noChangeArrowheads="1" noChangeShapeType="1" noTextEdit="1"/>
              </p:cNvSpPr>
              <p:nvPr/>
            </p:nvSpPr>
            <p:spPr>
              <a:xfrm>
                <a:off x="14757684" y="9180484"/>
                <a:ext cx="2550530" cy="930511"/>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5" name="TextBox 144">
                <a:extLst>
                  <a:ext uri="{FF2B5EF4-FFF2-40B4-BE49-F238E27FC236}">
                    <a16:creationId xmlns:a16="http://schemas.microsoft.com/office/drawing/2014/main" id="{00A869A9-13E0-4C9C-9DD2-A996929391DC}"/>
                  </a:ext>
                </a:extLst>
              </p:cNvPr>
              <p:cNvSpPr txBox="1"/>
              <p:nvPr/>
            </p:nvSpPr>
            <p:spPr>
              <a:xfrm>
                <a:off x="18980075" y="8915619"/>
                <a:ext cx="2563952" cy="1500411"/>
              </a:xfrm>
              <a:prstGeom prst="rect">
                <a:avLst/>
              </a:prstGeom>
              <a:noFill/>
            </p:spPr>
            <p:txBody>
              <a:bodyPr wrap="square" rtlCol="0">
                <a:spAutoFit/>
              </a:bodyPr>
              <a:lstStyle/>
              <a:p>
                <a:pPr marL="285750" indent="-285750">
                  <a:spcBef>
                    <a:spcPts val="300"/>
                  </a:spcBef>
                  <a:buFont typeface="Arial" panose="020B0604020202020204" pitchFamily="34" charset="0"/>
                  <a:buChar char="•"/>
                </a:pPr>
                <a14:m>
                  <m:oMath xmlns:m="http://schemas.openxmlformats.org/officeDocument/2006/math">
                    <m:sSub>
                      <m:sSubPr>
                        <m:ctrlPr>
                          <a:rPr lang="en-US" sz="1400" b="1" i="1" smtClean="0">
                            <a:latin typeface="Cambria Math" panose="02040503050406030204" pitchFamily="18" charset="0"/>
                          </a:rPr>
                        </m:ctrlPr>
                      </m:sSubPr>
                      <m:e>
                        <m:r>
                          <a:rPr lang="en-US" sz="1400" b="1" i="1" smtClean="0">
                            <a:latin typeface="Cambria Math" panose="02040503050406030204" pitchFamily="18" charset="0"/>
                          </a:rPr>
                          <m:t>𝑶</m:t>
                        </m:r>
                      </m:e>
                      <m:sub>
                        <m:r>
                          <a:rPr lang="en-US" sz="1400" b="1" i="1" smtClean="0">
                            <a:latin typeface="Cambria Math" panose="02040503050406030204" pitchFamily="18" charset="0"/>
                          </a:rPr>
                          <m:t>𝒊</m:t>
                        </m:r>
                      </m:sub>
                    </m:sSub>
                  </m:oMath>
                </a14:m>
                <a:r>
                  <a:rPr lang="en-US" sz="1400" b="1" dirty="0"/>
                  <a:t>: observation at time </a:t>
                </a:r>
                <a14:m>
                  <m:oMath xmlns:m="http://schemas.openxmlformats.org/officeDocument/2006/math">
                    <m:sSub>
                      <m:sSubPr>
                        <m:ctrlPr>
                          <a:rPr lang="en-US" sz="1400" b="1" i="1" smtClean="0">
                            <a:latin typeface="Cambria Math" panose="02040503050406030204" pitchFamily="18" charset="0"/>
                          </a:rPr>
                        </m:ctrlPr>
                      </m:sSubPr>
                      <m:e>
                        <m:r>
                          <a:rPr lang="en-US" sz="1400" b="1" i="1" smtClean="0">
                            <a:latin typeface="Cambria Math" panose="02040503050406030204" pitchFamily="18" charset="0"/>
                          </a:rPr>
                          <m:t>𝒕</m:t>
                        </m:r>
                      </m:e>
                      <m:sub>
                        <m:r>
                          <a:rPr lang="en-US" sz="1400" b="1" i="1" smtClean="0">
                            <a:latin typeface="Cambria Math" panose="02040503050406030204" pitchFamily="18" charset="0"/>
                          </a:rPr>
                          <m:t>𝒊</m:t>
                        </m:r>
                      </m:sub>
                    </m:sSub>
                  </m:oMath>
                </a14:m>
                <a:endParaRPr lang="en-US" sz="1400" b="1" dirty="0"/>
              </a:p>
              <a:p>
                <a:pPr marL="285750" indent="-285750">
                  <a:spcBef>
                    <a:spcPts val="300"/>
                  </a:spcBef>
                  <a:buFont typeface="Arial" panose="020B0604020202020204" pitchFamily="34" charset="0"/>
                  <a:buChar char="•"/>
                </a:pPr>
                <a14:m>
                  <m:oMath xmlns:m="http://schemas.openxmlformats.org/officeDocument/2006/math">
                    <m:sSub>
                      <m:sSubPr>
                        <m:ctrlPr>
                          <a:rPr lang="en-US" sz="1400" b="1" i="1" smtClean="0">
                            <a:latin typeface="Cambria Math" panose="02040503050406030204" pitchFamily="18" charset="0"/>
                          </a:rPr>
                        </m:ctrlPr>
                      </m:sSubPr>
                      <m:e>
                        <m:r>
                          <a:rPr lang="en-US" sz="1400" b="1" i="1" smtClean="0">
                            <a:latin typeface="Cambria Math" panose="02040503050406030204" pitchFamily="18" charset="0"/>
                          </a:rPr>
                          <m:t>𝑴</m:t>
                        </m:r>
                      </m:e>
                      <m:sub>
                        <m:r>
                          <a:rPr lang="en-US" sz="1400" b="1" i="1">
                            <a:latin typeface="Cambria Math" panose="02040503050406030204" pitchFamily="18" charset="0"/>
                          </a:rPr>
                          <m:t>𝒊</m:t>
                        </m:r>
                      </m:sub>
                    </m:sSub>
                  </m:oMath>
                </a14:m>
                <a:r>
                  <a:rPr lang="en-US" sz="1400" b="1" dirty="0"/>
                  <a:t>: model field  at time </a:t>
                </a:r>
                <a14:m>
                  <m:oMath xmlns:m="http://schemas.openxmlformats.org/officeDocument/2006/math">
                    <m:sSub>
                      <m:sSubPr>
                        <m:ctrlPr>
                          <a:rPr lang="en-US" sz="1400" b="1" i="1">
                            <a:latin typeface="Cambria Math" panose="02040503050406030204" pitchFamily="18" charset="0"/>
                          </a:rPr>
                        </m:ctrlPr>
                      </m:sSubPr>
                      <m:e>
                        <m:r>
                          <a:rPr lang="en-US" sz="1400" b="1" i="1">
                            <a:latin typeface="Cambria Math" panose="02040503050406030204" pitchFamily="18" charset="0"/>
                          </a:rPr>
                          <m:t>𝒕</m:t>
                        </m:r>
                      </m:e>
                      <m:sub>
                        <m:r>
                          <a:rPr lang="en-US" sz="1400" b="1" i="1">
                            <a:latin typeface="Cambria Math" panose="02040503050406030204" pitchFamily="18" charset="0"/>
                          </a:rPr>
                          <m:t>𝒊</m:t>
                        </m:r>
                      </m:sub>
                    </m:sSub>
                  </m:oMath>
                </a14:m>
                <a:r>
                  <a:rPr lang="en-US" sz="1400" b="1" dirty="0"/>
                  <a:t> mapped onto the </a:t>
                </a:r>
                <a14:m>
                  <m:oMath xmlns:m="http://schemas.openxmlformats.org/officeDocument/2006/math">
                    <m:sSub>
                      <m:sSubPr>
                        <m:ctrlPr>
                          <a:rPr lang="en-US" sz="1400" b="1" i="1">
                            <a:latin typeface="Cambria Math" panose="02040503050406030204" pitchFamily="18" charset="0"/>
                          </a:rPr>
                        </m:ctrlPr>
                      </m:sSubPr>
                      <m:e>
                        <m:r>
                          <a:rPr lang="en-US" sz="1400" b="1" i="1">
                            <a:latin typeface="Cambria Math" panose="02040503050406030204" pitchFamily="18" charset="0"/>
                          </a:rPr>
                          <m:t>𝑶</m:t>
                        </m:r>
                      </m:e>
                      <m:sub>
                        <m:r>
                          <a:rPr lang="en-US" sz="1400" b="1" i="1">
                            <a:latin typeface="Cambria Math" panose="02040503050406030204" pitchFamily="18" charset="0"/>
                          </a:rPr>
                          <m:t>𝒊</m:t>
                        </m:r>
                      </m:sub>
                    </m:sSub>
                  </m:oMath>
                </a14:m>
                <a:r>
                  <a:rPr lang="en-US" sz="1400" b="1" dirty="0"/>
                  <a:t> grid.</a:t>
                </a:r>
              </a:p>
              <a:p>
                <a:pPr marL="285750" indent="-285750">
                  <a:spcBef>
                    <a:spcPts val="300"/>
                  </a:spcBef>
                  <a:buFont typeface="Arial" panose="020B0604020202020204" pitchFamily="34" charset="0"/>
                  <a:buChar char="•"/>
                </a:pPr>
                <a14:m>
                  <m:oMath xmlns:m="http://schemas.openxmlformats.org/officeDocument/2006/math">
                    <m:r>
                      <a:rPr lang="en-US" sz="1400" b="1" i="1" smtClean="0">
                        <a:latin typeface="Cambria Math" panose="02040503050406030204" pitchFamily="18" charset="0"/>
                      </a:rPr>
                      <m:t>𝒏</m:t>
                    </m:r>
                  </m:oMath>
                </a14:m>
                <a:r>
                  <a:rPr lang="en-US" sz="1400" b="1" dirty="0"/>
                  <a:t>: number of observations</a:t>
                </a:r>
              </a:p>
              <a:p>
                <a:pPr marL="285750" indent="-285750">
                  <a:spcBef>
                    <a:spcPts val="300"/>
                  </a:spcBef>
                  <a:buFont typeface="Arial" panose="020B0604020202020204" pitchFamily="34" charset="0"/>
                  <a:buChar char="•"/>
                </a:pPr>
                <a:r>
                  <a:rPr lang="en-US" sz="1400" b="1" dirty="0"/>
                  <a:t>The overbar denotes a time mean</a:t>
                </a:r>
              </a:p>
            </p:txBody>
          </p:sp>
        </mc:Choice>
        <mc:Fallback xmlns="">
          <p:sp>
            <p:nvSpPr>
              <p:cNvPr id="145" name="TextBox 144">
                <a:extLst>
                  <a:ext uri="{FF2B5EF4-FFF2-40B4-BE49-F238E27FC236}">
                    <a16:creationId xmlns:a16="http://schemas.microsoft.com/office/drawing/2014/main" id="{00A869A9-13E0-4C9C-9DD2-A996929391DC}"/>
                  </a:ext>
                </a:extLst>
              </p:cNvPr>
              <p:cNvSpPr txBox="1">
                <a:spLocks noRot="1" noChangeAspect="1" noMove="1" noResize="1" noEditPoints="1" noAdjustHandles="1" noChangeArrowheads="1" noChangeShapeType="1" noTextEdit="1"/>
              </p:cNvSpPr>
              <p:nvPr/>
            </p:nvSpPr>
            <p:spPr>
              <a:xfrm>
                <a:off x="18980075" y="8915619"/>
                <a:ext cx="2563952" cy="1500411"/>
              </a:xfrm>
              <a:prstGeom prst="rect">
                <a:avLst/>
              </a:prstGeom>
              <a:blipFill>
                <a:blip r:embed="rId16"/>
                <a:stretch>
                  <a:fillRect l="-476" t="-813" b="-3252"/>
                </a:stretch>
              </a:blipFill>
            </p:spPr>
            <p:txBody>
              <a:bodyPr/>
              <a:lstStyle/>
              <a:p>
                <a:r>
                  <a:rPr lang="en-US">
                    <a:noFill/>
                  </a:rPr>
                  <a:t> </a:t>
                </a:r>
              </a:p>
            </p:txBody>
          </p:sp>
        </mc:Fallback>
      </mc:AlternateContent>
      <p:sp>
        <p:nvSpPr>
          <p:cNvPr id="156" name="TextBox 155">
            <a:extLst>
              <a:ext uri="{FF2B5EF4-FFF2-40B4-BE49-F238E27FC236}">
                <a16:creationId xmlns:a16="http://schemas.microsoft.com/office/drawing/2014/main" id="{CD0E3961-6C76-4400-A81D-C1D5E7FAECED}"/>
              </a:ext>
            </a:extLst>
          </p:cNvPr>
          <p:cNvSpPr txBox="1"/>
          <p:nvPr/>
        </p:nvSpPr>
        <p:spPr>
          <a:xfrm>
            <a:off x="7678341" y="12665343"/>
            <a:ext cx="6575744" cy="523220"/>
          </a:xfrm>
          <a:prstGeom prst="rect">
            <a:avLst/>
          </a:prstGeom>
          <a:solidFill>
            <a:schemeClr val="accent6">
              <a:lumMod val="20000"/>
              <a:lumOff val="80000"/>
            </a:schemeClr>
          </a:solidFill>
          <a:ln>
            <a:solidFill>
              <a:schemeClr val="accent6">
                <a:lumMod val="20000"/>
                <a:lumOff val="80000"/>
              </a:schemeClr>
            </a:solidFill>
          </a:ln>
        </p:spPr>
        <p:txBody>
          <a:bodyPr wrap="square" rtlCol="0">
            <a:spAutoFit/>
          </a:bodyPr>
          <a:lstStyle/>
          <a:p>
            <a:pPr algn="ctr"/>
            <a:r>
              <a:rPr lang="en-US" sz="1400" b="1" dirty="0">
                <a:solidFill>
                  <a:schemeClr val="accent6">
                    <a:lumMod val="50000"/>
                  </a:schemeClr>
                </a:solidFill>
              </a:rPr>
              <a:t>Main conclusion: The optimized DA shows a large improvement over the reference DA for all depths and times.</a:t>
            </a:r>
            <a:endParaRPr lang="en-US" sz="1400" dirty="0">
              <a:solidFill>
                <a:schemeClr val="accent6">
                  <a:lumMod val="50000"/>
                </a:schemeClr>
              </a:solidFill>
            </a:endParaRPr>
          </a:p>
        </p:txBody>
      </p:sp>
      <p:sp>
        <p:nvSpPr>
          <p:cNvPr id="157" name="TextBox 156">
            <a:extLst>
              <a:ext uri="{FF2B5EF4-FFF2-40B4-BE49-F238E27FC236}">
                <a16:creationId xmlns:a16="http://schemas.microsoft.com/office/drawing/2014/main" id="{199309E7-1950-43E0-8F03-ED3C31BD9ACA}"/>
              </a:ext>
            </a:extLst>
          </p:cNvPr>
          <p:cNvSpPr txBox="1"/>
          <p:nvPr/>
        </p:nvSpPr>
        <p:spPr>
          <a:xfrm>
            <a:off x="7700847" y="22946455"/>
            <a:ext cx="6528227" cy="738664"/>
          </a:xfrm>
          <a:prstGeom prst="rect">
            <a:avLst/>
          </a:prstGeom>
          <a:solidFill>
            <a:schemeClr val="accent6">
              <a:lumMod val="20000"/>
              <a:lumOff val="80000"/>
            </a:schemeClr>
          </a:solidFill>
          <a:ln>
            <a:solidFill>
              <a:schemeClr val="accent6">
                <a:lumMod val="20000"/>
                <a:lumOff val="80000"/>
              </a:schemeClr>
            </a:solidFill>
          </a:ln>
        </p:spPr>
        <p:txBody>
          <a:bodyPr wrap="square" rtlCol="0">
            <a:spAutoFit/>
          </a:bodyPr>
          <a:lstStyle/>
          <a:p>
            <a:pPr algn="ctr"/>
            <a:r>
              <a:rPr lang="en-US" sz="1400" b="1" dirty="0"/>
              <a:t>​​</a:t>
            </a:r>
            <a:r>
              <a:rPr lang="en-US" sz="1400" b="1" dirty="0">
                <a:solidFill>
                  <a:schemeClr val="accent6">
                    <a:lumMod val="50000"/>
                  </a:schemeClr>
                </a:solidFill>
              </a:rPr>
              <a:t>Both reference and optimized DA are able to capture the high frequency signal present in the mooring observations, with the optimized DA better than the reference DA. Similar performance is found at the North and Middle moorings. </a:t>
            </a:r>
          </a:p>
        </p:txBody>
      </p:sp>
      <p:sp>
        <p:nvSpPr>
          <p:cNvPr id="159" name="Rectangle 158">
            <a:extLst>
              <a:ext uri="{FF2B5EF4-FFF2-40B4-BE49-F238E27FC236}">
                <a16:creationId xmlns:a16="http://schemas.microsoft.com/office/drawing/2014/main" id="{C3A509CB-1A8C-4385-8389-7433D15EB60C}"/>
              </a:ext>
            </a:extLst>
          </p:cNvPr>
          <p:cNvSpPr/>
          <p:nvPr/>
        </p:nvSpPr>
        <p:spPr>
          <a:xfrm>
            <a:off x="7599387" y="23769799"/>
            <a:ext cx="6733374" cy="369332"/>
          </a:xfrm>
          <a:prstGeom prst="rect">
            <a:avLst/>
          </a:prstGeom>
          <a:ln w="38100">
            <a:solidFill>
              <a:schemeClr val="accent6">
                <a:lumMod val="75000"/>
              </a:schemeClr>
            </a:solidFill>
          </a:ln>
        </p:spPr>
        <p:txBody>
          <a:bodyPr wrap="square">
            <a:spAutoFit/>
          </a:bodyPr>
          <a:lstStyle/>
          <a:p>
            <a:pPr algn="ctr"/>
            <a:r>
              <a:rPr lang="en-US" b="1" dirty="0"/>
              <a:t>DA performances - glider steric height</a:t>
            </a:r>
            <a:endParaRPr lang="en-US" sz="1600" b="1" dirty="0"/>
          </a:p>
        </p:txBody>
      </p:sp>
      <p:cxnSp>
        <p:nvCxnSpPr>
          <p:cNvPr id="166" name="Straight Connector 165">
            <a:extLst>
              <a:ext uri="{FF2B5EF4-FFF2-40B4-BE49-F238E27FC236}">
                <a16:creationId xmlns:a16="http://schemas.microsoft.com/office/drawing/2014/main" id="{93BFA7A8-BC0F-4CB4-9E6D-1F1279191F49}"/>
              </a:ext>
            </a:extLst>
          </p:cNvPr>
          <p:cNvCxnSpPr>
            <a:cxnSpLocks/>
          </p:cNvCxnSpPr>
          <p:nvPr/>
        </p:nvCxnSpPr>
        <p:spPr>
          <a:xfrm flipV="1">
            <a:off x="7601439" y="27986797"/>
            <a:ext cx="6752335" cy="16178"/>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70" name="TextBox 169">
            <a:extLst>
              <a:ext uri="{FF2B5EF4-FFF2-40B4-BE49-F238E27FC236}">
                <a16:creationId xmlns:a16="http://schemas.microsoft.com/office/drawing/2014/main" id="{6E6C4501-79D6-4020-B7D0-EB8A97AC0D8F}"/>
              </a:ext>
            </a:extLst>
          </p:cNvPr>
          <p:cNvSpPr txBox="1"/>
          <p:nvPr/>
        </p:nvSpPr>
        <p:spPr>
          <a:xfrm>
            <a:off x="7604405" y="26819420"/>
            <a:ext cx="6640763" cy="523220"/>
          </a:xfrm>
          <a:prstGeom prst="rect">
            <a:avLst/>
          </a:prstGeom>
          <a:noFill/>
        </p:spPr>
        <p:txBody>
          <a:bodyPr wrap="square" rtlCol="0">
            <a:spAutoFit/>
          </a:bodyPr>
          <a:lstStyle/>
          <a:p>
            <a:pPr marL="171450" indent="-171450" algn="just">
              <a:spcBef>
                <a:spcPts val="600"/>
              </a:spcBef>
              <a:buFont typeface="Wingdings" panose="05000000000000000000" pitchFamily="2" charset="2"/>
              <a:buChar char="ü"/>
            </a:pPr>
            <a:r>
              <a:rPr lang="en-US" sz="1400" b="1" dirty="0"/>
              <a:t>The Optimized DA has the closest variability to the glider observation with respect to the Reference DA. </a:t>
            </a:r>
          </a:p>
        </p:txBody>
      </p:sp>
      <p:sp>
        <p:nvSpPr>
          <p:cNvPr id="171" name="TextBox 170">
            <a:extLst>
              <a:ext uri="{FF2B5EF4-FFF2-40B4-BE49-F238E27FC236}">
                <a16:creationId xmlns:a16="http://schemas.microsoft.com/office/drawing/2014/main" id="{2E9E1AD9-DB02-49D3-BE91-9443960B7D78}"/>
              </a:ext>
            </a:extLst>
          </p:cNvPr>
          <p:cNvSpPr txBox="1"/>
          <p:nvPr/>
        </p:nvSpPr>
        <p:spPr>
          <a:xfrm>
            <a:off x="7675065" y="27395585"/>
            <a:ext cx="6510259" cy="523220"/>
          </a:xfrm>
          <a:prstGeom prst="rect">
            <a:avLst/>
          </a:prstGeom>
          <a:solidFill>
            <a:schemeClr val="accent6">
              <a:lumMod val="20000"/>
              <a:lumOff val="80000"/>
            </a:schemeClr>
          </a:solidFill>
          <a:ln>
            <a:solidFill>
              <a:schemeClr val="accent6">
                <a:lumMod val="20000"/>
                <a:lumOff val="80000"/>
              </a:schemeClr>
            </a:solidFill>
          </a:ln>
        </p:spPr>
        <p:txBody>
          <a:bodyPr wrap="square" rtlCol="0">
            <a:spAutoFit/>
          </a:bodyPr>
          <a:lstStyle/>
          <a:p>
            <a:pPr algn="ctr"/>
            <a:r>
              <a:rPr lang="en-US" sz="1400" b="1" dirty="0">
                <a:solidFill>
                  <a:schemeClr val="accent6">
                    <a:lumMod val="50000"/>
                  </a:schemeClr>
                </a:solidFill>
              </a:rPr>
              <a:t>Main conclusion: the DA system reproduces an ocean estimate that matches the withheld glider observations through assimilating mooring data. </a:t>
            </a:r>
          </a:p>
        </p:txBody>
      </p:sp>
      <p:sp>
        <p:nvSpPr>
          <p:cNvPr id="172" name="TextBox 171">
            <a:extLst>
              <a:ext uri="{FF2B5EF4-FFF2-40B4-BE49-F238E27FC236}">
                <a16:creationId xmlns:a16="http://schemas.microsoft.com/office/drawing/2014/main" id="{5030034B-14D5-486C-8982-D8FE06F9DB83}"/>
              </a:ext>
            </a:extLst>
          </p:cNvPr>
          <p:cNvSpPr txBox="1"/>
          <p:nvPr/>
        </p:nvSpPr>
        <p:spPr>
          <a:xfrm>
            <a:off x="8526985" y="25889459"/>
            <a:ext cx="2421264" cy="523220"/>
          </a:xfrm>
          <a:prstGeom prst="rect">
            <a:avLst/>
          </a:prstGeom>
          <a:noFill/>
        </p:spPr>
        <p:txBody>
          <a:bodyPr wrap="square" rtlCol="0">
            <a:spAutoFit/>
          </a:bodyPr>
          <a:lstStyle/>
          <a:p>
            <a:r>
              <a:rPr lang="en-US" sz="1400" b="1" dirty="0"/>
              <a:t>Glider data are independent i.e. not assimilated </a:t>
            </a:r>
          </a:p>
        </p:txBody>
      </p:sp>
      <mc:AlternateContent xmlns:mc="http://schemas.openxmlformats.org/markup-compatibility/2006" xmlns:a14="http://schemas.microsoft.com/office/drawing/2010/main">
        <mc:Choice Requires="a14">
          <p:sp>
            <p:nvSpPr>
              <p:cNvPr id="173" name="TextBox 172">
                <a:extLst>
                  <a:ext uri="{FF2B5EF4-FFF2-40B4-BE49-F238E27FC236}">
                    <a16:creationId xmlns:a16="http://schemas.microsoft.com/office/drawing/2014/main" id="{9AE62B88-6B05-40B5-99AC-5991A94D4C0E}"/>
                  </a:ext>
                </a:extLst>
              </p:cNvPr>
              <p:cNvSpPr txBox="1"/>
              <p:nvPr/>
            </p:nvSpPr>
            <p:spPr>
              <a:xfrm>
                <a:off x="17090051" y="9371132"/>
                <a:ext cx="2000244" cy="49712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type m:val="skw"/>
                          <m:ctrlPr>
                            <a:rPr lang="en-US" sz="1400" i="1" smtClean="0">
                              <a:latin typeface="Cambria Math" panose="02040503050406030204" pitchFamily="18" charset="0"/>
                            </a:rPr>
                          </m:ctrlPr>
                        </m:fPr>
                        <m:num>
                          <m:r>
                            <a:rPr lang="en-US" sz="1400" b="0" i="1" smtClean="0">
                              <a:latin typeface="Cambria Math" panose="02040503050406030204" pitchFamily="18" charset="0"/>
                            </a:rPr>
                            <m:t>𝑒𝑟𝑟𝑜𝑟</m:t>
                          </m:r>
                        </m:num>
                        <m:den>
                          <m:r>
                            <a:rPr lang="en-US" sz="1400" b="0" i="1" smtClean="0">
                              <a:latin typeface="Cambria Math" panose="02040503050406030204" pitchFamily="18" charset="0"/>
                            </a:rPr>
                            <m:t>𝑠𝑖𝑔𝑛𝑎𝑙</m:t>
                          </m:r>
                        </m:den>
                      </m:f>
                      <m:r>
                        <a:rPr lang="en-US" sz="1400" b="0" i="1" smtClean="0">
                          <a:latin typeface="Cambria Math" panose="02040503050406030204" pitchFamily="18" charset="0"/>
                        </a:rPr>
                        <m:t>= </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𝑆𝑇𝐷𝐷</m:t>
                          </m:r>
                        </m:num>
                        <m:den>
                          <m:r>
                            <a:rPr lang="en-US" sz="1400" b="0" i="1" smtClean="0">
                              <a:latin typeface="Cambria Math" panose="02040503050406030204" pitchFamily="18" charset="0"/>
                            </a:rPr>
                            <m:t>𝑆𝑇𝐷</m:t>
                          </m:r>
                        </m:den>
                      </m:f>
                    </m:oMath>
                  </m:oMathPara>
                </a14:m>
                <a:endParaRPr lang="en-US" sz="1400" dirty="0"/>
              </a:p>
            </p:txBody>
          </p:sp>
        </mc:Choice>
        <mc:Fallback xmlns="">
          <p:sp>
            <p:nvSpPr>
              <p:cNvPr id="173" name="TextBox 172">
                <a:extLst>
                  <a:ext uri="{FF2B5EF4-FFF2-40B4-BE49-F238E27FC236}">
                    <a16:creationId xmlns:a16="http://schemas.microsoft.com/office/drawing/2014/main" id="{9AE62B88-6B05-40B5-99AC-5991A94D4C0E}"/>
                  </a:ext>
                </a:extLst>
              </p:cNvPr>
              <p:cNvSpPr txBox="1">
                <a:spLocks noRot="1" noChangeAspect="1" noMove="1" noResize="1" noEditPoints="1" noAdjustHandles="1" noChangeArrowheads="1" noChangeShapeType="1" noTextEdit="1"/>
              </p:cNvSpPr>
              <p:nvPr/>
            </p:nvSpPr>
            <p:spPr>
              <a:xfrm>
                <a:off x="17090051" y="9371132"/>
                <a:ext cx="2000244" cy="497124"/>
              </a:xfrm>
              <a:prstGeom prst="rect">
                <a:avLst/>
              </a:prstGeom>
              <a:blipFill>
                <a:blip r:embed="rId17"/>
                <a:stretch>
                  <a:fillRect t="-58537" b="-124390"/>
                </a:stretch>
              </a:blipFill>
            </p:spPr>
            <p:txBody>
              <a:bodyPr/>
              <a:lstStyle/>
              <a:p>
                <a:r>
                  <a:rPr lang="en-US">
                    <a:noFill/>
                  </a:rPr>
                  <a:t> </a:t>
                </a:r>
              </a:p>
            </p:txBody>
          </p:sp>
        </mc:Fallback>
      </mc:AlternateContent>
      <p:graphicFrame>
        <p:nvGraphicFramePr>
          <p:cNvPr id="179" name="Table 178">
            <a:extLst>
              <a:ext uri="{FF2B5EF4-FFF2-40B4-BE49-F238E27FC236}">
                <a16:creationId xmlns:a16="http://schemas.microsoft.com/office/drawing/2014/main" id="{586AC47B-564D-4BCE-9DCF-5832CA0EC431}"/>
              </a:ext>
            </a:extLst>
          </p:cNvPr>
          <p:cNvGraphicFramePr>
            <a:graphicFrameLocks noGrp="1"/>
          </p:cNvGraphicFramePr>
          <p:nvPr>
            <p:extLst>
              <p:ext uri="{D42A27DB-BD31-4B8C-83A1-F6EECF244321}">
                <p14:modId xmlns:p14="http://schemas.microsoft.com/office/powerpoint/2010/main" val="1218567785"/>
              </p:ext>
            </p:extLst>
          </p:nvPr>
        </p:nvGraphicFramePr>
        <p:xfrm>
          <a:off x="14987255" y="10396424"/>
          <a:ext cx="6492240" cy="3165937"/>
        </p:xfrm>
        <a:graphic>
          <a:graphicData uri="http://schemas.openxmlformats.org/drawingml/2006/table">
            <a:tbl>
              <a:tblPr firstRow="1" firstCol="1" bandRow="1">
                <a:tableStyleId>{5940675A-B579-460E-94D1-54222C63F5DA}</a:tableStyleId>
              </a:tblPr>
              <a:tblGrid>
                <a:gridCol w="1947328">
                  <a:extLst>
                    <a:ext uri="{9D8B030D-6E8A-4147-A177-3AD203B41FA5}">
                      <a16:colId xmlns:a16="http://schemas.microsoft.com/office/drawing/2014/main" val="3831304097"/>
                    </a:ext>
                  </a:extLst>
                </a:gridCol>
                <a:gridCol w="1107359">
                  <a:extLst>
                    <a:ext uri="{9D8B030D-6E8A-4147-A177-3AD203B41FA5}">
                      <a16:colId xmlns:a16="http://schemas.microsoft.com/office/drawing/2014/main" val="3730554693"/>
                    </a:ext>
                  </a:extLst>
                </a:gridCol>
                <a:gridCol w="1208401">
                  <a:extLst>
                    <a:ext uri="{9D8B030D-6E8A-4147-A177-3AD203B41FA5}">
                      <a16:colId xmlns:a16="http://schemas.microsoft.com/office/drawing/2014/main" val="2931273139"/>
                    </a:ext>
                  </a:extLst>
                </a:gridCol>
                <a:gridCol w="1057180">
                  <a:extLst>
                    <a:ext uri="{9D8B030D-6E8A-4147-A177-3AD203B41FA5}">
                      <a16:colId xmlns:a16="http://schemas.microsoft.com/office/drawing/2014/main" val="2598292107"/>
                    </a:ext>
                  </a:extLst>
                </a:gridCol>
                <a:gridCol w="1171972">
                  <a:extLst>
                    <a:ext uri="{9D8B030D-6E8A-4147-A177-3AD203B41FA5}">
                      <a16:colId xmlns:a16="http://schemas.microsoft.com/office/drawing/2014/main" val="128281014"/>
                    </a:ext>
                  </a:extLst>
                </a:gridCol>
              </a:tblGrid>
              <a:tr h="313699">
                <a:tc gridSpan="5">
                  <a:txBody>
                    <a:bodyPr/>
                    <a:lstStyle/>
                    <a:p>
                      <a:pPr marL="0" marR="0" lvl="0" indent="0" algn="ctr" defTabSz="2194560" rtl="0" eaLnBrk="1" fontAlgn="auto" latinLnBrk="0" hangingPunct="1">
                        <a:lnSpc>
                          <a:spcPct val="107000"/>
                        </a:lnSpc>
                        <a:spcBef>
                          <a:spcPts val="0"/>
                        </a:spcBef>
                        <a:spcAft>
                          <a:spcPts val="0"/>
                        </a:spcAft>
                        <a:buClrTx/>
                        <a:buSzTx/>
                        <a:buFontTx/>
                        <a:buNone/>
                        <a:tabLst/>
                        <a:defRPr/>
                      </a:pPr>
                      <a:r>
                        <a:rPr lang="en-US" sz="1400" b="1" dirty="0">
                          <a:solidFill>
                            <a:schemeClr val="bg1"/>
                          </a:solidFill>
                          <a:effectLst/>
                        </a:rPr>
                        <a:t>Steric height (0-500m)</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hMerge="1">
                  <a:txBody>
                    <a:bodyPr/>
                    <a:lstStyle/>
                    <a:p>
                      <a:pPr marL="0" marR="0" algn="just">
                        <a:lnSpc>
                          <a:spcPct val="107000"/>
                        </a:lnSpc>
                        <a:spcBef>
                          <a:spcPts val="1200"/>
                        </a:spcBef>
                        <a:spcAft>
                          <a:spcPts val="12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75000"/>
                      </a:schemeClr>
                    </a:solidFill>
                  </a:tcPr>
                </a:tc>
                <a:tc hMerge="1">
                  <a:txBody>
                    <a:bodyPr/>
                    <a:lstStyle/>
                    <a:p>
                      <a:pPr marL="0" marR="0" algn="just">
                        <a:lnSpc>
                          <a:spcPct val="107000"/>
                        </a:lnSpc>
                        <a:spcBef>
                          <a:spcPts val="1200"/>
                        </a:spcBef>
                        <a:spcAft>
                          <a:spcPts val="6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75000"/>
                      </a:schemeClr>
                    </a:solidFill>
                  </a:tcPr>
                </a:tc>
                <a:tc hMerge="1">
                  <a:txBody>
                    <a:bodyPr/>
                    <a:lstStyle/>
                    <a:p>
                      <a:pPr marL="0" marR="0" algn="just">
                        <a:lnSpc>
                          <a:spcPct val="107000"/>
                        </a:lnSpc>
                        <a:spcBef>
                          <a:spcPts val="1200"/>
                        </a:spcBef>
                        <a:spcAft>
                          <a:spcPts val="6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75000"/>
                      </a:schemeClr>
                    </a:solidFill>
                  </a:tcPr>
                </a:tc>
                <a:tc hMerge="1">
                  <a:txBody>
                    <a:bodyPr/>
                    <a:lstStyle/>
                    <a:p>
                      <a:pPr marL="0" marR="0" algn="just">
                        <a:lnSpc>
                          <a:spcPct val="107000"/>
                        </a:lnSpc>
                        <a:spcBef>
                          <a:spcPts val="1200"/>
                        </a:spcBef>
                        <a:spcAft>
                          <a:spcPts val="6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75000"/>
                      </a:schemeClr>
                    </a:solidFill>
                  </a:tcPr>
                </a:tc>
                <a:extLst>
                  <a:ext uri="{0D108BD9-81ED-4DB2-BD59-A6C34878D82A}">
                    <a16:rowId xmlns:a16="http://schemas.microsoft.com/office/drawing/2014/main" val="1626602627"/>
                  </a:ext>
                </a:extLst>
              </a:tr>
              <a:tr h="476222">
                <a:tc>
                  <a:txBody>
                    <a:bodyPr/>
                    <a:lstStyle/>
                    <a:p>
                      <a:pPr marL="0" marR="0" algn="ctr">
                        <a:lnSpc>
                          <a:spcPct val="107000"/>
                        </a:lnSpc>
                        <a:spcBef>
                          <a:spcPts val="1200"/>
                        </a:spcBef>
                        <a:spcAft>
                          <a:spcPts val="600"/>
                        </a:spcAft>
                      </a:pPr>
                      <a:r>
                        <a:rPr lang="en-US" sz="1400" b="1" dirty="0">
                          <a:solidFill>
                            <a:schemeClr val="bg1"/>
                          </a:solidFill>
                          <a:effectLst/>
                        </a:rPr>
                        <a:t>From north to south</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marL="0" marR="0" algn="ctr">
                        <a:lnSpc>
                          <a:spcPct val="107000"/>
                        </a:lnSpc>
                        <a:spcBef>
                          <a:spcPts val="1200"/>
                        </a:spcBef>
                        <a:spcAft>
                          <a:spcPts val="1200"/>
                        </a:spcAft>
                      </a:pPr>
                      <a:r>
                        <a:rPr lang="en-US" sz="1400" b="1" dirty="0">
                          <a:solidFill>
                            <a:schemeClr val="bg1"/>
                          </a:solidFill>
                          <a:effectLst/>
                        </a:rPr>
                        <a:t>North mooring</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marL="0" marR="0" algn="ctr">
                        <a:lnSpc>
                          <a:spcPct val="107000"/>
                        </a:lnSpc>
                        <a:spcBef>
                          <a:spcPts val="1200"/>
                        </a:spcBef>
                        <a:spcAft>
                          <a:spcPts val="600"/>
                        </a:spcAft>
                      </a:pPr>
                      <a:r>
                        <a:rPr lang="en-US" sz="1400" b="1" dirty="0">
                          <a:solidFill>
                            <a:schemeClr val="bg1"/>
                          </a:solidFill>
                          <a:effectLst/>
                        </a:rPr>
                        <a:t>Middle mooring</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marL="0" marR="0" algn="ctr">
                        <a:lnSpc>
                          <a:spcPct val="107000"/>
                        </a:lnSpc>
                        <a:spcBef>
                          <a:spcPts val="1200"/>
                        </a:spcBef>
                        <a:spcAft>
                          <a:spcPts val="600"/>
                        </a:spcAft>
                      </a:pPr>
                      <a:r>
                        <a:rPr lang="en-US" sz="1400" b="1">
                          <a:solidFill>
                            <a:schemeClr val="bg1"/>
                          </a:solidFill>
                          <a:effectLst/>
                        </a:rPr>
                        <a:t>Glider </a:t>
                      </a:r>
                      <a:endParaRPr lang="en-US" sz="1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marL="0" marR="0" algn="ctr">
                        <a:lnSpc>
                          <a:spcPct val="107000"/>
                        </a:lnSpc>
                        <a:spcBef>
                          <a:spcPts val="1200"/>
                        </a:spcBef>
                        <a:spcAft>
                          <a:spcPts val="600"/>
                        </a:spcAft>
                      </a:pPr>
                      <a:r>
                        <a:rPr lang="en-US" sz="1400" b="1">
                          <a:solidFill>
                            <a:schemeClr val="bg1"/>
                          </a:solidFill>
                          <a:effectLst/>
                        </a:rPr>
                        <a:t>South mooring </a:t>
                      </a:r>
                      <a:endParaRPr lang="en-US" sz="1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751845592"/>
                  </a:ext>
                </a:extLst>
              </a:tr>
              <a:tr h="313699">
                <a:tc>
                  <a:txBody>
                    <a:bodyPr/>
                    <a:lstStyle/>
                    <a:p>
                      <a:pPr marL="0" marR="0" algn="ctr">
                        <a:lnSpc>
                          <a:spcPct val="107000"/>
                        </a:lnSpc>
                        <a:spcBef>
                          <a:spcPts val="1200"/>
                        </a:spcBef>
                        <a:spcAft>
                          <a:spcPts val="600"/>
                        </a:spcAft>
                      </a:pPr>
                      <a:r>
                        <a:rPr lang="en-US" sz="1400" b="1" dirty="0">
                          <a:solidFill>
                            <a:schemeClr val="bg1"/>
                          </a:solidFill>
                          <a:effectLst/>
                        </a:rPr>
                        <a:t>Assimilated/independent</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marL="0" marR="0" algn="ctr">
                        <a:lnSpc>
                          <a:spcPct val="107000"/>
                        </a:lnSpc>
                        <a:spcBef>
                          <a:spcPts val="1200"/>
                        </a:spcBef>
                        <a:spcAft>
                          <a:spcPts val="1200"/>
                        </a:spcAft>
                      </a:pPr>
                      <a:r>
                        <a:rPr lang="en-US" sz="1400" b="1" dirty="0">
                          <a:solidFill>
                            <a:schemeClr val="bg1"/>
                          </a:solidFill>
                          <a:effectLst/>
                        </a:rPr>
                        <a:t>Assimilated </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marL="0" marR="0" algn="ctr">
                        <a:lnSpc>
                          <a:spcPct val="107000"/>
                        </a:lnSpc>
                        <a:spcBef>
                          <a:spcPts val="1200"/>
                        </a:spcBef>
                        <a:spcAft>
                          <a:spcPts val="600"/>
                        </a:spcAft>
                      </a:pPr>
                      <a:r>
                        <a:rPr lang="en-US" sz="1400" b="1" dirty="0">
                          <a:solidFill>
                            <a:schemeClr val="bg1"/>
                          </a:solidFill>
                          <a:effectLst/>
                        </a:rPr>
                        <a:t>Assimilated </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marL="0" marR="0" algn="ctr">
                        <a:lnSpc>
                          <a:spcPct val="107000"/>
                        </a:lnSpc>
                        <a:spcBef>
                          <a:spcPts val="1200"/>
                        </a:spcBef>
                        <a:spcAft>
                          <a:spcPts val="600"/>
                        </a:spcAft>
                      </a:pPr>
                      <a:r>
                        <a:rPr lang="en-US" sz="1400" b="1">
                          <a:solidFill>
                            <a:schemeClr val="bg1"/>
                          </a:solidFill>
                          <a:effectLst/>
                        </a:rPr>
                        <a:t>independent</a:t>
                      </a:r>
                      <a:endParaRPr lang="en-US" sz="1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marL="0" marR="0" algn="ctr">
                        <a:lnSpc>
                          <a:spcPct val="107000"/>
                        </a:lnSpc>
                        <a:spcBef>
                          <a:spcPts val="1200"/>
                        </a:spcBef>
                        <a:spcAft>
                          <a:spcPts val="600"/>
                        </a:spcAft>
                      </a:pPr>
                      <a:r>
                        <a:rPr lang="en-US" sz="1400" b="1" dirty="0">
                          <a:solidFill>
                            <a:schemeClr val="bg1"/>
                          </a:solidFill>
                          <a:effectLst/>
                        </a:rPr>
                        <a:t>Assimilated </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3242374451"/>
                  </a:ext>
                </a:extLst>
              </a:tr>
              <a:tr h="476222">
                <a:tc>
                  <a:txBody>
                    <a:bodyPr/>
                    <a:lstStyle/>
                    <a:p>
                      <a:pPr marL="0" marR="0" algn="ctr">
                        <a:lnSpc>
                          <a:spcPct val="107000"/>
                        </a:lnSpc>
                        <a:spcBef>
                          <a:spcPts val="1200"/>
                        </a:spcBef>
                        <a:spcAft>
                          <a:spcPts val="600"/>
                        </a:spcAft>
                      </a:pPr>
                      <a:r>
                        <a:rPr lang="en-US" sz="1400" b="1" dirty="0">
                          <a:solidFill>
                            <a:schemeClr val="bg1"/>
                          </a:solidFill>
                          <a:effectLst/>
                        </a:rPr>
                        <a:t>Start/end dates</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marL="0" marR="0" algn="ctr">
                        <a:lnSpc>
                          <a:spcPct val="107000"/>
                        </a:lnSpc>
                        <a:spcBef>
                          <a:spcPts val="1200"/>
                        </a:spcBef>
                        <a:spcAft>
                          <a:spcPts val="1200"/>
                        </a:spcAft>
                      </a:pPr>
                      <a:r>
                        <a:rPr lang="en-US" sz="1400" b="1" dirty="0">
                          <a:solidFill>
                            <a:schemeClr val="bg1"/>
                          </a:solidFill>
                          <a:effectLst/>
                        </a:rPr>
                        <a:t>08/09/2019-27/12/2019</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marL="0" marR="0" algn="ctr">
                        <a:lnSpc>
                          <a:spcPct val="107000"/>
                        </a:lnSpc>
                        <a:spcBef>
                          <a:spcPts val="1200"/>
                        </a:spcBef>
                        <a:spcAft>
                          <a:spcPts val="600"/>
                        </a:spcAft>
                      </a:pPr>
                      <a:r>
                        <a:rPr lang="en-US" sz="1400" b="1" dirty="0">
                          <a:solidFill>
                            <a:schemeClr val="bg1"/>
                          </a:solidFill>
                          <a:effectLst/>
                        </a:rPr>
                        <a:t>08/09/2019-27/12/2019</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marL="0" marR="0" lvl="0" indent="0" algn="ctr" defTabSz="2194560" rtl="0" eaLnBrk="1" fontAlgn="auto" latinLnBrk="0" hangingPunct="1">
                        <a:lnSpc>
                          <a:spcPct val="107000"/>
                        </a:lnSpc>
                        <a:spcBef>
                          <a:spcPts val="1200"/>
                        </a:spcBef>
                        <a:spcAft>
                          <a:spcPts val="600"/>
                        </a:spcAft>
                        <a:buClrTx/>
                        <a:buSzTx/>
                        <a:buFontTx/>
                        <a:buNone/>
                        <a:tabLst/>
                        <a:defRPr/>
                      </a:pPr>
                      <a:r>
                        <a:rPr lang="en-US" sz="1400" b="1" dirty="0">
                          <a:solidFill>
                            <a:schemeClr val="bg1"/>
                          </a:solidFill>
                          <a:effectLst/>
                        </a:rPr>
                        <a:t>08/09/2019-22/12/2019</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marL="0" marR="0" algn="ctr">
                        <a:lnSpc>
                          <a:spcPct val="107000"/>
                        </a:lnSpc>
                        <a:spcBef>
                          <a:spcPts val="1200"/>
                        </a:spcBef>
                        <a:spcAft>
                          <a:spcPts val="600"/>
                        </a:spcAft>
                      </a:pPr>
                      <a:r>
                        <a:rPr lang="en-US" sz="1400" b="1" dirty="0">
                          <a:solidFill>
                            <a:schemeClr val="bg1"/>
                          </a:solidFill>
                          <a:effectLst/>
                        </a:rPr>
                        <a:t>08/09/2019-03/12/2019</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746562645"/>
                  </a:ext>
                </a:extLst>
              </a:tr>
              <a:tr h="313699">
                <a:tc>
                  <a:txBody>
                    <a:bodyPr/>
                    <a:lstStyle/>
                    <a:p>
                      <a:pPr marL="0" marR="0" algn="ctr">
                        <a:lnSpc>
                          <a:spcPct val="107000"/>
                        </a:lnSpc>
                        <a:spcBef>
                          <a:spcPts val="1200"/>
                        </a:spcBef>
                        <a:spcAft>
                          <a:spcPts val="600"/>
                        </a:spcAft>
                      </a:pPr>
                      <a:r>
                        <a:rPr lang="en-US" sz="1400" b="1" dirty="0">
                          <a:solidFill>
                            <a:schemeClr val="bg1"/>
                          </a:solidFill>
                          <a:effectLst/>
                        </a:rPr>
                        <a:t>Signal STD (cm)</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marL="0" marR="0" algn="ctr">
                        <a:lnSpc>
                          <a:spcPct val="107000"/>
                        </a:lnSpc>
                        <a:spcBef>
                          <a:spcPts val="1200"/>
                        </a:spcBef>
                        <a:spcAft>
                          <a:spcPts val="1200"/>
                        </a:spcAft>
                      </a:pPr>
                      <a:r>
                        <a:rPr lang="en-US" sz="1400" dirty="0">
                          <a:effectLst/>
                        </a:rPr>
                        <a:t>6.7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1200"/>
                        </a:spcBef>
                        <a:spcAft>
                          <a:spcPts val="600"/>
                        </a:spcAft>
                      </a:pPr>
                      <a:r>
                        <a:rPr lang="en-US" sz="1400" dirty="0">
                          <a:effectLst/>
                        </a:rPr>
                        <a:t>5.8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1200"/>
                        </a:spcBef>
                        <a:spcAft>
                          <a:spcPts val="600"/>
                        </a:spcAft>
                      </a:pPr>
                      <a:r>
                        <a:rPr lang="en-US" sz="1400" dirty="0">
                          <a:effectLst/>
                        </a:rPr>
                        <a:t>5.9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1200"/>
                        </a:spcBef>
                        <a:spcAft>
                          <a:spcPts val="600"/>
                        </a:spcAft>
                      </a:pPr>
                      <a:r>
                        <a:rPr lang="en-US" sz="1400" dirty="0">
                          <a:effectLst/>
                        </a:rPr>
                        <a:t>5.1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55901021"/>
                  </a:ext>
                </a:extLst>
              </a:tr>
              <a:tr h="313699">
                <a:tc>
                  <a:txBody>
                    <a:bodyPr/>
                    <a:lstStyle/>
                    <a:p>
                      <a:pPr marL="0" marR="0" algn="ctr">
                        <a:lnSpc>
                          <a:spcPct val="107000"/>
                        </a:lnSpc>
                        <a:spcBef>
                          <a:spcPts val="1200"/>
                        </a:spcBef>
                        <a:spcAft>
                          <a:spcPts val="600"/>
                        </a:spcAft>
                      </a:pPr>
                      <a:r>
                        <a:rPr lang="en-US" sz="1400" b="1" dirty="0">
                          <a:solidFill>
                            <a:schemeClr val="bg1"/>
                          </a:solidFill>
                          <a:effectLst/>
                        </a:rPr>
                        <a:t>STDD (cm)</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marL="0" marR="0" algn="ctr">
                        <a:lnSpc>
                          <a:spcPct val="107000"/>
                        </a:lnSpc>
                        <a:spcBef>
                          <a:spcPts val="1200"/>
                        </a:spcBef>
                        <a:spcAft>
                          <a:spcPts val="1200"/>
                        </a:spcAft>
                      </a:pPr>
                      <a:r>
                        <a:rPr lang="en-US" sz="1400" dirty="0">
                          <a:effectLst/>
                        </a:rPr>
                        <a:t>1.7 (3.2)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1200"/>
                        </a:spcBef>
                        <a:spcAft>
                          <a:spcPts val="600"/>
                        </a:spcAft>
                      </a:pPr>
                      <a:r>
                        <a:rPr lang="en-US" sz="1400" dirty="0">
                          <a:effectLst/>
                        </a:rPr>
                        <a:t>1.1 (2.4)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1200"/>
                        </a:spcBef>
                        <a:spcAft>
                          <a:spcPts val="600"/>
                        </a:spcAft>
                      </a:pPr>
                      <a:r>
                        <a:rPr lang="en-US" sz="1400">
                          <a:effectLst/>
                        </a:rPr>
                        <a:t>1.5 (2.4)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1200"/>
                        </a:spcBef>
                        <a:spcAft>
                          <a:spcPts val="600"/>
                        </a:spcAft>
                      </a:pPr>
                      <a:r>
                        <a:rPr lang="en-US" sz="1400">
                          <a:effectLst/>
                        </a:rPr>
                        <a:t>1.02 (2.3)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38074385"/>
                  </a:ext>
                </a:extLst>
              </a:tr>
              <a:tr h="313699">
                <a:tc>
                  <a:txBody>
                    <a:bodyPr/>
                    <a:lstStyle/>
                    <a:p>
                      <a:pPr marL="0" marR="0" algn="ctr">
                        <a:lnSpc>
                          <a:spcPct val="107000"/>
                        </a:lnSpc>
                        <a:spcBef>
                          <a:spcPts val="1200"/>
                        </a:spcBef>
                        <a:spcAft>
                          <a:spcPts val="600"/>
                        </a:spcAft>
                      </a:pPr>
                      <a:r>
                        <a:rPr lang="en-US" sz="1400" b="1" dirty="0" err="1">
                          <a:solidFill>
                            <a:schemeClr val="bg1"/>
                          </a:solidFill>
                          <a:effectLst/>
                        </a:rPr>
                        <a:t>MeanD</a:t>
                      </a:r>
                      <a:r>
                        <a:rPr lang="en-US" sz="1400" b="1" dirty="0">
                          <a:solidFill>
                            <a:schemeClr val="bg1"/>
                          </a:solidFill>
                          <a:effectLst/>
                        </a:rPr>
                        <a:t> (cm)</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marL="0" marR="0" algn="ctr">
                        <a:lnSpc>
                          <a:spcPct val="107000"/>
                        </a:lnSpc>
                        <a:spcBef>
                          <a:spcPts val="1200"/>
                        </a:spcBef>
                        <a:spcAft>
                          <a:spcPts val="1200"/>
                        </a:spcAft>
                      </a:pPr>
                      <a:r>
                        <a:rPr lang="en-US" sz="1400" dirty="0">
                          <a:effectLst/>
                        </a:rPr>
                        <a:t>-0.7 (-0.3)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1200"/>
                        </a:spcBef>
                        <a:spcAft>
                          <a:spcPts val="600"/>
                        </a:spcAft>
                      </a:pPr>
                      <a:r>
                        <a:rPr lang="en-US" sz="1400" dirty="0">
                          <a:effectLst/>
                        </a:rPr>
                        <a:t>0.4 (1.1)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1200"/>
                        </a:spcBef>
                        <a:spcAft>
                          <a:spcPts val="600"/>
                        </a:spcAft>
                      </a:pPr>
                      <a:r>
                        <a:rPr lang="en-US" sz="1400" dirty="0">
                          <a:effectLst/>
                        </a:rPr>
                        <a:t>1.7 (2)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1200"/>
                        </a:spcBef>
                        <a:spcAft>
                          <a:spcPts val="600"/>
                        </a:spcAft>
                      </a:pPr>
                      <a:r>
                        <a:rPr lang="en-US" sz="1400" dirty="0">
                          <a:effectLst/>
                        </a:rPr>
                        <a:t>0.4 (1.6)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5668335"/>
                  </a:ext>
                </a:extLst>
              </a:tr>
              <a:tr h="313699">
                <a:tc>
                  <a:txBody>
                    <a:bodyPr/>
                    <a:lstStyle/>
                    <a:p>
                      <a:pPr marL="0" marR="0" algn="ctr">
                        <a:lnSpc>
                          <a:spcPct val="107000"/>
                        </a:lnSpc>
                        <a:spcBef>
                          <a:spcPts val="1200"/>
                        </a:spcBef>
                        <a:spcAft>
                          <a:spcPts val="600"/>
                        </a:spcAft>
                      </a:pPr>
                      <a:r>
                        <a:rPr lang="en-US" sz="1400" b="1" dirty="0">
                          <a:solidFill>
                            <a:schemeClr val="bg1"/>
                          </a:solidFill>
                          <a:effectLst/>
                        </a:rPr>
                        <a:t>error/signal (%)</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marL="0" marR="0" algn="ctr">
                        <a:lnSpc>
                          <a:spcPct val="107000"/>
                        </a:lnSpc>
                        <a:spcBef>
                          <a:spcPts val="1200"/>
                        </a:spcBef>
                        <a:spcAft>
                          <a:spcPts val="1200"/>
                        </a:spcAft>
                      </a:pPr>
                      <a:r>
                        <a:rPr lang="en-US" sz="1400" dirty="0">
                          <a:effectLst/>
                        </a:rPr>
                        <a:t>26% (47%)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1200"/>
                        </a:spcBef>
                        <a:spcAft>
                          <a:spcPts val="600"/>
                        </a:spcAft>
                      </a:pPr>
                      <a:r>
                        <a:rPr lang="en-US" sz="1400" dirty="0">
                          <a:effectLst/>
                        </a:rPr>
                        <a:t>19% (42%)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1200"/>
                        </a:spcBef>
                        <a:spcAft>
                          <a:spcPts val="600"/>
                        </a:spcAft>
                      </a:pPr>
                      <a:r>
                        <a:rPr lang="en-US" sz="1400" dirty="0">
                          <a:effectLst/>
                        </a:rPr>
                        <a:t>25% (40%)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1200"/>
                        </a:spcBef>
                        <a:spcAft>
                          <a:spcPts val="600"/>
                        </a:spcAft>
                      </a:pPr>
                      <a:r>
                        <a:rPr lang="en-US" sz="1400" dirty="0">
                          <a:effectLst/>
                        </a:rPr>
                        <a:t>20% (46%)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44661368"/>
                  </a:ext>
                </a:extLst>
              </a:tr>
            </a:tbl>
          </a:graphicData>
        </a:graphic>
      </p:graphicFrame>
      <p:sp>
        <p:nvSpPr>
          <p:cNvPr id="180" name="TextBox 179">
            <a:extLst>
              <a:ext uri="{FF2B5EF4-FFF2-40B4-BE49-F238E27FC236}">
                <a16:creationId xmlns:a16="http://schemas.microsoft.com/office/drawing/2014/main" id="{D1C31768-96D3-470B-BB3F-4D6EB5C7DD2A}"/>
              </a:ext>
            </a:extLst>
          </p:cNvPr>
          <p:cNvSpPr txBox="1"/>
          <p:nvPr/>
        </p:nvSpPr>
        <p:spPr>
          <a:xfrm>
            <a:off x="14909573" y="13576472"/>
            <a:ext cx="6128314" cy="307777"/>
          </a:xfrm>
          <a:prstGeom prst="rect">
            <a:avLst/>
          </a:prstGeom>
          <a:noFill/>
        </p:spPr>
        <p:txBody>
          <a:bodyPr wrap="square" rtlCol="0">
            <a:spAutoFit/>
          </a:bodyPr>
          <a:lstStyle/>
          <a:p>
            <a:pPr marL="285750" indent="-285750">
              <a:buFont typeface="Wingdings" panose="05000000000000000000" pitchFamily="2" charset="2"/>
              <a:buChar char="Ø"/>
            </a:pPr>
            <a:r>
              <a:rPr lang="en-US" sz="1400" dirty="0"/>
              <a:t>The values in brackets are for the reference DA</a:t>
            </a:r>
          </a:p>
        </p:txBody>
      </p:sp>
      <p:sp>
        <p:nvSpPr>
          <p:cNvPr id="181" name="TextBox 180">
            <a:extLst>
              <a:ext uri="{FF2B5EF4-FFF2-40B4-BE49-F238E27FC236}">
                <a16:creationId xmlns:a16="http://schemas.microsoft.com/office/drawing/2014/main" id="{BD7D5043-7BD0-4E85-96E9-727A8C6ED9F5}"/>
              </a:ext>
            </a:extLst>
          </p:cNvPr>
          <p:cNvSpPr txBox="1"/>
          <p:nvPr/>
        </p:nvSpPr>
        <p:spPr>
          <a:xfrm>
            <a:off x="14964202" y="13929053"/>
            <a:ext cx="6579825" cy="523220"/>
          </a:xfrm>
          <a:prstGeom prst="rect">
            <a:avLst/>
          </a:prstGeom>
          <a:solidFill>
            <a:schemeClr val="accent6">
              <a:lumMod val="20000"/>
              <a:lumOff val="80000"/>
            </a:schemeClr>
          </a:solidFill>
        </p:spPr>
        <p:txBody>
          <a:bodyPr wrap="square" rtlCol="0">
            <a:spAutoFit/>
          </a:bodyPr>
          <a:lstStyle/>
          <a:p>
            <a:pPr algn="ctr"/>
            <a:r>
              <a:rPr lang="en-US" sz="1400" b="1" dirty="0">
                <a:solidFill>
                  <a:schemeClr val="accent6">
                    <a:lumMod val="50000"/>
                  </a:schemeClr>
                </a:solidFill>
              </a:rPr>
              <a:t>The Optimized DA is the best fit to the observations shown by </a:t>
            </a:r>
            <a:r>
              <a:rPr lang="en-US" sz="1400" b="1" dirty="0" err="1">
                <a:solidFill>
                  <a:schemeClr val="accent6">
                    <a:lumMod val="50000"/>
                  </a:schemeClr>
                </a:solidFill>
              </a:rPr>
              <a:t>MeanD</a:t>
            </a:r>
            <a:r>
              <a:rPr lang="en-US" sz="1400" b="1" dirty="0">
                <a:solidFill>
                  <a:schemeClr val="accent6">
                    <a:lumMod val="50000"/>
                  </a:schemeClr>
                </a:solidFill>
              </a:rPr>
              <a:t>, STDD, and the error/signal metrics. </a:t>
            </a:r>
          </a:p>
        </p:txBody>
      </p:sp>
      <p:sp>
        <p:nvSpPr>
          <p:cNvPr id="182" name="TextBox 181">
            <a:extLst>
              <a:ext uri="{FF2B5EF4-FFF2-40B4-BE49-F238E27FC236}">
                <a16:creationId xmlns:a16="http://schemas.microsoft.com/office/drawing/2014/main" id="{BD7AD831-3C42-46BF-B194-178917AED364}"/>
              </a:ext>
            </a:extLst>
          </p:cNvPr>
          <p:cNvSpPr txBox="1"/>
          <p:nvPr/>
        </p:nvSpPr>
        <p:spPr>
          <a:xfrm>
            <a:off x="14881214" y="14536214"/>
            <a:ext cx="6685866" cy="523220"/>
          </a:xfrm>
          <a:prstGeom prst="rect">
            <a:avLst/>
          </a:prstGeom>
          <a:solidFill>
            <a:schemeClr val="accent6">
              <a:lumMod val="75000"/>
            </a:schemeClr>
          </a:solidFill>
          <a:ln>
            <a:solidFill>
              <a:schemeClr val="accent6">
                <a:lumMod val="75000"/>
              </a:schemeClr>
            </a:solidFill>
          </a:ln>
        </p:spPr>
        <p:txBody>
          <a:bodyPr wrap="square" rtlCol="0">
            <a:spAutoFit/>
          </a:bodyPr>
          <a:lstStyle/>
          <a:p>
            <a:pPr algn="ctr"/>
            <a:r>
              <a:rPr lang="en-US" sz="2800" b="1" dirty="0">
                <a:solidFill>
                  <a:schemeClr val="bg1"/>
                </a:solidFill>
              </a:rPr>
              <a:t>Evaluation of DA in the time domain</a:t>
            </a:r>
          </a:p>
        </p:txBody>
      </p:sp>
      <p:pic>
        <p:nvPicPr>
          <p:cNvPr id="184" name="Picture 183">
            <a:extLst>
              <a:ext uri="{FF2B5EF4-FFF2-40B4-BE49-F238E27FC236}">
                <a16:creationId xmlns:a16="http://schemas.microsoft.com/office/drawing/2014/main" id="{F98FDDE7-070D-48E1-B71A-B38F21BDBC01}"/>
              </a:ext>
            </a:extLst>
          </p:cNvPr>
          <p:cNvPicPr>
            <a:picLocks noChangeAspect="1"/>
          </p:cNvPicPr>
          <p:nvPr/>
        </p:nvPicPr>
        <p:blipFill rotWithShape="1">
          <a:blip r:embed="rId18"/>
          <a:srcRect l="6822" r="7160"/>
          <a:stretch/>
        </p:blipFill>
        <p:spPr>
          <a:xfrm>
            <a:off x="15059692" y="15203896"/>
            <a:ext cx="6292382" cy="4114800"/>
          </a:xfrm>
          <a:prstGeom prst="rect">
            <a:avLst/>
          </a:prstGeom>
        </p:spPr>
      </p:pic>
      <p:sp>
        <p:nvSpPr>
          <p:cNvPr id="186" name="TextBox 185">
            <a:extLst>
              <a:ext uri="{FF2B5EF4-FFF2-40B4-BE49-F238E27FC236}">
                <a16:creationId xmlns:a16="http://schemas.microsoft.com/office/drawing/2014/main" id="{31C6340E-3ADF-42B2-9F7C-352CA8658008}"/>
              </a:ext>
            </a:extLst>
          </p:cNvPr>
          <p:cNvSpPr txBox="1"/>
          <p:nvPr/>
        </p:nvSpPr>
        <p:spPr>
          <a:xfrm>
            <a:off x="14884600" y="21188148"/>
            <a:ext cx="6721132" cy="523220"/>
          </a:xfrm>
          <a:prstGeom prst="rect">
            <a:avLst/>
          </a:prstGeom>
          <a:solidFill>
            <a:schemeClr val="accent6">
              <a:lumMod val="75000"/>
            </a:schemeClr>
          </a:solidFill>
          <a:ln>
            <a:solidFill>
              <a:schemeClr val="accent6">
                <a:lumMod val="75000"/>
              </a:schemeClr>
            </a:solidFill>
          </a:ln>
        </p:spPr>
        <p:txBody>
          <a:bodyPr wrap="square" rtlCol="0">
            <a:spAutoFit/>
          </a:bodyPr>
          <a:lstStyle/>
          <a:p>
            <a:pPr algn="ctr"/>
            <a:r>
              <a:rPr lang="en-US" sz="2800" b="1" dirty="0">
                <a:solidFill>
                  <a:schemeClr val="bg1"/>
                </a:solidFill>
              </a:rPr>
              <a:t>Conclusion and future work</a:t>
            </a:r>
          </a:p>
        </p:txBody>
      </p:sp>
      <p:cxnSp>
        <p:nvCxnSpPr>
          <p:cNvPr id="187" name="Straight Connector 186">
            <a:extLst>
              <a:ext uri="{FF2B5EF4-FFF2-40B4-BE49-F238E27FC236}">
                <a16:creationId xmlns:a16="http://schemas.microsoft.com/office/drawing/2014/main" id="{99A12A5F-1FAE-4D88-A927-D7353454476E}"/>
              </a:ext>
            </a:extLst>
          </p:cNvPr>
          <p:cNvCxnSpPr>
            <a:cxnSpLocks/>
          </p:cNvCxnSpPr>
          <p:nvPr/>
        </p:nvCxnSpPr>
        <p:spPr>
          <a:xfrm flipV="1">
            <a:off x="14879362" y="27953884"/>
            <a:ext cx="6716079" cy="33068"/>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90" name="TextBox 189">
            <a:extLst>
              <a:ext uri="{FF2B5EF4-FFF2-40B4-BE49-F238E27FC236}">
                <a16:creationId xmlns:a16="http://schemas.microsoft.com/office/drawing/2014/main" id="{FF601EC0-5F7D-4C49-97C7-20D856C594EA}"/>
              </a:ext>
            </a:extLst>
          </p:cNvPr>
          <p:cNvSpPr txBox="1"/>
          <p:nvPr/>
        </p:nvSpPr>
        <p:spPr>
          <a:xfrm>
            <a:off x="14902928" y="21819256"/>
            <a:ext cx="6664152" cy="5940088"/>
          </a:xfrm>
          <a:prstGeom prst="rect">
            <a:avLst/>
          </a:prstGeom>
          <a:noFill/>
        </p:spPr>
        <p:txBody>
          <a:bodyPr wrap="square" rtlCol="0">
            <a:spAutoFit/>
          </a:bodyPr>
          <a:lstStyle/>
          <a:p>
            <a:pPr algn="just">
              <a:spcBef>
                <a:spcPts val="1200"/>
              </a:spcBef>
            </a:pPr>
            <a:r>
              <a:rPr lang="en-US" sz="1700" dirty="0"/>
              <a:t>We have explored the performance of a 4DVAR DA system designed for the SWOT Cal/Val. We focused on reconstructing fine-scale ocean variability by assimilating the high-frequency in-situ observations collected by the pre-launch SWOT campaign (2019-2020). The performance of the DA system was evaluated against the withheld in-situ observations. We found that: </a:t>
            </a:r>
          </a:p>
          <a:p>
            <a:pPr marL="285750" indent="-285750" algn="just">
              <a:spcBef>
                <a:spcPts val="1200"/>
              </a:spcBef>
              <a:buFont typeface="Wingdings" panose="05000000000000000000" pitchFamily="2" charset="2"/>
              <a:buChar char="ü"/>
            </a:pPr>
            <a:r>
              <a:rPr lang="en-US" sz="1700" dirty="0"/>
              <a:t>Assimilating in-situ T/S profiles from three moorings improves the DA system compare to model forced with HYCOM. The statistics show that the Optimized DA fits to the observations much better than the Reference DA. </a:t>
            </a:r>
          </a:p>
          <a:p>
            <a:pPr marL="285750" indent="-285750" algn="just">
              <a:spcBef>
                <a:spcPts val="1200"/>
              </a:spcBef>
              <a:buFont typeface="Wingdings" panose="05000000000000000000" pitchFamily="2" charset="2"/>
              <a:buChar char="ü"/>
            </a:pPr>
            <a:r>
              <a:rPr lang="en-US" sz="1700" dirty="0"/>
              <a:t>The DA system has a positive impact on the capacity of model to reproduce the independent glider observation through assimilation of mooring observations.</a:t>
            </a:r>
          </a:p>
          <a:p>
            <a:pPr marL="285750" indent="-285750" algn="just">
              <a:spcBef>
                <a:spcPts val="1200"/>
              </a:spcBef>
              <a:buFont typeface="Wingdings" panose="05000000000000000000" pitchFamily="2" charset="2"/>
              <a:buChar char="ü"/>
            </a:pPr>
            <a:r>
              <a:rPr lang="en-US" sz="1700" dirty="0"/>
              <a:t>The regional ECCO was not forced with barotropic tides, but was able to generate baroclinic tides by assimilating high-frequency in-situ observations.  </a:t>
            </a:r>
          </a:p>
          <a:p>
            <a:pPr algn="just">
              <a:spcBef>
                <a:spcPts val="1200"/>
              </a:spcBef>
            </a:pPr>
            <a:r>
              <a:rPr lang="en-US" sz="1700" dirty="0"/>
              <a:t>The future work is to conduct observing system simulation experiments (OSSEs) to prepare the system for assimilating (1) the is-situ data from SWOT post-launch observing system (March-June 2023 and (2) the real SWOT measurements (starting from August 2023).</a:t>
            </a:r>
          </a:p>
        </p:txBody>
      </p:sp>
      <p:sp>
        <p:nvSpPr>
          <p:cNvPr id="29" name="Arrow: Down 28">
            <a:extLst>
              <a:ext uri="{FF2B5EF4-FFF2-40B4-BE49-F238E27FC236}">
                <a16:creationId xmlns:a16="http://schemas.microsoft.com/office/drawing/2014/main" id="{77A32978-DB10-4124-B872-1E6606122917}"/>
              </a:ext>
            </a:extLst>
          </p:cNvPr>
          <p:cNvSpPr/>
          <p:nvPr/>
        </p:nvSpPr>
        <p:spPr>
          <a:xfrm>
            <a:off x="1490702" y="17946920"/>
            <a:ext cx="206038" cy="254507"/>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81A63636-BBD8-443E-9CEA-3D20DD7F192F}"/>
              </a:ext>
            </a:extLst>
          </p:cNvPr>
          <p:cNvSpPr txBox="1"/>
          <p:nvPr/>
        </p:nvSpPr>
        <p:spPr>
          <a:xfrm>
            <a:off x="412437" y="17228404"/>
            <a:ext cx="3710265" cy="738664"/>
          </a:xfrm>
          <a:prstGeom prst="rect">
            <a:avLst/>
          </a:prstGeom>
          <a:noFill/>
        </p:spPr>
        <p:txBody>
          <a:bodyPr wrap="square" rtlCol="0">
            <a:spAutoFit/>
          </a:bodyPr>
          <a:lstStyle/>
          <a:p>
            <a:pPr algn="just"/>
            <a:r>
              <a:rPr lang="en-US" sz="1400" dirty="0"/>
              <a:t>Sea Surface Temperature over the California Current System. </a:t>
            </a:r>
            <a:r>
              <a:rPr lang="en-US" sz="1400" b="1" dirty="0">
                <a:solidFill>
                  <a:schemeClr val="accent6">
                    <a:lumMod val="75000"/>
                  </a:schemeClr>
                </a:solidFill>
              </a:rPr>
              <a:t>The black box shows the Cal/Val site and the domain of the study </a:t>
            </a:r>
          </a:p>
        </p:txBody>
      </p:sp>
      <p:sp>
        <p:nvSpPr>
          <p:cNvPr id="32" name="Rectangle 31">
            <a:extLst>
              <a:ext uri="{FF2B5EF4-FFF2-40B4-BE49-F238E27FC236}">
                <a16:creationId xmlns:a16="http://schemas.microsoft.com/office/drawing/2014/main" id="{D850EC52-6FB3-4FBE-A5F7-FB5D3CFFB900}"/>
              </a:ext>
            </a:extLst>
          </p:cNvPr>
          <p:cNvSpPr/>
          <p:nvPr/>
        </p:nvSpPr>
        <p:spPr>
          <a:xfrm>
            <a:off x="553250" y="18162827"/>
            <a:ext cx="278221" cy="1795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DA53CDC2-D4FC-4BDA-8AC9-A5FE2F647F50}"/>
              </a:ext>
            </a:extLst>
          </p:cNvPr>
          <p:cNvSpPr/>
          <p:nvPr/>
        </p:nvSpPr>
        <p:spPr>
          <a:xfrm>
            <a:off x="3026218" y="18330595"/>
            <a:ext cx="278221" cy="1795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7" name="TextBox 106">
                <a:extLst>
                  <a:ext uri="{FF2B5EF4-FFF2-40B4-BE49-F238E27FC236}">
                    <a16:creationId xmlns:a16="http://schemas.microsoft.com/office/drawing/2014/main" id="{FC0E8F53-B159-46F5-B08F-2F4E2D81F1C0}"/>
                  </a:ext>
                </a:extLst>
              </p:cNvPr>
              <p:cNvSpPr txBox="1"/>
              <p:nvPr/>
            </p:nvSpPr>
            <p:spPr>
              <a:xfrm>
                <a:off x="7726566" y="11810128"/>
                <a:ext cx="3633675" cy="815608"/>
              </a:xfrm>
              <a:prstGeom prst="rect">
                <a:avLst/>
              </a:prstGeom>
              <a:noFill/>
            </p:spPr>
            <p:txBody>
              <a:bodyPr wrap="square" rtlCol="0">
                <a:spAutoFit/>
              </a:bodyPr>
              <a:lstStyle/>
              <a:p>
                <a:pPr>
                  <a:spcBef>
                    <a:spcPts val="300"/>
                  </a:spcBef>
                </a:pPr>
                <a14:m>
                  <m:oMath xmlns:m="http://schemas.openxmlformats.org/officeDocument/2006/math">
                    <m:r>
                      <a:rPr lang="en-US" sz="1400" b="1" i="1" smtClean="0">
                        <a:solidFill>
                          <a:schemeClr val="tx1"/>
                        </a:solidFill>
                        <a:latin typeface="Cambria Math" panose="02040503050406030204" pitchFamily="18" charset="0"/>
                      </a:rPr>
                      <m:t>𝑺𝑻𝑫𝑫</m:t>
                    </m:r>
                    <m:r>
                      <a:rPr lang="en-US" sz="1400" b="1" i="0" smtClean="0">
                        <a:solidFill>
                          <a:schemeClr val="tx1"/>
                        </a:solidFill>
                        <a:latin typeface="Cambria Math" panose="02040503050406030204" pitchFamily="18" charset="0"/>
                      </a:rPr>
                      <m:t>= </m:t>
                    </m:r>
                  </m:oMath>
                </a14:m>
                <a:r>
                  <a:rPr lang="en-US" sz="1400" b="1" dirty="0">
                    <a:solidFill>
                      <a:schemeClr val="tx1"/>
                    </a:solidFill>
                  </a:rPr>
                  <a:t>standard deviation of the difference. </a:t>
                </a:r>
              </a:p>
              <a:p>
                <a:pPr>
                  <a:spcBef>
                    <a:spcPts val="300"/>
                  </a:spcBef>
                </a:pPr>
                <a14:m>
                  <m:oMath xmlns:m="http://schemas.openxmlformats.org/officeDocument/2006/math">
                    <m:r>
                      <a:rPr lang="en-US" sz="1400" b="1" i="1" smtClean="0">
                        <a:solidFill>
                          <a:schemeClr val="tx1"/>
                        </a:solidFill>
                        <a:latin typeface="Cambria Math" panose="02040503050406030204" pitchFamily="18" charset="0"/>
                      </a:rPr>
                      <m:t>𝑴𝒆𝒂𝒏𝑫</m:t>
                    </m:r>
                    <m:r>
                      <a:rPr lang="en-US" sz="1400" b="1" i="0" smtClean="0">
                        <a:solidFill>
                          <a:schemeClr val="tx1"/>
                        </a:solidFill>
                        <a:latin typeface="Cambria Math" panose="02040503050406030204" pitchFamily="18" charset="0"/>
                      </a:rPr>
                      <m:t>= </m:t>
                    </m:r>
                  </m:oMath>
                </a14:m>
                <a:r>
                  <a:rPr lang="en-US" sz="1400" b="1" dirty="0">
                    <a:solidFill>
                      <a:schemeClr val="tx1"/>
                    </a:solidFill>
                  </a:rPr>
                  <a:t> mean of the difference.</a:t>
                </a:r>
              </a:p>
              <a:p>
                <a:pPr>
                  <a:spcBef>
                    <a:spcPts val="300"/>
                  </a:spcBef>
                </a:pPr>
                <a14:m>
                  <m:oMath xmlns:m="http://schemas.openxmlformats.org/officeDocument/2006/math">
                    <m:r>
                      <a:rPr lang="en-US" sz="1400" b="1" i="1" smtClean="0">
                        <a:solidFill>
                          <a:schemeClr val="tx1"/>
                        </a:solidFill>
                        <a:latin typeface="Cambria Math" panose="02040503050406030204" pitchFamily="18" charset="0"/>
                      </a:rPr>
                      <m:t>𝒅𝒊𝒇𝒇𝒆𝒓𝒆𝒏𝒄𝒆</m:t>
                    </m:r>
                    <m:r>
                      <a:rPr lang="en-US" sz="1400" b="1" i="1" smtClean="0">
                        <a:solidFill>
                          <a:schemeClr val="tx1"/>
                        </a:solidFill>
                        <a:latin typeface="Cambria Math" panose="02040503050406030204" pitchFamily="18" charset="0"/>
                      </a:rPr>
                      <m:t>=</m:t>
                    </m:r>
                    <m:r>
                      <a:rPr lang="en-US" sz="1400" b="1" i="1" smtClean="0">
                        <a:solidFill>
                          <a:schemeClr val="tx1"/>
                        </a:solidFill>
                        <a:latin typeface="Cambria Math" panose="02040503050406030204" pitchFamily="18" charset="0"/>
                      </a:rPr>
                      <m:t>𝑶𝒃𝒔𝒆𝒓𝒗𝒂𝒕𝒊𝒐𝒏</m:t>
                    </m:r>
                    <m:r>
                      <a:rPr lang="en-US" sz="1400" b="1" i="1" smtClean="0">
                        <a:solidFill>
                          <a:schemeClr val="tx1"/>
                        </a:solidFill>
                        <a:latin typeface="Cambria Math" panose="02040503050406030204" pitchFamily="18" charset="0"/>
                      </a:rPr>
                      <m:t> −</m:t>
                    </m:r>
                    <m:r>
                      <a:rPr lang="en-US" sz="1400" b="1" i="1" smtClean="0">
                        <a:solidFill>
                          <a:schemeClr val="tx1"/>
                        </a:solidFill>
                        <a:latin typeface="Cambria Math" panose="02040503050406030204" pitchFamily="18" charset="0"/>
                      </a:rPr>
                      <m:t>𝑴𝒐𝒅𝒆𝒍</m:t>
                    </m:r>
                  </m:oMath>
                </a14:m>
                <a:r>
                  <a:rPr lang="en-US" sz="1400" b="1" dirty="0">
                    <a:solidFill>
                      <a:schemeClr val="tx1"/>
                    </a:solidFill>
                  </a:rPr>
                  <a:t>. </a:t>
                </a:r>
              </a:p>
            </p:txBody>
          </p:sp>
        </mc:Choice>
        <mc:Fallback xmlns="">
          <p:sp>
            <p:nvSpPr>
              <p:cNvPr id="107" name="TextBox 106">
                <a:extLst>
                  <a:ext uri="{FF2B5EF4-FFF2-40B4-BE49-F238E27FC236}">
                    <a16:creationId xmlns:a16="http://schemas.microsoft.com/office/drawing/2014/main" id="{FC0E8F53-B159-46F5-B08F-2F4E2D81F1C0}"/>
                  </a:ext>
                </a:extLst>
              </p:cNvPr>
              <p:cNvSpPr txBox="1">
                <a:spLocks noRot="1" noChangeAspect="1" noMove="1" noResize="1" noEditPoints="1" noAdjustHandles="1" noChangeArrowheads="1" noChangeShapeType="1" noTextEdit="1"/>
              </p:cNvSpPr>
              <p:nvPr/>
            </p:nvSpPr>
            <p:spPr>
              <a:xfrm>
                <a:off x="7726566" y="11810128"/>
                <a:ext cx="3633675" cy="815608"/>
              </a:xfrm>
              <a:prstGeom prst="rect">
                <a:avLst/>
              </a:prstGeom>
              <a:blipFill>
                <a:blip r:embed="rId19"/>
                <a:stretch>
                  <a:fillRect t="-746" b="-7463"/>
                </a:stretch>
              </a:blipFill>
            </p:spPr>
            <p:txBody>
              <a:bodyPr/>
              <a:lstStyle/>
              <a:p>
                <a:r>
                  <a:rPr lang="en-US">
                    <a:noFill/>
                  </a:rPr>
                  <a:t> </a:t>
                </a:r>
              </a:p>
            </p:txBody>
          </p:sp>
        </mc:Fallback>
      </mc:AlternateContent>
      <p:sp>
        <p:nvSpPr>
          <p:cNvPr id="42" name="Rectangle 41">
            <a:extLst>
              <a:ext uri="{FF2B5EF4-FFF2-40B4-BE49-F238E27FC236}">
                <a16:creationId xmlns:a16="http://schemas.microsoft.com/office/drawing/2014/main" id="{D7795F68-3760-4066-BAC2-2992B55EFD1E}"/>
              </a:ext>
            </a:extLst>
          </p:cNvPr>
          <p:cNvSpPr/>
          <p:nvPr/>
        </p:nvSpPr>
        <p:spPr>
          <a:xfrm>
            <a:off x="7626574" y="8644267"/>
            <a:ext cx="6698378" cy="523220"/>
          </a:xfrm>
          <a:prstGeom prst="rect">
            <a:avLst/>
          </a:prstGeom>
        </p:spPr>
        <p:txBody>
          <a:bodyPr wrap="square">
            <a:spAutoFit/>
          </a:bodyPr>
          <a:lstStyle/>
          <a:p>
            <a:pPr marL="285750" indent="-285750">
              <a:spcBef>
                <a:spcPts val="300"/>
              </a:spcBef>
              <a:buFont typeface="Wingdings" panose="05000000000000000000" pitchFamily="2" charset="2"/>
              <a:buChar char="Ø"/>
            </a:pPr>
            <a:r>
              <a:rPr lang="en-US" sz="1400" b="1" dirty="0">
                <a:solidFill>
                  <a:schemeClr val="accent6">
                    <a:lumMod val="75000"/>
                  </a:schemeClr>
                </a:solidFill>
              </a:rPr>
              <a:t>The results shown are from the south mooring but the same performance is found at other mooring sites (not shown)</a:t>
            </a:r>
          </a:p>
        </p:txBody>
      </p:sp>
      <p:sp>
        <p:nvSpPr>
          <p:cNvPr id="112" name="Rectangle 111">
            <a:extLst>
              <a:ext uri="{FF2B5EF4-FFF2-40B4-BE49-F238E27FC236}">
                <a16:creationId xmlns:a16="http://schemas.microsoft.com/office/drawing/2014/main" id="{25BC567E-006E-434B-8026-703F93C6FBAE}"/>
              </a:ext>
            </a:extLst>
          </p:cNvPr>
          <p:cNvSpPr/>
          <p:nvPr/>
        </p:nvSpPr>
        <p:spPr>
          <a:xfrm>
            <a:off x="8023150" y="9092552"/>
            <a:ext cx="255963" cy="1375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B2CA23D6-30B9-4752-9307-8E4DA48F76EA}"/>
              </a:ext>
            </a:extLst>
          </p:cNvPr>
          <p:cNvSpPr/>
          <p:nvPr/>
        </p:nvSpPr>
        <p:spPr>
          <a:xfrm>
            <a:off x="11433566" y="9075904"/>
            <a:ext cx="255963" cy="1375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Picture 51">
            <a:extLst>
              <a:ext uri="{FF2B5EF4-FFF2-40B4-BE49-F238E27FC236}">
                <a16:creationId xmlns:a16="http://schemas.microsoft.com/office/drawing/2014/main" id="{EFD29FA8-14CF-48D5-8E37-8D3CF8174B6D}"/>
              </a:ext>
            </a:extLst>
          </p:cNvPr>
          <p:cNvPicPr>
            <a:picLocks noChangeAspect="1"/>
          </p:cNvPicPr>
          <p:nvPr/>
        </p:nvPicPr>
        <p:blipFill>
          <a:blip r:embed="rId20"/>
          <a:stretch>
            <a:fillRect/>
          </a:stretch>
        </p:blipFill>
        <p:spPr>
          <a:xfrm>
            <a:off x="7842158" y="20287158"/>
            <a:ext cx="6273148" cy="2560320"/>
          </a:xfrm>
          <a:prstGeom prst="rect">
            <a:avLst/>
          </a:prstGeom>
        </p:spPr>
      </p:pic>
      <p:pic>
        <p:nvPicPr>
          <p:cNvPr id="56" name="Picture 55">
            <a:extLst>
              <a:ext uri="{FF2B5EF4-FFF2-40B4-BE49-F238E27FC236}">
                <a16:creationId xmlns:a16="http://schemas.microsoft.com/office/drawing/2014/main" id="{6019C977-4BBD-4CE4-AD86-159D9712017A}"/>
              </a:ext>
            </a:extLst>
          </p:cNvPr>
          <p:cNvPicPr>
            <a:picLocks noChangeAspect="1"/>
          </p:cNvPicPr>
          <p:nvPr/>
        </p:nvPicPr>
        <p:blipFill>
          <a:blip r:embed="rId21"/>
          <a:stretch>
            <a:fillRect/>
          </a:stretch>
        </p:blipFill>
        <p:spPr>
          <a:xfrm>
            <a:off x="7779988" y="9183194"/>
            <a:ext cx="6400800" cy="2626595"/>
          </a:xfrm>
          <a:prstGeom prst="rect">
            <a:avLst/>
          </a:prstGeom>
        </p:spPr>
      </p:pic>
      <p:cxnSp>
        <p:nvCxnSpPr>
          <p:cNvPr id="59" name="Straight Connector 58">
            <a:extLst>
              <a:ext uri="{FF2B5EF4-FFF2-40B4-BE49-F238E27FC236}">
                <a16:creationId xmlns:a16="http://schemas.microsoft.com/office/drawing/2014/main" id="{2ECB4EBE-5693-4F21-AE0D-0CD30FEC7357}"/>
              </a:ext>
            </a:extLst>
          </p:cNvPr>
          <p:cNvCxnSpPr/>
          <p:nvPr/>
        </p:nvCxnSpPr>
        <p:spPr>
          <a:xfrm>
            <a:off x="11587523" y="11987092"/>
            <a:ext cx="61472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282C179C-56D8-40DC-A6E4-20F682363EA7}"/>
              </a:ext>
            </a:extLst>
          </p:cNvPr>
          <p:cNvSpPr txBox="1"/>
          <p:nvPr/>
        </p:nvSpPr>
        <p:spPr>
          <a:xfrm>
            <a:off x="12181114" y="11825438"/>
            <a:ext cx="1656798" cy="307777"/>
          </a:xfrm>
          <a:prstGeom prst="rect">
            <a:avLst/>
          </a:prstGeom>
          <a:noFill/>
        </p:spPr>
        <p:txBody>
          <a:bodyPr wrap="square" rtlCol="0">
            <a:spAutoFit/>
          </a:bodyPr>
          <a:lstStyle/>
          <a:p>
            <a:r>
              <a:rPr lang="en-US" sz="1400" b="1" dirty="0">
                <a:solidFill>
                  <a:srgbClr val="FF0000"/>
                </a:solidFill>
              </a:rPr>
              <a:t>Optimized DA</a:t>
            </a:r>
          </a:p>
        </p:txBody>
      </p:sp>
      <p:sp>
        <p:nvSpPr>
          <p:cNvPr id="130" name="TextBox 129">
            <a:extLst>
              <a:ext uri="{FF2B5EF4-FFF2-40B4-BE49-F238E27FC236}">
                <a16:creationId xmlns:a16="http://schemas.microsoft.com/office/drawing/2014/main" id="{282571F4-F5B8-4179-9C6B-1ED6E836D1ED}"/>
              </a:ext>
            </a:extLst>
          </p:cNvPr>
          <p:cNvSpPr txBox="1"/>
          <p:nvPr/>
        </p:nvSpPr>
        <p:spPr>
          <a:xfrm>
            <a:off x="12181114" y="12155927"/>
            <a:ext cx="1656798" cy="307777"/>
          </a:xfrm>
          <a:prstGeom prst="rect">
            <a:avLst/>
          </a:prstGeom>
          <a:noFill/>
        </p:spPr>
        <p:txBody>
          <a:bodyPr wrap="square" rtlCol="0">
            <a:spAutoFit/>
          </a:bodyPr>
          <a:lstStyle/>
          <a:p>
            <a:r>
              <a:rPr lang="en-US" sz="1400" b="1" dirty="0">
                <a:solidFill>
                  <a:srgbClr val="130FB7"/>
                </a:solidFill>
              </a:rPr>
              <a:t>Reference DA</a:t>
            </a:r>
          </a:p>
        </p:txBody>
      </p:sp>
      <p:sp>
        <p:nvSpPr>
          <p:cNvPr id="131" name="TextBox 130">
            <a:extLst>
              <a:ext uri="{FF2B5EF4-FFF2-40B4-BE49-F238E27FC236}">
                <a16:creationId xmlns:a16="http://schemas.microsoft.com/office/drawing/2014/main" id="{49676500-3DDA-4A67-8A5B-AAB2EB79E254}"/>
              </a:ext>
            </a:extLst>
          </p:cNvPr>
          <p:cNvSpPr txBox="1"/>
          <p:nvPr/>
        </p:nvSpPr>
        <p:spPr>
          <a:xfrm>
            <a:off x="15004218" y="19451504"/>
            <a:ext cx="6517355" cy="1631216"/>
          </a:xfrm>
          <a:prstGeom prst="rect">
            <a:avLst/>
          </a:prstGeom>
          <a:solidFill>
            <a:schemeClr val="accent6">
              <a:lumMod val="20000"/>
              <a:lumOff val="80000"/>
            </a:schemeClr>
          </a:solidFill>
          <a:ln w="38100">
            <a:solidFill>
              <a:schemeClr val="accent6">
                <a:lumMod val="20000"/>
                <a:lumOff val="80000"/>
              </a:schemeClr>
            </a:solidFill>
          </a:ln>
        </p:spPr>
        <p:txBody>
          <a:bodyPr wrap="square" rtlCol="0">
            <a:spAutoFit/>
          </a:bodyPr>
          <a:lstStyle/>
          <a:p>
            <a:pPr>
              <a:spcBef>
                <a:spcPts val="600"/>
              </a:spcBef>
              <a:spcAft>
                <a:spcPts val="600"/>
              </a:spcAft>
            </a:pPr>
            <a:r>
              <a:rPr lang="en-US" sz="1400" b="1" dirty="0">
                <a:solidFill>
                  <a:schemeClr val="accent6">
                    <a:lumMod val="50000"/>
                  </a:schemeClr>
                </a:solidFill>
              </a:rPr>
              <a:t>Optimized DA compared to Reference DA:</a:t>
            </a:r>
          </a:p>
          <a:p>
            <a:pPr marL="285750" indent="-285750">
              <a:spcBef>
                <a:spcPts val="600"/>
              </a:spcBef>
              <a:spcAft>
                <a:spcPts val="600"/>
              </a:spcAft>
              <a:buFont typeface="Wingdings" panose="05000000000000000000" pitchFamily="2" charset="2"/>
              <a:buChar char="ü"/>
            </a:pPr>
            <a:r>
              <a:rPr lang="en-US" sz="1400" b="1" dirty="0">
                <a:solidFill>
                  <a:schemeClr val="accent6">
                    <a:lumMod val="50000"/>
                  </a:schemeClr>
                </a:solidFill>
              </a:rPr>
              <a:t>matches the observations much more closely in all three mooring locations at the semi-diurnal period and, to a lesser extent, around the diurnal period with </a:t>
            </a:r>
          </a:p>
          <a:p>
            <a:pPr marL="285750" indent="-285750">
              <a:spcBef>
                <a:spcPts val="600"/>
              </a:spcBef>
              <a:spcAft>
                <a:spcPts val="600"/>
              </a:spcAft>
              <a:buFont typeface="Wingdings" panose="05000000000000000000" pitchFamily="2" charset="2"/>
              <a:buChar char="ü"/>
            </a:pPr>
            <a:r>
              <a:rPr lang="en-US" sz="1400" b="1" dirty="0">
                <a:solidFill>
                  <a:schemeClr val="accent6">
                    <a:lumMod val="50000"/>
                  </a:schemeClr>
                </a:solidFill>
              </a:rPr>
              <a:t>coherence close to one for periods longer than 5 days. </a:t>
            </a:r>
          </a:p>
          <a:p>
            <a:pPr>
              <a:spcBef>
                <a:spcPts val="600"/>
              </a:spcBef>
              <a:spcAft>
                <a:spcPts val="600"/>
              </a:spcAft>
            </a:pPr>
            <a:r>
              <a:rPr lang="en-US" sz="1400" b="1" dirty="0">
                <a:solidFill>
                  <a:schemeClr val="accent6">
                    <a:lumMod val="50000"/>
                  </a:schemeClr>
                </a:solidFill>
              </a:rPr>
              <a:t>None of the DA reproduces the high-frequency variance in observations.</a:t>
            </a:r>
          </a:p>
        </p:txBody>
      </p:sp>
      <p:cxnSp>
        <p:nvCxnSpPr>
          <p:cNvPr id="89" name="Straight Connector 88">
            <a:extLst>
              <a:ext uri="{FF2B5EF4-FFF2-40B4-BE49-F238E27FC236}">
                <a16:creationId xmlns:a16="http://schemas.microsoft.com/office/drawing/2014/main" id="{BB42CA06-D9DD-4711-8725-8AB3B6106AB8}"/>
              </a:ext>
            </a:extLst>
          </p:cNvPr>
          <p:cNvCxnSpPr/>
          <p:nvPr/>
        </p:nvCxnSpPr>
        <p:spPr>
          <a:xfrm>
            <a:off x="11605453" y="12314303"/>
            <a:ext cx="614722" cy="0"/>
          </a:xfrm>
          <a:prstGeom prst="line">
            <a:avLst/>
          </a:prstGeom>
          <a:ln w="28575">
            <a:solidFill>
              <a:srgbClr val="130FB7"/>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0A6587E-D8C7-4A48-BEC4-5BF7CBBFF36A}"/>
              </a:ext>
            </a:extLst>
          </p:cNvPr>
          <p:cNvSpPr txBox="1"/>
          <p:nvPr/>
        </p:nvSpPr>
        <p:spPr>
          <a:xfrm>
            <a:off x="17034759" y="8509072"/>
            <a:ext cx="247184" cy="369332"/>
          </a:xfrm>
          <a:prstGeom prst="rect">
            <a:avLst/>
          </a:prstGeom>
          <a:noFill/>
        </p:spPr>
        <p:txBody>
          <a:bodyPr wrap="none" rtlCol="0">
            <a:spAutoFit/>
          </a:bodyPr>
          <a:lstStyle/>
          <a:p>
            <a:r>
              <a:rPr lang="en-US" dirty="0"/>
              <a:t>;</a:t>
            </a:r>
          </a:p>
        </p:txBody>
      </p:sp>
      <p:sp>
        <p:nvSpPr>
          <p:cNvPr id="91" name="TextBox 90">
            <a:extLst>
              <a:ext uri="{FF2B5EF4-FFF2-40B4-BE49-F238E27FC236}">
                <a16:creationId xmlns:a16="http://schemas.microsoft.com/office/drawing/2014/main" id="{90AC8C14-1FAF-4F62-BB86-B2963A621176}"/>
              </a:ext>
            </a:extLst>
          </p:cNvPr>
          <p:cNvSpPr txBox="1"/>
          <p:nvPr/>
        </p:nvSpPr>
        <p:spPr>
          <a:xfrm>
            <a:off x="16998901" y="9454845"/>
            <a:ext cx="247184" cy="369332"/>
          </a:xfrm>
          <a:prstGeom prst="rect">
            <a:avLst/>
          </a:prstGeom>
          <a:noFill/>
        </p:spPr>
        <p:txBody>
          <a:bodyPr wrap="none" rtlCol="0">
            <a:spAutoFit/>
          </a:bodyPr>
          <a:lstStyle/>
          <a:p>
            <a:r>
              <a:rPr lang="en-US" dirty="0"/>
              <a:t>;</a:t>
            </a:r>
          </a:p>
        </p:txBody>
      </p:sp>
    </p:spTree>
    <p:extLst>
      <p:ext uri="{BB962C8B-B14F-4D97-AF65-F5344CB8AC3E}">
        <p14:creationId xmlns:p14="http://schemas.microsoft.com/office/powerpoint/2010/main" val="187670383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3946</TotalTime>
  <Words>1773</Words>
  <Application>Microsoft Office PowerPoint</Application>
  <PresentationFormat>Custom</PresentationFormat>
  <Paragraphs>142</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Calibri</vt:lpstr>
      <vt:lpstr>Calibri Light</vt:lpstr>
      <vt:lpstr>Cambria Math</vt:lpstr>
      <vt:lpstr>Helvetica</vt:lpstr>
      <vt:lpstr>Symbol</vt:lpstr>
      <vt:lpstr>Times New Roman</vt:lpstr>
      <vt:lpstr>Wingdings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Poster Template Guidelines</dc:title>
  <dc:creator>Chen, Joy (US 183B)</dc:creator>
  <cp:lastModifiedBy>Hong, Sophia (US 1230)</cp:lastModifiedBy>
  <cp:revision>147</cp:revision>
  <dcterms:created xsi:type="dcterms:W3CDTF">2022-08-22T17:05:38Z</dcterms:created>
  <dcterms:modified xsi:type="dcterms:W3CDTF">2022-11-22T21:52:53Z</dcterms:modified>
</cp:coreProperties>
</file>