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096"/>
    <p:restoredTop sz="96405"/>
  </p:normalViewPr>
  <p:slideViewPr>
    <p:cSldViewPr snapToGrid="0">
      <p:cViewPr varScale="1">
        <p:scale>
          <a:sx n="18" d="100"/>
          <a:sy n="18" d="100"/>
        </p:scale>
        <p:origin x="1814"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11/23/2022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2CD07749-F97D-017A-C3E4-C4DB644F441A}"/>
              </a:ext>
            </a:extLst>
          </p:cNvPr>
          <p:cNvGrpSpPr/>
          <p:nvPr/>
        </p:nvGrpSpPr>
        <p:grpSpPr>
          <a:xfrm>
            <a:off x="11115649" y="15838605"/>
            <a:ext cx="10441346" cy="4028983"/>
            <a:chOff x="11115649" y="15838605"/>
            <a:chExt cx="10441346" cy="4028983"/>
          </a:xfrm>
        </p:grpSpPr>
        <p:pic>
          <p:nvPicPr>
            <p:cNvPr id="38" name="Picture 37">
              <a:extLst>
                <a:ext uri="{FF2B5EF4-FFF2-40B4-BE49-F238E27FC236}">
                  <a16:creationId xmlns:a16="http://schemas.microsoft.com/office/drawing/2014/main" id="{73368442-D58D-2275-F257-766AA02925FB}"/>
                </a:ext>
              </a:extLst>
            </p:cNvPr>
            <p:cNvPicPr>
              <a:picLocks noChangeAspect="1"/>
            </p:cNvPicPr>
            <p:nvPr/>
          </p:nvPicPr>
          <p:blipFill>
            <a:blip r:embed="rId2"/>
            <a:stretch>
              <a:fillRect/>
            </a:stretch>
          </p:blipFill>
          <p:spPr>
            <a:xfrm>
              <a:off x="11115649" y="15838605"/>
              <a:ext cx="10121064" cy="4028983"/>
            </a:xfrm>
            <a:prstGeom prst="rect">
              <a:avLst/>
            </a:prstGeom>
          </p:spPr>
        </p:pic>
        <p:pic>
          <p:nvPicPr>
            <p:cNvPr id="54" name="Picture 53">
              <a:extLst>
                <a:ext uri="{FF2B5EF4-FFF2-40B4-BE49-F238E27FC236}">
                  <a16:creationId xmlns:a16="http://schemas.microsoft.com/office/drawing/2014/main" id="{C6D94F4F-04FB-24AE-757F-CCA7BF68FF89}"/>
                </a:ext>
              </a:extLst>
            </p:cNvPr>
            <p:cNvPicPr>
              <a:picLocks noChangeAspect="1"/>
            </p:cNvPicPr>
            <p:nvPr/>
          </p:nvPicPr>
          <p:blipFill rotWithShape="1">
            <a:blip r:embed="rId3"/>
            <a:srcRect l="82835"/>
            <a:stretch/>
          </p:blipFill>
          <p:spPr>
            <a:xfrm>
              <a:off x="21117490" y="16139206"/>
              <a:ext cx="439505" cy="1825113"/>
            </a:xfrm>
            <a:prstGeom prst="rect">
              <a:avLst/>
            </a:prstGeom>
          </p:spPr>
        </p:pic>
      </p:grpSp>
      <p:pic>
        <p:nvPicPr>
          <p:cNvPr id="32" name="Picture 31">
            <a:extLst>
              <a:ext uri="{FF2B5EF4-FFF2-40B4-BE49-F238E27FC236}">
                <a16:creationId xmlns:a16="http://schemas.microsoft.com/office/drawing/2014/main" id="{F1DB92AF-CD51-A8D9-ACE9-6C137FF5B18A}"/>
              </a:ext>
            </a:extLst>
          </p:cNvPr>
          <p:cNvPicPr>
            <a:picLocks noChangeAspect="1"/>
          </p:cNvPicPr>
          <p:nvPr/>
        </p:nvPicPr>
        <p:blipFill rotWithShape="1">
          <a:blip r:embed="rId4"/>
          <a:srcRect r="4999"/>
          <a:stretch/>
        </p:blipFill>
        <p:spPr>
          <a:xfrm>
            <a:off x="17734774" y="10426293"/>
            <a:ext cx="3670531" cy="2899834"/>
          </a:xfrm>
          <a:prstGeom prst="rect">
            <a:avLst/>
          </a:prstGeom>
        </p:spPr>
      </p:pic>
      <p:sp>
        <p:nvSpPr>
          <p:cNvPr id="4" name="Rectangle 3">
            <a:extLst>
              <a:ext uri="{FF2B5EF4-FFF2-40B4-BE49-F238E27FC236}">
                <a16:creationId xmlns:a16="http://schemas.microsoft.com/office/drawing/2014/main" id="{204185AC-9F19-D1B5-3E2C-C165D877F433}"/>
              </a:ext>
            </a:extLst>
          </p:cNvPr>
          <p:cNvSpPr/>
          <p:nvPr/>
        </p:nvSpPr>
        <p:spPr>
          <a:xfrm>
            <a:off x="0" y="13921"/>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348341" y="28552358"/>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348341" y="32057557"/>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429625" y="28574130"/>
            <a:ext cx="13133202"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820717" y="28718697"/>
            <a:ext cx="11876942" cy="4093428"/>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a:t>
            </a:r>
          </a:p>
          <a:p>
            <a:pPr algn="just"/>
            <a:r>
              <a:rPr lang="en-US" sz="2200" dirty="0">
                <a:latin typeface="Arial Narrow" panose="020B0604020202020204" pitchFamily="34" charset="0"/>
                <a:cs typeface="Arial Narrow" panose="020B0604020202020204" pitchFamily="34" charset="0"/>
              </a:rPr>
              <a:t>[A] Cecilia Leung, Leslie </a:t>
            </a:r>
            <a:r>
              <a:rPr lang="en-US" sz="2200" dirty="0" err="1">
                <a:latin typeface="Arial Narrow" panose="020B0604020202020204" pitchFamily="34" charset="0"/>
                <a:cs typeface="Arial Narrow" panose="020B0604020202020204" pitchFamily="34" charset="0"/>
              </a:rPr>
              <a:t>Tamppari</a:t>
            </a:r>
            <a:r>
              <a:rPr lang="en-US" sz="2200" dirty="0">
                <a:latin typeface="Arial Narrow" panose="020B0604020202020204" pitchFamily="34" charset="0"/>
                <a:cs typeface="Arial Narrow" panose="020B0604020202020204" pitchFamily="34" charset="0"/>
              </a:rPr>
              <a:t>, Claire Newman, and Yuan Lian. “Angular Momentum Transfer in Titan’s Stratosphere,”,</a:t>
            </a:r>
            <a:r>
              <a:rPr lang="en-US" sz="2200" dirty="0" err="1">
                <a:latin typeface="Arial Narrow" panose="020B0604020202020204" pitchFamily="34" charset="0"/>
                <a:cs typeface="Arial Narrow" panose="020B0604020202020204" pitchFamily="34" charset="0"/>
              </a:rPr>
              <a:t>Europlanet</a:t>
            </a:r>
            <a:r>
              <a:rPr lang="en-US" sz="2200" dirty="0">
                <a:latin typeface="Arial Narrow" panose="020B0604020202020204" pitchFamily="34" charset="0"/>
                <a:cs typeface="Arial Narrow" panose="020B0604020202020204" pitchFamily="34" charset="0"/>
              </a:rPr>
              <a:t> Science Congress 2022, Granada, Spain, 18–23 Sep 2022, EPSC2022-716, 2022.</a:t>
            </a:r>
          </a:p>
          <a:p>
            <a:pPr algn="just"/>
            <a:r>
              <a:rPr lang="en-US" sz="2200" dirty="0">
                <a:latin typeface="Arial Narrow" panose="020B0604020202020204" pitchFamily="34" charset="0"/>
                <a:cs typeface="Arial Narrow" panose="020B0604020202020204" pitchFamily="34" charset="0"/>
              </a:rPr>
              <a:t>[B] Cecilia Leung, Yuan Lian, Leslie K </a:t>
            </a:r>
            <a:r>
              <a:rPr lang="en-US" sz="2200" dirty="0" err="1">
                <a:latin typeface="Arial Narrow" panose="020B0604020202020204" pitchFamily="34" charset="0"/>
                <a:cs typeface="Arial Narrow" panose="020B0604020202020204" pitchFamily="34" charset="0"/>
              </a:rPr>
              <a:t>Tamppari</a:t>
            </a:r>
            <a:r>
              <a:rPr lang="en-US" sz="2200" dirty="0">
                <a:latin typeface="Arial Narrow" panose="020B0604020202020204" pitchFamily="34" charset="0"/>
                <a:cs typeface="Arial Narrow" panose="020B0604020202020204" pitchFamily="34" charset="0"/>
              </a:rPr>
              <a:t>, Claire E Newman, William G Read, Nathaniel J Livesey, Goutam Chattopadhyay, Sven van </a:t>
            </a:r>
            <a:r>
              <a:rPr lang="en-US" sz="2200" dirty="0" err="1">
                <a:latin typeface="Arial Narrow" panose="020B0604020202020204" pitchFamily="34" charset="0"/>
                <a:cs typeface="Arial Narrow" panose="020B0604020202020204" pitchFamily="34" charset="0"/>
              </a:rPr>
              <a:t>Berkel</a:t>
            </a:r>
            <a:r>
              <a:rPr lang="en-US" sz="2200" dirty="0">
                <a:latin typeface="Arial Narrow" panose="020B0604020202020204" pitchFamily="34" charset="0"/>
                <a:cs typeface="Arial Narrow" panose="020B0604020202020204" pitchFamily="34" charset="0"/>
              </a:rPr>
              <a:t> and Subash </a:t>
            </a:r>
            <a:r>
              <a:rPr lang="en-US" sz="2200" dirty="0" err="1">
                <a:latin typeface="Arial Narrow" panose="020B0604020202020204" pitchFamily="34" charset="0"/>
                <a:cs typeface="Arial Narrow" panose="020B0604020202020204" pitchFamily="34" charset="0"/>
              </a:rPr>
              <a:t>Khanal</a:t>
            </a:r>
            <a:r>
              <a:rPr lang="en-US" sz="2200" dirty="0">
                <a:latin typeface="Arial Narrow" panose="020B0604020202020204" pitchFamily="34" charset="0"/>
                <a:cs typeface="Arial Narrow" panose="020B0604020202020204" pitchFamily="34" charset="0"/>
              </a:rPr>
              <a:t>, (2022) “Angular Momentum Transfer Events in Titan’s Stratosphere,” Abstract ID# 1097675 presented at 2022 AGU Fall Meeting, Chicago, USA. 12-16 Dec 2022.</a:t>
            </a: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i="1" dirty="0">
                <a:solidFill>
                  <a:schemeClr val="accent6">
                    <a:lumMod val="75000"/>
                  </a:schemeClr>
                </a:solidFill>
                <a:latin typeface="Arial" panose="020B0604020202020204" pitchFamily="34" charset="0"/>
              </a:rPr>
              <a:t>520-245-4050 | </a:t>
            </a:r>
            <a:r>
              <a:rPr lang="en-US" altLang="en-US" sz="3000" b="1" i="1" dirty="0" err="1">
                <a:solidFill>
                  <a:schemeClr val="accent6">
                    <a:lumMod val="75000"/>
                  </a:schemeClr>
                </a:solidFill>
                <a:latin typeface="Arial" panose="020B0604020202020204" pitchFamily="34" charset="0"/>
              </a:rPr>
              <a:t>cecilia.leung@jpl.nasa.gov</a:t>
            </a:r>
            <a:endParaRPr lang="en-US" altLang="en-US" sz="3000" i="1" dirty="0">
              <a:solidFill>
                <a:schemeClr val="accent6">
                  <a:lumMod val="75000"/>
                </a:schemeClr>
              </a:solidFill>
              <a:latin typeface="Arial" panose="020B0604020202020204" pitchFamily="34" charset="0"/>
            </a:endParaRPr>
          </a:p>
          <a:p>
            <a:endParaRPr lang="en-US" sz="30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173617" y="2847257"/>
            <a:ext cx="19930736"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Wave Analysis of Titan’s </a:t>
            </a:r>
            <a:r>
              <a:rPr lang="en-US" sz="7200" b="1" dirty="0" err="1">
                <a:solidFill>
                  <a:schemeClr val="bg1"/>
                </a:solidFill>
                <a:latin typeface="Arial" panose="020B0604020202020204" pitchFamily="34" charset="0"/>
                <a:cs typeface="Arial" panose="020B0604020202020204" pitchFamily="34" charset="0"/>
              </a:rPr>
              <a:t>Superrotation</a:t>
            </a:r>
            <a:endParaRPr lang="en-US" sz="72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432E216-21F1-A2C5-49F4-69DE267EBFE5}"/>
              </a:ext>
            </a:extLst>
          </p:cNvPr>
          <p:cNvSpPr txBox="1"/>
          <p:nvPr/>
        </p:nvSpPr>
        <p:spPr>
          <a:xfrm>
            <a:off x="914400" y="4258494"/>
            <a:ext cx="20189952" cy="3662541"/>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Cecilia W.S. Leung, JPL Postdoctoral Fellow (section 322)</a:t>
            </a:r>
          </a:p>
          <a:p>
            <a:pPr algn="ctr"/>
            <a:endParaRPr lang="en-US" sz="40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accent6">
                    <a:lumMod val="20000"/>
                    <a:lumOff val="80000"/>
                  </a:schemeClr>
                </a:solidFill>
                <a:latin typeface="Arial" panose="020B0604020202020204" pitchFamily="34" charset="0"/>
                <a:cs typeface="Arial" panose="020B0604020202020204" pitchFamily="34" charset="0"/>
              </a:rPr>
              <a:t>Co-Investigators: Leslie </a:t>
            </a:r>
            <a:r>
              <a:rPr lang="en-US" sz="3600" b="1" dirty="0" err="1">
                <a:solidFill>
                  <a:schemeClr val="accent6">
                    <a:lumMod val="20000"/>
                    <a:lumOff val="80000"/>
                  </a:schemeClr>
                </a:solidFill>
                <a:latin typeface="Arial" panose="020B0604020202020204" pitchFamily="34" charset="0"/>
                <a:cs typeface="Arial" panose="020B0604020202020204" pitchFamily="34" charset="0"/>
              </a:rPr>
              <a:t>Tamppari</a:t>
            </a:r>
            <a:r>
              <a:rPr lang="en-US" sz="3600" b="1" dirty="0">
                <a:solidFill>
                  <a:schemeClr val="accent6">
                    <a:lumMod val="20000"/>
                    <a:lumOff val="80000"/>
                  </a:schemeClr>
                </a:solidFill>
                <a:latin typeface="Arial" panose="020B0604020202020204" pitchFamily="34" charset="0"/>
                <a:cs typeface="Arial" panose="020B0604020202020204" pitchFamily="34" charset="0"/>
              </a:rPr>
              <a:t> (322), </a:t>
            </a:r>
          </a:p>
          <a:p>
            <a:pPr algn="ctr"/>
            <a:r>
              <a:rPr lang="en-US" sz="3600" b="1" dirty="0">
                <a:solidFill>
                  <a:schemeClr val="accent6">
                    <a:lumMod val="20000"/>
                    <a:lumOff val="80000"/>
                  </a:schemeClr>
                </a:solidFill>
                <a:latin typeface="Arial" panose="020B0604020202020204" pitchFamily="34" charset="0"/>
                <a:cs typeface="Arial" panose="020B0604020202020204" pitchFamily="34" charset="0"/>
              </a:rPr>
              <a:t>Yuan Lian (Aeolis Research), Claire Newman (Aeolis Research)</a:t>
            </a:r>
          </a:p>
          <a:p>
            <a:pPr algn="ctr"/>
            <a:endParaRPr lang="en-US" sz="4000" b="1" dirty="0">
              <a:solidFill>
                <a:schemeClr val="bg1"/>
              </a:solidFill>
              <a:latin typeface="Arial" panose="020B0604020202020204" pitchFamily="34" charset="0"/>
              <a:cs typeface="Arial" panose="020B0604020202020204" pitchFamily="34" charset="0"/>
            </a:endParaRPr>
          </a:p>
          <a:p>
            <a:pPr algn="ctr"/>
            <a:endParaRPr lang="en-US" sz="4000" b="1"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5"/>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357219" y="31684265"/>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a:t>
            </a:r>
            <a:r>
              <a:rPr lang="en-US" sz="2000" b="1" i="0" dirty="0">
                <a:solidFill>
                  <a:srgbClr val="242424"/>
                </a:solidFill>
                <a:effectLst/>
                <a:latin typeface="Calibri" panose="020F0502020204030204" pitchFamily="34" charset="0"/>
              </a:rPr>
              <a:t>PRD-P#009</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2A14578-F27F-BC58-54F3-3DCFA3F89D3F}"/>
              </a:ext>
            </a:extLst>
          </p:cNvPr>
          <p:cNvSpPr txBox="1"/>
          <p:nvPr/>
        </p:nvSpPr>
        <p:spPr>
          <a:xfrm>
            <a:off x="382772" y="9466480"/>
            <a:ext cx="10901469" cy="4093428"/>
          </a:xfrm>
          <a:prstGeom prst="rect">
            <a:avLst/>
          </a:prstGeom>
          <a:solidFill>
            <a:schemeClr val="accent6">
              <a:lumMod val="20000"/>
              <a:lumOff val="80000"/>
              <a:alpha val="50000"/>
            </a:schemeClr>
          </a:solidFill>
          <a:ln w="28575">
            <a:noFill/>
          </a:ln>
        </p:spPr>
        <p:txBody>
          <a:bodyPr wrap="square" rtlCol="0">
            <a:spAutoFit/>
          </a:bodyPr>
          <a:lstStyle/>
          <a:p>
            <a:pPr marL="0" marR="0" algn="just">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Titan’s dynamic atmosphere is laden with organic molecules of </a:t>
            </a:r>
            <a:r>
              <a:rPr lang="en-US" sz="2000" dirty="0" err="1">
                <a:effectLst/>
                <a:latin typeface="Arial" panose="020B0604020202020204" pitchFamily="34" charset="0"/>
                <a:ea typeface="Calibri" panose="020F0502020204030204" pitchFamily="34" charset="0"/>
                <a:cs typeface="Arial" panose="020B0604020202020204" pitchFamily="34" charset="0"/>
              </a:rPr>
              <a:t>astrobiological</a:t>
            </a:r>
            <a:r>
              <a:rPr lang="en-US" sz="2000" dirty="0">
                <a:effectLst/>
                <a:latin typeface="Arial" panose="020B0604020202020204" pitchFamily="34" charset="0"/>
                <a:ea typeface="Calibri" panose="020F0502020204030204" pitchFamily="34" charset="0"/>
                <a:cs typeface="Arial" panose="020B0604020202020204" pitchFamily="34" charset="0"/>
              </a:rPr>
              <a:t> significance. Circulation in the atmospheric determines how complex hydrocarbons, produced in the upper atmosphere, are distributed within the middle and lower atmosphere, influential further chemical and physical processing they undergo, and where they are deposited onto the liquid or solid surface. </a:t>
            </a:r>
          </a:p>
          <a:p>
            <a:pPr marL="0" marR="0" algn="just">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algn="just">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 defining feature of Titan’s atmospheric circulation is the presence of strong, planet-wide </a:t>
            </a:r>
            <a:r>
              <a:rPr lang="en-US" sz="2000" dirty="0" err="1">
                <a:effectLst/>
                <a:latin typeface="Arial" panose="020B0604020202020204" pitchFamily="34" charset="0"/>
                <a:ea typeface="Calibri" panose="020F0502020204030204" pitchFamily="34" charset="0"/>
                <a:cs typeface="Arial" panose="020B0604020202020204" pitchFamily="34" charset="0"/>
              </a:rPr>
              <a:t>superrotation</a:t>
            </a:r>
            <a:r>
              <a:rPr lang="en-US" sz="2000" dirty="0">
                <a:effectLst/>
                <a:latin typeface="Arial" panose="020B0604020202020204" pitchFamily="34" charset="0"/>
                <a:ea typeface="Calibri" panose="020F0502020204030204" pitchFamily="34" charset="0"/>
                <a:cs typeface="Arial" panose="020B0604020202020204" pitchFamily="34" charset="0"/>
              </a:rPr>
              <a:t> in the stratosphere. The mechanisms driving and maintaining Titan’s stratospheric </a:t>
            </a:r>
            <a:r>
              <a:rPr lang="en-US" sz="2000" dirty="0" err="1">
                <a:effectLst/>
                <a:latin typeface="Arial" panose="020B0604020202020204" pitchFamily="34" charset="0"/>
                <a:ea typeface="Calibri" panose="020F0502020204030204" pitchFamily="34" charset="0"/>
                <a:cs typeface="Arial" panose="020B0604020202020204" pitchFamily="34" charset="0"/>
              </a:rPr>
              <a:t>superrotation</a:t>
            </a:r>
            <a:r>
              <a:rPr lang="en-US" sz="2000" dirty="0">
                <a:effectLst/>
                <a:latin typeface="Arial" panose="020B0604020202020204" pitchFamily="34" charset="0"/>
                <a:ea typeface="Calibri" panose="020F0502020204030204" pitchFamily="34" charset="0"/>
                <a:cs typeface="Arial" panose="020B0604020202020204" pitchFamily="34" charset="0"/>
              </a:rPr>
              <a:t> are not well understood. To achieve and sustain equatorial </a:t>
            </a:r>
            <a:r>
              <a:rPr lang="en-US" sz="2000" dirty="0" err="1">
                <a:effectLst/>
                <a:latin typeface="Arial" panose="020B0604020202020204" pitchFamily="34" charset="0"/>
                <a:ea typeface="Calibri" panose="020F0502020204030204" pitchFamily="34" charset="0"/>
                <a:cs typeface="Arial" panose="020B0604020202020204" pitchFamily="34" charset="0"/>
              </a:rPr>
              <a:t>superrotation</a:t>
            </a:r>
            <a:r>
              <a:rPr lang="en-US" sz="2000" dirty="0">
                <a:effectLst/>
                <a:latin typeface="Arial" panose="020B0604020202020204" pitchFamily="34" charset="0"/>
                <a:ea typeface="Calibri" panose="020F0502020204030204" pitchFamily="34" charset="0"/>
                <a:cs typeface="Arial" panose="020B0604020202020204" pitchFamily="34" charset="0"/>
              </a:rPr>
              <a:t>, it is thought that angular momentum must be transported up the angular momentum gradient by wave transport [1]. Yet the exact mechanisms driving stratospheric </a:t>
            </a:r>
            <a:r>
              <a:rPr lang="en-US" sz="2000" dirty="0" err="1">
                <a:effectLst/>
                <a:latin typeface="Arial" panose="020B0604020202020204" pitchFamily="34" charset="0"/>
                <a:ea typeface="Calibri" panose="020F0502020204030204" pitchFamily="34" charset="0"/>
                <a:cs typeface="Arial" panose="020B0604020202020204" pitchFamily="34" charset="0"/>
              </a:rPr>
              <a:t>superrotation</a:t>
            </a:r>
            <a:r>
              <a:rPr lang="en-US" sz="2000" dirty="0">
                <a:effectLst/>
                <a:latin typeface="Arial" panose="020B0604020202020204" pitchFamily="34" charset="0"/>
                <a:ea typeface="Calibri" panose="020F0502020204030204" pitchFamily="34" charset="0"/>
                <a:cs typeface="Arial" panose="020B0604020202020204" pitchFamily="34" charset="0"/>
              </a:rPr>
              <a:t> and whether these waves correlate to waves observed in the upper atmosphere, remain unknown. </a:t>
            </a:r>
          </a:p>
        </p:txBody>
      </p:sp>
      <p:sp>
        <p:nvSpPr>
          <p:cNvPr id="5" name="TextBox 4">
            <a:extLst>
              <a:ext uri="{FF2B5EF4-FFF2-40B4-BE49-F238E27FC236}">
                <a16:creationId xmlns:a16="http://schemas.microsoft.com/office/drawing/2014/main" id="{6B31C41E-B171-E300-F22F-3089087AD7BE}"/>
              </a:ext>
            </a:extLst>
          </p:cNvPr>
          <p:cNvSpPr txBox="1"/>
          <p:nvPr/>
        </p:nvSpPr>
        <p:spPr>
          <a:xfrm>
            <a:off x="382772" y="7727322"/>
            <a:ext cx="21180055" cy="1015663"/>
          </a:xfrm>
          <a:prstGeom prst="rect">
            <a:avLst/>
          </a:prstGeom>
          <a:gradFill flip="none" rotWithShape="1">
            <a:gsLst>
              <a:gs pos="0">
                <a:schemeClr val="accent6">
                  <a:lumMod val="0"/>
                  <a:lumOff val="100000"/>
                </a:schemeClr>
              </a:gs>
              <a:gs pos="74000">
                <a:schemeClr val="accent6">
                  <a:lumMod val="45000"/>
                  <a:lumOff val="55000"/>
                </a:schemeClr>
              </a:gs>
              <a:gs pos="90000">
                <a:schemeClr val="accent6">
                  <a:lumMod val="45000"/>
                  <a:lumOff val="55000"/>
                </a:schemeClr>
              </a:gs>
              <a:gs pos="100000">
                <a:schemeClr val="accent6">
                  <a:lumMod val="30000"/>
                  <a:lumOff val="70000"/>
                </a:schemeClr>
              </a:gs>
            </a:gsLst>
            <a:lin ang="3000000" scaled="0"/>
            <a:tileRect/>
          </a:gradFill>
          <a:ln w="28575">
            <a:solidFill>
              <a:schemeClr val="tx1"/>
            </a:solidFill>
          </a:ln>
        </p:spPr>
        <p:txBody>
          <a:bodyPr wrap="square" rtlCol="0">
            <a:spAutoFit/>
          </a:bodyPr>
          <a:lstStyle/>
          <a:p>
            <a:pPr algn="just"/>
            <a:r>
              <a:rPr lang="en-US" sz="2800" b="1" dirty="0">
                <a:latin typeface="Arial Narrow" panose="020B0604020202020204" pitchFamily="34" charset="0"/>
                <a:cs typeface="Arial Narrow" panose="020B0604020202020204" pitchFamily="34" charset="0"/>
              </a:rPr>
              <a:t>Objective:	</a:t>
            </a:r>
            <a:r>
              <a:rPr lang="en-US" sz="2400" b="1" dirty="0">
                <a:latin typeface="Arial Narrow" panose="020B0604020202020204" pitchFamily="34" charset="0"/>
                <a:cs typeface="Arial Narrow" panose="020B0604020202020204" pitchFamily="34" charset="0"/>
              </a:rPr>
              <a:t> </a:t>
            </a:r>
            <a:r>
              <a:rPr lang="en-US" sz="2400" dirty="0">
                <a:latin typeface="Arial" panose="020B0604020202020204" pitchFamily="34" charset="0"/>
                <a:cs typeface="Arial" panose="020B0604020202020204" pitchFamily="34" charset="0"/>
              </a:rPr>
              <a:t>Characterize the dominant atmospheric wave modes driving and maintaining </a:t>
            </a:r>
            <a:r>
              <a:rPr lang="en-US" sz="2400" dirty="0" err="1">
                <a:latin typeface="Arial" panose="020B0604020202020204" pitchFamily="34" charset="0"/>
                <a:cs typeface="Arial" panose="020B0604020202020204" pitchFamily="34" charset="0"/>
              </a:rPr>
              <a:t>superrotation</a:t>
            </a:r>
            <a:r>
              <a:rPr lang="en-US" sz="2400" dirty="0">
                <a:latin typeface="Arial" panose="020B0604020202020204" pitchFamily="34" charset="0"/>
                <a:cs typeface="Arial" panose="020B0604020202020204" pitchFamily="34" charset="0"/>
              </a:rPr>
              <a:t> in Titan’s atmosphere,</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algn="just"/>
            <a:r>
              <a:rPr lang="en-US" sz="2400" dirty="0">
                <a:latin typeface="Arial" panose="020B0604020202020204" pitchFamily="34" charset="0"/>
                <a:ea typeface="Calibri" panose="020F0502020204030204" pitchFamily="34" charset="0"/>
                <a:cs typeface="Arial" panose="020B0604020202020204" pitchFamily="34" charset="0"/>
              </a:rPr>
              <a:t>				 using a </a:t>
            </a:r>
            <a:r>
              <a:rPr lang="en-US" sz="2400" dirty="0">
                <a:effectLst/>
                <a:latin typeface="Arial" panose="020B0604020202020204" pitchFamily="34" charset="0"/>
                <a:ea typeface="Calibri" panose="020F0502020204030204" pitchFamily="34" charset="0"/>
                <a:cs typeface="Arial" panose="020B0604020202020204" pitchFamily="34" charset="0"/>
              </a:rPr>
              <a:t>combination of </a:t>
            </a:r>
            <a:r>
              <a:rPr lang="en-US" sz="2400" dirty="0" err="1">
                <a:latin typeface="Arial" panose="020B0604020202020204" pitchFamily="34" charset="0"/>
                <a:cs typeface="Arial" panose="020B0604020202020204" pitchFamily="34" charset="0"/>
              </a:rPr>
              <a:t>cospectral</a:t>
            </a:r>
            <a:r>
              <a:rPr lang="en-US" sz="2400" dirty="0">
                <a:latin typeface="Arial" panose="020B0604020202020204" pitchFamily="34" charset="0"/>
                <a:cs typeface="Arial" panose="020B0604020202020204" pitchFamily="34" charset="0"/>
              </a:rPr>
              <a:t> and a spherical harmonic wave analysis methods</a:t>
            </a:r>
            <a:r>
              <a:rPr lang="en-US" sz="2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Arial" panose="020B0604020202020204" pitchFamily="34" charset="0"/>
            </a:endParaRPr>
          </a:p>
          <a:p>
            <a:pPr algn="just"/>
            <a:endParaRPr lang="en-US"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2996BF0F-02E0-E50A-4D61-757A8F3FD614}"/>
              </a:ext>
            </a:extLst>
          </p:cNvPr>
          <p:cNvSpPr txBox="1"/>
          <p:nvPr/>
        </p:nvSpPr>
        <p:spPr>
          <a:xfrm>
            <a:off x="11558808" y="9422528"/>
            <a:ext cx="10171864" cy="1323439"/>
          </a:xfrm>
          <a:prstGeom prst="rect">
            <a:avLst/>
          </a:prstGeom>
          <a:noFill/>
          <a:ln w="28575">
            <a:noFill/>
          </a:ln>
        </p:spPr>
        <p:txBody>
          <a:bodyPr wrap="square" rtlCol="0">
            <a:spAutoFit/>
          </a:bodyPr>
          <a:lstStyle/>
          <a:p>
            <a:pPr algn="just"/>
            <a:r>
              <a:rPr lang="en-US" sz="2000" dirty="0">
                <a:latin typeface="Arial Narrow" panose="020B0604020202020204" pitchFamily="34" charset="0"/>
                <a:cs typeface="Arial Narrow" panose="020B0604020202020204" pitchFamily="34" charset="0"/>
              </a:rPr>
              <a:t>Our analysis uses output from the Titan Weather Research and Forecasting (WRF) Global Circulation Model (GCM) to determine atmospheric state over the span of one Titan year. Plots of </a:t>
            </a:r>
            <a:r>
              <a:rPr lang="en-US" sz="2000" dirty="0" err="1">
                <a:latin typeface="Arial Narrow" panose="020B0604020202020204" pitchFamily="34" charset="0"/>
                <a:cs typeface="Arial Narrow" panose="020B0604020202020204" pitchFamily="34" charset="0"/>
              </a:rPr>
              <a:t>dM</a:t>
            </a:r>
            <a:r>
              <a:rPr lang="en-US" sz="2000" dirty="0">
                <a:latin typeface="Arial Narrow" panose="020B0604020202020204" pitchFamily="34" charset="0"/>
                <a:cs typeface="Arial Narrow" panose="020B0604020202020204" pitchFamily="34" charset="0"/>
              </a:rPr>
              <a:t>/dt and potential energy show specific seasons where detected angular momentum transfer events are hypothesized to contribute to maintaining </a:t>
            </a:r>
            <a:r>
              <a:rPr lang="en-US" sz="2000" dirty="0" err="1">
                <a:latin typeface="Arial Narrow" panose="020B0604020202020204" pitchFamily="34" charset="0"/>
                <a:cs typeface="Arial Narrow" panose="020B0604020202020204" pitchFamily="34" charset="0"/>
              </a:rPr>
              <a:t>superrotation</a:t>
            </a:r>
            <a:r>
              <a:rPr lang="en-US" sz="2000" dirty="0">
                <a:latin typeface="Arial Narrow" panose="020B0604020202020204" pitchFamily="34" charset="0"/>
                <a:cs typeface="Arial Narrow" panose="020B0604020202020204" pitchFamily="34" charset="0"/>
              </a:rPr>
              <a:t> in Titan atmosphere.  </a:t>
            </a:r>
          </a:p>
        </p:txBody>
      </p:sp>
      <p:sp>
        <p:nvSpPr>
          <p:cNvPr id="16" name="TextBox 15">
            <a:extLst>
              <a:ext uri="{FF2B5EF4-FFF2-40B4-BE49-F238E27FC236}">
                <a16:creationId xmlns:a16="http://schemas.microsoft.com/office/drawing/2014/main" id="{B7EB535F-1110-1EE1-789C-AA9C11228455}"/>
              </a:ext>
            </a:extLst>
          </p:cNvPr>
          <p:cNvSpPr txBox="1"/>
          <p:nvPr/>
        </p:nvSpPr>
        <p:spPr>
          <a:xfrm>
            <a:off x="358339" y="8975694"/>
            <a:ext cx="3273945" cy="523220"/>
          </a:xfrm>
          <a:prstGeom prst="rect">
            <a:avLst/>
          </a:prstGeom>
          <a:noFill/>
        </p:spPr>
        <p:txBody>
          <a:bodyPr wrap="square">
            <a:spAutoFit/>
          </a:bodyPr>
          <a:lstStyle/>
          <a:p>
            <a:r>
              <a:rPr lang="en-US" sz="2800" b="1" dirty="0">
                <a:latin typeface="Arial Narrow" panose="020B0604020202020204" pitchFamily="34" charset="0"/>
                <a:cs typeface="Arial Narrow" panose="020B0604020202020204" pitchFamily="34" charset="0"/>
              </a:rPr>
              <a:t>Background		</a:t>
            </a:r>
            <a:endParaRPr lang="en-US" sz="3600" dirty="0"/>
          </a:p>
        </p:txBody>
      </p:sp>
      <p:pic>
        <p:nvPicPr>
          <p:cNvPr id="17" name="Picture 16">
            <a:extLst>
              <a:ext uri="{FF2B5EF4-FFF2-40B4-BE49-F238E27FC236}">
                <a16:creationId xmlns:a16="http://schemas.microsoft.com/office/drawing/2014/main" id="{7E77A755-6A84-331C-0F7D-DA67A2C61D4B}"/>
              </a:ext>
            </a:extLst>
          </p:cNvPr>
          <p:cNvPicPr>
            <a:picLocks noChangeAspect="1"/>
          </p:cNvPicPr>
          <p:nvPr/>
        </p:nvPicPr>
        <p:blipFill>
          <a:blip r:embed="rId6"/>
          <a:stretch>
            <a:fillRect/>
          </a:stretch>
        </p:blipFill>
        <p:spPr>
          <a:xfrm>
            <a:off x="11335215" y="21542650"/>
            <a:ext cx="10091356" cy="4338987"/>
          </a:xfrm>
          <a:prstGeom prst="rect">
            <a:avLst/>
          </a:prstGeom>
        </p:spPr>
      </p:pic>
      <p:sp>
        <p:nvSpPr>
          <p:cNvPr id="20" name="TextBox 19">
            <a:extLst>
              <a:ext uri="{FF2B5EF4-FFF2-40B4-BE49-F238E27FC236}">
                <a16:creationId xmlns:a16="http://schemas.microsoft.com/office/drawing/2014/main" id="{15FCE55D-69BA-0B20-00C8-0B947390F955}"/>
              </a:ext>
            </a:extLst>
          </p:cNvPr>
          <p:cNvSpPr txBox="1"/>
          <p:nvPr/>
        </p:nvSpPr>
        <p:spPr>
          <a:xfrm>
            <a:off x="11558808" y="8975693"/>
            <a:ext cx="9088051" cy="523220"/>
          </a:xfrm>
          <a:prstGeom prst="rect">
            <a:avLst/>
          </a:prstGeom>
          <a:noFill/>
        </p:spPr>
        <p:txBody>
          <a:bodyPr wrap="square">
            <a:spAutoFit/>
          </a:bodyPr>
          <a:lstStyle/>
          <a:p>
            <a:r>
              <a:rPr lang="en-US" sz="2800" b="1" dirty="0">
                <a:latin typeface="Arial Narrow" panose="020B0604020202020204" pitchFamily="34" charset="0"/>
                <a:cs typeface="Arial Narrow" panose="020B0604020202020204" pitchFamily="34" charset="0"/>
              </a:rPr>
              <a:t>Angular Momentum Transfer Events over one Titan Year</a:t>
            </a:r>
            <a:endParaRPr lang="en-US" sz="3600" dirty="0"/>
          </a:p>
        </p:txBody>
      </p:sp>
      <p:sp>
        <p:nvSpPr>
          <p:cNvPr id="21" name="TextBox 20">
            <a:extLst>
              <a:ext uri="{FF2B5EF4-FFF2-40B4-BE49-F238E27FC236}">
                <a16:creationId xmlns:a16="http://schemas.microsoft.com/office/drawing/2014/main" id="{C1469C6C-15AE-A736-C443-1830169336E0}"/>
              </a:ext>
            </a:extLst>
          </p:cNvPr>
          <p:cNvSpPr txBox="1"/>
          <p:nvPr/>
        </p:nvSpPr>
        <p:spPr>
          <a:xfrm>
            <a:off x="289669" y="26438983"/>
            <a:ext cx="21273157" cy="1692771"/>
          </a:xfrm>
          <a:prstGeom prst="rect">
            <a:avLst/>
          </a:prstGeom>
          <a:gradFill flip="none" rotWithShape="1">
            <a:gsLst>
              <a:gs pos="0">
                <a:schemeClr val="accent6">
                  <a:lumMod val="0"/>
                  <a:lumOff val="100000"/>
                </a:schemeClr>
              </a:gs>
              <a:gs pos="74000">
                <a:schemeClr val="accent6">
                  <a:lumMod val="45000"/>
                  <a:lumOff val="55000"/>
                </a:schemeClr>
              </a:gs>
              <a:gs pos="90000">
                <a:schemeClr val="accent6">
                  <a:lumMod val="45000"/>
                  <a:lumOff val="55000"/>
                </a:schemeClr>
              </a:gs>
              <a:gs pos="100000">
                <a:schemeClr val="accent6">
                  <a:lumMod val="30000"/>
                  <a:lumOff val="70000"/>
                </a:schemeClr>
              </a:gs>
            </a:gsLst>
            <a:lin ang="3000000" scaled="0"/>
            <a:tileRect/>
          </a:gradFill>
          <a:ln w="28575">
            <a:solidFill>
              <a:schemeClr val="tx1"/>
            </a:solidFill>
          </a:ln>
        </p:spPr>
        <p:txBody>
          <a:bodyPr wrap="square" rtlCol="0">
            <a:spAutoFit/>
          </a:bodyPr>
          <a:lstStyle/>
          <a:p>
            <a:pPr algn="just"/>
            <a:r>
              <a:rPr lang="en-US" sz="2800" b="1" dirty="0">
                <a:latin typeface="Arial Narrow" panose="020B0604020202020204" pitchFamily="34" charset="0"/>
                <a:cs typeface="Arial Narrow" panose="020B0604020202020204" pitchFamily="34" charset="0"/>
              </a:rPr>
              <a:t>Significance:	</a:t>
            </a:r>
            <a:r>
              <a:rPr lang="en-US" sz="2400" b="1" dirty="0">
                <a:latin typeface="Arial" panose="020B060402020202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While wave analyses from numerical models provide a valuable method to interpret mechanisms driving Titan’s </a:t>
            </a:r>
            <a:r>
              <a:rPr lang="en-US" sz="2200" dirty="0" err="1">
                <a:effectLst/>
                <a:latin typeface="Arial" panose="020B0604020202020204" pitchFamily="34" charset="0"/>
                <a:ea typeface="Calibri" panose="020F0502020204030204" pitchFamily="34" charset="0"/>
                <a:cs typeface="Arial" panose="020B0604020202020204" pitchFamily="34" charset="0"/>
              </a:rPr>
              <a:t>superrotation</a:t>
            </a:r>
            <a:r>
              <a:rPr lang="en-US" sz="2200" dirty="0">
                <a:effectLst/>
                <a:latin typeface="Arial" panose="020B0604020202020204" pitchFamily="34" charset="0"/>
                <a:ea typeface="Calibri" panose="020F0502020204030204" pitchFamily="34" charset="0"/>
                <a:cs typeface="Arial" panose="020B0604020202020204" pitchFamily="34" charset="0"/>
              </a:rPr>
              <a:t>, ultimately, Titan’s atmosphere must be directly measured to fully characterize the dynamical processes resulting in momentum transfer and trace gas transport. A sub-millimeter sounder would be a suitable instrument to directly measure Titan’s temperature and wind profiles, as well as key trace gas abundances. Influences of atmospheric waves can impact tropospheric and near-surface environments (</a:t>
            </a:r>
            <a:r>
              <a:rPr lang="en-US" sz="2200" dirty="0" err="1">
                <a:effectLst/>
                <a:latin typeface="Arial" panose="020B0604020202020204" pitchFamily="34" charset="0"/>
                <a:ea typeface="Calibri" panose="020F0502020204030204" pitchFamily="34" charset="0"/>
                <a:cs typeface="Arial" panose="020B0604020202020204" pitchFamily="34" charset="0"/>
              </a:rPr>
              <a:t>ie</a:t>
            </a:r>
            <a:r>
              <a:rPr lang="en-US" sz="2200" dirty="0">
                <a:effectLst/>
                <a:latin typeface="Arial" panose="020B0604020202020204" pitchFamily="34" charset="0"/>
                <a:ea typeface="Calibri" panose="020F0502020204030204" pitchFamily="34" charset="0"/>
                <a:cs typeface="Arial" panose="020B0604020202020204" pitchFamily="34" charset="0"/>
              </a:rPr>
              <a:t>. winds, methane convection, etc.) with implications for upcoming missions such as Dragonfly.</a:t>
            </a:r>
          </a:p>
          <a:p>
            <a:pPr algn="just"/>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461DBAAB-9E39-18C6-7234-994CBD0D5B38}"/>
              </a:ext>
            </a:extLst>
          </p:cNvPr>
          <p:cNvGrpSpPr/>
          <p:nvPr/>
        </p:nvGrpSpPr>
        <p:grpSpPr>
          <a:xfrm>
            <a:off x="11572755" y="10826428"/>
            <a:ext cx="6371105" cy="2705100"/>
            <a:chOff x="1671897" y="3506327"/>
            <a:chExt cx="8797319" cy="3496466"/>
          </a:xfrm>
        </p:grpSpPr>
        <p:pic>
          <p:nvPicPr>
            <p:cNvPr id="29" name="Picture 28">
              <a:extLst>
                <a:ext uri="{FF2B5EF4-FFF2-40B4-BE49-F238E27FC236}">
                  <a16:creationId xmlns:a16="http://schemas.microsoft.com/office/drawing/2014/main" id="{2C40BC98-4C62-2D1D-120B-E453DA90BE56}"/>
                </a:ext>
              </a:extLst>
            </p:cNvPr>
            <p:cNvPicPr>
              <a:picLocks noChangeAspect="1"/>
            </p:cNvPicPr>
            <p:nvPr/>
          </p:nvPicPr>
          <p:blipFill rotWithShape="1">
            <a:blip r:embed="rId7">
              <a:extLst>
                <a:ext uri="{28A0092B-C50C-407E-A947-70E740481C1C}">
                  <a14:useLocalDpi xmlns:a14="http://schemas.microsoft.com/office/drawing/2010/main" val="0"/>
                </a:ext>
              </a:extLst>
            </a:blip>
            <a:srcRect l="-728" t="49246" r="316" b="-328"/>
            <a:stretch/>
          </p:blipFill>
          <p:spPr>
            <a:xfrm>
              <a:off x="1722784" y="3506327"/>
              <a:ext cx="8746432" cy="3296265"/>
            </a:xfrm>
            <a:prstGeom prst="rect">
              <a:avLst/>
            </a:prstGeom>
          </p:spPr>
        </p:pic>
        <p:sp>
          <p:nvSpPr>
            <p:cNvPr id="30" name="TextBox 29">
              <a:extLst>
                <a:ext uri="{FF2B5EF4-FFF2-40B4-BE49-F238E27FC236}">
                  <a16:creationId xmlns:a16="http://schemas.microsoft.com/office/drawing/2014/main" id="{D7875913-50A2-FBCF-9D2E-4158E3DF6948}"/>
                </a:ext>
              </a:extLst>
            </p:cNvPr>
            <p:cNvSpPr txBox="1"/>
            <p:nvPr/>
          </p:nvSpPr>
          <p:spPr>
            <a:xfrm rot="16200000">
              <a:off x="1325734" y="4620344"/>
              <a:ext cx="1217051" cy="524726"/>
            </a:xfrm>
            <a:prstGeom prst="rect">
              <a:avLst/>
            </a:prstGeom>
            <a:noFill/>
          </p:spPr>
          <p:txBody>
            <a:bodyPr wrap="square" rtlCol="0">
              <a:spAutoFit/>
            </a:bodyPr>
            <a:lstStyle/>
            <a:p>
              <a:r>
                <a:rPr lang="en-US" dirty="0"/>
                <a:t>dM/dt</a:t>
              </a:r>
            </a:p>
          </p:txBody>
        </p:sp>
        <p:sp>
          <p:nvSpPr>
            <p:cNvPr id="31" name="TextBox 30">
              <a:extLst>
                <a:ext uri="{FF2B5EF4-FFF2-40B4-BE49-F238E27FC236}">
                  <a16:creationId xmlns:a16="http://schemas.microsoft.com/office/drawing/2014/main" id="{13D8C732-AD1B-C6C2-41E6-3C409FEA211A}"/>
                </a:ext>
              </a:extLst>
            </p:cNvPr>
            <p:cNvSpPr txBox="1"/>
            <p:nvPr/>
          </p:nvSpPr>
          <p:spPr>
            <a:xfrm>
              <a:off x="4972375" y="6513756"/>
              <a:ext cx="3200647" cy="489037"/>
            </a:xfrm>
            <a:prstGeom prst="rect">
              <a:avLst/>
            </a:prstGeom>
            <a:noFill/>
          </p:spPr>
          <p:txBody>
            <a:bodyPr wrap="square" rtlCol="0">
              <a:spAutoFit/>
            </a:bodyPr>
            <a:lstStyle/>
            <a:p>
              <a:r>
                <a:rPr lang="en-US" dirty="0"/>
                <a:t>Solar Longitude (L</a:t>
              </a:r>
              <a:r>
                <a:rPr lang="en-US" baseline="-25000" dirty="0"/>
                <a:t>s</a:t>
              </a:r>
              <a:r>
                <a:rPr lang="en-US" dirty="0"/>
                <a:t>)</a:t>
              </a:r>
            </a:p>
          </p:txBody>
        </p:sp>
      </p:grpSp>
      <p:sp>
        <p:nvSpPr>
          <p:cNvPr id="34" name="TextBox 33">
            <a:extLst>
              <a:ext uri="{FF2B5EF4-FFF2-40B4-BE49-F238E27FC236}">
                <a16:creationId xmlns:a16="http://schemas.microsoft.com/office/drawing/2014/main" id="{64436A95-2279-7C47-5E40-E03096B652EF}"/>
              </a:ext>
            </a:extLst>
          </p:cNvPr>
          <p:cNvSpPr txBox="1"/>
          <p:nvPr/>
        </p:nvSpPr>
        <p:spPr>
          <a:xfrm>
            <a:off x="11558808" y="13464150"/>
            <a:ext cx="10171864" cy="1077218"/>
          </a:xfrm>
          <a:prstGeom prst="rect">
            <a:avLst/>
          </a:prstGeom>
          <a:noFill/>
        </p:spPr>
        <p:txBody>
          <a:bodyPr wrap="square">
            <a:spAutoFit/>
          </a:bodyPr>
          <a:lstStyle/>
          <a:p>
            <a:pPr algn="just"/>
            <a:r>
              <a:rPr lang="en-US" sz="1600" dirty="0">
                <a:solidFill>
                  <a:schemeClr val="bg1">
                    <a:lumMod val="50000"/>
                  </a:schemeClr>
                </a:solidFill>
                <a:latin typeface="Calibri" panose="020F0502020204030204" pitchFamily="34" charset="0"/>
                <a:cs typeface="Calibri" panose="020F0502020204030204" pitchFamily="34" charset="0"/>
              </a:rPr>
              <a:t>Fig 1. Strength of transfer events as a function of season. </a:t>
            </a:r>
            <a:r>
              <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During the large transfer event near northern winter solstice (L</a:t>
            </a:r>
            <a:r>
              <a:rPr lang="en-US" sz="1600" baseline="-250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t>
            </a:r>
            <a:r>
              <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=260) the region north of 22deg latitude experiences a net decrease in angular momentum, whereas the equatorial region experiences a net increase in angular momentum.</a:t>
            </a:r>
          </a:p>
          <a:p>
            <a:r>
              <a:rPr lang="en-US" sz="1600" dirty="0">
                <a:solidFill>
                  <a:schemeClr val="tx1">
                    <a:lumMod val="50000"/>
                    <a:lumOff val="50000"/>
                  </a:schemeClr>
                </a:solidFill>
                <a:latin typeface="Calibri" panose="020F0502020204030204" pitchFamily="34" charset="0"/>
                <a:cs typeface="Calibri" panose="020F0502020204030204" pitchFamily="34" charset="0"/>
              </a:rPr>
              <a:t> </a:t>
            </a:r>
          </a:p>
        </p:txBody>
      </p:sp>
      <p:pic>
        <p:nvPicPr>
          <p:cNvPr id="36" name="Picture 35">
            <a:extLst>
              <a:ext uri="{FF2B5EF4-FFF2-40B4-BE49-F238E27FC236}">
                <a16:creationId xmlns:a16="http://schemas.microsoft.com/office/drawing/2014/main" id="{ADE32529-C933-B7CE-D2CE-86B94D25DE82}"/>
              </a:ext>
            </a:extLst>
          </p:cNvPr>
          <p:cNvPicPr>
            <a:picLocks noChangeAspect="1"/>
          </p:cNvPicPr>
          <p:nvPr/>
        </p:nvPicPr>
        <p:blipFill rotWithShape="1">
          <a:blip r:embed="rId8"/>
          <a:srcRect b="28186"/>
          <a:stretch/>
        </p:blipFill>
        <p:spPr>
          <a:xfrm>
            <a:off x="227254" y="16143927"/>
            <a:ext cx="10640887" cy="3661123"/>
          </a:xfrm>
          <a:prstGeom prst="rect">
            <a:avLst/>
          </a:prstGeom>
        </p:spPr>
      </p:pic>
      <p:pic>
        <p:nvPicPr>
          <p:cNvPr id="40" name="Picture 39">
            <a:extLst>
              <a:ext uri="{FF2B5EF4-FFF2-40B4-BE49-F238E27FC236}">
                <a16:creationId xmlns:a16="http://schemas.microsoft.com/office/drawing/2014/main" id="{D094D73F-F031-3F9B-766B-80D3755EBCE6}"/>
              </a:ext>
            </a:extLst>
          </p:cNvPr>
          <p:cNvPicPr>
            <a:picLocks noChangeAspect="1"/>
          </p:cNvPicPr>
          <p:nvPr/>
        </p:nvPicPr>
        <p:blipFill>
          <a:blip r:embed="rId9"/>
          <a:stretch>
            <a:fillRect/>
          </a:stretch>
        </p:blipFill>
        <p:spPr>
          <a:xfrm>
            <a:off x="481804" y="21596430"/>
            <a:ext cx="10255768" cy="4462535"/>
          </a:xfrm>
          <a:prstGeom prst="rect">
            <a:avLst/>
          </a:prstGeom>
        </p:spPr>
      </p:pic>
      <p:sp>
        <p:nvSpPr>
          <p:cNvPr id="41" name="TextBox 40">
            <a:extLst>
              <a:ext uri="{FF2B5EF4-FFF2-40B4-BE49-F238E27FC236}">
                <a16:creationId xmlns:a16="http://schemas.microsoft.com/office/drawing/2014/main" id="{A8FE1093-51AC-AB59-A738-AF549A8795D2}"/>
              </a:ext>
            </a:extLst>
          </p:cNvPr>
          <p:cNvSpPr txBox="1"/>
          <p:nvPr/>
        </p:nvSpPr>
        <p:spPr>
          <a:xfrm>
            <a:off x="357219" y="13987304"/>
            <a:ext cx="7520779" cy="523220"/>
          </a:xfrm>
          <a:prstGeom prst="rect">
            <a:avLst/>
          </a:prstGeom>
          <a:noFill/>
        </p:spPr>
        <p:txBody>
          <a:bodyPr wrap="square">
            <a:spAutoFit/>
          </a:bodyPr>
          <a:lstStyle/>
          <a:p>
            <a:r>
              <a:rPr lang="en-US" sz="2800" b="1" dirty="0" err="1">
                <a:latin typeface="Arial Narrow" panose="020B0604020202020204" pitchFamily="34" charset="0"/>
                <a:cs typeface="Arial Narrow" panose="020B0604020202020204" pitchFamily="34" charset="0"/>
              </a:rPr>
              <a:t>Cospectral</a:t>
            </a:r>
            <a:r>
              <a:rPr lang="en-US" sz="2800" b="1" dirty="0">
                <a:latin typeface="Arial Narrow" panose="020B0604020202020204" pitchFamily="34" charset="0"/>
                <a:cs typeface="Arial Narrow" panose="020B0604020202020204" pitchFamily="34" charset="0"/>
              </a:rPr>
              <a:t> &amp; Spherical Harmonic Wave Analysis</a:t>
            </a:r>
            <a:endParaRPr lang="en-US" sz="3600" dirty="0"/>
          </a:p>
        </p:txBody>
      </p:sp>
      <p:sp>
        <p:nvSpPr>
          <p:cNvPr id="43" name="TextBox 42">
            <a:extLst>
              <a:ext uri="{FF2B5EF4-FFF2-40B4-BE49-F238E27FC236}">
                <a16:creationId xmlns:a16="http://schemas.microsoft.com/office/drawing/2014/main" id="{14BADE2C-BC04-CDF0-7DD2-5484F2CBB272}"/>
              </a:ext>
            </a:extLst>
          </p:cNvPr>
          <p:cNvSpPr txBox="1"/>
          <p:nvPr/>
        </p:nvSpPr>
        <p:spPr>
          <a:xfrm>
            <a:off x="350116" y="14488314"/>
            <a:ext cx="10640888" cy="1631216"/>
          </a:xfrm>
          <a:prstGeom prst="rect">
            <a:avLst/>
          </a:prstGeom>
          <a:noFill/>
        </p:spPr>
        <p:txBody>
          <a:bodyPr wrap="square">
            <a:spAutoFit/>
          </a:bodyPr>
          <a:lstStyle/>
          <a:p>
            <a:pPr marL="0" marR="0" algn="just">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During the large transfer event near northern winter solstice, at L</a:t>
            </a:r>
            <a:r>
              <a:rPr lang="en-US" sz="2000" baseline="-25000" dirty="0">
                <a:effectLst/>
                <a:latin typeface="Arial" panose="020B0604020202020204" pitchFamily="34" charset="0"/>
                <a:ea typeface="Calibri" panose="020F0502020204030204" pitchFamily="34" charset="0"/>
                <a:cs typeface="Arial" panose="020B0604020202020204" pitchFamily="34" charset="0"/>
              </a:rPr>
              <a:t>s</a:t>
            </a:r>
            <a:r>
              <a:rPr lang="en-US" sz="2000" dirty="0">
                <a:effectLst/>
                <a:latin typeface="Arial" panose="020B0604020202020204" pitchFamily="34" charset="0"/>
                <a:ea typeface="Calibri" panose="020F0502020204030204" pitchFamily="34" charset="0"/>
                <a:cs typeface="Arial" panose="020B0604020202020204" pitchFamily="34" charset="0"/>
              </a:rPr>
              <a:t>=260, the peak zonally-averaged power spectral density (PSD) of temperature (T) and zonal winds (U) examines how the amplitudes of T &amp; U perturbations varies with time. Decomposition of the horizontally propagating wave into zonal wavenumbers k=1, 2, 3 reveals the dominant wavenumber as a function of latitude associated with the momentum transfer event. </a:t>
            </a:r>
          </a:p>
        </p:txBody>
      </p:sp>
      <p:sp>
        <p:nvSpPr>
          <p:cNvPr id="44" name="TextBox 43">
            <a:extLst>
              <a:ext uri="{FF2B5EF4-FFF2-40B4-BE49-F238E27FC236}">
                <a16:creationId xmlns:a16="http://schemas.microsoft.com/office/drawing/2014/main" id="{246FB791-79BD-78FC-8AD7-375BDD7D490E}"/>
              </a:ext>
            </a:extLst>
          </p:cNvPr>
          <p:cNvSpPr txBox="1"/>
          <p:nvPr/>
        </p:nvSpPr>
        <p:spPr>
          <a:xfrm>
            <a:off x="481805" y="19824746"/>
            <a:ext cx="10216960" cy="584775"/>
          </a:xfrm>
          <a:prstGeom prst="rect">
            <a:avLst/>
          </a:prstGeom>
          <a:noFill/>
        </p:spPr>
        <p:txBody>
          <a:bodyPr wrap="square">
            <a:spAutoFit/>
          </a:bodyPr>
          <a:lstStyle/>
          <a:p>
            <a:pPr algn="just"/>
            <a:r>
              <a:rPr lang="en-US" sz="1600" dirty="0">
                <a:solidFill>
                  <a:schemeClr val="tx1">
                    <a:lumMod val="50000"/>
                    <a:lumOff val="50000"/>
                  </a:schemeClr>
                </a:solidFill>
                <a:latin typeface="Calibri" panose="020F0502020204030204" pitchFamily="34" charset="0"/>
                <a:cs typeface="Calibri" panose="020F0502020204030204" pitchFamily="34" charset="0"/>
              </a:rPr>
              <a:t>Fig 2. </a:t>
            </a:r>
            <a:r>
              <a:rPr lang="en-US" sz="16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PSD of vertically and horizontally propagating waves. Comparison show that the dominant signal derives primarily from a combination of wavenumbers k=1 &amp; 2 with a much smaller residual component from k = 3. </a:t>
            </a:r>
            <a:endParaRPr lang="en-US"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9C1C8EAA-4C0A-E36F-2C83-41656C8D496F}"/>
              </a:ext>
            </a:extLst>
          </p:cNvPr>
          <p:cNvSpPr txBox="1"/>
          <p:nvPr/>
        </p:nvSpPr>
        <p:spPr>
          <a:xfrm>
            <a:off x="11572754" y="19752553"/>
            <a:ext cx="10203016" cy="338554"/>
          </a:xfrm>
          <a:prstGeom prst="rect">
            <a:avLst/>
          </a:prstGeom>
          <a:noFill/>
        </p:spPr>
        <p:txBody>
          <a:bodyPr wrap="square">
            <a:spAutoFit/>
          </a:bodyPr>
          <a:lstStyle/>
          <a:p>
            <a:pPr algn="just"/>
            <a:r>
              <a:rPr lang="en-US" sz="1600" dirty="0">
                <a:solidFill>
                  <a:schemeClr val="bg1">
                    <a:lumMod val="50000"/>
                  </a:schemeClr>
                </a:solidFill>
                <a:latin typeface="Calibri" panose="020F0502020204030204" pitchFamily="34" charset="0"/>
                <a:cs typeface="Calibri" panose="020F0502020204030204" pitchFamily="34" charset="0"/>
              </a:rPr>
              <a:t>Fig 3. PSD of e</a:t>
            </a:r>
            <a:r>
              <a:rPr lang="en-US" sz="1600" dirty="0">
                <a:solidFill>
                  <a:schemeClr val="bg1">
                    <a:lumMod val="50000"/>
                  </a:schemeClr>
                </a:solidFill>
              </a:rPr>
              <a:t>ddy momentum flux </a:t>
            </a:r>
            <a:r>
              <a:rPr lang="en-US" sz="1600" kern="1200" dirty="0">
                <a:solidFill>
                  <a:schemeClr val="bg1">
                    <a:lumMod val="50000"/>
                  </a:schemeClr>
                </a:solidFill>
                <a:effectLst/>
                <a:latin typeface="+mn-lt"/>
                <a:ea typeface="+mn-ea"/>
                <a:cs typeface="+mn-cs"/>
              </a:rPr>
              <a:t>as function of phase speed</a:t>
            </a:r>
            <a:r>
              <a:rPr lang="en-US" sz="1600" dirty="0">
                <a:solidFill>
                  <a:schemeClr val="bg1">
                    <a:lumMod val="50000"/>
                  </a:schemeClr>
                </a:solidFill>
              </a:rPr>
              <a:t> at 50Pa and 80 Pa pressure levels. </a:t>
            </a:r>
            <a:r>
              <a:rPr lang="en-US" sz="1600" dirty="0">
                <a:solidFill>
                  <a:schemeClr val="bg1">
                    <a:lumMod val="50000"/>
                  </a:schemeClr>
                </a:solidFill>
                <a:latin typeface="Calibri" panose="020F0502020204030204" pitchFamily="34" charset="0"/>
                <a:cs typeface="Calibri" panose="020F0502020204030204" pitchFamily="34" charset="0"/>
              </a:rPr>
              <a:t> </a:t>
            </a:r>
          </a:p>
        </p:txBody>
      </p:sp>
      <p:sp>
        <p:nvSpPr>
          <p:cNvPr id="46" name="TextBox 45">
            <a:extLst>
              <a:ext uri="{FF2B5EF4-FFF2-40B4-BE49-F238E27FC236}">
                <a16:creationId xmlns:a16="http://schemas.microsoft.com/office/drawing/2014/main" id="{3EE05942-FCDE-7DC2-B7EB-40E95CD291B1}"/>
              </a:ext>
            </a:extLst>
          </p:cNvPr>
          <p:cNvSpPr txBox="1"/>
          <p:nvPr/>
        </p:nvSpPr>
        <p:spPr>
          <a:xfrm>
            <a:off x="11609607" y="25820795"/>
            <a:ext cx="9953219" cy="338554"/>
          </a:xfrm>
          <a:prstGeom prst="rect">
            <a:avLst/>
          </a:prstGeom>
          <a:noFill/>
        </p:spPr>
        <p:txBody>
          <a:bodyPr wrap="square">
            <a:spAutoFit/>
          </a:bodyPr>
          <a:lstStyle/>
          <a:p>
            <a:r>
              <a:rPr lang="en-US" sz="1600" dirty="0">
                <a:solidFill>
                  <a:schemeClr val="tx1">
                    <a:lumMod val="50000"/>
                    <a:lumOff val="50000"/>
                  </a:schemeClr>
                </a:solidFill>
                <a:latin typeface="Calibri" panose="020F0502020204030204" pitchFamily="34" charset="0"/>
                <a:cs typeface="Calibri" panose="020F0502020204030204" pitchFamily="34" charset="0"/>
              </a:rPr>
              <a:t>Fig 5. Time evolution of the temperature PSD and eddy momentum flux during the onset, peak, and </a:t>
            </a:r>
            <a:r>
              <a:rPr lang="en-US" sz="1600" dirty="0">
                <a:solidFill>
                  <a:schemeClr val="bg1">
                    <a:lumMod val="50000"/>
                  </a:schemeClr>
                </a:solidFill>
                <a:latin typeface="Calibri" panose="020F0502020204030204" pitchFamily="34" charset="0"/>
                <a:cs typeface="Calibri" panose="020F0502020204030204" pitchFamily="34" charset="0"/>
              </a:rPr>
              <a:t>decay at </a:t>
            </a:r>
            <a:r>
              <a:rPr lang="en-US" sz="16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L</a:t>
            </a:r>
            <a:r>
              <a:rPr lang="en-US" sz="1600" baseline="-25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s</a:t>
            </a:r>
            <a:r>
              <a:rPr lang="en-US" sz="16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=260.</a:t>
            </a:r>
            <a:r>
              <a:rPr lang="en-US" sz="1600" dirty="0">
                <a:solidFill>
                  <a:schemeClr val="bg1">
                    <a:lumMod val="50000"/>
                  </a:schemeClr>
                </a:solidFill>
                <a:latin typeface="Calibri" panose="020F0502020204030204" pitchFamily="34" charset="0"/>
                <a:cs typeface="Calibri" panose="020F0502020204030204" pitchFamily="34" charset="0"/>
              </a:rPr>
              <a:t>   </a:t>
            </a:r>
          </a:p>
        </p:txBody>
      </p:sp>
      <p:sp>
        <p:nvSpPr>
          <p:cNvPr id="48" name="TextBox 47">
            <a:extLst>
              <a:ext uri="{FF2B5EF4-FFF2-40B4-BE49-F238E27FC236}">
                <a16:creationId xmlns:a16="http://schemas.microsoft.com/office/drawing/2014/main" id="{D6F6D0EF-E3AC-AE4D-4002-4BCD67373FF1}"/>
              </a:ext>
            </a:extLst>
          </p:cNvPr>
          <p:cNvSpPr txBox="1"/>
          <p:nvPr/>
        </p:nvSpPr>
        <p:spPr>
          <a:xfrm>
            <a:off x="577700" y="25822096"/>
            <a:ext cx="10121064" cy="338554"/>
          </a:xfrm>
          <a:prstGeom prst="rect">
            <a:avLst/>
          </a:prstGeom>
          <a:noFill/>
        </p:spPr>
        <p:txBody>
          <a:bodyPr wrap="square">
            <a:spAutoFit/>
          </a:bodyPr>
          <a:lstStyle/>
          <a:p>
            <a:r>
              <a:rPr lang="en-US" sz="1600" dirty="0">
                <a:solidFill>
                  <a:schemeClr val="bg1">
                    <a:lumMod val="50000"/>
                  </a:schemeClr>
                </a:solidFill>
                <a:latin typeface="Calibri" panose="020F0502020204030204" pitchFamily="34" charset="0"/>
                <a:cs typeface="Calibri" panose="020F0502020204030204" pitchFamily="34" charset="0"/>
              </a:rPr>
              <a:t>Fig 4. Spherical Harmonic with total wavenumber, and decomposed into zonal mean flow with k =1,2,3,4. </a:t>
            </a:r>
          </a:p>
        </p:txBody>
      </p:sp>
      <p:sp>
        <p:nvSpPr>
          <p:cNvPr id="50" name="TextBox 49">
            <a:extLst>
              <a:ext uri="{FF2B5EF4-FFF2-40B4-BE49-F238E27FC236}">
                <a16:creationId xmlns:a16="http://schemas.microsoft.com/office/drawing/2014/main" id="{3AF485AA-A6C2-1E92-0593-ABF0F560CB84}"/>
              </a:ext>
            </a:extLst>
          </p:cNvPr>
          <p:cNvSpPr txBox="1"/>
          <p:nvPr/>
        </p:nvSpPr>
        <p:spPr>
          <a:xfrm>
            <a:off x="11609607" y="14439271"/>
            <a:ext cx="10157918" cy="1631216"/>
          </a:xfrm>
          <a:prstGeom prst="rect">
            <a:avLst/>
          </a:prstGeom>
          <a:noFill/>
        </p:spPr>
        <p:txBody>
          <a:bodyPr wrap="square">
            <a:spAutoFit/>
          </a:bodyPr>
          <a:lstStyle/>
          <a:p>
            <a:pPr marL="0" marR="0" algn="just">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The eddy momentum flux, calculated using a combination of both the zonal &amp; meridional (u, v) wind fields, shows that </a:t>
            </a:r>
            <a:r>
              <a:rPr lang="en-US" sz="2000" dirty="0">
                <a:latin typeface="Arial" panose="020B0604020202020204" pitchFamily="34" charset="0"/>
                <a:cs typeface="Arial" panose="020B0604020202020204" pitchFamily="34" charset="0"/>
              </a:rPr>
              <a:t>Near the equator, the convergence of southward eddy momentum flux (blue) and northward eddy momentum flux (red) carried by waves with phase speed greater than the zonal wind accelerates the eastward flow of the </a:t>
            </a:r>
            <a:r>
              <a:rPr lang="en-US" sz="2000" dirty="0" err="1">
                <a:latin typeface="Arial" panose="020B0604020202020204" pitchFamily="34" charset="0"/>
                <a:cs typeface="Arial" panose="020B0604020202020204" pitchFamily="34" charset="0"/>
              </a:rPr>
              <a:t>superrotating</a:t>
            </a:r>
            <a:r>
              <a:rPr lang="en-US" sz="2000" dirty="0">
                <a:latin typeface="Arial" panose="020B0604020202020204" pitchFamily="34" charset="0"/>
                <a:cs typeface="Arial" panose="020B0604020202020204" pitchFamily="34" charset="0"/>
              </a:rPr>
              <a:t> jet.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85ADB6A-503B-9088-C08B-7DB3ABE75897}"/>
              </a:ext>
            </a:extLst>
          </p:cNvPr>
          <p:cNvSpPr txBox="1"/>
          <p:nvPr/>
        </p:nvSpPr>
        <p:spPr>
          <a:xfrm>
            <a:off x="11628203" y="20171966"/>
            <a:ext cx="10091356" cy="1323439"/>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Figure 5 shows the time evolution of the zonal k=1 phase speed during the transfer event. Convergence of southward (blue) and northward (red) flow when phase speeds faster than the mean wind speed (black line) indicate eastward “pumping” of the zonal winds when waves breaks leading to the maintenance Titan’s </a:t>
            </a:r>
            <a:r>
              <a:rPr lang="en-US" sz="2000" dirty="0" err="1">
                <a:latin typeface="Arial" panose="020B0604020202020204" pitchFamily="34" charset="0"/>
                <a:cs typeface="Arial" panose="020B0604020202020204" pitchFamily="34" charset="0"/>
              </a:rPr>
              <a:t>superrotation</a:t>
            </a:r>
            <a:r>
              <a:rPr lang="en-US" sz="2000" dirty="0">
                <a:latin typeface="Arial" panose="020B0604020202020204" pitchFamily="34" charset="0"/>
                <a:cs typeface="Arial" panose="020B0604020202020204" pitchFamily="34" charset="0"/>
              </a:rPr>
              <a:t>. </a:t>
            </a:r>
          </a:p>
        </p:txBody>
      </p:sp>
      <p:sp>
        <p:nvSpPr>
          <p:cNvPr id="53" name="TextBox 52">
            <a:extLst>
              <a:ext uri="{FF2B5EF4-FFF2-40B4-BE49-F238E27FC236}">
                <a16:creationId xmlns:a16="http://schemas.microsoft.com/office/drawing/2014/main" id="{F6341541-3FA6-2A7A-C68C-FD3DEF8D7678}"/>
              </a:ext>
            </a:extLst>
          </p:cNvPr>
          <p:cNvSpPr txBox="1"/>
          <p:nvPr/>
        </p:nvSpPr>
        <p:spPr>
          <a:xfrm>
            <a:off x="382771" y="20706246"/>
            <a:ext cx="10485369" cy="1015663"/>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We compared the spherical harmonics with all combined total wavenumbers as a function of latitude and longitude, and to the decomposition into wavenumbers k=1, 2, 3, 4. Energy transfer is concentrated at k&lt;4 as shown by the fit to </a:t>
            </a:r>
            <a:r>
              <a:rPr lang="en-US" sz="2000" i="0" dirty="0">
                <a:effectLst/>
                <a:latin typeface="Arial" panose="020B0604020202020204" pitchFamily="34" charset="0"/>
                <a:cs typeface="Arial" panose="020B0604020202020204" pitchFamily="34" charset="0"/>
              </a:rPr>
              <a:t>Kolmogorov's −5/3 Power Law.</a:t>
            </a:r>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986</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44</cp:revision>
  <dcterms:created xsi:type="dcterms:W3CDTF">2022-08-22T17:05:38Z</dcterms:created>
  <dcterms:modified xsi:type="dcterms:W3CDTF">2022-11-23T18:34:05Z</dcterms:modified>
</cp:coreProperties>
</file>