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58"/>
    <p:restoredTop sz="96405"/>
  </p:normalViewPr>
  <p:slideViewPr>
    <p:cSldViewPr snapToGrid="0">
      <p:cViewPr varScale="1">
        <p:scale>
          <a:sx n="11" d="100"/>
          <a:sy n="11" d="100"/>
        </p:scale>
        <p:origin x="1622"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11/23/2022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185AC-9F19-D1B5-3E2C-C165D877F433}"/>
              </a:ext>
            </a:extLst>
          </p:cNvPr>
          <p:cNvSpPr/>
          <p:nvPr/>
        </p:nvSpPr>
        <p:spPr>
          <a:xfrm>
            <a:off x="0" y="1017"/>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914400" y="2800807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914400" y="31665670"/>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429625" y="28008071"/>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820717" y="28326810"/>
            <a:ext cx="12082146" cy="3908762"/>
          </a:xfrm>
          <a:prstGeom prst="rect">
            <a:avLst/>
          </a:prstGeom>
          <a:noFill/>
        </p:spPr>
        <p:txBody>
          <a:bodyPr wrap="square" rtlCol="0">
            <a:spAutoFit/>
          </a:bodyPr>
          <a:lstStyle/>
          <a:p>
            <a:pPr>
              <a:spcBef>
                <a:spcPct val="0"/>
              </a:spcBef>
            </a:pPr>
            <a:r>
              <a:rPr lang="en-US" altLang="en-US" sz="2800" b="1" dirty="0">
                <a:latin typeface="Arial" panose="020B0604020202020204" pitchFamily="34" charset="0"/>
              </a:rPr>
              <a:t>Publications:</a:t>
            </a:r>
          </a:p>
          <a:p>
            <a:pPr marL="342900" indent="-342900">
              <a:spcBef>
                <a:spcPct val="0"/>
              </a:spcBef>
              <a:buFont typeface="Arial" panose="020B0604020202020204" pitchFamily="34" charset="0"/>
              <a:buChar char="•"/>
            </a:pPr>
            <a:r>
              <a:rPr lang="en-US" altLang="en-US" sz="2800" dirty="0">
                <a:latin typeface="Arial" panose="020B0604020202020204" pitchFamily="34" charset="0"/>
              </a:rPr>
              <a:t>Volumetric </a:t>
            </a:r>
            <a:r>
              <a:rPr lang="en-US" altLang="en-US" sz="2800" dirty="0" err="1">
                <a:latin typeface="Arial" panose="020B0604020202020204" pitchFamily="34" charset="0"/>
              </a:rPr>
              <a:t>Metaoptics</a:t>
            </a:r>
            <a:r>
              <a:rPr lang="en-US" altLang="en-US" sz="2800" dirty="0">
                <a:latin typeface="Arial" panose="020B0604020202020204" pitchFamily="34" charset="0"/>
              </a:rPr>
              <a:t> For Compact And Low-Power Spectroscopy, IRMMW-2022</a:t>
            </a:r>
          </a:p>
          <a:p>
            <a:pPr marL="342900" indent="-342900">
              <a:spcBef>
                <a:spcPct val="0"/>
              </a:spcBef>
              <a:buFont typeface="Arial" panose="020B0604020202020204" pitchFamily="34" charset="0"/>
              <a:buChar char="•"/>
            </a:pPr>
            <a:r>
              <a:rPr lang="en-US" altLang="en-US" sz="2800" dirty="0">
                <a:latin typeface="Arial" panose="020B0604020202020204" pitchFamily="34" charset="0"/>
              </a:rPr>
              <a:t>Algorithmic Design of Terahertz Silicon </a:t>
            </a:r>
            <a:r>
              <a:rPr lang="en-US" altLang="en-US" sz="2800" dirty="0" err="1">
                <a:latin typeface="Arial" panose="020B0604020202020204" pitchFamily="34" charset="0"/>
              </a:rPr>
              <a:t>Metaoptics</a:t>
            </a:r>
            <a:r>
              <a:rPr lang="en-US" altLang="en-US" sz="2800" dirty="0">
                <a:latin typeface="Arial" panose="020B0604020202020204" pitchFamily="34" charset="0"/>
              </a:rPr>
              <a:t>, ISSTT 2022</a:t>
            </a:r>
          </a:p>
          <a:p>
            <a:pPr>
              <a:spcBef>
                <a:spcPct val="0"/>
              </a:spcBef>
            </a:pPr>
            <a:endParaRPr lang="en-US" altLang="en-US" sz="2800" dirty="0">
              <a:latin typeface="Arial" panose="020B0604020202020204" pitchFamily="34" charset="0"/>
            </a:endParaRPr>
          </a:p>
          <a:p>
            <a:pPr>
              <a:spcBef>
                <a:spcPct val="0"/>
              </a:spcBef>
            </a:pPr>
            <a:endParaRPr lang="en-US" altLang="en-US" sz="2800" dirty="0">
              <a:latin typeface="Arial" panose="020B0604020202020204" pitchFamily="34" charset="0"/>
            </a:endParaRPr>
          </a:p>
          <a:p>
            <a:pPr>
              <a:spcBef>
                <a:spcPct val="0"/>
              </a:spcBef>
            </a:pPr>
            <a:r>
              <a:rPr lang="en-US" altLang="en-US" sz="2800" b="1" dirty="0">
                <a:latin typeface="Arial" panose="020B0604020202020204" pitchFamily="34" charset="0"/>
              </a:rPr>
              <a:t>Author Contact Information: </a:t>
            </a:r>
          </a:p>
          <a:p>
            <a:pPr>
              <a:spcBef>
                <a:spcPct val="0"/>
              </a:spcBef>
            </a:pPr>
            <a:r>
              <a:rPr lang="en-US" altLang="en-US" sz="2800" b="1" i="1" dirty="0">
                <a:solidFill>
                  <a:schemeClr val="bg2">
                    <a:lumMod val="50000"/>
                  </a:schemeClr>
                </a:solidFill>
                <a:latin typeface="Arial" panose="020B0604020202020204" pitchFamily="34" charset="0"/>
              </a:rPr>
              <a:t>Conner Ballew, (626)-319-5892, conner.ballew@jpl.nasa.gov</a:t>
            </a:r>
            <a:endParaRPr lang="en-US" altLang="en-US" sz="2800" i="1" dirty="0">
              <a:solidFill>
                <a:schemeClr val="bg2">
                  <a:lumMod val="50000"/>
                </a:schemeClr>
              </a:solidFill>
              <a:latin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3950209" y="3152057"/>
            <a:ext cx="13585150" cy="1754326"/>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Volumetric </a:t>
            </a:r>
            <a:r>
              <a:rPr lang="en-US" sz="5400" b="1" dirty="0" err="1">
                <a:solidFill>
                  <a:schemeClr val="bg1"/>
                </a:solidFill>
                <a:latin typeface="Arial" panose="020B0604020202020204" pitchFamily="34" charset="0"/>
                <a:cs typeface="Arial" panose="020B0604020202020204" pitchFamily="34" charset="0"/>
              </a:rPr>
              <a:t>Metaoptics</a:t>
            </a:r>
            <a:r>
              <a:rPr lang="en-US" sz="5400" b="1" dirty="0">
                <a:solidFill>
                  <a:schemeClr val="bg1"/>
                </a:solidFill>
                <a:latin typeface="Arial" panose="020B0604020202020204" pitchFamily="34" charset="0"/>
                <a:cs typeface="Arial" panose="020B0604020202020204" pitchFamily="34" charset="0"/>
              </a:rPr>
              <a:t> For Compact And Low-Power Spectroscopy</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284514" y="5286949"/>
            <a:ext cx="19376571" cy="1938992"/>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Conner Ballew, NASA Postdoctoral Fellow (386H)</a:t>
            </a:r>
          </a:p>
          <a:p>
            <a:pPr algn="ctr"/>
            <a:r>
              <a:rPr lang="en-US" sz="4000" b="1" dirty="0">
                <a:solidFill>
                  <a:schemeClr val="bg1"/>
                </a:solidFill>
                <a:latin typeface="Arial" panose="020B0604020202020204" pitchFamily="34" charset="0"/>
                <a:cs typeface="Arial" panose="020B0604020202020204" pitchFamily="34" charset="0"/>
              </a:rPr>
              <a:t>Sven van Berkel (386), Subash Khanal (386), Jacob Kooi (386), Paul Goldsmith (3266), Leslie </a:t>
            </a:r>
            <a:r>
              <a:rPr lang="en-US" sz="4000" b="1" dirty="0" err="1">
                <a:solidFill>
                  <a:schemeClr val="bg1"/>
                </a:solidFill>
                <a:latin typeface="Arial" panose="020B0604020202020204" pitchFamily="34" charset="0"/>
                <a:cs typeface="Arial" panose="020B0604020202020204" pitchFamily="34" charset="0"/>
              </a:rPr>
              <a:t>Tamppari</a:t>
            </a:r>
            <a:r>
              <a:rPr lang="en-US" sz="4000" b="1" dirty="0">
                <a:solidFill>
                  <a:schemeClr val="bg1"/>
                </a:solidFill>
                <a:latin typeface="Arial" panose="020B0604020202020204" pitchFamily="34" charset="0"/>
                <a:cs typeface="Arial" panose="020B0604020202020204" pitchFamily="34" charset="0"/>
              </a:rPr>
              <a:t> (3222), </a:t>
            </a:r>
            <a:r>
              <a:rPr lang="en-US" sz="4000" b="1" i="1" dirty="0">
                <a:solidFill>
                  <a:schemeClr val="bg1"/>
                </a:solidFill>
                <a:latin typeface="Arial" panose="020B0604020202020204" pitchFamily="34" charset="0"/>
                <a:cs typeface="Arial" panose="020B0604020202020204" pitchFamily="34" charset="0"/>
              </a:rPr>
              <a:t>Goutam Chattopadhyay (386)</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923278" y="31292378"/>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 </a:t>
            </a:r>
            <a:r>
              <a:rPr lang="en-US" sz="2000" b="1" dirty="0">
                <a:latin typeface="Arial" panose="020B0604020202020204" pitchFamily="34" charset="0"/>
                <a:cs typeface="Arial" panose="020B0604020202020204" pitchFamily="34" charset="0"/>
              </a:rPr>
              <a:t>PRD-T#018</a:t>
            </a:r>
          </a:p>
        </p:txBody>
      </p:sp>
      <p:grpSp>
        <p:nvGrpSpPr>
          <p:cNvPr id="7" name="Group 6">
            <a:extLst>
              <a:ext uri="{FF2B5EF4-FFF2-40B4-BE49-F238E27FC236}">
                <a16:creationId xmlns:a16="http://schemas.microsoft.com/office/drawing/2014/main" id="{F4E8F501-B7CC-453F-9FE3-8445ECBABA0F}"/>
              </a:ext>
            </a:extLst>
          </p:cNvPr>
          <p:cNvGrpSpPr/>
          <p:nvPr/>
        </p:nvGrpSpPr>
        <p:grpSpPr>
          <a:xfrm>
            <a:off x="753326" y="7836426"/>
            <a:ext cx="9020190" cy="5447645"/>
            <a:chOff x="2026705" y="8479321"/>
            <a:chExt cx="9020190" cy="5447645"/>
          </a:xfrm>
        </p:grpSpPr>
        <p:pic>
          <p:nvPicPr>
            <p:cNvPr id="16" name="Picture 15">
              <a:extLst>
                <a:ext uri="{FF2B5EF4-FFF2-40B4-BE49-F238E27FC236}">
                  <a16:creationId xmlns:a16="http://schemas.microsoft.com/office/drawing/2014/main" id="{240AA873-C2B0-4BC4-9FDF-6E183587A5E6}"/>
                </a:ext>
              </a:extLst>
            </p:cNvPr>
            <p:cNvPicPr>
              <a:picLocks noChangeAspect="1"/>
            </p:cNvPicPr>
            <p:nvPr/>
          </p:nvPicPr>
          <p:blipFill>
            <a:blip r:embed="rId3"/>
            <a:stretch>
              <a:fillRect/>
            </a:stretch>
          </p:blipFill>
          <p:spPr>
            <a:xfrm>
              <a:off x="2026705" y="8775845"/>
              <a:ext cx="4916314" cy="5011983"/>
            </a:xfrm>
            <a:prstGeom prst="rect">
              <a:avLst/>
            </a:prstGeom>
          </p:spPr>
        </p:pic>
        <p:sp>
          <p:nvSpPr>
            <p:cNvPr id="17" name="TextBox 16">
              <a:extLst>
                <a:ext uri="{FF2B5EF4-FFF2-40B4-BE49-F238E27FC236}">
                  <a16:creationId xmlns:a16="http://schemas.microsoft.com/office/drawing/2014/main" id="{9E4563C7-1626-437C-B035-F2D994954714}"/>
                </a:ext>
              </a:extLst>
            </p:cNvPr>
            <p:cNvSpPr txBox="1"/>
            <p:nvPr/>
          </p:nvSpPr>
          <p:spPr>
            <a:xfrm>
              <a:off x="6943019" y="8479321"/>
              <a:ext cx="4103876" cy="5447645"/>
            </a:xfrm>
            <a:prstGeom prst="rect">
              <a:avLst/>
            </a:prstGeom>
            <a:solidFill>
              <a:schemeClr val="accent4">
                <a:lumMod val="20000"/>
                <a:lumOff val="80000"/>
              </a:schemeClr>
            </a:solidFill>
            <a:ln>
              <a:solidFill>
                <a:srgbClr val="404040"/>
              </a:solidFill>
            </a:ln>
          </p:spPr>
          <p:txBody>
            <a:bodyPr wrap="square" rtlCol="0">
              <a:spAutoFit/>
            </a:bodyPr>
            <a:lstStyle/>
            <a:p>
              <a:r>
                <a:rPr lang="en-US" sz="2400" b="1" dirty="0">
                  <a:latin typeface="Arial" panose="020B0604020202020204" pitchFamily="34" charset="0"/>
                  <a:cs typeface="Arial" panose="020B0604020202020204" pitchFamily="34" charset="0"/>
                </a:rPr>
                <a:t>Target specifications:</a:t>
              </a:r>
            </a:p>
            <a:p>
              <a:pPr marL="285750" indent="-285750">
                <a:buFontTx/>
                <a:buChar char="-"/>
              </a:pP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4</a:t>
              </a: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5 </a:t>
              </a:r>
              <a:r>
                <a:rPr lang="en-US" sz="2000" b="1" dirty="0">
                  <a:latin typeface="Arial" panose="020B0604020202020204" pitchFamily="34" charset="0"/>
                  <a:cs typeface="Arial" panose="020B0604020202020204" pitchFamily="34" charset="0"/>
                </a:rPr>
                <a:t>spectral resolution</a:t>
              </a:r>
            </a:p>
            <a:p>
              <a:pPr marL="285750" indent="-285750">
                <a:buFontTx/>
                <a:buChar char="-"/>
              </a:pPr>
              <a:r>
                <a:rPr lang="en-US" sz="2000" b="1" dirty="0">
                  <a:latin typeface="Arial" panose="020B0604020202020204" pitchFamily="34" charset="0"/>
                  <a:cs typeface="Arial" panose="020B0604020202020204" pitchFamily="34" charset="0"/>
                </a:rPr>
                <a:t>500 – 650 GHz bandwidth </a:t>
              </a:r>
            </a:p>
            <a:p>
              <a:pPr marL="285750" indent="-285750">
                <a:buFontTx/>
                <a:buChar char="-"/>
              </a:pPr>
              <a:r>
                <a:rPr lang="en-US" sz="2000" b="1" dirty="0">
                  <a:latin typeface="Arial" panose="020B0604020202020204" pitchFamily="34" charset="0"/>
                  <a:cs typeface="Arial" panose="020B0604020202020204" pitchFamily="34" charset="0"/>
                </a:rPr>
                <a:t>High efficiency</a:t>
              </a:r>
            </a:p>
            <a:p>
              <a:pPr marL="742950" lvl="1" indent="-285750">
                <a:buFontTx/>
                <a:buChar char="-"/>
              </a:pPr>
              <a:r>
                <a:rPr lang="en-US" sz="2000" dirty="0">
                  <a:latin typeface="Arial" panose="020B0604020202020204" pitchFamily="34" charset="0"/>
                  <a:cs typeface="Arial" panose="020B0604020202020204" pitchFamily="34" charset="0"/>
                </a:rPr>
                <a:t>Very few, efficient components</a:t>
              </a:r>
            </a:p>
            <a:p>
              <a:pPr marL="285750" indent="-285750">
                <a:buFontTx/>
                <a:buChar char="-"/>
              </a:pPr>
              <a:r>
                <a:rPr lang="en-US" sz="2000" b="1" dirty="0">
                  <a:latin typeface="Arial" panose="020B0604020202020204" pitchFamily="34" charset="0"/>
                  <a:cs typeface="Arial" panose="020B0604020202020204" pitchFamily="34" charset="0"/>
                </a:rPr>
                <a:t>Low power</a:t>
              </a:r>
            </a:p>
            <a:p>
              <a:pPr marL="742950" lvl="1" indent="-285750">
                <a:buFontTx/>
                <a:buChar char="-"/>
              </a:pPr>
              <a:r>
                <a:rPr lang="en-US" sz="2000" dirty="0">
                  <a:latin typeface="Arial" panose="020B0604020202020204" pitchFamily="34" charset="0"/>
                  <a:cs typeface="Arial" panose="020B0604020202020204" pitchFamily="34" charset="0"/>
                </a:rPr>
                <a:t>Piezoelectric </a:t>
              </a:r>
              <a:r>
                <a:rPr lang="en-US" sz="2000" dirty="0" err="1">
                  <a:latin typeface="Arial" panose="020B0604020202020204" pitchFamily="34" charset="0"/>
                  <a:cs typeface="Arial" panose="020B0604020202020204" pitchFamily="34" charset="0"/>
                </a:rPr>
                <a:t>nanopositioner</a:t>
              </a:r>
              <a:r>
                <a:rPr lang="en-US" sz="2000" dirty="0">
                  <a:latin typeface="Arial" panose="020B0604020202020204" pitchFamily="34" charset="0"/>
                  <a:cs typeface="Arial" panose="020B0604020202020204" pitchFamily="34" charset="0"/>
                </a:rPr>
                <a:t> for tuning resonator</a:t>
              </a:r>
            </a:p>
            <a:p>
              <a:pPr marL="285750" indent="-285750">
                <a:buFontTx/>
                <a:buChar char="-"/>
              </a:pPr>
              <a:r>
                <a:rPr lang="en-US" sz="2000" b="1" dirty="0">
                  <a:latin typeface="Arial" panose="020B0604020202020204" pitchFamily="34" charset="0"/>
                  <a:cs typeface="Arial" panose="020B0604020202020204" pitchFamily="34" charset="0"/>
                </a:rPr>
                <a:t>Compact</a:t>
              </a:r>
            </a:p>
            <a:p>
              <a:pPr marL="742950" lvl="1" indent="-285750">
                <a:buFontTx/>
                <a:buChar char="-"/>
              </a:pPr>
              <a:r>
                <a:rPr lang="en-US" sz="2000" dirty="0">
                  <a:latin typeface="Arial" panose="020B0604020202020204" pitchFamily="34" charset="0"/>
                  <a:cs typeface="Arial" panose="020B0604020202020204" pitchFamily="34" charset="0"/>
                </a:rPr>
                <a:t>30 mm x 30 mm x 30 mm</a:t>
              </a:r>
            </a:p>
            <a:p>
              <a:pPr marL="742950" lvl="1" indent="-285750">
                <a:buFontTx/>
                <a:buChar char="-"/>
              </a:pPr>
              <a:r>
                <a:rPr lang="en-US" sz="2000" dirty="0">
                  <a:latin typeface="Arial" panose="020B0604020202020204" pitchFamily="34" charset="0"/>
                  <a:cs typeface="Arial" panose="020B0604020202020204" pitchFamily="34" charset="0"/>
                </a:rPr>
                <a:t>Curved distributed Bragg reflectors allow resonator to be small</a:t>
              </a:r>
            </a:p>
            <a:p>
              <a:pPr marL="742950" lvl="1" indent="-285750">
                <a:buFontTx/>
                <a:buChar char="-"/>
              </a:pPr>
              <a:r>
                <a:rPr lang="en-US" sz="2000" dirty="0" err="1">
                  <a:latin typeface="Arial" panose="020B0604020202020204" pitchFamily="34" charset="0"/>
                  <a:cs typeface="Arial" panose="020B0604020202020204" pitchFamily="34" charset="0"/>
                </a:rPr>
                <a:t>Metaoptics</a:t>
              </a:r>
              <a:r>
                <a:rPr lang="en-US" sz="2000" dirty="0">
                  <a:latin typeface="Arial" panose="020B0604020202020204" pitchFamily="34" charset="0"/>
                  <a:cs typeface="Arial" panose="020B0604020202020204" pitchFamily="34" charset="0"/>
                </a:rPr>
                <a:t> element is wavelength-scale</a:t>
              </a:r>
            </a:p>
          </p:txBody>
        </p:sp>
      </p:grpSp>
      <p:sp>
        <p:nvSpPr>
          <p:cNvPr id="11" name="Rectangle 10">
            <a:extLst>
              <a:ext uri="{FF2B5EF4-FFF2-40B4-BE49-F238E27FC236}">
                <a16:creationId xmlns:a16="http://schemas.microsoft.com/office/drawing/2014/main" id="{BD62CF25-530F-46EC-B8C8-200BF427A6D7}"/>
              </a:ext>
            </a:extLst>
          </p:cNvPr>
          <p:cNvSpPr/>
          <p:nvPr/>
        </p:nvSpPr>
        <p:spPr>
          <a:xfrm>
            <a:off x="592252" y="13638480"/>
            <a:ext cx="9181264" cy="3729226"/>
          </a:xfrm>
          <a:prstGeom prst="rect">
            <a:avLst/>
          </a:prstGeom>
          <a:solidFill>
            <a:schemeClr val="bg1">
              <a:lumMod val="95000"/>
            </a:schemeClr>
          </a:solidFill>
          <a:ln>
            <a:solidFill>
              <a:schemeClr val="tx1"/>
            </a:solidFill>
          </a:ln>
        </p:spPr>
        <p:txBody>
          <a:bodyPr wrap="square">
            <a:spAutoFit/>
          </a:bodyPr>
          <a:lstStyle/>
          <a:p>
            <a:pPr algn="just">
              <a:spcAft>
                <a:spcPts val="1000"/>
              </a:spcAft>
            </a:pPr>
            <a:r>
              <a:rPr lang="en-US" altLang="en-US" sz="2800" b="1" u="sng" dirty="0">
                <a:latin typeface="Arial" panose="020B0604020202020204" pitchFamily="34" charset="0"/>
                <a:cs typeface="Arial" panose="020B0604020202020204" pitchFamily="34" charset="0"/>
              </a:rPr>
              <a:t>Objectives</a:t>
            </a:r>
          </a:p>
          <a:p>
            <a:pPr marL="342900" indent="-342900" algn="just">
              <a:buFont typeface="+mj-lt"/>
              <a:buAutoNum type="arabicPeriod"/>
            </a:pPr>
            <a:r>
              <a:rPr lang="en-US" altLang="en-US" sz="2000" dirty="0">
                <a:latin typeface="Arial" panose="020B0604020202020204" pitchFamily="34" charset="0"/>
                <a:cs typeface="Arial" panose="020B0604020202020204" pitchFamily="34" charset="0"/>
              </a:rPr>
              <a:t>Fabricate a </a:t>
            </a:r>
            <a:r>
              <a:rPr lang="en-US" altLang="en-US" sz="2000" b="1" dirty="0">
                <a:latin typeface="Arial" panose="020B0604020202020204" pitchFamily="34" charset="0"/>
                <a:cs typeface="Arial" panose="020B0604020202020204" pitchFamily="34" charset="0"/>
              </a:rPr>
              <a:t>tunable Fabry-Perot (FP) cavity with 10</a:t>
            </a:r>
            <a:r>
              <a:rPr lang="en-US" altLang="en-US" sz="2000" b="1" baseline="30000" dirty="0">
                <a:latin typeface="Arial" panose="020B0604020202020204" pitchFamily="34" charset="0"/>
                <a:cs typeface="Arial" panose="020B0604020202020204" pitchFamily="34" charset="0"/>
              </a:rPr>
              <a:t>5</a:t>
            </a:r>
            <a:r>
              <a:rPr lang="en-US" altLang="en-US" sz="2000" b="1" dirty="0">
                <a:latin typeface="Arial" panose="020B0604020202020204" pitchFamily="34" charset="0"/>
                <a:cs typeface="Arial" panose="020B0604020202020204" pitchFamily="34" charset="0"/>
              </a:rPr>
              <a:t> spectral resolution</a:t>
            </a:r>
            <a:r>
              <a:rPr lang="en-US" altLang="en-US" sz="2000" dirty="0">
                <a:latin typeface="Arial" panose="020B0604020202020204" pitchFamily="34" charset="0"/>
                <a:cs typeface="Arial" panose="020B0604020202020204" pitchFamily="34" charset="0"/>
              </a:rPr>
              <a:t>, capable of being tuned with piezoelectric </a:t>
            </a:r>
            <a:r>
              <a:rPr lang="en-US" altLang="en-US" sz="2000" dirty="0" err="1">
                <a:latin typeface="Arial" panose="020B0604020202020204" pitchFamily="34" charset="0"/>
                <a:cs typeface="Arial" panose="020B0604020202020204" pitchFamily="34" charset="0"/>
              </a:rPr>
              <a:t>nanopositioners</a:t>
            </a:r>
            <a:r>
              <a:rPr lang="en-US" altLang="en-US" sz="2000" dirty="0">
                <a:latin typeface="Arial" panose="020B0604020202020204" pitchFamily="34" charset="0"/>
                <a:cs typeface="Arial" panose="020B0604020202020204" pitchFamily="34" charset="0"/>
              </a:rPr>
              <a:t>. </a:t>
            </a:r>
          </a:p>
          <a:p>
            <a:pPr marL="342900" indent="-342900" algn="just">
              <a:buFont typeface="+mj-lt"/>
              <a:buAutoNum type="arabicPeriod"/>
            </a:pPr>
            <a:r>
              <a:rPr lang="en-US" altLang="en-US" sz="2000" dirty="0">
                <a:latin typeface="Arial" panose="020B0604020202020204" pitchFamily="34" charset="0"/>
                <a:cs typeface="Arial" panose="020B0604020202020204" pitchFamily="34" charset="0"/>
              </a:rPr>
              <a:t>Develop powerful inverse-design algorithms to </a:t>
            </a:r>
            <a:r>
              <a:rPr lang="en-US" altLang="en-US" sz="2000" b="1" dirty="0">
                <a:latin typeface="Arial" panose="020B0604020202020204" pitchFamily="34" charset="0"/>
                <a:cs typeface="Arial" panose="020B0604020202020204" pitchFamily="34" charset="0"/>
              </a:rPr>
              <a:t>optimize the shape of a multi-layer Silicon device</a:t>
            </a:r>
            <a:r>
              <a:rPr lang="en-US" altLang="en-US" sz="2000" dirty="0">
                <a:latin typeface="Arial" panose="020B0604020202020204" pitchFamily="34" charset="0"/>
                <a:cs typeface="Arial" panose="020B0604020202020204" pitchFamily="34" charset="0"/>
              </a:rPr>
              <a:t> (volumetric </a:t>
            </a:r>
            <a:r>
              <a:rPr lang="en-US" altLang="en-US" sz="2000" dirty="0" err="1">
                <a:latin typeface="Arial" panose="020B0604020202020204" pitchFamily="34" charset="0"/>
                <a:cs typeface="Arial" panose="020B0604020202020204" pitchFamily="34" charset="0"/>
              </a:rPr>
              <a:t>metaoptics</a:t>
            </a:r>
            <a:r>
              <a:rPr lang="en-US" altLang="en-US" sz="2000" dirty="0">
                <a:latin typeface="Arial" panose="020B0604020202020204" pitchFamily="34" charset="0"/>
                <a:cs typeface="Arial" panose="020B0604020202020204" pitchFamily="34" charset="0"/>
              </a:rPr>
              <a:t>) that sorts all output resonances to their own unique direct detector.</a:t>
            </a:r>
          </a:p>
          <a:p>
            <a:pPr marL="342900" indent="-342900" algn="just">
              <a:buFont typeface="+mj-lt"/>
              <a:buAutoNum type="arabicPeriod"/>
            </a:pPr>
            <a:r>
              <a:rPr lang="en-US" altLang="en-US" sz="2000" dirty="0">
                <a:latin typeface="Arial" panose="020B0604020202020204" pitchFamily="34" charset="0"/>
                <a:cs typeface="Arial" panose="020B0604020202020204" pitchFamily="34" charset="0"/>
              </a:rPr>
              <a:t>Develop the techniques to </a:t>
            </a:r>
            <a:r>
              <a:rPr lang="en-US" altLang="en-US" sz="2000" b="1" dirty="0">
                <a:latin typeface="Arial" panose="020B0604020202020204" pitchFamily="34" charset="0"/>
                <a:cs typeface="Arial" panose="020B0604020202020204" pitchFamily="34" charset="0"/>
              </a:rPr>
              <a:t>fabricate and assemble the multi-layer </a:t>
            </a:r>
            <a:r>
              <a:rPr lang="en-US" altLang="en-US" sz="2000" b="1" dirty="0" err="1">
                <a:latin typeface="Arial" panose="020B0604020202020204" pitchFamily="34" charset="0"/>
                <a:cs typeface="Arial" panose="020B0604020202020204" pitchFamily="34" charset="0"/>
              </a:rPr>
              <a:t>metaoptics</a:t>
            </a:r>
            <a:r>
              <a:rPr lang="en-US" altLang="en-US" sz="2000" b="1" dirty="0">
                <a:latin typeface="Arial" panose="020B0604020202020204" pitchFamily="34" charset="0"/>
                <a:cs typeface="Arial" panose="020B0604020202020204" pitchFamily="34" charset="0"/>
              </a:rPr>
              <a:t> device. </a:t>
            </a:r>
            <a:r>
              <a:rPr lang="en-US" altLang="en-US" sz="2000" dirty="0">
                <a:latin typeface="Arial" panose="020B0604020202020204" pitchFamily="34" charset="0"/>
                <a:cs typeface="Arial" panose="020B0604020202020204" pitchFamily="34" charset="0"/>
              </a:rPr>
              <a:t>The individual layers are only 40 </a:t>
            </a:r>
            <a:r>
              <a:rPr lang="el-GR" altLang="en-US" sz="2000" dirty="0">
                <a:latin typeface="Arial" panose="020B0604020202020204" pitchFamily="34" charset="0"/>
                <a:cs typeface="Arial" panose="020B0604020202020204" pitchFamily="34" charset="0"/>
              </a:rPr>
              <a:t>μ</a:t>
            </a:r>
            <a:r>
              <a:rPr lang="en-US" altLang="en-US" sz="2000" dirty="0">
                <a:latin typeface="Arial" panose="020B0604020202020204" pitchFamily="34" charset="0"/>
                <a:cs typeface="Arial" panose="020B0604020202020204" pitchFamily="34" charset="0"/>
              </a:rPr>
              <a:t>m thick, making assembly non-trivial.</a:t>
            </a:r>
          </a:p>
          <a:p>
            <a:pPr marL="342900" indent="-342900" algn="just">
              <a:buFont typeface="+mj-lt"/>
              <a:buAutoNum type="arabicPeriod"/>
            </a:pPr>
            <a:r>
              <a:rPr lang="en-US" altLang="en-US" sz="2000" dirty="0">
                <a:latin typeface="Arial" panose="020B0604020202020204" pitchFamily="34" charset="0"/>
                <a:cs typeface="Arial" panose="020B0604020202020204" pitchFamily="34" charset="0"/>
              </a:rPr>
              <a:t>Couple the FP-cavity and </a:t>
            </a:r>
            <a:r>
              <a:rPr lang="en-US" altLang="en-US" sz="2000" dirty="0" err="1">
                <a:latin typeface="Arial" panose="020B0604020202020204" pitchFamily="34" charset="0"/>
                <a:cs typeface="Arial" panose="020B0604020202020204" pitchFamily="34" charset="0"/>
              </a:rPr>
              <a:t>metaoptics</a:t>
            </a:r>
            <a:r>
              <a:rPr lang="en-US" altLang="en-US" sz="2000" dirty="0">
                <a:latin typeface="Arial" panose="020B0604020202020204" pitchFamily="34" charset="0"/>
                <a:cs typeface="Arial" panose="020B0604020202020204" pitchFamily="34" charset="0"/>
              </a:rPr>
              <a:t> with a lens, and integrate with a detector array to form the full spectrometer.</a:t>
            </a:r>
          </a:p>
        </p:txBody>
      </p:sp>
      <p:sp>
        <p:nvSpPr>
          <p:cNvPr id="82" name="Rectangle 81">
            <a:extLst>
              <a:ext uri="{FF2B5EF4-FFF2-40B4-BE49-F238E27FC236}">
                <a16:creationId xmlns:a16="http://schemas.microsoft.com/office/drawing/2014/main" id="{E73D1258-F242-4EB6-B33B-10978FB742C4}"/>
              </a:ext>
            </a:extLst>
          </p:cNvPr>
          <p:cNvSpPr/>
          <p:nvPr/>
        </p:nvSpPr>
        <p:spPr>
          <a:xfrm>
            <a:off x="10582198" y="25307977"/>
            <a:ext cx="10861702" cy="2318583"/>
          </a:xfrm>
          <a:prstGeom prst="rect">
            <a:avLst/>
          </a:prstGeom>
          <a:solidFill>
            <a:schemeClr val="accent4">
              <a:lumMod val="20000"/>
              <a:lumOff val="80000"/>
            </a:schemeClr>
          </a:solidFill>
          <a:ln>
            <a:solidFill>
              <a:schemeClr val="tx1"/>
            </a:solidFill>
          </a:ln>
        </p:spPr>
        <p:txBody>
          <a:bodyPr wrap="square">
            <a:spAutoFit/>
          </a:bodyPr>
          <a:lstStyle/>
          <a:p>
            <a:pPr algn="just">
              <a:spcAft>
                <a:spcPts val="1000"/>
              </a:spcAft>
            </a:pPr>
            <a:r>
              <a:rPr lang="en-US" altLang="en-US" sz="2800" b="1" u="sng" dirty="0">
                <a:latin typeface="Arial" panose="020B0604020202020204" pitchFamily="34" charset="0"/>
                <a:cs typeface="Arial" panose="020B0604020202020204" pitchFamily="34" charset="0"/>
              </a:rPr>
              <a:t>Outlook</a:t>
            </a:r>
            <a:endParaRPr lang="en-US" altLang="en-US" sz="2000" b="1" u="sng" dirty="0">
              <a:latin typeface="Arial" panose="020B0604020202020204" pitchFamily="34" charset="0"/>
              <a:cs typeface="Arial" panose="020B0604020202020204" pitchFamily="34" charset="0"/>
            </a:endParaRPr>
          </a:p>
          <a:p>
            <a:pPr algn="just">
              <a:spcAft>
                <a:spcPts val="1000"/>
              </a:spcAft>
            </a:pPr>
            <a:r>
              <a:rPr lang="en-US" altLang="en-US" sz="2000" dirty="0">
                <a:latin typeface="Arial" panose="020B0604020202020204" pitchFamily="34" charset="0"/>
                <a:cs typeface="Arial" panose="020B0604020202020204" pitchFamily="34" charset="0"/>
              </a:rPr>
              <a:t>Using the algorithms and fabrication techniques developed here, this platform can be used to address many other exciting problems in terahertz technology. Future efforts will focus on:</a:t>
            </a:r>
          </a:p>
          <a:p>
            <a:pPr marL="285750" indent="-285750" algn="just">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Extremely efficient filters with sharp cutoffs</a:t>
            </a:r>
          </a:p>
          <a:p>
            <a:pPr marL="285750" indent="-285750" algn="just">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Compact polarization-controlling devices</a:t>
            </a:r>
          </a:p>
          <a:p>
            <a:pPr marL="285750" indent="-285750" algn="just">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Active devices, such as beam scanners</a:t>
            </a:r>
          </a:p>
        </p:txBody>
      </p:sp>
      <p:grpSp>
        <p:nvGrpSpPr>
          <p:cNvPr id="91" name="Group 90">
            <a:extLst>
              <a:ext uri="{FF2B5EF4-FFF2-40B4-BE49-F238E27FC236}">
                <a16:creationId xmlns:a16="http://schemas.microsoft.com/office/drawing/2014/main" id="{FA2270B4-E4B6-4449-99DC-586094183F18}"/>
              </a:ext>
            </a:extLst>
          </p:cNvPr>
          <p:cNvGrpSpPr/>
          <p:nvPr/>
        </p:nvGrpSpPr>
        <p:grpSpPr>
          <a:xfrm>
            <a:off x="592252" y="17686445"/>
            <a:ext cx="9342338" cy="9823202"/>
            <a:chOff x="592252" y="17686445"/>
            <a:chExt cx="9342338" cy="9823202"/>
          </a:xfrm>
        </p:grpSpPr>
        <p:sp>
          <p:nvSpPr>
            <p:cNvPr id="81" name="Rectangle 80">
              <a:extLst>
                <a:ext uri="{FF2B5EF4-FFF2-40B4-BE49-F238E27FC236}">
                  <a16:creationId xmlns:a16="http://schemas.microsoft.com/office/drawing/2014/main" id="{B4453485-4BF5-44D3-B013-9528FE333952}"/>
                </a:ext>
              </a:extLst>
            </p:cNvPr>
            <p:cNvSpPr/>
            <p:nvPr/>
          </p:nvSpPr>
          <p:spPr>
            <a:xfrm>
              <a:off x="592252" y="17686445"/>
              <a:ext cx="9181264" cy="9823202"/>
            </a:xfrm>
            <a:prstGeom prst="rect">
              <a:avLst/>
            </a:prstGeom>
            <a:solidFill>
              <a:schemeClr val="bg1">
                <a:lumMod val="95000"/>
              </a:schemeClr>
            </a:solidFill>
            <a:ln>
              <a:solidFill>
                <a:schemeClr val="tx1"/>
              </a:solidFill>
            </a:ln>
          </p:spPr>
          <p:txBody>
            <a:bodyPr wrap="square">
              <a:spAutoFit/>
            </a:bodyPr>
            <a:lstStyle/>
            <a:p>
              <a:pPr algn="just">
                <a:spcAft>
                  <a:spcPts val="1000"/>
                </a:spcAft>
              </a:pPr>
              <a:r>
                <a:rPr lang="en-US" altLang="en-US" sz="2800" b="1" u="sng" dirty="0">
                  <a:latin typeface="Arial" panose="020B0604020202020204" pitchFamily="34" charset="0"/>
                  <a:cs typeface="Arial" panose="020B0604020202020204" pitchFamily="34" charset="0"/>
                </a:rPr>
                <a:t>Cavity design</a:t>
              </a:r>
            </a:p>
            <a:p>
              <a:pPr algn="just">
                <a:spcAft>
                  <a:spcPts val="1000"/>
                </a:spcAft>
              </a:pPr>
              <a:r>
                <a:rPr lang="en-US" altLang="en-US" sz="2000" dirty="0">
                  <a:latin typeface="Arial" panose="020B0604020202020204" pitchFamily="34" charset="0"/>
                  <a:cs typeface="Arial" panose="020B0604020202020204" pitchFamily="34" charset="0"/>
                </a:rPr>
                <a:t>The FP-cavity is made by placing two mirrors at a distance. The mirrors are made of alternating </a:t>
              </a:r>
              <a:r>
                <a:rPr lang="el-GR" altLang="en-US" sz="2000" dirty="0">
                  <a:latin typeface="Arial" panose="020B0604020202020204" pitchFamily="34" charset="0"/>
                  <a:cs typeface="Arial" panose="020B0604020202020204" pitchFamily="34" charset="0"/>
                </a:rPr>
                <a:t>λ</a:t>
              </a:r>
              <a:r>
                <a:rPr lang="en-US" altLang="en-US" sz="2000" dirty="0">
                  <a:latin typeface="Arial" panose="020B0604020202020204" pitchFamily="34" charset="0"/>
                  <a:cs typeface="Arial" panose="020B0604020202020204" pitchFamily="34" charset="0"/>
                </a:rPr>
                <a:t>/4 layers of Si and air, which are known as </a:t>
              </a:r>
              <a:r>
                <a:rPr lang="en-US" altLang="en-US" sz="2000" i="1" dirty="0">
                  <a:latin typeface="Arial" panose="020B0604020202020204" pitchFamily="34" charset="0"/>
                  <a:cs typeface="Arial" panose="020B0604020202020204" pitchFamily="34" charset="0"/>
                </a:rPr>
                <a:t>distributed Bragg reflectors</a:t>
              </a:r>
              <a:r>
                <a:rPr lang="en-US" altLang="en-US" sz="2000" dirty="0">
                  <a:latin typeface="Arial" panose="020B0604020202020204" pitchFamily="34" charset="0"/>
                  <a:cs typeface="Arial" panose="020B0604020202020204" pitchFamily="34" charset="0"/>
                </a:rPr>
                <a:t>. Furthermore, the mirrors are curved by depositing a thin layer of SiO</a:t>
              </a:r>
              <a:r>
                <a:rPr lang="en-US" altLang="en-US" sz="2000" baseline="-25000" dirty="0">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 on the Silicon membrane, thus deflecting them through thin-film stress. This confines the cavity mode to small mode sizes while retaining high quality factors (i.e. spectral resolution).</a:t>
              </a:r>
            </a:p>
            <a:p>
              <a:pPr algn="just">
                <a:spcAft>
                  <a:spcPts val="1000"/>
                </a:spcAft>
              </a:pPr>
              <a:endParaRPr lang="en-US" altLang="en-US" sz="2000"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E8005489-89AD-4743-9014-B4210DFB7048}"/>
                </a:ext>
              </a:extLst>
            </p:cNvPr>
            <p:cNvGrpSpPr/>
            <p:nvPr/>
          </p:nvGrpSpPr>
          <p:grpSpPr>
            <a:xfrm>
              <a:off x="753326" y="20649488"/>
              <a:ext cx="9181264" cy="6662383"/>
              <a:chOff x="22367274" y="15862604"/>
              <a:chExt cx="9181264" cy="6662383"/>
            </a:xfrm>
          </p:grpSpPr>
          <p:pic>
            <p:nvPicPr>
              <p:cNvPr id="76" name="Picture 75">
                <a:extLst>
                  <a:ext uri="{FF2B5EF4-FFF2-40B4-BE49-F238E27FC236}">
                    <a16:creationId xmlns:a16="http://schemas.microsoft.com/office/drawing/2014/main" id="{39D62A6E-996F-424D-A35A-BA90F8AE525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979957" y="15862604"/>
                <a:ext cx="7680582" cy="4870240"/>
              </a:xfrm>
              <a:prstGeom prst="rect">
                <a:avLst/>
              </a:prstGeom>
            </p:spPr>
          </p:pic>
          <p:sp>
            <p:nvSpPr>
              <p:cNvPr id="77" name="Rectangle 76">
                <a:extLst>
                  <a:ext uri="{FF2B5EF4-FFF2-40B4-BE49-F238E27FC236}">
                    <a16:creationId xmlns:a16="http://schemas.microsoft.com/office/drawing/2014/main" id="{DB4C0EF0-75F5-4BB3-8C2C-08C810E35577}"/>
                  </a:ext>
                </a:extLst>
              </p:cNvPr>
              <p:cNvSpPr/>
              <p:nvPr/>
            </p:nvSpPr>
            <p:spPr>
              <a:xfrm>
                <a:off x="22367274" y="20955327"/>
                <a:ext cx="9181264" cy="1569660"/>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Figure 1.</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Fabrication and measurement results of the FP cavity. </a:t>
                </a:r>
                <a:r>
                  <a:rPr lang="en-US" sz="1600" dirty="0">
                    <a:latin typeface="Arial" panose="020B0604020202020204" pitchFamily="34" charset="0"/>
                    <a:ea typeface="Times New Roman" panose="02020603050405020304" pitchFamily="18" charset="0"/>
                    <a:cs typeface="Arial" panose="020B0604020202020204" pitchFamily="34" charset="0"/>
                  </a:rPr>
                  <a:t>a) The curvature of the DBR mirror elements is obtained by depositing SiO</a:t>
                </a:r>
                <a:r>
                  <a:rPr lang="en-US" sz="1600" baseline="-25000" dirty="0">
                    <a:latin typeface="Arial" panose="020B0604020202020204" pitchFamily="34" charset="0"/>
                    <a:ea typeface="Times New Roman" panose="02020603050405020304" pitchFamily="18" charset="0"/>
                    <a:cs typeface="Arial" panose="020B0604020202020204" pitchFamily="34" charset="0"/>
                  </a:rPr>
                  <a:t>2</a:t>
                </a:r>
                <a:r>
                  <a:rPr lang="en-US" sz="1600" dirty="0">
                    <a:latin typeface="Arial" panose="020B0604020202020204" pitchFamily="34" charset="0"/>
                    <a:ea typeface="Times New Roman" panose="02020603050405020304" pitchFamily="18" charset="0"/>
                    <a:cs typeface="Arial" panose="020B0604020202020204" pitchFamily="34" charset="0"/>
                  </a:rPr>
                  <a:t>. b) Photos of the front and back (mounted in optical adapter) of a DBR element. c) The curvature of the mirror element, measured in the </a:t>
                </a:r>
                <a:r>
                  <a:rPr lang="en-US" sz="1600" dirty="0" err="1">
                    <a:latin typeface="Arial" panose="020B0604020202020204" pitchFamily="34" charset="0"/>
                    <a:ea typeface="Times New Roman" panose="02020603050405020304" pitchFamily="18" charset="0"/>
                    <a:cs typeface="Arial" panose="020B0604020202020204" pitchFamily="34" charset="0"/>
                  </a:rPr>
                  <a:t>Zygo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Zemapper</a:t>
                </a:r>
                <a:r>
                  <a:rPr lang="en-US" sz="1600" dirty="0">
                    <a:latin typeface="Arial" panose="020B0604020202020204" pitchFamily="34" charset="0"/>
                    <a:ea typeface="Times New Roman" panose="02020603050405020304" pitchFamily="18" charset="0"/>
                    <a:cs typeface="Arial" panose="020B0604020202020204" pitchFamily="34" charset="0"/>
                  </a:rPr>
                  <a:t>. d) A cavity is formed with two DBRs mirrors, each made of N=2 Si-air layers. The Q-factor of the fundamental Gaussian is ~1900. e) The number of DBR layers increased to 3, and the Q increased to ~8750.</a:t>
                </a:r>
              </a:p>
            </p:txBody>
          </p:sp>
        </p:grpSp>
      </p:grpSp>
      <p:grpSp>
        <p:nvGrpSpPr>
          <p:cNvPr id="90" name="Group 89">
            <a:extLst>
              <a:ext uri="{FF2B5EF4-FFF2-40B4-BE49-F238E27FC236}">
                <a16:creationId xmlns:a16="http://schemas.microsoft.com/office/drawing/2014/main" id="{F21C18A6-5285-4A0E-943E-70F372B7C5D1}"/>
              </a:ext>
            </a:extLst>
          </p:cNvPr>
          <p:cNvGrpSpPr/>
          <p:nvPr/>
        </p:nvGrpSpPr>
        <p:grpSpPr>
          <a:xfrm>
            <a:off x="10582198" y="19352457"/>
            <a:ext cx="10861703" cy="5837495"/>
            <a:chOff x="10582198" y="19352457"/>
            <a:chExt cx="10861703" cy="5837495"/>
          </a:xfrm>
        </p:grpSpPr>
        <p:sp>
          <p:nvSpPr>
            <p:cNvPr id="80" name="Rectangle 79">
              <a:extLst>
                <a:ext uri="{FF2B5EF4-FFF2-40B4-BE49-F238E27FC236}">
                  <a16:creationId xmlns:a16="http://schemas.microsoft.com/office/drawing/2014/main" id="{30F918C3-9016-4796-9548-22B9EE785943}"/>
                </a:ext>
              </a:extLst>
            </p:cNvPr>
            <p:cNvSpPr/>
            <p:nvPr/>
          </p:nvSpPr>
          <p:spPr>
            <a:xfrm>
              <a:off x="10582198" y="19352457"/>
              <a:ext cx="10861703" cy="5837495"/>
            </a:xfrm>
            <a:prstGeom prst="rect">
              <a:avLst/>
            </a:prstGeom>
            <a:solidFill>
              <a:schemeClr val="bg1">
                <a:lumMod val="95000"/>
              </a:schemeClr>
            </a:solidFill>
            <a:ln>
              <a:solidFill>
                <a:schemeClr val="tx1"/>
              </a:solidFill>
            </a:ln>
          </p:spPr>
          <p:txBody>
            <a:bodyPr wrap="square">
              <a:spAutoFit/>
            </a:bodyPr>
            <a:lstStyle/>
            <a:p>
              <a:pPr algn="just">
                <a:spcAft>
                  <a:spcPts val="1000"/>
                </a:spcAft>
              </a:pPr>
              <a:r>
                <a:rPr lang="en-US" altLang="en-US" sz="2800" b="1" u="sng" dirty="0">
                  <a:latin typeface="Arial" panose="020B0604020202020204" pitchFamily="34" charset="0"/>
                  <a:cs typeface="Arial" panose="020B0604020202020204" pitchFamily="34" charset="0"/>
                </a:rPr>
                <a:t>Fabrication</a:t>
              </a:r>
              <a:endParaRPr lang="en-US" altLang="en-US" sz="2000" b="1" u="sng" dirty="0">
                <a:latin typeface="Arial" panose="020B0604020202020204" pitchFamily="34" charset="0"/>
                <a:cs typeface="Arial" panose="020B0604020202020204" pitchFamily="34" charset="0"/>
              </a:endParaRPr>
            </a:p>
            <a:p>
              <a:pPr algn="just">
                <a:spcAft>
                  <a:spcPts val="1000"/>
                </a:spcAft>
              </a:pPr>
              <a:r>
                <a:rPr lang="en-US" altLang="en-US" sz="2000" dirty="0">
                  <a:latin typeface="Arial" panose="020B0604020202020204" pitchFamily="34" charset="0"/>
                  <a:cs typeface="Arial" panose="020B0604020202020204" pitchFamily="34" charset="0"/>
                </a:rPr>
                <a:t>Small feature sizes are important even in the dimension that the devices are stacked (i.e. the layer thickness). We pattern the individual layers on 40 um SOI wafers using deep reactive ion etching (DRIE), then remove the handle layer beneath the device with precise dimensioning (also through DRIE). The size of the remove handle layer precisely matches the size of the subsequent wafer, thus allowing all devices to be precisely stacked.</a:t>
              </a: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a:p>
              <a:pPr algn="just">
                <a:spcAft>
                  <a:spcPts val="1000"/>
                </a:spcAft>
              </a:pPr>
              <a:endParaRPr lang="en-US" alt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8D93BF-04FC-4F00-B4A2-047A8D4CCECC}"/>
                </a:ext>
              </a:extLst>
            </p:cNvPr>
            <p:cNvPicPr>
              <a:picLocks noChangeAspect="1"/>
            </p:cNvPicPr>
            <p:nvPr/>
          </p:nvPicPr>
          <p:blipFill>
            <a:blip r:embed="rId5"/>
            <a:stretch>
              <a:fillRect/>
            </a:stretch>
          </p:blipFill>
          <p:spPr>
            <a:xfrm>
              <a:off x="14933095" y="21741100"/>
              <a:ext cx="6260335" cy="3366364"/>
            </a:xfrm>
            <a:prstGeom prst="rect">
              <a:avLst/>
            </a:prstGeom>
          </p:spPr>
        </p:pic>
        <p:pic>
          <p:nvPicPr>
            <p:cNvPr id="86" name="Picture Placeholder 7">
              <a:extLst>
                <a:ext uri="{FF2B5EF4-FFF2-40B4-BE49-F238E27FC236}">
                  <a16:creationId xmlns:a16="http://schemas.microsoft.com/office/drawing/2014/main" id="{01B942A2-D77E-450F-9AC4-A4D23734E205}"/>
                </a:ext>
              </a:extLst>
            </p:cNvPr>
            <p:cNvPicPr>
              <a:picLocks noChangeAspect="1"/>
            </p:cNvPicPr>
            <p:nvPr/>
          </p:nvPicPr>
          <p:blipFill>
            <a:blip r:embed="rId6"/>
            <a:srcRect l="9560" r="9560"/>
            <a:stretch/>
          </p:blipFill>
          <p:spPr>
            <a:xfrm>
              <a:off x="10760253" y="21691560"/>
              <a:ext cx="3613473" cy="3350788"/>
            </a:xfrm>
            <a:prstGeom prst="rect">
              <a:avLst/>
            </a:prstGeom>
          </p:spPr>
        </p:pic>
      </p:grpSp>
      <p:grpSp>
        <p:nvGrpSpPr>
          <p:cNvPr id="89" name="Group 88">
            <a:extLst>
              <a:ext uri="{FF2B5EF4-FFF2-40B4-BE49-F238E27FC236}">
                <a16:creationId xmlns:a16="http://schemas.microsoft.com/office/drawing/2014/main" id="{808D1661-231F-40C9-B797-9D620012D726}"/>
              </a:ext>
            </a:extLst>
          </p:cNvPr>
          <p:cNvGrpSpPr/>
          <p:nvPr/>
        </p:nvGrpSpPr>
        <p:grpSpPr>
          <a:xfrm>
            <a:off x="10582198" y="7603287"/>
            <a:ext cx="10817205" cy="11592917"/>
            <a:chOff x="10582198" y="7603287"/>
            <a:chExt cx="10817205" cy="11592917"/>
          </a:xfrm>
        </p:grpSpPr>
        <p:sp>
          <p:nvSpPr>
            <p:cNvPr id="79" name="Rectangle 78">
              <a:extLst>
                <a:ext uri="{FF2B5EF4-FFF2-40B4-BE49-F238E27FC236}">
                  <a16:creationId xmlns:a16="http://schemas.microsoft.com/office/drawing/2014/main" id="{A27272C5-6828-46D3-9F49-2C146BDB6728}"/>
                </a:ext>
              </a:extLst>
            </p:cNvPr>
            <p:cNvSpPr/>
            <p:nvPr/>
          </p:nvSpPr>
          <p:spPr>
            <a:xfrm>
              <a:off x="10582198" y="7603287"/>
              <a:ext cx="10817205" cy="11592917"/>
            </a:xfrm>
            <a:prstGeom prst="rect">
              <a:avLst/>
            </a:prstGeom>
            <a:solidFill>
              <a:schemeClr val="bg1">
                <a:lumMod val="95000"/>
              </a:schemeClr>
            </a:solidFill>
            <a:ln>
              <a:solidFill>
                <a:schemeClr val="tx1"/>
              </a:solidFill>
            </a:ln>
          </p:spPr>
          <p:txBody>
            <a:bodyPr wrap="square">
              <a:spAutoFit/>
            </a:bodyPr>
            <a:lstStyle/>
            <a:p>
              <a:pPr algn="just">
                <a:spcAft>
                  <a:spcPts val="1000"/>
                </a:spcAft>
              </a:pPr>
              <a:r>
                <a:rPr lang="en-US" altLang="en-US" sz="2800" b="1" u="sng" dirty="0" err="1">
                  <a:latin typeface="Arial" panose="020B0604020202020204" pitchFamily="34" charset="0"/>
                  <a:cs typeface="Arial" panose="020B0604020202020204" pitchFamily="34" charset="0"/>
                </a:rPr>
                <a:t>Metaoptics</a:t>
              </a:r>
              <a:r>
                <a:rPr lang="en-US" altLang="en-US" sz="2800" b="1" u="sng" dirty="0">
                  <a:latin typeface="Arial" panose="020B0604020202020204" pitchFamily="34" charset="0"/>
                  <a:cs typeface="Arial" panose="020B0604020202020204" pitchFamily="34" charset="0"/>
                </a:rPr>
                <a:t> design</a:t>
              </a:r>
            </a:p>
            <a:p>
              <a:pPr algn="just">
                <a:spcAft>
                  <a:spcPts val="1000"/>
                </a:spcAft>
              </a:pPr>
              <a:r>
                <a:rPr lang="en-US" altLang="en-US" sz="2000" dirty="0">
                  <a:latin typeface="Arial" panose="020B0604020202020204" pitchFamily="34" charset="0"/>
                  <a:cs typeface="Arial" panose="020B0604020202020204" pitchFamily="34" charset="0"/>
                </a:rPr>
                <a:t>The </a:t>
              </a:r>
              <a:r>
                <a:rPr lang="en-US" altLang="en-US" sz="2000" dirty="0" err="1">
                  <a:latin typeface="Arial" panose="020B0604020202020204" pitchFamily="34" charset="0"/>
                  <a:cs typeface="Arial" panose="020B0604020202020204" pitchFamily="34" charset="0"/>
                </a:rPr>
                <a:t>metaoptics</a:t>
              </a:r>
              <a:r>
                <a:rPr lang="en-US" altLang="en-US" sz="2000" dirty="0">
                  <a:latin typeface="Arial" panose="020B0604020202020204" pitchFamily="34" charset="0"/>
                  <a:cs typeface="Arial" panose="020B0604020202020204" pitchFamily="34" charset="0"/>
                </a:rPr>
                <a:t> are designed by optimizing an electromagnetic figure-of-merit (</a:t>
              </a:r>
              <a:r>
                <a:rPr lang="en-US" altLang="en-US" sz="2000" dirty="0" err="1">
                  <a:latin typeface="Arial" panose="020B0604020202020204" pitchFamily="34" charset="0"/>
                  <a:cs typeface="Arial" panose="020B0604020202020204" pitchFamily="34" charset="0"/>
                </a:rPr>
                <a:t>FoM</a:t>
              </a:r>
              <a:r>
                <a:rPr lang="en-US" altLang="en-US" sz="2000" dirty="0">
                  <a:latin typeface="Arial" panose="020B0604020202020204" pitchFamily="34" charset="0"/>
                  <a:cs typeface="Arial" panose="020B0604020202020204" pitchFamily="34" charset="0"/>
                </a:rPr>
                <a:t>) with respect to permittivity. The scale of such an optimization is extremely large, easily exceeding </a:t>
              </a:r>
              <a:r>
                <a:rPr lang="en-US" altLang="en-US" sz="2000" b="1" dirty="0">
                  <a:latin typeface="Arial" panose="020B0604020202020204" pitchFamily="34" charset="0"/>
                  <a:cs typeface="Arial" panose="020B0604020202020204" pitchFamily="34" charset="0"/>
                </a:rPr>
                <a:t>10 million dimensions</a:t>
              </a:r>
              <a:r>
                <a:rPr lang="en-US" altLang="en-US" sz="2000" dirty="0">
                  <a:latin typeface="Arial" panose="020B0604020202020204" pitchFamily="34" charset="0"/>
                  <a:cs typeface="Arial" panose="020B0604020202020204" pitchFamily="34" charset="0"/>
                </a:rPr>
                <a:t> even for devices that are only a few wavelengths to a side. This is made possible by </a:t>
              </a:r>
              <a:r>
                <a:rPr lang="en-US" altLang="en-US" sz="2000" b="1" dirty="0">
                  <a:latin typeface="Arial" panose="020B0604020202020204" pitchFamily="34" charset="0"/>
                  <a:cs typeface="Arial" panose="020B0604020202020204" pitchFamily="34" charset="0"/>
                </a:rPr>
                <a:t>adjoint-based inverse design algorithms</a:t>
              </a:r>
              <a:r>
                <a:rPr lang="en-US" altLang="en-US" sz="2000" i="1"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for efficient gradient computation</a:t>
              </a:r>
              <a:r>
                <a:rPr lang="en-US" altLang="en-US" sz="2000" dirty="0">
                  <a:latin typeface="Arial" panose="020B0604020202020204" pitchFamily="34" charset="0"/>
                  <a:cs typeface="Arial" panose="020B0604020202020204" pitchFamily="34" charset="0"/>
                </a:rPr>
                <a:t>. The permittivity of the device is iteratively adjusted using the gradient information, while constraints are imposed to ensure fabricability.</a:t>
              </a:r>
            </a:p>
            <a:p>
              <a:pPr algn="just">
                <a:spcAft>
                  <a:spcPts val="1000"/>
                </a:spcAft>
              </a:pPr>
              <a:r>
                <a:rPr lang="en-US" altLang="en-US" sz="2000" dirty="0">
                  <a:latin typeface="Arial" panose="020B0604020202020204" pitchFamily="34" charset="0"/>
                  <a:cs typeface="Arial" panose="020B0604020202020204" pitchFamily="34" charset="0"/>
                </a:rPr>
                <a:t>The purpose of the </a:t>
              </a:r>
              <a:r>
                <a:rPr lang="en-US" altLang="en-US" sz="2000" dirty="0" err="1">
                  <a:latin typeface="Arial" panose="020B0604020202020204" pitchFamily="34" charset="0"/>
                  <a:cs typeface="Arial" panose="020B0604020202020204" pitchFamily="34" charset="0"/>
                </a:rPr>
                <a:t>metaoptics</a:t>
              </a:r>
              <a:r>
                <a:rPr lang="en-US" altLang="en-US" sz="2000" dirty="0">
                  <a:latin typeface="Arial" panose="020B0604020202020204" pitchFamily="34" charset="0"/>
                  <a:cs typeface="Arial" panose="020B0604020202020204" pitchFamily="34" charset="0"/>
                </a:rPr>
                <a:t> here is to spectrally bin the output of the resonator, sorting each resonance to its own detector. Unlike a grating, the output beam within a given bin does not shift continuously as the frequency changes which </a:t>
              </a:r>
              <a:r>
                <a:rPr lang="en-US" altLang="en-US" sz="2000" b="1" dirty="0">
                  <a:latin typeface="Arial" panose="020B0604020202020204" pitchFamily="34" charset="0"/>
                  <a:cs typeface="Arial" panose="020B0604020202020204" pitchFamily="34" charset="0"/>
                </a:rPr>
                <a:t>eliminates the need for large propagation lengths and densely packed detector arrays.</a:t>
              </a: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a:p>
              <a:pPr algn="just">
                <a:spcAft>
                  <a:spcPts val="1000"/>
                </a:spcAft>
              </a:pPr>
              <a:endParaRPr lang="en-US" altLang="en-US" b="1" dirty="0">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70AA1EEF-3DB3-4A83-A2B2-B368D4D2604D}"/>
                </a:ext>
              </a:extLst>
            </p:cNvPr>
            <p:cNvGrpSpPr/>
            <p:nvPr/>
          </p:nvGrpSpPr>
          <p:grpSpPr>
            <a:xfrm>
              <a:off x="14535786" y="11628271"/>
              <a:ext cx="6817562" cy="7240616"/>
              <a:chOff x="34920493" y="16250674"/>
              <a:chExt cx="7139915" cy="7582974"/>
            </a:xfrm>
          </p:grpSpPr>
          <p:pic>
            <p:nvPicPr>
              <p:cNvPr id="73" name="Picture 72">
                <a:extLst>
                  <a:ext uri="{FF2B5EF4-FFF2-40B4-BE49-F238E27FC236}">
                    <a16:creationId xmlns:a16="http://schemas.microsoft.com/office/drawing/2014/main" id="{7CA31F48-489E-4241-AF73-8A48D760FF5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4920493" y="16250674"/>
                <a:ext cx="7139915" cy="5556300"/>
              </a:xfrm>
              <a:prstGeom prst="rect">
                <a:avLst/>
              </a:prstGeom>
            </p:spPr>
          </p:pic>
          <p:sp>
            <p:nvSpPr>
              <p:cNvPr id="74" name="Rectangle 73">
                <a:extLst>
                  <a:ext uri="{FF2B5EF4-FFF2-40B4-BE49-F238E27FC236}">
                    <a16:creationId xmlns:a16="http://schemas.microsoft.com/office/drawing/2014/main" id="{3DE45606-E60F-49DE-912E-72D26AFD971A}"/>
                  </a:ext>
                </a:extLst>
              </p:cNvPr>
              <p:cNvSpPr/>
              <p:nvPr/>
            </p:nvSpPr>
            <p:spPr>
              <a:xfrm>
                <a:off x="35042784" y="21931906"/>
                <a:ext cx="6884023" cy="1901742"/>
              </a:xfrm>
              <a:prstGeom prst="rect">
                <a:avLst/>
              </a:prstGeom>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Figure 3.</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The simulated </a:t>
                </a:r>
                <a:r>
                  <a:rPr lang="en-US" sz="1600" b="1" dirty="0" err="1">
                    <a:latin typeface="Arial" panose="020B0604020202020204" pitchFamily="34" charset="0"/>
                    <a:ea typeface="Times New Roman" panose="02020603050405020304" pitchFamily="18" charset="0"/>
                    <a:cs typeface="Arial" panose="020B0604020202020204" pitchFamily="34" charset="0"/>
                  </a:rPr>
                  <a:t>metaoptics</a:t>
                </a:r>
                <a:r>
                  <a:rPr lang="en-US" sz="1600" b="1" dirty="0">
                    <a:latin typeface="Arial" panose="020B0604020202020204" pitchFamily="34" charset="0"/>
                    <a:ea typeface="Times New Roman" panose="02020603050405020304" pitchFamily="18" charset="0"/>
                    <a:cs typeface="Arial" panose="020B0604020202020204" pitchFamily="34" charset="0"/>
                  </a:rPr>
                  <a:t> device. </a:t>
                </a:r>
                <a:r>
                  <a:rPr lang="en-US" sz="1600" dirty="0">
                    <a:latin typeface="Arial" panose="020B0604020202020204" pitchFamily="34" charset="0"/>
                    <a:ea typeface="Times New Roman" panose="02020603050405020304" pitchFamily="18" charset="0"/>
                    <a:cs typeface="Arial" panose="020B0604020202020204" pitchFamily="34" charset="0"/>
                  </a:rPr>
                  <a:t>The red, green, and blue curves correspond to the power transmission through the pictured red, green, and blue apertures. The dashed lines are for a 4-layer device, while the solid are for an 8-layer device showing an efficiency improvement due to the increased degrees of freedom in the design. The index profiles for the 8-layer device are shown. The individual layers are 3 mm × 3 mm, with a thickness of 40 um.</a:t>
                </a:r>
              </a:p>
            </p:txBody>
          </p:sp>
        </p:grpSp>
        <p:sp>
          <p:nvSpPr>
            <p:cNvPr id="88" name="TextBox 87">
              <a:extLst>
                <a:ext uri="{FF2B5EF4-FFF2-40B4-BE49-F238E27FC236}">
                  <a16:creationId xmlns:a16="http://schemas.microsoft.com/office/drawing/2014/main" id="{9E589B53-307B-4519-9947-2F553E5A5088}"/>
                </a:ext>
              </a:extLst>
            </p:cNvPr>
            <p:cNvSpPr txBox="1"/>
            <p:nvPr/>
          </p:nvSpPr>
          <p:spPr>
            <a:xfrm>
              <a:off x="10582198" y="11696514"/>
              <a:ext cx="3305095" cy="4324261"/>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This design technique is extremely versatile:</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It allows any set of input fields to be mapped to any set of output fields. </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Fabrication constraints such as </a:t>
              </a:r>
              <a:r>
                <a:rPr lang="en-US" sz="2000" b="1" dirty="0">
                  <a:latin typeface="Arial" panose="020B0604020202020204" pitchFamily="34" charset="0"/>
                  <a:cs typeface="Arial" panose="020B0604020202020204" pitchFamily="34" charset="0"/>
                </a:rPr>
                <a:t>minimum feature size control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full connectivity </a:t>
              </a:r>
              <a:r>
                <a:rPr lang="en-US" sz="2000" dirty="0">
                  <a:latin typeface="Arial" panose="020B0604020202020204" pitchFamily="34" charset="0"/>
                  <a:cs typeface="Arial" panose="020B0604020202020204" pitchFamily="34" charset="0"/>
                </a:rPr>
                <a:t>of the Si is imposed here.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performance of a device can be improved by adding more layers</a:t>
              </a:r>
            </a:p>
          </p:txBody>
        </p:sp>
      </p:grpSp>
      <p:sp>
        <p:nvSpPr>
          <p:cNvPr id="3" name="Rectangle 2">
            <a:extLst>
              <a:ext uri="{FF2B5EF4-FFF2-40B4-BE49-F238E27FC236}">
                <a16:creationId xmlns:a16="http://schemas.microsoft.com/office/drawing/2014/main" id="{BB5A3068-D78B-4D82-8739-1EE2E3165B33}"/>
              </a:ext>
            </a:extLst>
          </p:cNvPr>
          <p:cNvSpPr/>
          <p:nvPr/>
        </p:nvSpPr>
        <p:spPr>
          <a:xfrm>
            <a:off x="923278" y="30860986"/>
            <a:ext cx="3063339" cy="461665"/>
          </a:xfrm>
          <a:prstGeom prst="rect">
            <a:avLst/>
          </a:prstGeom>
        </p:spPr>
        <p:txBody>
          <a:bodyPr wrap="none">
            <a:spAutoFit/>
          </a:bodyPr>
          <a:lstStyle/>
          <a:p>
            <a:r>
              <a:rPr lang="en-US" sz="2400" dirty="0">
                <a:latin typeface="Calibri" panose="020F0502020204030204" pitchFamily="34" charset="0"/>
                <a:ea typeface="Calibri" panose="020F0502020204030204" pitchFamily="34" charset="0"/>
              </a:rPr>
              <a:t>Clearance:</a:t>
            </a:r>
            <a:r>
              <a:rPr lang="en-US" sz="2400" b="1" dirty="0">
                <a:latin typeface="Calibri" panose="020F0502020204030204" pitchFamily="34" charset="0"/>
                <a:ea typeface="Calibri" panose="020F0502020204030204" pitchFamily="34" charset="0"/>
              </a:rPr>
              <a:t> CL#22-5613</a:t>
            </a:r>
            <a:endParaRPr lang="en-US" sz="2400" dirty="0"/>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TotalTime>
  <Words>886</Words>
  <Application>Microsoft Office PowerPoint</Application>
  <PresentationFormat>Custom</PresentationFormat>
  <Paragraphs>94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42</cp:revision>
  <dcterms:created xsi:type="dcterms:W3CDTF">2022-08-22T17:05:38Z</dcterms:created>
  <dcterms:modified xsi:type="dcterms:W3CDTF">2022-11-23T18:10:45Z</dcterms:modified>
</cp:coreProperties>
</file>