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58"/>
    <p:restoredTop sz="96405"/>
  </p:normalViewPr>
  <p:slideViewPr>
    <p:cSldViewPr snapToGrid="0">
      <p:cViewPr varScale="1">
        <p:scale>
          <a:sx n="26" d="100"/>
          <a:sy n="26" d="100"/>
        </p:scale>
        <p:origin x="4704"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11/22/2022</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B8D7C547-A3CC-AF78-97CF-67933304D3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5919" y="18801578"/>
            <a:ext cx="7979681" cy="5135072"/>
          </a:xfrm>
          <a:prstGeom prst="rect">
            <a:avLst/>
          </a:prstGeom>
        </p:spPr>
      </p:pic>
      <p:sp>
        <p:nvSpPr>
          <p:cNvPr id="4" name="Rectangle 3">
            <a:extLst>
              <a:ext uri="{FF2B5EF4-FFF2-40B4-BE49-F238E27FC236}">
                <a16:creationId xmlns:a16="http://schemas.microsoft.com/office/drawing/2014/main" id="{204185AC-9F19-D1B5-3E2C-C165D877F433}"/>
              </a:ext>
            </a:extLst>
          </p:cNvPr>
          <p:cNvSpPr/>
          <p:nvPr/>
        </p:nvSpPr>
        <p:spPr>
          <a:xfrm>
            <a:off x="0" y="1017"/>
            <a:ext cx="21945600" cy="7508049"/>
          </a:xfrm>
          <a:prstGeom prst="rect">
            <a:avLst/>
          </a:prstGeom>
          <a:gradFill flip="none" rotWithShape="1">
            <a:gsLst>
              <a:gs pos="0">
                <a:schemeClr val="accent6">
                  <a:lumMod val="75000"/>
                </a:schemeClr>
              </a:gs>
              <a:gs pos="36000">
                <a:schemeClr val="accent6">
                  <a:lumMod val="75000"/>
                </a:schemeClr>
              </a:gs>
              <a:gs pos="82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359231" y="30350554"/>
            <a:ext cx="8050696" cy="2015936"/>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1173616" y="756870"/>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852392DB-040A-4601-1FDF-EE467A2C2C89}"/>
              </a:ext>
            </a:extLst>
          </p:cNvPr>
          <p:cNvSpPr txBox="1"/>
          <p:nvPr/>
        </p:nvSpPr>
        <p:spPr>
          <a:xfrm>
            <a:off x="359231" y="32366490"/>
            <a:ext cx="5976257" cy="400110"/>
          </a:xfrm>
          <a:prstGeom prst="rect">
            <a:avLst/>
          </a:prstGeom>
          <a:noFill/>
        </p:spPr>
        <p:txBody>
          <a:bodyPr wrap="square" rtlCol="0">
            <a:spAutoFit/>
          </a:bodyPr>
          <a:lstStyle/>
          <a:p>
            <a:r>
              <a:rPr lang="en-US" sz="2000" dirty="0">
                <a:latin typeface="Helvetica" pitchFamily="2" charset="0"/>
                <a:cs typeface="Arial" panose="020B0604020202020204" pitchFamily="34" charset="0"/>
              </a:rPr>
              <a:t>Copyright 2022. All rights reserved.</a:t>
            </a:r>
          </a:p>
        </p:txBody>
      </p:sp>
      <p:grpSp>
        <p:nvGrpSpPr>
          <p:cNvPr id="18" name="Group 17">
            <a:extLst>
              <a:ext uri="{FF2B5EF4-FFF2-40B4-BE49-F238E27FC236}">
                <a16:creationId xmlns:a16="http://schemas.microsoft.com/office/drawing/2014/main" id="{7C84DED5-364E-095C-00FE-54C334A8230A}"/>
              </a:ext>
            </a:extLst>
          </p:cNvPr>
          <p:cNvGrpSpPr/>
          <p:nvPr/>
        </p:nvGrpSpPr>
        <p:grpSpPr>
          <a:xfrm>
            <a:off x="8429625" y="29369112"/>
            <a:ext cx="13290415" cy="3416321"/>
            <a:chOff x="8429625" y="29252152"/>
            <a:chExt cx="13290415" cy="3416321"/>
          </a:xfrm>
        </p:grpSpPr>
        <p:sp>
          <p:nvSpPr>
            <p:cNvPr id="12" name="Rectangle 11">
              <a:extLst>
                <a:ext uri="{FF2B5EF4-FFF2-40B4-BE49-F238E27FC236}">
                  <a16:creationId xmlns:a16="http://schemas.microsoft.com/office/drawing/2014/main" id="{E1B6AD9F-C2D0-FAA0-B80B-B64AFDA924FD}"/>
                </a:ext>
              </a:extLst>
            </p:cNvPr>
            <p:cNvSpPr/>
            <p:nvPr/>
          </p:nvSpPr>
          <p:spPr>
            <a:xfrm>
              <a:off x="8429625" y="29252152"/>
              <a:ext cx="13270716" cy="341632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58744A6-324B-83AB-035A-35E0AAF38EC7}"/>
                </a:ext>
              </a:extLst>
            </p:cNvPr>
            <p:cNvSpPr txBox="1"/>
            <p:nvPr/>
          </p:nvSpPr>
          <p:spPr>
            <a:xfrm>
              <a:off x="8526752" y="29252153"/>
              <a:ext cx="13193288" cy="3416320"/>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a:t>
              </a:r>
            </a:p>
            <a:p>
              <a:pPr marL="342900" indent="-342900">
                <a:spcBef>
                  <a:spcPct val="0"/>
                </a:spcBef>
                <a:buFont typeface="Arial" panose="020B0604020202020204" pitchFamily="34" charset="0"/>
                <a:buChar char="•"/>
              </a:pPr>
              <a:r>
                <a:rPr lang="en-US" sz="1600" b="0" i="0" dirty="0" err="1">
                  <a:solidFill>
                    <a:schemeClr val="tx1">
                      <a:lumMod val="65000"/>
                      <a:lumOff val="35000"/>
                    </a:schemeClr>
                  </a:solidFill>
                  <a:effectLst/>
                  <a:latin typeface="arial" panose="020B0604020202020204" pitchFamily="34" charset="0"/>
                </a:rPr>
                <a:t>Castañeda</a:t>
              </a:r>
              <a:r>
                <a:rPr lang="en-US" sz="1600" b="0" i="0" dirty="0">
                  <a:solidFill>
                    <a:schemeClr val="tx1">
                      <a:lumMod val="65000"/>
                      <a:lumOff val="35000"/>
                    </a:schemeClr>
                  </a:solidFill>
                  <a:effectLst/>
                  <a:latin typeface="arial" panose="020B0604020202020204" pitchFamily="34" charset="0"/>
                </a:rPr>
                <a:t>-Moya, E., and E. </a:t>
              </a:r>
              <a:r>
                <a:rPr lang="en-US" sz="1600" b="0" i="0" dirty="0" err="1">
                  <a:solidFill>
                    <a:schemeClr val="tx1">
                      <a:lumMod val="65000"/>
                      <a:lumOff val="35000"/>
                    </a:schemeClr>
                  </a:solidFill>
                  <a:effectLst/>
                  <a:latin typeface="arial" panose="020B0604020202020204" pitchFamily="34" charset="0"/>
                </a:rPr>
                <a:t>Solohin</a:t>
              </a:r>
              <a:r>
                <a:rPr lang="en-US" sz="1600" b="0" i="0" dirty="0">
                  <a:solidFill>
                    <a:schemeClr val="tx1">
                      <a:lumMod val="65000"/>
                      <a:lumOff val="35000"/>
                    </a:schemeClr>
                  </a:solidFill>
                  <a:effectLst/>
                  <a:latin typeface="arial" panose="020B0604020202020204" pitchFamily="34" charset="0"/>
                </a:rPr>
                <a:t>. 2022. Delta-X: Belowground Biomass and </a:t>
              </a:r>
              <a:r>
                <a:rPr lang="en-US" sz="1600" b="0" i="0" dirty="0" err="1">
                  <a:solidFill>
                    <a:schemeClr val="tx1">
                      <a:lumMod val="65000"/>
                      <a:lumOff val="35000"/>
                    </a:schemeClr>
                  </a:solidFill>
                  <a:effectLst/>
                  <a:latin typeface="arial" panose="020B0604020202020204" pitchFamily="34" charset="0"/>
                </a:rPr>
                <a:t>Necromass</a:t>
              </a:r>
              <a:r>
                <a:rPr lang="en-US" sz="1600" b="0" i="0" dirty="0">
                  <a:solidFill>
                    <a:schemeClr val="tx1">
                      <a:lumMod val="65000"/>
                      <a:lumOff val="35000"/>
                    </a:schemeClr>
                  </a:solidFill>
                  <a:effectLst/>
                  <a:latin typeface="arial" panose="020B0604020202020204" pitchFamily="34" charset="0"/>
                </a:rPr>
                <a:t> across Wetlands in the MRD, LA, USA, 2021. ORNL DAAC, Oak Ridge, Tennessee, USA. </a:t>
              </a:r>
              <a:r>
                <a:rPr lang="en-US" sz="1600" b="0" i="0" u="none" strike="noStrike" dirty="0">
                  <a:solidFill>
                    <a:schemeClr val="tx1">
                      <a:lumMod val="65000"/>
                      <a:lumOff val="35000"/>
                    </a:schemeClr>
                  </a:solidFill>
                  <a:effectLst/>
                  <a:latin typeface="arial" panose="020B0604020202020204" pitchFamily="34" charset="0"/>
                </a:rPr>
                <a:t>https://doi.org/10.3334/ORNLDAAC/1999</a:t>
              </a:r>
            </a:p>
            <a:p>
              <a:pPr marL="342900" indent="-342900">
                <a:spcBef>
                  <a:spcPct val="0"/>
                </a:spcBef>
                <a:buFont typeface="Arial" panose="020B0604020202020204" pitchFamily="34" charset="0"/>
                <a:buChar char="•"/>
              </a:pPr>
              <a:r>
                <a:rPr lang="en-US" sz="1600" b="0" i="0" dirty="0">
                  <a:solidFill>
                    <a:schemeClr val="tx1">
                      <a:lumMod val="65000"/>
                      <a:lumOff val="35000"/>
                    </a:schemeClr>
                  </a:solidFill>
                  <a:effectLst/>
                  <a:latin typeface="Arial" panose="020B0604020202020204" pitchFamily="34" charset="0"/>
                </a:rPr>
                <a:t>Jensen, D.J., E. </a:t>
              </a:r>
              <a:r>
                <a:rPr lang="en-US" sz="1600" b="0" i="0" dirty="0" err="1">
                  <a:solidFill>
                    <a:schemeClr val="tx1">
                      <a:lumMod val="65000"/>
                      <a:lumOff val="35000"/>
                    </a:schemeClr>
                  </a:solidFill>
                  <a:effectLst/>
                  <a:latin typeface="Arial" panose="020B0604020202020204" pitchFamily="34" charset="0"/>
                </a:rPr>
                <a:t>Castañeda</a:t>
              </a:r>
              <a:r>
                <a:rPr lang="en-US" sz="1600" b="0" i="0" dirty="0">
                  <a:solidFill>
                    <a:schemeClr val="tx1">
                      <a:lumMod val="65000"/>
                      <a:lumOff val="35000"/>
                    </a:schemeClr>
                  </a:solidFill>
                  <a:effectLst/>
                  <a:latin typeface="Arial" panose="020B0604020202020204" pitchFamily="34" charset="0"/>
                </a:rPr>
                <a:t>-Moya, E. </a:t>
              </a:r>
              <a:r>
                <a:rPr lang="en-US" sz="1600" b="0" i="0" dirty="0" err="1">
                  <a:solidFill>
                    <a:schemeClr val="tx1">
                      <a:lumMod val="65000"/>
                      <a:lumOff val="35000"/>
                    </a:schemeClr>
                  </a:solidFill>
                  <a:effectLst/>
                  <a:latin typeface="Arial" panose="020B0604020202020204" pitchFamily="34" charset="0"/>
                </a:rPr>
                <a:t>Solohin</a:t>
              </a:r>
              <a:r>
                <a:rPr lang="en-US" sz="1600" b="0" i="0" dirty="0">
                  <a:solidFill>
                    <a:schemeClr val="tx1">
                      <a:lumMod val="65000"/>
                      <a:lumOff val="35000"/>
                    </a:schemeClr>
                  </a:solidFill>
                  <a:effectLst/>
                  <a:latin typeface="Arial" panose="020B0604020202020204" pitchFamily="34" charset="0"/>
                </a:rPr>
                <a:t>, A. </a:t>
              </a:r>
              <a:r>
                <a:rPr lang="en-US" sz="1600" b="0" i="0" dirty="0" err="1">
                  <a:solidFill>
                    <a:schemeClr val="tx1">
                      <a:lumMod val="65000"/>
                      <a:lumOff val="35000"/>
                    </a:schemeClr>
                  </a:solidFill>
                  <a:effectLst/>
                  <a:latin typeface="Arial" panose="020B0604020202020204" pitchFamily="34" charset="0"/>
                </a:rPr>
                <a:t>Rovai</a:t>
              </a:r>
              <a:r>
                <a:rPr lang="en-US" sz="1600" b="0" i="0" dirty="0">
                  <a:solidFill>
                    <a:schemeClr val="tx1">
                      <a:lumMod val="65000"/>
                      <a:lumOff val="35000"/>
                    </a:schemeClr>
                  </a:solidFill>
                  <a:effectLst/>
                  <a:latin typeface="Arial" panose="020B0604020202020204" pitchFamily="34" charset="0"/>
                </a:rPr>
                <a:t>, D.R. Thompson, and M. Simard. 2022. Delta-X: Herbaceous Aboveground Biomass from AVIRIS-NG, MRD, Louisiana, USA, 2021. ORNL DAAC, Oak Ridge, Tennessee, USA. https://</a:t>
              </a:r>
              <a:r>
                <a:rPr lang="en-US" sz="1600" b="0" i="0" dirty="0" err="1">
                  <a:solidFill>
                    <a:schemeClr val="tx1">
                      <a:lumMod val="65000"/>
                      <a:lumOff val="35000"/>
                    </a:schemeClr>
                  </a:solidFill>
                  <a:effectLst/>
                  <a:latin typeface="Arial" panose="020B0604020202020204" pitchFamily="34" charset="0"/>
                </a:rPr>
                <a:t>doi.org</a:t>
              </a:r>
              <a:r>
                <a:rPr lang="en-US" sz="1600" b="0" i="0" dirty="0">
                  <a:solidFill>
                    <a:schemeClr val="tx1">
                      <a:lumMod val="65000"/>
                      <a:lumOff val="35000"/>
                    </a:schemeClr>
                  </a:solidFill>
                  <a:effectLst/>
                  <a:latin typeface="Arial" panose="020B0604020202020204" pitchFamily="34" charset="0"/>
                </a:rPr>
                <a:t>/10.3334/ORNLDAAC/2107</a:t>
              </a:r>
            </a:p>
            <a:p>
              <a:pPr marL="342900" indent="-342900">
                <a:spcBef>
                  <a:spcPct val="0"/>
                </a:spcBef>
                <a:buFont typeface="Arial" panose="020B0604020202020204" pitchFamily="34" charset="0"/>
                <a:buChar char="•"/>
              </a:pPr>
              <a:r>
                <a:rPr lang="en-US" sz="1600" b="0" i="0" dirty="0">
                  <a:solidFill>
                    <a:schemeClr val="tx1">
                      <a:lumMod val="65000"/>
                      <a:lumOff val="35000"/>
                    </a:schemeClr>
                  </a:solidFill>
                  <a:effectLst/>
                  <a:latin typeface="Arial" panose="020B0604020202020204" pitchFamily="34" charset="0"/>
                </a:rPr>
                <a:t>Jensen, D. J., Cavanaugh, K. C., Thompson, D. R., </a:t>
              </a:r>
              <a:r>
                <a:rPr lang="en-US" sz="1600" b="0" i="0" dirty="0" err="1">
                  <a:solidFill>
                    <a:schemeClr val="tx1">
                      <a:lumMod val="65000"/>
                      <a:lumOff val="35000"/>
                    </a:schemeClr>
                  </a:solidFill>
                  <a:effectLst/>
                  <a:latin typeface="Arial" panose="020B0604020202020204" pitchFamily="34" charset="0"/>
                </a:rPr>
                <a:t>Fagherazzi</a:t>
              </a:r>
              <a:r>
                <a:rPr lang="en-US" sz="1600" b="0" i="0" dirty="0">
                  <a:solidFill>
                    <a:schemeClr val="tx1">
                      <a:lumMod val="65000"/>
                      <a:lumOff val="35000"/>
                    </a:schemeClr>
                  </a:solidFill>
                  <a:effectLst/>
                  <a:latin typeface="Arial" panose="020B0604020202020204" pitchFamily="34" charset="0"/>
                </a:rPr>
                <a:t>, S., Cortese, L., &amp; Simard, M. (2022). Leveraging the Historical Landsat Catalog for a Remote Sensing Model of Wetland Accretion in Coastal Louisiana. </a:t>
              </a:r>
              <a:r>
                <a:rPr lang="en-US" sz="1600" b="0" i="1" dirty="0">
                  <a:solidFill>
                    <a:schemeClr val="tx1">
                      <a:lumMod val="65000"/>
                      <a:lumOff val="35000"/>
                    </a:schemeClr>
                  </a:solidFill>
                  <a:effectLst/>
                  <a:latin typeface="Arial" panose="020B0604020202020204" pitchFamily="34" charset="0"/>
                </a:rPr>
                <a:t>Journal of Geophysical Research: </a:t>
              </a:r>
              <a:r>
                <a:rPr lang="en-US" sz="1600" b="0" i="1" dirty="0" err="1">
                  <a:solidFill>
                    <a:schemeClr val="tx1">
                      <a:lumMod val="65000"/>
                      <a:lumOff val="35000"/>
                    </a:schemeClr>
                  </a:solidFill>
                  <a:effectLst/>
                  <a:latin typeface="Arial" panose="020B0604020202020204" pitchFamily="34" charset="0"/>
                </a:rPr>
                <a:t>Biogeosciences</a:t>
              </a:r>
              <a:r>
                <a:rPr lang="en-US" sz="1600" b="0" i="0" dirty="0">
                  <a:solidFill>
                    <a:schemeClr val="tx1">
                      <a:lumMod val="65000"/>
                      <a:lumOff val="35000"/>
                    </a:schemeClr>
                  </a:solidFill>
                  <a:effectLst/>
                  <a:latin typeface="Arial" panose="020B0604020202020204" pitchFamily="34" charset="0"/>
                </a:rPr>
                <a:t>, </a:t>
              </a:r>
              <a:r>
                <a:rPr lang="en-US" sz="1600" b="0" i="1" dirty="0">
                  <a:solidFill>
                    <a:schemeClr val="tx1">
                      <a:lumMod val="65000"/>
                      <a:lumOff val="35000"/>
                    </a:schemeClr>
                  </a:solidFill>
                  <a:effectLst/>
                  <a:latin typeface="Arial" panose="020B0604020202020204" pitchFamily="34" charset="0"/>
                </a:rPr>
                <a:t>127</a:t>
              </a:r>
              <a:r>
                <a:rPr lang="en-US" sz="1600" b="0" i="0" dirty="0">
                  <a:solidFill>
                    <a:schemeClr val="tx1">
                      <a:lumMod val="65000"/>
                      <a:lumOff val="35000"/>
                    </a:schemeClr>
                  </a:solidFill>
                  <a:effectLst/>
                  <a:latin typeface="Arial" panose="020B0604020202020204" pitchFamily="34" charset="0"/>
                </a:rPr>
                <a:t>(6), e2022JG006794.</a:t>
              </a:r>
            </a:p>
            <a:p>
              <a:pPr>
                <a:spcBef>
                  <a:spcPct val="0"/>
                </a:spcBef>
              </a:pPr>
              <a:r>
                <a:rPr lang="en-US" altLang="en-US" sz="3000" b="1" dirty="0">
                  <a:latin typeface="Arial" panose="020B0604020202020204" pitchFamily="34" charset="0"/>
                </a:rPr>
                <a:t>Author Contact Information: </a:t>
              </a:r>
            </a:p>
            <a:p>
              <a:pPr>
                <a:spcBef>
                  <a:spcPct val="0"/>
                </a:spcBef>
              </a:pPr>
              <a:r>
                <a:rPr lang="en-US" altLang="en-US" sz="2400" b="1" i="1" dirty="0">
                  <a:solidFill>
                    <a:schemeClr val="tx1">
                      <a:lumMod val="65000"/>
                      <a:lumOff val="35000"/>
                    </a:schemeClr>
                  </a:solidFill>
                  <a:latin typeface="Arial" panose="020B0604020202020204" pitchFamily="34" charset="0"/>
                </a:rPr>
                <a:t>(</a:t>
              </a:r>
              <a:r>
                <a:rPr lang="en-US" altLang="en-US" sz="2000" b="1" i="1" dirty="0">
                  <a:solidFill>
                    <a:schemeClr val="tx1">
                      <a:lumMod val="65000"/>
                      <a:lumOff val="35000"/>
                    </a:schemeClr>
                  </a:solidFill>
                  <a:latin typeface="Arial" panose="020B0604020202020204" pitchFamily="34" charset="0"/>
                </a:rPr>
                <a:t>562) 972-3952</a:t>
              </a:r>
            </a:p>
            <a:p>
              <a:pPr>
                <a:spcBef>
                  <a:spcPct val="0"/>
                </a:spcBef>
              </a:pPr>
              <a:r>
                <a:rPr lang="en-US" altLang="en-US" sz="2000" b="1" i="1" dirty="0" err="1">
                  <a:solidFill>
                    <a:schemeClr val="tx1">
                      <a:lumMod val="65000"/>
                      <a:lumOff val="35000"/>
                    </a:schemeClr>
                  </a:solidFill>
                  <a:latin typeface="Arial" panose="020B0604020202020204" pitchFamily="34" charset="0"/>
                </a:rPr>
                <a:t>Daniel.J.Jensen@jpl.nasa.gov</a:t>
              </a:r>
              <a:endParaRPr lang="en-US" altLang="en-US" sz="2000" i="1" dirty="0">
                <a:solidFill>
                  <a:schemeClr val="tx1">
                    <a:lumMod val="65000"/>
                    <a:lumOff val="35000"/>
                  </a:schemeClr>
                </a:solidFill>
                <a:latin typeface="Arial" panose="020B0604020202020204" pitchFamily="34" charset="0"/>
              </a:endParaRPr>
            </a:p>
          </p:txBody>
        </p:sp>
      </p:grpSp>
      <p:sp>
        <p:nvSpPr>
          <p:cNvPr id="14" name="TextBox 13">
            <a:extLst>
              <a:ext uri="{FF2B5EF4-FFF2-40B4-BE49-F238E27FC236}">
                <a16:creationId xmlns:a16="http://schemas.microsoft.com/office/drawing/2014/main" id="{E03CE19A-D280-F67F-3E02-115A87F9AEB3}"/>
              </a:ext>
            </a:extLst>
          </p:cNvPr>
          <p:cNvSpPr txBox="1"/>
          <p:nvPr/>
        </p:nvSpPr>
        <p:spPr>
          <a:xfrm>
            <a:off x="0" y="1606727"/>
            <a:ext cx="21945600" cy="3416320"/>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Towards consistent imaging spectroscopy-based aboveground biomass retrievals in coastal wetlands across atmospheric states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0" y="5019053"/>
            <a:ext cx="21945600" cy="1938992"/>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Daniel Jensen, JPL Postdoctoral Fellow (334F)</a:t>
            </a:r>
          </a:p>
          <a:p>
            <a:pPr algn="ctr"/>
            <a:r>
              <a:rPr lang="en-US" sz="4000" b="1" dirty="0">
                <a:solidFill>
                  <a:schemeClr val="bg1"/>
                </a:solidFill>
                <a:latin typeface="Arial" panose="020B0604020202020204" pitchFamily="34" charset="0"/>
                <a:cs typeface="Arial" panose="020B0604020202020204" pitchFamily="34" charset="0"/>
              </a:rPr>
              <a:t>David Thompson (382B), Marc Simard (334F), Elena </a:t>
            </a:r>
            <a:r>
              <a:rPr lang="en-US" sz="4000" b="1" dirty="0" err="1">
                <a:solidFill>
                  <a:schemeClr val="bg1"/>
                </a:solidFill>
                <a:latin typeface="Arial" panose="020B0604020202020204" pitchFamily="34" charset="0"/>
                <a:cs typeface="Arial" panose="020B0604020202020204" pitchFamily="34" charset="0"/>
              </a:rPr>
              <a:t>Solohin</a:t>
            </a:r>
            <a:r>
              <a:rPr lang="en-US" sz="4000" b="1" dirty="0">
                <a:solidFill>
                  <a:schemeClr val="bg1"/>
                </a:solidFill>
                <a:latin typeface="Arial" panose="020B0604020202020204" pitchFamily="34" charset="0"/>
                <a:cs typeface="Arial" panose="020B0604020202020204" pitchFamily="34" charset="0"/>
              </a:rPr>
              <a:t> (Florida International University), Edward </a:t>
            </a:r>
            <a:r>
              <a:rPr lang="en-US" sz="4000" b="1" dirty="0" err="1">
                <a:solidFill>
                  <a:schemeClr val="bg1"/>
                </a:solidFill>
                <a:latin typeface="Arial" panose="020B0604020202020204" pitchFamily="34" charset="0"/>
                <a:cs typeface="Arial" panose="020B0604020202020204" pitchFamily="34" charset="0"/>
              </a:rPr>
              <a:t>Castañeda</a:t>
            </a:r>
            <a:r>
              <a:rPr lang="en-US" sz="4000" b="1" dirty="0">
                <a:solidFill>
                  <a:schemeClr val="bg1"/>
                </a:solidFill>
                <a:latin typeface="Arial" panose="020B0604020202020204" pitchFamily="34" charset="0"/>
                <a:cs typeface="Arial" panose="020B0604020202020204" pitchFamily="34" charset="0"/>
              </a:rPr>
              <a:t>-Moya (Florida International University)</a:t>
            </a:r>
          </a:p>
        </p:txBody>
      </p:sp>
      <p:pic>
        <p:nvPicPr>
          <p:cNvPr id="30" name="Picture 29">
            <a:extLst>
              <a:ext uri="{FF2B5EF4-FFF2-40B4-BE49-F238E27FC236}">
                <a16:creationId xmlns:a16="http://schemas.microsoft.com/office/drawing/2014/main" id="{AA3E63DB-3274-98EC-B167-00A74616385E}"/>
              </a:ext>
            </a:extLst>
          </p:cNvPr>
          <p:cNvPicPr>
            <a:picLocks noChangeAspect="1"/>
          </p:cNvPicPr>
          <p:nvPr/>
        </p:nvPicPr>
        <p:blipFill>
          <a:blip r:embed="rId3"/>
          <a:stretch>
            <a:fillRect/>
          </a:stretch>
        </p:blipFill>
        <p:spPr>
          <a:xfrm>
            <a:off x="16725810" y="14701514"/>
            <a:ext cx="5219789" cy="3914842"/>
          </a:xfrm>
          <a:prstGeom prst="rect">
            <a:avLst/>
          </a:prstGeom>
        </p:spPr>
      </p:pic>
      <p:sp>
        <p:nvSpPr>
          <p:cNvPr id="29" name="TextBox 28">
            <a:extLst>
              <a:ext uri="{FF2B5EF4-FFF2-40B4-BE49-F238E27FC236}">
                <a16:creationId xmlns:a16="http://schemas.microsoft.com/office/drawing/2014/main" id="{E5422B14-933A-FC4A-7FAC-E9C99B9244CF}"/>
              </a:ext>
            </a:extLst>
          </p:cNvPr>
          <p:cNvSpPr txBox="1"/>
          <p:nvPr/>
        </p:nvSpPr>
        <p:spPr>
          <a:xfrm>
            <a:off x="12016687" y="10906284"/>
            <a:ext cx="4864495" cy="255454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Figure 2 (top): </a:t>
            </a:r>
            <a:r>
              <a:rPr lang="en-US" sz="2000" dirty="0">
                <a:latin typeface="Times New Roman" panose="02020603050405020304" pitchFamily="18" charset="0"/>
                <a:cs typeface="Times New Roman" panose="02020603050405020304" pitchFamily="18" charset="0"/>
              </a:rPr>
              <a:t>AVIRIS-NG reflectance spectra coincident with each surveyed vegetation plot across Spring and Summer collections. Summer reflectance retrievals exhibit significant noise in the 880-1000 and 1080-1200nm wavelengths (highlighted in red) due to excess water vapor absorption in the extremely humid atmosphere.</a:t>
            </a:r>
          </a:p>
        </p:txBody>
      </p:sp>
      <p:sp>
        <p:nvSpPr>
          <p:cNvPr id="32" name="TextBox 31">
            <a:extLst>
              <a:ext uri="{FF2B5EF4-FFF2-40B4-BE49-F238E27FC236}">
                <a16:creationId xmlns:a16="http://schemas.microsoft.com/office/drawing/2014/main" id="{A720232E-4C4C-9C9B-9F2E-967176AF5826}"/>
              </a:ext>
            </a:extLst>
          </p:cNvPr>
          <p:cNvSpPr txBox="1"/>
          <p:nvPr/>
        </p:nvSpPr>
        <p:spPr>
          <a:xfrm>
            <a:off x="12016687" y="13474453"/>
            <a:ext cx="4689419"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Figure 3 (right): </a:t>
            </a:r>
            <a:r>
              <a:rPr lang="en-US" sz="2000" dirty="0">
                <a:latin typeface="Times New Roman" panose="02020603050405020304" pitchFamily="18" charset="0"/>
                <a:cs typeface="Times New Roman" panose="02020603050405020304" pitchFamily="18" charset="0"/>
              </a:rPr>
              <a:t>Sample uncorrected reflectance spectrum with the conditional Gaussian interpolation applied. </a:t>
            </a:r>
          </a:p>
        </p:txBody>
      </p:sp>
      <p:grpSp>
        <p:nvGrpSpPr>
          <p:cNvPr id="43" name="Group 42">
            <a:extLst>
              <a:ext uri="{FF2B5EF4-FFF2-40B4-BE49-F238E27FC236}">
                <a16:creationId xmlns:a16="http://schemas.microsoft.com/office/drawing/2014/main" id="{C69357C9-3F1D-4959-5279-AFDEF46B593E}"/>
              </a:ext>
            </a:extLst>
          </p:cNvPr>
          <p:cNvGrpSpPr/>
          <p:nvPr/>
        </p:nvGrpSpPr>
        <p:grpSpPr>
          <a:xfrm>
            <a:off x="13757508" y="7649450"/>
            <a:ext cx="8148223" cy="3236322"/>
            <a:chOff x="10722091" y="7683889"/>
            <a:chExt cx="11038031" cy="4384100"/>
          </a:xfrm>
        </p:grpSpPr>
        <p:pic>
          <p:nvPicPr>
            <p:cNvPr id="40" name="Picture 39">
              <a:extLst>
                <a:ext uri="{FF2B5EF4-FFF2-40B4-BE49-F238E27FC236}">
                  <a16:creationId xmlns:a16="http://schemas.microsoft.com/office/drawing/2014/main" id="{0BB29FBB-2C02-987C-8E90-661136CA63C5}"/>
                </a:ext>
              </a:extLst>
            </p:cNvPr>
            <p:cNvPicPr>
              <a:picLocks noChangeAspect="1"/>
            </p:cNvPicPr>
            <p:nvPr/>
          </p:nvPicPr>
          <p:blipFill>
            <a:blip r:embed="rId4"/>
            <a:stretch>
              <a:fillRect/>
            </a:stretch>
          </p:blipFill>
          <p:spPr>
            <a:xfrm>
              <a:off x="15918122" y="7683889"/>
              <a:ext cx="5842000" cy="4381500"/>
            </a:xfrm>
            <a:prstGeom prst="rect">
              <a:avLst/>
            </a:prstGeom>
          </p:spPr>
        </p:pic>
        <p:sp>
          <p:nvSpPr>
            <p:cNvPr id="41" name="Rectangle 40">
              <a:extLst>
                <a:ext uri="{FF2B5EF4-FFF2-40B4-BE49-F238E27FC236}">
                  <a16:creationId xmlns:a16="http://schemas.microsoft.com/office/drawing/2014/main" id="{2DCD9764-463E-6390-3FB8-BD56434045B9}"/>
                </a:ext>
              </a:extLst>
            </p:cNvPr>
            <p:cNvSpPr/>
            <p:nvPr/>
          </p:nvSpPr>
          <p:spPr>
            <a:xfrm>
              <a:off x="17870905" y="8630653"/>
              <a:ext cx="256674" cy="2642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B581AB4-E77C-0F9D-6461-8A9E1234018B}"/>
                </a:ext>
              </a:extLst>
            </p:cNvPr>
            <p:cNvSpPr/>
            <p:nvPr/>
          </p:nvSpPr>
          <p:spPr>
            <a:xfrm>
              <a:off x="18309591" y="8630653"/>
              <a:ext cx="256674" cy="2642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9DFE6A9A-AF91-8CF6-E5CC-9EBCC086B844}"/>
                </a:ext>
              </a:extLst>
            </p:cNvPr>
            <p:cNvPicPr>
              <a:picLocks noChangeAspect="1"/>
            </p:cNvPicPr>
            <p:nvPr/>
          </p:nvPicPr>
          <p:blipFill>
            <a:blip r:embed="rId5"/>
            <a:stretch>
              <a:fillRect/>
            </a:stretch>
          </p:blipFill>
          <p:spPr>
            <a:xfrm>
              <a:off x="10722091" y="7686489"/>
              <a:ext cx="5842000" cy="4381500"/>
            </a:xfrm>
            <a:prstGeom prst="rect">
              <a:avLst/>
            </a:prstGeom>
          </p:spPr>
        </p:pic>
      </p:grpSp>
      <p:pic>
        <p:nvPicPr>
          <p:cNvPr id="45" name="Picture 44">
            <a:extLst>
              <a:ext uri="{FF2B5EF4-FFF2-40B4-BE49-F238E27FC236}">
                <a16:creationId xmlns:a16="http://schemas.microsoft.com/office/drawing/2014/main" id="{146D8D40-E0BE-5CC8-80F1-90250C2BD3B0}"/>
              </a:ext>
            </a:extLst>
          </p:cNvPr>
          <p:cNvPicPr>
            <a:picLocks noChangeAspect="1"/>
          </p:cNvPicPr>
          <p:nvPr/>
        </p:nvPicPr>
        <p:blipFill>
          <a:blip r:embed="rId6"/>
          <a:stretch>
            <a:fillRect/>
          </a:stretch>
        </p:blipFill>
        <p:spPr>
          <a:xfrm>
            <a:off x="16821074" y="10785874"/>
            <a:ext cx="5099791" cy="3824844"/>
          </a:xfrm>
          <a:prstGeom prst="rect">
            <a:avLst/>
          </a:prstGeom>
        </p:spPr>
      </p:pic>
      <p:sp>
        <p:nvSpPr>
          <p:cNvPr id="46" name="Content Placeholder 6">
            <a:extLst>
              <a:ext uri="{FF2B5EF4-FFF2-40B4-BE49-F238E27FC236}">
                <a16:creationId xmlns:a16="http://schemas.microsoft.com/office/drawing/2014/main" id="{A4953FBB-E743-E36A-CDF2-8614E3069753}"/>
              </a:ext>
            </a:extLst>
          </p:cNvPr>
          <p:cNvSpPr>
            <a:spLocks noGrp="1"/>
          </p:cNvSpPr>
          <p:nvPr/>
        </p:nvSpPr>
        <p:spPr>
          <a:xfrm>
            <a:off x="8135112" y="23766267"/>
            <a:ext cx="13584928" cy="5576340"/>
          </a:xfrm>
          <a:prstGeom prst="rect">
            <a:avLst/>
          </a:prstGeom>
        </p:spPr>
        <p:txBody>
          <a:bodyPr/>
          <a:lstStyle>
            <a:lvl1pPr marL="0" indent="0" algn="l" defTabSz="4389120" rtl="0" eaLnBrk="1" latinLnBrk="0" hangingPunct="1">
              <a:lnSpc>
                <a:spcPct val="100000"/>
              </a:lnSpc>
              <a:spcBef>
                <a:spcPts val="4800"/>
              </a:spcBef>
              <a:buFont typeface="Arial" panose="020B0604020202020204" pitchFamily="34" charset="0"/>
              <a:buNone/>
              <a:defRPr sz="4800" kern="1200">
                <a:solidFill>
                  <a:schemeClr val="tx1"/>
                </a:solidFill>
                <a:latin typeface="+mn-lt"/>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457200" marR="0" indent="-457200">
              <a:spcBef>
                <a:spcPts val="0"/>
              </a:spcBef>
              <a:spcAft>
                <a:spcPts val="1000"/>
              </a:spcAft>
              <a:buFont typeface="Arial" panose="020B0604020202020204" pitchFamily="34" charset="0"/>
              <a:buChar char="•"/>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These experiments and corrections demonstrate the potential for data from AVIRIS-NG—and other airborne and spaceborne imaging spectrometers—to estimate AGB in wetland ecosystems and enable consistent analyses in humid atmospheric states often encountered in coastal regions.</a:t>
            </a:r>
          </a:p>
          <a:p>
            <a:pPr marL="742950" lvl="1" indent="-285750">
              <a:lnSpc>
                <a:spcPct val="100000"/>
              </a:lnSpc>
              <a:spcBef>
                <a:spcPts val="0"/>
              </a:spcBef>
              <a:spcAft>
                <a:spcPts val="500"/>
              </a:spcAft>
              <a:buFont typeface="Arial" panose="020B0604020202020204" pitchFamily="34" charset="0"/>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Field and spectral samples show that the 880-1000 and 1080-1200nm windows in the NIR attain the highest VIP values in the resulting AGB models. In addition to atmospheric water vapor absorption, these wavelengths are sensitive to H2O in the plant canopy—a key characteristic indicative of plant biomass.</a:t>
            </a:r>
          </a:p>
          <a:p>
            <a:pPr marL="457200" indent="-457200">
              <a:spcBef>
                <a:spcPts val="0"/>
              </a:spcBef>
              <a:spcAft>
                <a:spcPts val="1000"/>
              </a:spcAft>
              <a:buFont typeface="Arial" panose="020B0604020202020204" pitchFamily="34" charset="0"/>
              <a:buChar char="•"/>
            </a:pPr>
            <a:r>
              <a:rPr lang="en-US" sz="2300" dirty="0">
                <a:latin typeface="Times New Roman" panose="02020603050405020304" pitchFamily="18" charset="0"/>
                <a:ea typeface="Calibri" panose="020F0502020204030204" pitchFamily="34" charset="0"/>
                <a:cs typeface="Times New Roman" panose="02020603050405020304" pitchFamily="18" charset="0"/>
              </a:rPr>
              <a:t>The Atchafalaya Basin overall sees more significant seasonal growth. Saltmarshes in the southern Terrebonne Basin see significant seasonal growth, while the brackish marsh interiors exhibit less aboveground productivity. This is consistent with ongoing observations that coastal Louisiana’s brackish marsh interiors are less stable and seeing greater loss.</a:t>
            </a:r>
          </a:p>
          <a:p>
            <a:pPr marL="742950" lvl="1" indent="-285750">
              <a:lnSpc>
                <a:spcPct val="100000"/>
              </a:lnSpc>
              <a:spcBef>
                <a:spcPts val="0"/>
              </a:spcBef>
              <a:spcAft>
                <a:spcPts val="500"/>
              </a:spcAft>
              <a:buFont typeface="Arial" panose="020B0604020202020204" pitchFamily="34" charset="0"/>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Mean carbon concentrations from April-August: Atchafalaya 0.94 </a:t>
            </a:r>
            <a:r>
              <a:rPr lang="en-US" sz="2100" dirty="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4.00 Mg/ha, Terrebonne 1.54  3.60 Mg/ha</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spcBef>
                <a:spcPts val="0"/>
              </a:spcBef>
              <a:spcAft>
                <a:spcPts val="1000"/>
              </a:spcAft>
              <a:buFont typeface="Arial" panose="020B0604020202020204" pitchFamily="34" charset="0"/>
              <a:buChar char="•"/>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With future imaging spectroscopy missions such as Surface Biology &amp; Geology, spatially-correlated errors from atmospheric artifacts make it difficult to construct consistent global ecosystem trait maps. Our analysis highlights the need for additional corrections over the 880-1000 and 1080-1200nm wavelengths where water vapor presence interferes with the characterization of water content within plant canopies.</a:t>
            </a:r>
          </a:p>
        </p:txBody>
      </p:sp>
      <p:grpSp>
        <p:nvGrpSpPr>
          <p:cNvPr id="52" name="Group 51">
            <a:extLst>
              <a:ext uri="{FF2B5EF4-FFF2-40B4-BE49-F238E27FC236}">
                <a16:creationId xmlns:a16="http://schemas.microsoft.com/office/drawing/2014/main" id="{3C876A5A-7383-96BB-ACF9-C34D40C1D1CA}"/>
              </a:ext>
            </a:extLst>
          </p:cNvPr>
          <p:cNvGrpSpPr/>
          <p:nvPr/>
        </p:nvGrpSpPr>
        <p:grpSpPr>
          <a:xfrm>
            <a:off x="0" y="7695284"/>
            <a:ext cx="5632375" cy="2888398"/>
            <a:chOff x="2789842" y="9499444"/>
            <a:chExt cx="7744077" cy="3971322"/>
          </a:xfrm>
        </p:grpSpPr>
        <p:pic>
          <p:nvPicPr>
            <p:cNvPr id="50" name="Picture 49">
              <a:extLst>
                <a:ext uri="{FF2B5EF4-FFF2-40B4-BE49-F238E27FC236}">
                  <a16:creationId xmlns:a16="http://schemas.microsoft.com/office/drawing/2014/main" id="{30CE819C-41AA-DA2A-B347-5D786E3ED564}"/>
                </a:ext>
              </a:extLst>
            </p:cNvPr>
            <p:cNvPicPr>
              <a:picLocks noChangeAspect="1"/>
            </p:cNvPicPr>
            <p:nvPr/>
          </p:nvPicPr>
          <p:blipFill>
            <a:blip r:embed="rId7"/>
            <a:stretch>
              <a:fillRect/>
            </a:stretch>
          </p:blipFill>
          <p:spPr>
            <a:xfrm>
              <a:off x="2789842" y="9499444"/>
              <a:ext cx="7744077" cy="3971322"/>
            </a:xfrm>
            <a:prstGeom prst="rect">
              <a:avLst/>
            </a:prstGeom>
          </p:spPr>
        </p:pic>
        <p:sp>
          <p:nvSpPr>
            <p:cNvPr id="51" name="Rectangle 50">
              <a:extLst>
                <a:ext uri="{FF2B5EF4-FFF2-40B4-BE49-F238E27FC236}">
                  <a16:creationId xmlns:a16="http://schemas.microsoft.com/office/drawing/2014/main" id="{7E80DF62-48BF-43CD-0A53-2F1737DF85F9}"/>
                </a:ext>
              </a:extLst>
            </p:cNvPr>
            <p:cNvSpPr/>
            <p:nvPr/>
          </p:nvSpPr>
          <p:spPr>
            <a:xfrm>
              <a:off x="6464595" y="10913293"/>
              <a:ext cx="1379994" cy="95250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Content Placeholder 6">
            <a:extLst>
              <a:ext uri="{FF2B5EF4-FFF2-40B4-BE49-F238E27FC236}">
                <a16:creationId xmlns:a16="http://schemas.microsoft.com/office/drawing/2014/main" id="{638BF6E0-A440-B210-87DD-C8C456C8B01C}"/>
              </a:ext>
            </a:extLst>
          </p:cNvPr>
          <p:cNvSpPr>
            <a:spLocks noGrp="1"/>
          </p:cNvSpPr>
          <p:nvPr/>
        </p:nvSpPr>
        <p:spPr>
          <a:xfrm>
            <a:off x="8311273" y="7402050"/>
            <a:ext cx="5408049" cy="803003"/>
          </a:xfrm>
          <a:prstGeom prst="rect">
            <a:avLst/>
          </a:prstGeom>
        </p:spPr>
        <p:txBody>
          <a:bodyPr/>
          <a:lstStyle>
            <a:lvl1pPr marL="0" indent="0" algn="l" defTabSz="4389120" rtl="0" eaLnBrk="1" latinLnBrk="0" hangingPunct="1">
              <a:lnSpc>
                <a:spcPct val="100000"/>
              </a:lnSpc>
              <a:spcBef>
                <a:spcPts val="4800"/>
              </a:spcBef>
              <a:buFont typeface="Arial" panose="020B0604020202020204" pitchFamily="34" charset="0"/>
              <a:buNone/>
              <a:defRPr sz="4800" kern="1200">
                <a:solidFill>
                  <a:schemeClr val="tx1"/>
                </a:solidFill>
                <a:latin typeface="+mn-lt"/>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algn="ctr"/>
            <a:r>
              <a:rPr lang="en-US" b="1" dirty="0"/>
              <a:t>Methods</a:t>
            </a:r>
          </a:p>
        </p:txBody>
      </p:sp>
      <p:sp>
        <p:nvSpPr>
          <p:cNvPr id="72" name="Content Placeholder 6">
            <a:extLst>
              <a:ext uri="{FF2B5EF4-FFF2-40B4-BE49-F238E27FC236}">
                <a16:creationId xmlns:a16="http://schemas.microsoft.com/office/drawing/2014/main" id="{6C632EDD-4170-18DC-56A5-D99ABB3E3AD2}"/>
              </a:ext>
            </a:extLst>
          </p:cNvPr>
          <p:cNvSpPr>
            <a:spLocks noGrp="1"/>
          </p:cNvSpPr>
          <p:nvPr/>
        </p:nvSpPr>
        <p:spPr>
          <a:xfrm>
            <a:off x="5751244" y="7395784"/>
            <a:ext cx="2560320" cy="715262"/>
          </a:xfrm>
          <a:prstGeom prst="rect">
            <a:avLst/>
          </a:prstGeom>
        </p:spPr>
        <p:txBody>
          <a:bodyPr/>
          <a:lstStyle>
            <a:lvl1pPr marL="0" indent="0" algn="l" defTabSz="4389120" rtl="0" eaLnBrk="1" latinLnBrk="0" hangingPunct="1">
              <a:lnSpc>
                <a:spcPct val="100000"/>
              </a:lnSpc>
              <a:spcBef>
                <a:spcPts val="4800"/>
              </a:spcBef>
              <a:buFont typeface="Arial" panose="020B0604020202020204" pitchFamily="34" charset="0"/>
              <a:buNone/>
              <a:defRPr sz="4800" kern="1200">
                <a:solidFill>
                  <a:schemeClr val="tx1"/>
                </a:solidFill>
                <a:latin typeface="+mn-lt"/>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b="1" dirty="0"/>
              <a:t>Abstract</a:t>
            </a:r>
          </a:p>
        </p:txBody>
      </p:sp>
      <p:sp>
        <p:nvSpPr>
          <p:cNvPr id="73" name="TextBox 72">
            <a:extLst>
              <a:ext uri="{FF2B5EF4-FFF2-40B4-BE49-F238E27FC236}">
                <a16:creationId xmlns:a16="http://schemas.microsoft.com/office/drawing/2014/main" id="{E9DCD559-2AFB-DE97-1644-B722863247DC}"/>
              </a:ext>
            </a:extLst>
          </p:cNvPr>
          <p:cNvSpPr txBox="1"/>
          <p:nvPr/>
        </p:nvSpPr>
        <p:spPr>
          <a:xfrm>
            <a:off x="5581575" y="8062493"/>
            <a:ext cx="2757675" cy="255454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Figure 1: </a:t>
            </a:r>
            <a:r>
              <a:rPr lang="en-US" sz="2000" dirty="0">
                <a:latin typeface="Times New Roman" panose="02020603050405020304" pitchFamily="18" charset="0"/>
                <a:cs typeface="Times New Roman" panose="02020603050405020304" pitchFamily="18" charset="0"/>
              </a:rPr>
              <a:t>Study area in Louisiana’s Atchafalaya and Terrebonne Basins. Map shows these basins’ contrasting patterns of wetland gain and loss from 1984-2020 </a:t>
            </a:r>
          </a:p>
          <a:p>
            <a:r>
              <a:rPr lang="en-US" sz="2000" dirty="0">
                <a:latin typeface="Times New Roman" panose="02020603050405020304" pitchFamily="18" charset="0"/>
                <a:cs typeface="Times New Roman" panose="02020603050405020304" pitchFamily="18" charset="0"/>
              </a:rPr>
              <a:t>(Jensen et al. 2022).</a:t>
            </a:r>
          </a:p>
        </p:txBody>
      </p:sp>
      <p:sp>
        <p:nvSpPr>
          <p:cNvPr id="77" name="Rounded Rectangle 76">
            <a:extLst>
              <a:ext uri="{FF2B5EF4-FFF2-40B4-BE49-F238E27FC236}">
                <a16:creationId xmlns:a16="http://schemas.microsoft.com/office/drawing/2014/main" id="{289AE283-0336-A840-8AA1-CE3A86C600FF}"/>
              </a:ext>
            </a:extLst>
          </p:cNvPr>
          <p:cNvSpPr/>
          <p:nvPr/>
        </p:nvSpPr>
        <p:spPr>
          <a:xfrm>
            <a:off x="8311274" y="8173556"/>
            <a:ext cx="2661526" cy="2556434"/>
          </a:xfrm>
          <a:prstGeom prst="roundRect">
            <a:avLst/>
          </a:prstGeom>
          <a:solidFill>
            <a:schemeClr val="bg2">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50000"/>
                  </a:schemeClr>
                </a:solidFill>
              </a:rPr>
              <a:t>AVIRIS-NG</a:t>
            </a:r>
          </a:p>
          <a:p>
            <a:pPr marL="457200" indent="-457200">
              <a:buFont typeface="Arial" panose="020B0604020202020204" pitchFamily="34" charset="0"/>
              <a:buChar char="•"/>
            </a:pPr>
            <a:r>
              <a:rPr lang="en-US" sz="2000" dirty="0">
                <a:solidFill>
                  <a:schemeClr val="tx1">
                    <a:lumMod val="50000"/>
                  </a:schemeClr>
                </a:solidFill>
              </a:rPr>
              <a:t>Spring and Summer mosaics produced for Atchafalaya and Terrebonne Basins </a:t>
            </a:r>
          </a:p>
        </p:txBody>
      </p:sp>
      <p:sp>
        <p:nvSpPr>
          <p:cNvPr id="78" name="Rounded Rectangle 77">
            <a:extLst>
              <a:ext uri="{FF2B5EF4-FFF2-40B4-BE49-F238E27FC236}">
                <a16:creationId xmlns:a16="http://schemas.microsoft.com/office/drawing/2014/main" id="{6F111A75-C2D8-DF4A-5DFA-D5919A29D2E2}"/>
              </a:ext>
            </a:extLst>
          </p:cNvPr>
          <p:cNvSpPr/>
          <p:nvPr/>
        </p:nvSpPr>
        <p:spPr>
          <a:xfrm>
            <a:off x="8306496" y="11298230"/>
            <a:ext cx="3649787" cy="2890554"/>
          </a:xfrm>
          <a:prstGeom prst="roundRect">
            <a:avLst/>
          </a:prstGeom>
          <a:solidFill>
            <a:schemeClr val="bg2">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50000"/>
                  </a:schemeClr>
                </a:solidFill>
              </a:rPr>
              <a:t>Conditional Gaussian Interpolation</a:t>
            </a:r>
          </a:p>
          <a:p>
            <a:pPr marL="457200" indent="-457200">
              <a:buFont typeface="Arial" panose="020B0604020202020204" pitchFamily="34" charset="0"/>
              <a:buChar char="•"/>
            </a:pPr>
            <a:r>
              <a:rPr lang="en-US" sz="2000" dirty="0">
                <a:solidFill>
                  <a:schemeClr val="tx1">
                    <a:lumMod val="50000"/>
                  </a:schemeClr>
                </a:solidFill>
              </a:rPr>
              <a:t>Parameterized with EMIT vegetation spectral library</a:t>
            </a:r>
          </a:p>
          <a:p>
            <a:pPr marL="457200" indent="-457200">
              <a:buFont typeface="Arial" panose="020B0604020202020204" pitchFamily="34" charset="0"/>
              <a:buChar char="•"/>
            </a:pPr>
            <a:r>
              <a:rPr lang="en-US" sz="2000" dirty="0">
                <a:solidFill>
                  <a:schemeClr val="tx1">
                    <a:lumMod val="50000"/>
                  </a:schemeClr>
                </a:solidFill>
              </a:rPr>
              <a:t>Used to correct AVIRIS-NG bands in 880-1000, 1080-1200nm wavelengths </a:t>
            </a:r>
          </a:p>
        </p:txBody>
      </p:sp>
      <p:sp>
        <p:nvSpPr>
          <p:cNvPr id="79" name="Rounded Rectangle 78">
            <a:extLst>
              <a:ext uri="{FF2B5EF4-FFF2-40B4-BE49-F238E27FC236}">
                <a16:creationId xmlns:a16="http://schemas.microsoft.com/office/drawing/2014/main" id="{C1510583-10FC-8B78-DCA7-AC9CE076FA24}"/>
              </a:ext>
            </a:extLst>
          </p:cNvPr>
          <p:cNvSpPr/>
          <p:nvPr/>
        </p:nvSpPr>
        <p:spPr>
          <a:xfrm>
            <a:off x="11057797" y="8173259"/>
            <a:ext cx="2661526" cy="2556434"/>
          </a:xfrm>
          <a:prstGeom prst="roundRect">
            <a:avLst/>
          </a:prstGeom>
          <a:solidFill>
            <a:schemeClr val="bg2">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50000"/>
                  </a:schemeClr>
                </a:solidFill>
              </a:rPr>
              <a:t>Field Samples</a:t>
            </a:r>
            <a:endParaRPr lang="en-US" sz="2800" dirty="0">
              <a:solidFill>
                <a:schemeClr val="tx1">
                  <a:lumMod val="50000"/>
                </a:schemeClr>
              </a:solidFill>
            </a:endParaRPr>
          </a:p>
          <a:p>
            <a:pPr marL="457200" indent="-457200">
              <a:buFont typeface="Arial" panose="020B0604020202020204" pitchFamily="34" charset="0"/>
              <a:buChar char="•"/>
            </a:pPr>
            <a:r>
              <a:rPr lang="en-US" sz="2000" dirty="0">
                <a:solidFill>
                  <a:schemeClr val="tx1">
                    <a:lumMod val="50000"/>
                  </a:schemeClr>
                </a:solidFill>
              </a:rPr>
              <a:t>Herbaceous vegetation plots (0.25 m</a:t>
            </a:r>
            <a:r>
              <a:rPr lang="en-US" sz="2000" baseline="30000" dirty="0">
                <a:solidFill>
                  <a:schemeClr val="tx1">
                    <a:lumMod val="50000"/>
                  </a:schemeClr>
                </a:solidFill>
              </a:rPr>
              <a:t>2</a:t>
            </a:r>
            <a:r>
              <a:rPr lang="en-US" sz="2000" dirty="0">
                <a:solidFill>
                  <a:schemeClr val="tx1">
                    <a:lumMod val="50000"/>
                  </a:schemeClr>
                </a:solidFill>
              </a:rPr>
              <a:t>) </a:t>
            </a:r>
          </a:p>
          <a:p>
            <a:pPr marL="457200" indent="-457200">
              <a:buFont typeface="Arial" panose="020B0604020202020204" pitchFamily="34" charset="0"/>
              <a:buChar char="•"/>
            </a:pPr>
            <a:r>
              <a:rPr lang="en-US" sz="2000" dirty="0">
                <a:solidFill>
                  <a:schemeClr val="tx1">
                    <a:lumMod val="50000"/>
                  </a:schemeClr>
                </a:solidFill>
              </a:rPr>
              <a:t>AGB harvested, dried, and weighed (g/m</a:t>
            </a:r>
            <a:r>
              <a:rPr lang="en-US" sz="2000" baseline="30000" dirty="0">
                <a:solidFill>
                  <a:schemeClr val="tx1">
                    <a:lumMod val="50000"/>
                  </a:schemeClr>
                </a:solidFill>
              </a:rPr>
              <a:t>2</a:t>
            </a:r>
            <a:r>
              <a:rPr lang="en-US" sz="2000" dirty="0">
                <a:solidFill>
                  <a:schemeClr val="tx1">
                    <a:lumMod val="50000"/>
                  </a:schemeClr>
                </a:solidFill>
              </a:rPr>
              <a:t>)</a:t>
            </a:r>
          </a:p>
        </p:txBody>
      </p:sp>
      <p:sp>
        <p:nvSpPr>
          <p:cNvPr id="80" name="Rounded Rectangle 79">
            <a:extLst>
              <a:ext uri="{FF2B5EF4-FFF2-40B4-BE49-F238E27FC236}">
                <a16:creationId xmlns:a16="http://schemas.microsoft.com/office/drawing/2014/main" id="{C54ED7ED-3C96-29FF-2424-A93AF76F99E2}"/>
              </a:ext>
            </a:extLst>
          </p:cNvPr>
          <p:cNvSpPr/>
          <p:nvPr/>
        </p:nvSpPr>
        <p:spPr>
          <a:xfrm>
            <a:off x="8306490" y="14734605"/>
            <a:ext cx="4864485" cy="4490933"/>
          </a:xfrm>
          <a:prstGeom prst="roundRect">
            <a:avLst/>
          </a:prstGeom>
          <a:solidFill>
            <a:schemeClr val="bg2">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lumMod val="50000"/>
                  </a:schemeClr>
                </a:solidFill>
              </a:rPr>
              <a:t>Regression Modeling</a:t>
            </a:r>
          </a:p>
          <a:p>
            <a:pPr marL="342900" indent="-342900" rtl="0">
              <a:buSzPts val="2000"/>
              <a:buFont typeface="Arial" panose="020B0604020202020204" pitchFamily="34" charset="0"/>
              <a:buChar char="•"/>
            </a:pPr>
            <a:r>
              <a:rPr lang="en-US" sz="2000" b="0" i="0" u="none" strike="noStrike" kern="1200" baseline="0" dirty="0">
                <a:solidFill>
                  <a:schemeClr val="tx1">
                    <a:lumMod val="50000"/>
                  </a:schemeClr>
                </a:solidFill>
                <a:latin typeface="Calibri" panose="020F0502020204030204" pitchFamily="34" charset="0"/>
              </a:rPr>
              <a:t>Empirical performance tests for input bands </a:t>
            </a:r>
            <a:r>
              <a:rPr lang="en-US" sz="2000" dirty="0">
                <a:solidFill>
                  <a:schemeClr val="tx1">
                    <a:lumMod val="50000"/>
                  </a:schemeClr>
                </a:solidFill>
                <a:latin typeface="Calibri" panose="020F0502020204030204" pitchFamily="34" charset="0"/>
              </a:rPr>
              <a:t>using </a:t>
            </a:r>
            <a:r>
              <a:rPr lang="en-US" sz="2000" b="0" i="0" u="none" strike="noStrike" kern="1200" baseline="0" dirty="0">
                <a:solidFill>
                  <a:schemeClr val="tx1">
                    <a:lumMod val="50000"/>
                  </a:schemeClr>
                </a:solidFill>
                <a:latin typeface="Calibri" panose="020F0502020204030204" pitchFamily="34" charset="0"/>
              </a:rPr>
              <a:t>Partial Least Squares Regression </a:t>
            </a:r>
          </a:p>
          <a:p>
            <a:pPr marL="800100" lvl="1" indent="-342900">
              <a:buSzPts val="2000"/>
              <a:buFont typeface="Arial" panose="020B0604020202020204" pitchFamily="34" charset="0"/>
              <a:buChar char="•"/>
            </a:pPr>
            <a:r>
              <a:rPr lang="en-US" sz="2000" b="0" i="0" u="none" strike="noStrike" kern="1200" baseline="0" dirty="0">
                <a:solidFill>
                  <a:schemeClr val="tx1">
                    <a:lumMod val="50000"/>
                  </a:schemeClr>
                </a:solidFill>
                <a:latin typeface="Calibri" panose="020F0502020204030204" pitchFamily="34" charset="0"/>
              </a:rPr>
              <a:t>Identified </a:t>
            </a:r>
            <a:r>
              <a:rPr lang="en-US" sz="2000" dirty="0">
                <a:solidFill>
                  <a:schemeClr val="tx1">
                    <a:lumMod val="50000"/>
                  </a:schemeClr>
                </a:solidFill>
                <a:latin typeface="Calibri" panose="020F0502020204030204" pitchFamily="34" charset="0"/>
              </a:rPr>
              <a:t>important bands for accurate AGB estimation</a:t>
            </a:r>
          </a:p>
          <a:p>
            <a:pPr marL="1257300" lvl="2" indent="-342900">
              <a:buSzPts val="2000"/>
              <a:buFont typeface="Arial" panose="020B0604020202020204" pitchFamily="34" charset="0"/>
              <a:buChar char="•"/>
            </a:pPr>
            <a:r>
              <a:rPr lang="en-US" sz="2000" dirty="0">
                <a:solidFill>
                  <a:schemeClr val="tx1">
                    <a:lumMod val="50000"/>
                  </a:schemeClr>
                </a:solidFill>
                <a:latin typeface="Calibri" panose="020F0502020204030204" pitchFamily="34" charset="0"/>
              </a:rPr>
              <a:t>High VIP scores in 880-1000 and 1080-1200 nm windows</a:t>
            </a:r>
          </a:p>
          <a:p>
            <a:pPr marL="800100" lvl="1" indent="-342900">
              <a:buSzPts val="2000"/>
              <a:buFont typeface="Arial" panose="020B0604020202020204" pitchFamily="34" charset="0"/>
              <a:buChar char="•"/>
            </a:pPr>
            <a:r>
              <a:rPr lang="en-US" sz="2000" b="0" i="0" u="none" strike="noStrike" kern="1200" baseline="0" dirty="0">
                <a:solidFill>
                  <a:schemeClr val="tx1">
                    <a:lumMod val="50000"/>
                  </a:schemeClr>
                </a:solidFill>
                <a:latin typeface="Calibri" panose="020F0502020204030204" pitchFamily="34" charset="0"/>
              </a:rPr>
              <a:t>Best results with corrected bands vs. uncorrected or excised bands</a:t>
            </a:r>
          </a:p>
          <a:p>
            <a:pPr marL="342900" indent="-342900">
              <a:buSzPts val="2000"/>
              <a:buFont typeface="Arial" panose="020B0604020202020204" pitchFamily="34" charset="0"/>
              <a:buChar char="•"/>
            </a:pPr>
            <a:r>
              <a:rPr lang="en-US" sz="2000" b="0" i="0" u="none" strike="noStrike" kern="1200" baseline="0" dirty="0">
                <a:solidFill>
                  <a:schemeClr val="tx1">
                    <a:lumMod val="50000"/>
                  </a:schemeClr>
                </a:solidFill>
                <a:latin typeface="Calibri" panose="020F0502020204030204" pitchFamily="34" charset="0"/>
              </a:rPr>
              <a:t>Developed final </a:t>
            </a:r>
            <a:r>
              <a:rPr lang="en-US" sz="2000" dirty="0">
                <a:solidFill>
                  <a:schemeClr val="tx1">
                    <a:lumMod val="50000"/>
                  </a:schemeClr>
                </a:solidFill>
                <a:latin typeface="Calibri" panose="020F0502020204030204" pitchFamily="34" charset="0"/>
              </a:rPr>
              <a:t>machine learning </a:t>
            </a:r>
            <a:r>
              <a:rPr lang="en-US" sz="2000" b="0" i="0" u="none" strike="noStrike" kern="1200" baseline="0" dirty="0">
                <a:solidFill>
                  <a:schemeClr val="tx1">
                    <a:lumMod val="50000"/>
                  </a:schemeClr>
                </a:solidFill>
                <a:latin typeface="Calibri" panose="020F0502020204030204" pitchFamily="34" charset="0"/>
              </a:rPr>
              <a:t>model with Random Forests</a:t>
            </a:r>
          </a:p>
          <a:p>
            <a:pPr marL="800100" lvl="1" indent="-342900">
              <a:buSzPts val="2000"/>
              <a:buFont typeface="Arial" panose="020B0604020202020204" pitchFamily="34" charset="0"/>
              <a:buChar char="•"/>
            </a:pPr>
            <a:r>
              <a:rPr lang="en-US" sz="2000" dirty="0">
                <a:solidFill>
                  <a:schemeClr val="tx1">
                    <a:lumMod val="50000"/>
                  </a:schemeClr>
                </a:solidFill>
                <a:latin typeface="Calibri" panose="020F0502020204030204" pitchFamily="34" charset="0"/>
              </a:rPr>
              <a:t>R</a:t>
            </a:r>
            <a:r>
              <a:rPr lang="en-US" sz="2000" baseline="30000" dirty="0">
                <a:solidFill>
                  <a:schemeClr val="tx1">
                    <a:lumMod val="50000"/>
                  </a:schemeClr>
                </a:solidFill>
                <a:latin typeface="Calibri" panose="020F0502020204030204" pitchFamily="34" charset="0"/>
              </a:rPr>
              <a:t>2</a:t>
            </a:r>
            <a:r>
              <a:rPr lang="en-US" sz="2000" dirty="0">
                <a:solidFill>
                  <a:schemeClr val="tx1">
                    <a:lumMod val="50000"/>
                  </a:schemeClr>
                </a:solidFill>
                <a:latin typeface="Calibri" panose="020F0502020204030204" pitchFamily="34" charset="0"/>
              </a:rPr>
              <a:t> = 0.890, MAE = 109.3 g/m</a:t>
            </a:r>
            <a:r>
              <a:rPr lang="en-US" sz="2000" baseline="30000" dirty="0">
                <a:solidFill>
                  <a:schemeClr val="tx1">
                    <a:lumMod val="50000"/>
                  </a:schemeClr>
                </a:solidFill>
                <a:latin typeface="Calibri" panose="020F0502020204030204" pitchFamily="34" charset="0"/>
              </a:rPr>
              <a:t>2</a:t>
            </a:r>
          </a:p>
        </p:txBody>
      </p:sp>
      <p:sp>
        <p:nvSpPr>
          <p:cNvPr id="87" name="Content Placeholder 6">
            <a:extLst>
              <a:ext uri="{FF2B5EF4-FFF2-40B4-BE49-F238E27FC236}">
                <a16:creationId xmlns:a16="http://schemas.microsoft.com/office/drawing/2014/main" id="{BE06E2F3-F6D0-8286-CC92-DEFF9095CBC3}"/>
              </a:ext>
            </a:extLst>
          </p:cNvPr>
          <p:cNvSpPr>
            <a:spLocks noGrp="1"/>
          </p:cNvSpPr>
          <p:nvPr/>
        </p:nvSpPr>
        <p:spPr>
          <a:xfrm>
            <a:off x="8306496" y="23133647"/>
            <a:ext cx="3293492" cy="803003"/>
          </a:xfrm>
          <a:prstGeom prst="rect">
            <a:avLst/>
          </a:prstGeom>
        </p:spPr>
        <p:txBody>
          <a:bodyPr/>
          <a:lstStyle>
            <a:lvl1pPr marL="0" indent="0" algn="l" defTabSz="4389120" rtl="0" eaLnBrk="1" latinLnBrk="0" hangingPunct="1">
              <a:lnSpc>
                <a:spcPct val="100000"/>
              </a:lnSpc>
              <a:spcBef>
                <a:spcPts val="4800"/>
              </a:spcBef>
              <a:buFont typeface="Arial" panose="020B0604020202020204" pitchFamily="34" charset="0"/>
              <a:buNone/>
              <a:defRPr sz="4800" kern="1200">
                <a:solidFill>
                  <a:schemeClr val="tx1"/>
                </a:solidFill>
                <a:latin typeface="+mn-lt"/>
                <a:ea typeface="+mn-ea"/>
                <a:cs typeface="+mn-cs"/>
              </a:defRPr>
            </a:lvl1pPr>
            <a:lvl2pPr marL="2194560" indent="0" algn="l" defTabSz="4389120" rtl="0" eaLnBrk="1" latinLnBrk="0" hangingPunct="1">
              <a:lnSpc>
                <a:spcPct val="90000"/>
              </a:lnSpc>
              <a:spcBef>
                <a:spcPts val="2400"/>
              </a:spcBef>
              <a:buFont typeface="Arial" panose="020B0604020202020204" pitchFamily="34" charset="0"/>
              <a:buNone/>
              <a:defRPr sz="11520" kern="1200">
                <a:solidFill>
                  <a:schemeClr val="tx1"/>
                </a:solidFill>
                <a:latin typeface="+mn-lt"/>
                <a:ea typeface="+mn-ea"/>
                <a:cs typeface="+mn-cs"/>
              </a:defRPr>
            </a:lvl2pPr>
            <a:lvl3pPr marL="4389120" indent="0" algn="l" defTabSz="4389120" rtl="0" eaLnBrk="1" latinLnBrk="0" hangingPunct="1">
              <a:lnSpc>
                <a:spcPct val="90000"/>
              </a:lnSpc>
              <a:spcBef>
                <a:spcPts val="2400"/>
              </a:spcBef>
              <a:buFont typeface="Arial" panose="020B0604020202020204" pitchFamily="34" charset="0"/>
              <a:buNone/>
              <a:defRPr sz="9600" kern="1200">
                <a:solidFill>
                  <a:schemeClr val="tx1"/>
                </a:solidFill>
                <a:latin typeface="+mn-lt"/>
                <a:ea typeface="+mn-ea"/>
                <a:cs typeface="+mn-cs"/>
              </a:defRPr>
            </a:lvl3pPr>
            <a:lvl4pPr marL="658368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4pPr>
            <a:lvl5pPr marL="8778240" indent="0" algn="l" defTabSz="4389120" rtl="0" eaLnBrk="1" latinLnBrk="0" hangingPunct="1">
              <a:lnSpc>
                <a:spcPct val="90000"/>
              </a:lnSpc>
              <a:spcBef>
                <a:spcPts val="2400"/>
              </a:spcBef>
              <a:buFont typeface="Arial" panose="020B0604020202020204" pitchFamily="34" charset="0"/>
              <a:buNone/>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r>
              <a:rPr lang="en-US" b="1" dirty="0"/>
              <a:t>Conclusions</a:t>
            </a:r>
          </a:p>
        </p:txBody>
      </p:sp>
      <p:cxnSp>
        <p:nvCxnSpPr>
          <p:cNvPr id="97" name="Elbow Connector 96">
            <a:extLst>
              <a:ext uri="{FF2B5EF4-FFF2-40B4-BE49-F238E27FC236}">
                <a16:creationId xmlns:a16="http://schemas.microsoft.com/office/drawing/2014/main" id="{89422D7A-8377-BD87-85EF-B9F31AFA9EC2}"/>
              </a:ext>
            </a:extLst>
          </p:cNvPr>
          <p:cNvCxnSpPr>
            <a:cxnSpLocks/>
            <a:stCxn id="77" idx="2"/>
            <a:endCxn id="78" idx="0"/>
          </p:cNvCxnSpPr>
          <p:nvPr/>
        </p:nvCxnSpPr>
        <p:spPr>
          <a:xfrm rot="16200000" flipH="1">
            <a:off x="9602593" y="10769433"/>
            <a:ext cx="568240" cy="489353"/>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B2B1244A-68FB-89FF-DDDD-E52BAEF56A45}"/>
              </a:ext>
            </a:extLst>
          </p:cNvPr>
          <p:cNvSpPr/>
          <p:nvPr/>
        </p:nvSpPr>
        <p:spPr>
          <a:xfrm>
            <a:off x="8305567" y="19775713"/>
            <a:ext cx="5504460" cy="3465249"/>
          </a:xfrm>
          <a:prstGeom prst="roundRect">
            <a:avLst/>
          </a:prstGeom>
          <a:solidFill>
            <a:schemeClr val="bg2">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50000"/>
                  </a:schemeClr>
                </a:solidFill>
              </a:rPr>
              <a:t>Herbaceous AGB and Carbon Maps</a:t>
            </a:r>
          </a:p>
          <a:p>
            <a:pPr marL="342900" indent="-342900">
              <a:buFont typeface="Arial" panose="020B0604020202020204" pitchFamily="34" charset="0"/>
              <a:buChar char="•"/>
            </a:pPr>
            <a:r>
              <a:rPr lang="en-US" sz="2000" b="1" dirty="0">
                <a:solidFill>
                  <a:schemeClr val="tx1">
                    <a:lumMod val="50000"/>
                  </a:schemeClr>
                </a:solidFill>
              </a:rPr>
              <a:t>Figure 5 (left): </a:t>
            </a:r>
            <a:r>
              <a:rPr lang="en-US" sz="2000" dirty="0">
                <a:solidFill>
                  <a:schemeClr val="tx1">
                    <a:lumMod val="50000"/>
                  </a:schemeClr>
                </a:solidFill>
              </a:rPr>
              <a:t>Aboveground biomass (g/m</a:t>
            </a:r>
            <a:r>
              <a:rPr lang="en-US" sz="2000" baseline="30000" dirty="0">
                <a:solidFill>
                  <a:schemeClr val="tx1">
                    <a:lumMod val="50000"/>
                  </a:schemeClr>
                </a:solidFill>
              </a:rPr>
              <a:t>2</a:t>
            </a:r>
            <a:r>
              <a:rPr lang="en-US" sz="2000" dirty="0">
                <a:solidFill>
                  <a:schemeClr val="tx1">
                    <a:lumMod val="50000"/>
                  </a:schemeClr>
                </a:solidFill>
              </a:rPr>
              <a:t>) maps derived from the corrected surface reflectance data and corresponding Random Forests model.</a:t>
            </a:r>
          </a:p>
          <a:p>
            <a:pPr marL="342900" indent="-342900">
              <a:buFont typeface="Arial" panose="020B0604020202020204" pitchFamily="34" charset="0"/>
              <a:buChar char="•"/>
            </a:pPr>
            <a:r>
              <a:rPr lang="en-US" sz="2000" b="1" dirty="0">
                <a:solidFill>
                  <a:schemeClr val="tx1">
                    <a:lumMod val="50000"/>
                  </a:schemeClr>
                </a:solidFill>
              </a:rPr>
              <a:t>Figure 6 (right): </a:t>
            </a:r>
            <a:r>
              <a:rPr lang="en-US" sz="2000" dirty="0">
                <a:solidFill>
                  <a:schemeClr val="tx1">
                    <a:lumMod val="50000"/>
                  </a:schemeClr>
                </a:solidFill>
              </a:rPr>
              <a:t>Carbon allocated in herbaceous vegetation from early to peak growing season, 2021.</a:t>
            </a:r>
            <a:endParaRPr lang="en-US" sz="2000" b="1" dirty="0">
              <a:solidFill>
                <a:schemeClr val="tx1">
                  <a:lumMod val="50000"/>
                </a:schemeClr>
              </a:solidFill>
            </a:endParaRPr>
          </a:p>
        </p:txBody>
      </p:sp>
      <p:sp>
        <p:nvSpPr>
          <p:cNvPr id="75" name="TextBox 74">
            <a:extLst>
              <a:ext uri="{FF2B5EF4-FFF2-40B4-BE49-F238E27FC236}">
                <a16:creationId xmlns:a16="http://schemas.microsoft.com/office/drawing/2014/main" id="{24284BA5-CF3E-4F98-9E1E-0FB2F9AA5E1B}"/>
              </a:ext>
            </a:extLst>
          </p:cNvPr>
          <p:cNvSpPr txBox="1"/>
          <p:nvPr/>
        </p:nvSpPr>
        <p:spPr>
          <a:xfrm>
            <a:off x="50806" y="10577151"/>
            <a:ext cx="8255684" cy="10341293"/>
          </a:xfrm>
          <a:prstGeom prst="rect">
            <a:avLst/>
          </a:prstGeom>
          <a:noFill/>
        </p:spPr>
        <p:txBody>
          <a:bodyPr wrap="square">
            <a:spAutoFit/>
          </a:bodyPr>
          <a:lstStyle/>
          <a:p>
            <a:pPr marL="285750" marR="0" lvl="0" indent="-285750">
              <a:spcBef>
                <a:spcPts val="0"/>
              </a:spcBef>
              <a:spcAft>
                <a:spcPts val="10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Aboveground biomass (AGB) plays a critical functional role in coastal wetland stability, as high biomass vegetation contributes to organic matter production, sediment accretion potential, and carbon storage. Here we use Airborne Visible/Infrared Imaging Spectrometer—Next Generation (AVIRIS-NG) data from NASA’s Delta-X mission in coastal Louisiana to map AGB and investigate the impact of atmospheric effects on retrievals.</a:t>
            </a:r>
          </a:p>
          <a:p>
            <a:pPr marL="285750" marR="0" indent="-285750">
              <a:spcBef>
                <a:spcPts val="0"/>
              </a:spcBef>
              <a:spcAft>
                <a:spcPts val="10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AVIRIS-NG imagery was obtained with a coincident herbaceous vegetation survey that harvested biomass (n=84) in April and August 2021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Castañeda</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-Moya and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Solohin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2022). We used these paired samples and reflectance spectra in Partial Least Squares (PLS) regression models that leverage visible-shortwave infrared reflectances. These models quantify the following:</a:t>
            </a:r>
          </a:p>
          <a:p>
            <a:pPr marL="742950" lvl="1" indent="-285750">
              <a:spcAft>
                <a:spcPts val="10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Total estimated seasonal AGB and carbon across the Atchafalaya and Terrebonne Basins’ herbaceous wetlands.</a:t>
            </a:r>
          </a:p>
          <a:p>
            <a:pPr marL="742950" lvl="1" indent="-285750">
              <a:spcAft>
                <a:spcPts val="10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Identification of spectral features and characteristics that are closely associated with vegetation AGB and thus enable accurate AGB and carbon mapping with imaging spectroscopy.</a:t>
            </a:r>
          </a:p>
          <a:p>
            <a:pPr marL="742950" lvl="1" indent="-285750">
              <a:spcAft>
                <a:spcPts val="10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 impact of atmospheric correction artifacts (i.e. water vapor interference) on the quality of these models. </a:t>
            </a:r>
          </a:p>
          <a:p>
            <a:pPr marL="285750" indent="-285750">
              <a:spcAft>
                <a:spcPts val="10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In our modeling, we develop a conditional Gaussian interpolation algorithm based on the EMIT vegetation spectral library that corrects noise in the 880-1000 and 1080-1200nm wavelengths. This algorithm preserves spectral information important for AGB estimation, enabling improved retrievals across humid atmospheres where increased water vapor causes excess noise.</a:t>
            </a:r>
          </a:p>
          <a:p>
            <a:pPr marL="742950" lvl="1" indent="-285750">
              <a:spcAft>
                <a:spcPts val="10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Last, we use a machine learning model with the corrected data to make final maps of herbaceous wetland AGB and carbon.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23" name="Elbow Connector 122">
            <a:extLst>
              <a:ext uri="{FF2B5EF4-FFF2-40B4-BE49-F238E27FC236}">
                <a16:creationId xmlns:a16="http://schemas.microsoft.com/office/drawing/2014/main" id="{0A46684A-D4D4-6847-6D88-9C7BD5459B68}"/>
              </a:ext>
            </a:extLst>
          </p:cNvPr>
          <p:cNvCxnSpPr>
            <a:cxnSpLocks/>
            <a:stCxn id="78" idx="2"/>
          </p:cNvCxnSpPr>
          <p:nvPr/>
        </p:nvCxnSpPr>
        <p:spPr>
          <a:xfrm rot="16200000" flipH="1">
            <a:off x="9858479" y="14461694"/>
            <a:ext cx="545822" cy="1"/>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3BFA132D-6813-DD29-C46E-DA23F4E074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61121" y="244958"/>
            <a:ext cx="7210863" cy="13549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EA6F864-5DF2-3DA9-5D10-D229D6291F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1228" y="31076720"/>
            <a:ext cx="2908300" cy="889000"/>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D9D7F530-DBCA-BDD2-659A-5F1C46C63D3C}"/>
              </a:ext>
            </a:extLst>
          </p:cNvPr>
          <p:cNvGrpSpPr/>
          <p:nvPr/>
        </p:nvGrpSpPr>
        <p:grpSpPr>
          <a:xfrm>
            <a:off x="245259" y="20900988"/>
            <a:ext cx="7783661" cy="9513364"/>
            <a:chOff x="245259" y="20837190"/>
            <a:chExt cx="7783661" cy="9513364"/>
          </a:xfrm>
        </p:grpSpPr>
        <p:pic>
          <p:nvPicPr>
            <p:cNvPr id="3" name="Picture 2">
              <a:extLst>
                <a:ext uri="{FF2B5EF4-FFF2-40B4-BE49-F238E27FC236}">
                  <a16:creationId xmlns:a16="http://schemas.microsoft.com/office/drawing/2014/main" id="{3251863B-FE68-25A4-6338-385067B0E480}"/>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245259" y="20837190"/>
              <a:ext cx="7783661" cy="9513364"/>
            </a:xfrm>
            <a:prstGeom prst="rect">
              <a:avLst/>
            </a:prstGeom>
          </p:spPr>
        </p:pic>
        <p:sp>
          <p:nvSpPr>
            <p:cNvPr id="16" name="TextBox 15">
              <a:extLst>
                <a:ext uri="{FF2B5EF4-FFF2-40B4-BE49-F238E27FC236}">
                  <a16:creationId xmlns:a16="http://schemas.microsoft.com/office/drawing/2014/main" id="{45235DEC-1941-FE3A-89CF-057092370E46}"/>
                </a:ext>
              </a:extLst>
            </p:cNvPr>
            <p:cNvSpPr txBox="1"/>
            <p:nvPr/>
          </p:nvSpPr>
          <p:spPr>
            <a:xfrm>
              <a:off x="539355" y="27183740"/>
              <a:ext cx="1489510" cy="400110"/>
            </a:xfrm>
            <a:prstGeom prst="rect">
              <a:avLst/>
            </a:prstGeom>
            <a:noFill/>
          </p:spPr>
          <p:txBody>
            <a:bodyPr wrap="none" rtlCol="0">
              <a:spAutoFit/>
            </a:bodyPr>
            <a:lstStyle/>
            <a:p>
              <a:r>
                <a:rPr lang="en-US" sz="2000" dirty="0">
                  <a:solidFill>
                    <a:schemeClr val="bg1"/>
                  </a:solidFill>
                  <a:effectLst>
                    <a:glow rad="139700">
                      <a:schemeClr val="tx1">
                        <a:alpha val="40000"/>
                      </a:schemeClr>
                    </a:glow>
                  </a:effectLst>
                </a:rPr>
                <a:t>79,213 Mg C</a:t>
              </a:r>
            </a:p>
          </p:txBody>
        </p:sp>
        <p:sp>
          <p:nvSpPr>
            <p:cNvPr id="17" name="TextBox 16">
              <a:extLst>
                <a:ext uri="{FF2B5EF4-FFF2-40B4-BE49-F238E27FC236}">
                  <a16:creationId xmlns:a16="http://schemas.microsoft.com/office/drawing/2014/main" id="{975091B1-DC8D-5A43-F3FB-D034F4390EE9}"/>
                </a:ext>
              </a:extLst>
            </p:cNvPr>
            <p:cNvSpPr txBox="1"/>
            <p:nvPr/>
          </p:nvSpPr>
          <p:spPr>
            <a:xfrm>
              <a:off x="4263708" y="29602756"/>
              <a:ext cx="1619354" cy="400110"/>
            </a:xfrm>
            <a:prstGeom prst="rect">
              <a:avLst/>
            </a:prstGeom>
            <a:noFill/>
          </p:spPr>
          <p:txBody>
            <a:bodyPr wrap="none" rtlCol="0">
              <a:spAutoFit/>
            </a:bodyPr>
            <a:lstStyle/>
            <a:p>
              <a:r>
                <a:rPr lang="en-US" sz="2000" dirty="0">
                  <a:solidFill>
                    <a:schemeClr val="bg1"/>
                  </a:solidFill>
                  <a:effectLst>
                    <a:glow rad="139700">
                      <a:schemeClr val="tx1">
                        <a:alpha val="40000"/>
                      </a:schemeClr>
                    </a:glow>
                  </a:effectLst>
                </a:rPr>
                <a:t>412,926 Mg C</a:t>
              </a:r>
            </a:p>
          </p:txBody>
        </p:sp>
      </p:grpSp>
      <p:cxnSp>
        <p:nvCxnSpPr>
          <p:cNvPr id="63" name="Straight Connector 62">
            <a:extLst>
              <a:ext uri="{FF2B5EF4-FFF2-40B4-BE49-F238E27FC236}">
                <a16:creationId xmlns:a16="http://schemas.microsoft.com/office/drawing/2014/main" id="{9B01485B-0F7F-31DA-4804-EC5DC75BB326}"/>
              </a:ext>
            </a:extLst>
          </p:cNvPr>
          <p:cNvCxnSpPr/>
          <p:nvPr/>
        </p:nvCxnSpPr>
        <p:spPr>
          <a:xfrm>
            <a:off x="10131389" y="11014109"/>
            <a:ext cx="18248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80FE715-0E5C-393A-36AF-6B3599F6A551}"/>
              </a:ext>
            </a:extLst>
          </p:cNvPr>
          <p:cNvCxnSpPr>
            <a:cxnSpLocks/>
          </p:cNvCxnSpPr>
          <p:nvPr/>
        </p:nvCxnSpPr>
        <p:spPr>
          <a:xfrm>
            <a:off x="11924358" y="10733752"/>
            <a:ext cx="0" cy="2723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0B7DAB0F-B190-21AD-4783-1D433926EEE0}"/>
              </a:ext>
            </a:extLst>
          </p:cNvPr>
          <p:cNvCxnSpPr>
            <a:cxnSpLocks/>
          </p:cNvCxnSpPr>
          <p:nvPr/>
        </p:nvCxnSpPr>
        <p:spPr>
          <a:xfrm rot="16200000" flipH="1">
            <a:off x="9858480" y="19505288"/>
            <a:ext cx="545822" cy="1"/>
          </a:xfrm>
          <a:prstGeom prst="bentConnector3">
            <a:avLst>
              <a:gd name="adj1" fmla="val 5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B9471DF-EF23-C222-3FF0-E753E0D6D111}"/>
              </a:ext>
            </a:extLst>
          </p:cNvPr>
          <p:cNvSpPr txBox="1"/>
          <p:nvPr/>
        </p:nvSpPr>
        <p:spPr>
          <a:xfrm>
            <a:off x="13222087" y="14503739"/>
            <a:ext cx="3659085" cy="4401205"/>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Figure 4: </a:t>
            </a:r>
            <a:r>
              <a:rPr lang="en-US" sz="2000" dirty="0">
                <a:latin typeface="Times New Roman" panose="02020603050405020304" pitchFamily="18" charset="0"/>
                <a:cs typeface="Times New Roman" panose="02020603050405020304" pitchFamily="18" charset="0"/>
              </a:rPr>
              <a:t>Variable Importance in the Projection (VIP) scores associated with each wavelength in the corrected PLSR model. Highlighted bands (VIP&gt;1) indicate high relevance for AGB estimation and increased weighting in the model. Across all assessed models with the 880-1000 and 1080-1200nm wavelengths included, the H</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O absorption feature attains high VIP scores, indicating its strong correlation with AGB.</a:t>
            </a:r>
          </a:p>
        </p:txBody>
      </p:sp>
    </p:spTree>
    <p:extLst>
      <p:ext uri="{BB962C8B-B14F-4D97-AF65-F5344CB8AC3E}">
        <p14:creationId xmlns:p14="http://schemas.microsoft.com/office/powerpoint/2010/main" val="1876703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14418</TotalTime>
  <Words>1106</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vt:lpstr>
      <vt:lpstr>Calibri</vt:lpstr>
      <vt:lpstr>Calibri Light</vt:lpstr>
      <vt:lpstr>Helvetica</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1230)</cp:lastModifiedBy>
  <cp:revision>24</cp:revision>
  <cp:lastPrinted>2022-11-16T17:06:10Z</cp:lastPrinted>
  <dcterms:created xsi:type="dcterms:W3CDTF">2022-08-22T17:05:38Z</dcterms:created>
  <dcterms:modified xsi:type="dcterms:W3CDTF">2022-11-22T22:00:07Z</dcterms:modified>
</cp:coreProperties>
</file>