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gaslahti, Pekka P (US 386F)" initials="KPP(3" lastIdx="1" clrIdx="0">
    <p:extLst>
      <p:ext uri="{19B8F6BF-5375-455C-9EA6-DF929625EA0E}">
        <p15:presenceInfo xmlns:p15="http://schemas.microsoft.com/office/powerpoint/2012/main" userId="S-1-5-21-1608413684-1126320247-1535859923-26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8"/>
    <p:restoredTop sz="96405"/>
  </p:normalViewPr>
  <p:slideViewPr>
    <p:cSldViewPr snapToGrid="0">
      <p:cViewPr varScale="1">
        <p:scale>
          <a:sx n="26" d="100"/>
          <a:sy n="26" d="100"/>
        </p:scale>
        <p:origin x="470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mailto:Dristy.r.parveg@jpl.nasa.gov"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F7363D-6A6B-42ED-AAD1-EB55E6B1697B}"/>
              </a:ext>
            </a:extLst>
          </p:cNvPr>
          <p:cNvPicPr>
            <a:picLocks noChangeAspect="1"/>
          </p:cNvPicPr>
          <p:nvPr/>
        </p:nvPicPr>
        <p:blipFill>
          <a:blip r:embed="rId2"/>
          <a:stretch>
            <a:fillRect/>
          </a:stretch>
        </p:blipFill>
        <p:spPr>
          <a:xfrm>
            <a:off x="11340460" y="17691300"/>
            <a:ext cx="10113927" cy="6658184"/>
          </a:xfrm>
          <a:prstGeom prst="rect">
            <a:avLst/>
          </a:prstGeom>
        </p:spPr>
      </p:pic>
      <p:sp>
        <p:nvSpPr>
          <p:cNvPr id="4" name="Rectangle 3">
            <a:extLst>
              <a:ext uri="{FF2B5EF4-FFF2-40B4-BE49-F238E27FC236}">
                <a16:creationId xmlns:a16="http://schemas.microsoft.com/office/drawing/2014/main" id="{204185AC-9F19-D1B5-3E2C-C165D877F433}"/>
              </a:ext>
            </a:extLst>
          </p:cNvPr>
          <p:cNvSpPr/>
          <p:nvPr/>
        </p:nvSpPr>
        <p:spPr>
          <a:xfrm>
            <a:off x="0" y="1018"/>
            <a:ext cx="21945600" cy="7197612"/>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804894" y="29428301"/>
            <a:ext cx="8050696" cy="2015936"/>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1076382"/>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877477" y="32151791"/>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sp>
        <p:nvSpPr>
          <p:cNvPr id="12" name="Rectangle 11">
            <a:extLst>
              <a:ext uri="{FF2B5EF4-FFF2-40B4-BE49-F238E27FC236}">
                <a16:creationId xmlns:a16="http://schemas.microsoft.com/office/drawing/2014/main" id="{E1B6AD9F-C2D0-FAA0-B80B-B64AFDA924FD}"/>
              </a:ext>
            </a:extLst>
          </p:cNvPr>
          <p:cNvSpPr/>
          <p:nvPr/>
        </p:nvSpPr>
        <p:spPr>
          <a:xfrm>
            <a:off x="8855590" y="29195502"/>
            <a:ext cx="12674727" cy="340771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9240921" y="28329577"/>
            <a:ext cx="12283634" cy="4708981"/>
          </a:xfrm>
          <a:prstGeom prst="rect">
            <a:avLst/>
          </a:prstGeom>
          <a:noFill/>
        </p:spPr>
        <p:txBody>
          <a:bodyPr wrap="square" rtlCol="0">
            <a:spAutoFit/>
          </a:bodyPr>
          <a:lstStyle/>
          <a:p>
            <a:pPr>
              <a:spcBef>
                <a:spcPct val="0"/>
              </a:spcBef>
            </a:pPr>
            <a:br>
              <a:rPr lang="en-US" altLang="en-US" sz="3000" b="1" dirty="0">
                <a:latin typeface="Arial" panose="020B0604020202020204" pitchFamily="34" charset="0"/>
              </a:rPr>
            </a:br>
            <a:br>
              <a:rPr lang="en-US" altLang="en-US" sz="3000" b="1" dirty="0">
                <a:latin typeface="Arial" panose="020B0604020202020204" pitchFamily="34" charset="0"/>
              </a:rPr>
            </a:br>
            <a:r>
              <a:rPr lang="en-US" altLang="en-US" sz="3000" b="1" dirty="0">
                <a:latin typeface="Arial" panose="020B0604020202020204" pitchFamily="34" charset="0"/>
              </a:rPr>
              <a:t>Publications: </a:t>
            </a:r>
            <a:r>
              <a:rPr lang="en-US" altLang="en-US" sz="3000" dirty="0">
                <a:latin typeface="Arial" panose="020B0604020202020204" pitchFamily="34" charset="0"/>
              </a:rPr>
              <a:t>D. Parveg, </a:t>
            </a:r>
            <a:r>
              <a:rPr lang="en-US" altLang="en-US" sz="3000" i="1" dirty="0">
                <a:latin typeface="Arial" panose="020B0604020202020204" pitchFamily="34" charset="0"/>
              </a:rPr>
              <a:t>et.al., </a:t>
            </a:r>
            <a:r>
              <a:rPr lang="en-US" altLang="en-US" sz="3000" b="1" dirty="0">
                <a:latin typeface="Arial" panose="020B0604020202020204" pitchFamily="34" charset="0"/>
              </a:rPr>
              <a:t>“</a:t>
            </a:r>
            <a:r>
              <a:rPr lang="en-US" altLang="en-US" sz="3000" dirty="0">
                <a:latin typeface="Arial" panose="020B0604020202020204" pitchFamily="34" charset="0"/>
              </a:rPr>
              <a:t>Fully-polarimetric Millimeter-wave Spectrometers for Measurement of Earth's Magnetic Field,” in </a:t>
            </a:r>
            <a:r>
              <a:rPr lang="en-US" altLang="en-US" sz="3000" i="1" dirty="0">
                <a:latin typeface="Arial" panose="020B0604020202020204" pitchFamily="34" charset="0"/>
              </a:rPr>
              <a:t>IEEE Transactions on Microwave Theory and Techniques, (</a:t>
            </a:r>
            <a:r>
              <a:rPr lang="en-US" altLang="en-US" sz="3000" dirty="0">
                <a:latin typeface="Arial" panose="020B0604020202020204" pitchFamily="34" charset="0"/>
              </a:rPr>
              <a:t>in preparation)</a:t>
            </a:r>
          </a:p>
          <a:p>
            <a:pPr>
              <a:spcBef>
                <a:spcPct val="0"/>
              </a:spcBef>
            </a:pPr>
            <a:r>
              <a:rPr lang="en-US" altLang="en-US" sz="3000" dirty="0">
                <a:latin typeface="Arial" panose="020B0604020202020204" pitchFamily="34" charset="0"/>
              </a:rPr>
              <a:t> </a:t>
            </a:r>
          </a:p>
          <a:p>
            <a:pPr>
              <a:spcBef>
                <a:spcPct val="0"/>
              </a:spcBef>
            </a:pPr>
            <a:r>
              <a:rPr lang="en-US" altLang="en-US" sz="3000" b="1" dirty="0">
                <a:latin typeface="Arial" panose="020B0604020202020204" pitchFamily="34" charset="0"/>
              </a:rPr>
              <a:t>Contact Information: Dr. Dristy </a:t>
            </a:r>
            <a:r>
              <a:rPr lang="en-US" altLang="en-US" sz="3000" b="1" dirty="0" err="1">
                <a:latin typeface="Arial" panose="020B0604020202020204" pitchFamily="34" charset="0"/>
              </a:rPr>
              <a:t>Parveg</a:t>
            </a:r>
            <a:r>
              <a:rPr lang="en-US" altLang="en-US" sz="3000" b="1" dirty="0">
                <a:latin typeface="Arial" panose="020B0604020202020204" pitchFamily="34" charset="0"/>
              </a:rPr>
              <a:t> </a:t>
            </a:r>
          </a:p>
          <a:p>
            <a:pPr>
              <a:spcBef>
                <a:spcPct val="0"/>
              </a:spcBef>
            </a:pPr>
            <a:r>
              <a:rPr lang="en-US" altLang="en-US" sz="3000" b="1" i="1" dirty="0">
                <a:solidFill>
                  <a:schemeClr val="bg2">
                    <a:lumMod val="50000"/>
                  </a:schemeClr>
                </a:solidFill>
                <a:latin typeface="Arial" panose="020B0604020202020204" pitchFamily="34" charset="0"/>
                <a:hlinkClick r:id="rId3"/>
              </a:rPr>
              <a:t>dristy.r.parveg@jpl.nasa.gov</a:t>
            </a:r>
            <a:endParaRPr lang="en-US" altLang="en-US" sz="3000" b="1" i="1" dirty="0">
              <a:solidFill>
                <a:schemeClr val="bg2">
                  <a:lumMod val="50000"/>
                </a:schemeClr>
              </a:solidFill>
              <a:latin typeface="Arial" panose="020B0604020202020204" pitchFamily="34" charset="0"/>
            </a:endParaRPr>
          </a:p>
          <a:p>
            <a:pPr>
              <a:spcBef>
                <a:spcPct val="0"/>
              </a:spcBef>
            </a:pPr>
            <a:r>
              <a:rPr lang="en-US" altLang="en-US" sz="3000" i="1" dirty="0">
                <a:solidFill>
                  <a:schemeClr val="bg2">
                    <a:lumMod val="50000"/>
                  </a:schemeClr>
                </a:solidFill>
                <a:latin typeface="Arial" panose="020B0604020202020204" pitchFamily="34" charset="0"/>
              </a:rPr>
              <a:t>Cell: +1 626 298 1093</a:t>
            </a:r>
          </a:p>
          <a:p>
            <a:endParaRPr lang="en-US" sz="3000"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176463" y="1941078"/>
            <a:ext cx="21033095" cy="3416320"/>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Fully-polarimetric Millimeter-wave Spectrometers for Measurement of Earth's Magnetic Field</a:t>
            </a:r>
          </a:p>
        </p:txBody>
      </p:sp>
      <p:sp>
        <p:nvSpPr>
          <p:cNvPr id="15" name="TextBox 14">
            <a:extLst>
              <a:ext uri="{FF2B5EF4-FFF2-40B4-BE49-F238E27FC236}">
                <a16:creationId xmlns:a16="http://schemas.microsoft.com/office/drawing/2014/main" id="{1432E216-21F1-A2C5-49F4-69DE267EBFE5}"/>
              </a:ext>
            </a:extLst>
          </p:cNvPr>
          <p:cNvSpPr txBox="1"/>
          <p:nvPr/>
        </p:nvSpPr>
        <p:spPr>
          <a:xfrm>
            <a:off x="0" y="5646507"/>
            <a:ext cx="21945600"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Author: Dristy </a:t>
            </a:r>
            <a:r>
              <a:rPr lang="en-US" sz="3600" b="1" dirty="0" err="1">
                <a:solidFill>
                  <a:schemeClr val="bg1"/>
                </a:solidFill>
                <a:latin typeface="Arial" panose="020B0604020202020204" pitchFamily="34" charset="0"/>
                <a:cs typeface="Arial" panose="020B0604020202020204" pitchFamily="34" charset="0"/>
              </a:rPr>
              <a:t>Parveg</a:t>
            </a:r>
            <a:r>
              <a:rPr lang="en-US" sz="3600" b="1" dirty="0">
                <a:solidFill>
                  <a:schemeClr val="bg1"/>
                </a:solidFill>
                <a:latin typeface="Arial" panose="020B0604020202020204" pitchFamily="34" charset="0"/>
                <a:cs typeface="Arial" panose="020B0604020202020204" pitchFamily="34" charset="0"/>
              </a:rPr>
              <a:t> (386F), JPL Postdoctoral Fellow</a:t>
            </a:r>
          </a:p>
          <a:p>
            <a:pPr algn="ctr"/>
            <a:r>
              <a:rPr lang="en-US" sz="3600" b="1" dirty="0">
                <a:solidFill>
                  <a:schemeClr val="bg1"/>
                </a:solidFill>
                <a:latin typeface="Arial" panose="020B0604020202020204" pitchFamily="34" charset="0"/>
                <a:cs typeface="Arial" panose="020B0604020202020204" pitchFamily="34" charset="0"/>
              </a:rPr>
              <a:t>Isaac Ramos (386F), Seth Sin (386F), Daniel </a:t>
            </a:r>
            <a:r>
              <a:rPr lang="en-US" sz="3600" b="1" dirty="0" err="1">
                <a:solidFill>
                  <a:schemeClr val="bg1"/>
                </a:solidFill>
                <a:latin typeface="Arial" panose="020B0604020202020204" pitchFamily="34" charset="0"/>
                <a:cs typeface="Arial" panose="020B0604020202020204" pitchFamily="34" charset="0"/>
              </a:rPr>
              <a:t>Wenkert</a:t>
            </a:r>
            <a:r>
              <a:rPr lang="en-US" sz="3600" b="1" dirty="0">
                <a:solidFill>
                  <a:schemeClr val="bg1"/>
                </a:solidFill>
                <a:latin typeface="Arial" panose="020B0604020202020204" pitchFamily="34" charset="0"/>
                <a:cs typeface="Arial" panose="020B0604020202020204" pitchFamily="34" charset="0"/>
              </a:rPr>
              <a:t> (398D),  and Pekka Kangaslahti (386F)</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4"/>
          <a:stretch>
            <a:fillRect/>
          </a:stretch>
        </p:blipFill>
        <p:spPr>
          <a:xfrm>
            <a:off x="18999759" y="587830"/>
            <a:ext cx="2209799" cy="2209799"/>
          </a:xfrm>
          <a:prstGeom prst="rect">
            <a:avLst/>
          </a:prstGeom>
        </p:spPr>
      </p:pic>
      <p:sp>
        <p:nvSpPr>
          <p:cNvPr id="2" name="TextBox 1">
            <a:extLst>
              <a:ext uri="{FF2B5EF4-FFF2-40B4-BE49-F238E27FC236}">
                <a16:creationId xmlns:a16="http://schemas.microsoft.com/office/drawing/2014/main" id="{561728FA-0EFF-656C-E1A6-9DB0FF8B67CF}"/>
              </a:ext>
            </a:extLst>
          </p:cNvPr>
          <p:cNvSpPr txBox="1"/>
          <p:nvPr/>
        </p:nvSpPr>
        <p:spPr>
          <a:xfrm>
            <a:off x="877477" y="31727439"/>
            <a:ext cx="5976257" cy="400110"/>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Poster Number: </a:t>
            </a:r>
            <a:r>
              <a:rPr lang="en-US" sz="2000" b="1" dirty="0">
                <a:latin typeface="Arial" panose="020B0604020202020204" pitchFamily="34" charset="0"/>
                <a:cs typeface="Arial" panose="020B0604020202020204" pitchFamily="34" charset="0"/>
              </a:rPr>
              <a:t>PRD-T#004</a:t>
            </a:r>
          </a:p>
        </p:txBody>
      </p:sp>
      <p:pic>
        <p:nvPicPr>
          <p:cNvPr id="16" name="Picture 15">
            <a:extLst>
              <a:ext uri="{FF2B5EF4-FFF2-40B4-BE49-F238E27FC236}">
                <a16:creationId xmlns:a16="http://schemas.microsoft.com/office/drawing/2014/main" id="{886D92EA-1906-4E8B-8305-B5D77809172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224" y="11432969"/>
            <a:ext cx="9741509" cy="3540479"/>
          </a:xfrm>
          <a:prstGeom prst="rect">
            <a:avLst/>
          </a:prstGeom>
          <a:noFill/>
          <a:ln>
            <a:noFill/>
          </a:ln>
        </p:spPr>
      </p:pic>
      <p:sp>
        <p:nvSpPr>
          <p:cNvPr id="5" name="TextBox 4">
            <a:extLst>
              <a:ext uri="{FF2B5EF4-FFF2-40B4-BE49-F238E27FC236}">
                <a16:creationId xmlns:a16="http://schemas.microsoft.com/office/drawing/2014/main" id="{4EADA853-0BD6-460C-B46A-5B75FA093D82}"/>
              </a:ext>
            </a:extLst>
          </p:cNvPr>
          <p:cNvSpPr txBox="1"/>
          <p:nvPr/>
        </p:nvSpPr>
        <p:spPr>
          <a:xfrm>
            <a:off x="710950" y="8203268"/>
            <a:ext cx="9854939" cy="3108543"/>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The objectives of this research are to develop and demonstrate an array of four fully-polarimetric millimeter-wave radiometers/spectrometers operating at 118.75 GHz which will improve the sensitivity of instrument that will globally map the ionospheric electrojets by observing Earth’s magnetic field using Zeeman splitting of oxygen molecule absorption line.</a:t>
            </a:r>
          </a:p>
        </p:txBody>
      </p:sp>
      <p:sp>
        <p:nvSpPr>
          <p:cNvPr id="22" name="TextBox 21">
            <a:extLst>
              <a:ext uri="{FF2B5EF4-FFF2-40B4-BE49-F238E27FC236}">
                <a16:creationId xmlns:a16="http://schemas.microsoft.com/office/drawing/2014/main" id="{0C35270D-24D3-4C27-9260-25033041FFFD}"/>
              </a:ext>
            </a:extLst>
          </p:cNvPr>
          <p:cNvSpPr txBox="1"/>
          <p:nvPr/>
        </p:nvSpPr>
        <p:spPr>
          <a:xfrm>
            <a:off x="736042" y="15239031"/>
            <a:ext cx="9854939" cy="1754326"/>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Fig. 1. </a:t>
            </a:r>
            <a:r>
              <a:rPr lang="en-US" dirty="0">
                <a:latin typeface="Arial" panose="020B0604020202020204" pitchFamily="34" charset="0"/>
                <a:cs typeface="Arial" panose="020B0604020202020204" pitchFamily="34" charset="0"/>
              </a:rPr>
              <a:t>Artist’s conception of the Johns Hopkins APL-led Electrojet Zeeman Imaging Explorer (EZIE) NASA mission. EZIE will study the auroral electrojet, which are electrical currents flowing about 60 to 90 miles above the poles that link the beautiful aurora to the Earth’s magnetosphere, and which responds to solar activity and other drivers. This space weather mission is scheduled to launch in 2024. JPL is building the instruments (MEM). Credit: NASA/Johns Hopkins APL.</a:t>
            </a:r>
          </a:p>
        </p:txBody>
      </p:sp>
      <p:sp>
        <p:nvSpPr>
          <p:cNvPr id="23" name="TextBox 22">
            <a:extLst>
              <a:ext uri="{FF2B5EF4-FFF2-40B4-BE49-F238E27FC236}">
                <a16:creationId xmlns:a16="http://schemas.microsoft.com/office/drawing/2014/main" id="{28D3A389-50AE-4DEF-A538-5E57FFCADFF6}"/>
              </a:ext>
            </a:extLst>
          </p:cNvPr>
          <p:cNvSpPr txBox="1"/>
          <p:nvPr/>
        </p:nvSpPr>
        <p:spPr>
          <a:xfrm>
            <a:off x="633821" y="25457983"/>
            <a:ext cx="9798391" cy="3970318"/>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We have developed a 4-element dual-pol receiver subarray at 118.75 GHz consisting of 8 receiver modules</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Receiver module consists of two MMIC LNAs, a high-pass filter, and a sub-harmonic I-Q MMIC mixer</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WR-15 LO waveguide manifold plate is used to split a single LO signal to 8 outputs for LO to the receiver modules</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I- and Q-signals are amplified, digitized and input to the FPGA-based spectrometer </a:t>
            </a:r>
          </a:p>
        </p:txBody>
      </p:sp>
      <p:sp>
        <p:nvSpPr>
          <p:cNvPr id="11" name="Rectangle 10">
            <a:extLst>
              <a:ext uri="{FF2B5EF4-FFF2-40B4-BE49-F238E27FC236}">
                <a16:creationId xmlns:a16="http://schemas.microsoft.com/office/drawing/2014/main" id="{FC2234F6-5743-4037-8D07-A74CBD4FA7A0}"/>
              </a:ext>
            </a:extLst>
          </p:cNvPr>
          <p:cNvSpPr/>
          <p:nvPr/>
        </p:nvSpPr>
        <p:spPr>
          <a:xfrm>
            <a:off x="894619" y="23810380"/>
            <a:ext cx="9798391" cy="1526444"/>
          </a:xfrm>
          <a:prstGeom prst="rect">
            <a:avLst/>
          </a:prstGeom>
        </p:spPr>
        <p:txBody>
          <a:bodyPr wrap="square">
            <a:spAutoFit/>
          </a:bodyPr>
          <a:lstStyle/>
          <a:p>
            <a:pPr algn="just">
              <a:lnSpc>
                <a:spcPct val="105000"/>
              </a:lnSpc>
            </a:pPr>
            <a:r>
              <a:rPr lang="en-US" b="1" dirty="0">
                <a:latin typeface="Arial" panose="020B0604020202020204" pitchFamily="34" charset="0"/>
                <a:ea typeface="Times New Roman" panose="02020603050405020304" pitchFamily="18" charset="0"/>
                <a:cs typeface="Arial" panose="020B0604020202020204" pitchFamily="34" charset="0"/>
              </a:rPr>
              <a:t>Fig. 2. </a:t>
            </a:r>
            <a:r>
              <a:rPr lang="en-US" dirty="0">
                <a:latin typeface="Arial" panose="020B0604020202020204" pitchFamily="34" charset="0"/>
                <a:ea typeface="Times New Roman" panose="02020603050405020304" pitchFamily="18" charset="0"/>
                <a:cs typeface="Arial" panose="020B0604020202020204" pitchFamily="34" charset="0"/>
              </a:rPr>
              <a:t>Block diagram of a 4-element dual-pol receiver subarray. The Receiver Subarray has four polarimetric receivers, each of which consists of a feedhorn, an OMT, two receiver modules, two LO feeds, and four IF chains (two pairs of I &amp; Q outputs) with near baseband (10-20 MHz) filtering and amplification. The IF signals from the 8 receivers are fed into an FPGA-based spectrometer for digitization and spectral sampling.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a:extLst>
              <a:ext uri="{FF2B5EF4-FFF2-40B4-BE49-F238E27FC236}">
                <a16:creationId xmlns:a16="http://schemas.microsoft.com/office/drawing/2014/main" id="{896AC920-F64E-44CA-B717-D50FD811A7FE}"/>
              </a:ext>
            </a:extLst>
          </p:cNvPr>
          <p:cNvSpPr/>
          <p:nvPr/>
        </p:nvSpPr>
        <p:spPr>
          <a:xfrm>
            <a:off x="11526502" y="24507522"/>
            <a:ext cx="9874624" cy="646331"/>
          </a:xfrm>
          <a:prstGeom prst="rect">
            <a:avLst/>
          </a:prstGeom>
        </p:spPr>
        <p:txBody>
          <a:bodyPr wrap="square">
            <a:spAutoFit/>
          </a:bodyPr>
          <a:lstStyle/>
          <a:p>
            <a:pPr algn="just"/>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Fig. 4</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Noise temperature data from all the I and Q channels (16-channels) of the four-element dual pol receiver system. </a:t>
            </a:r>
            <a:endParaRPr lang="en-US" dirty="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630340F-CED5-4E98-B363-ECE6C8CFE061}"/>
              </a:ext>
            </a:extLst>
          </p:cNvPr>
          <p:cNvPicPr>
            <a:picLocks noChangeAspect="1"/>
          </p:cNvPicPr>
          <p:nvPr/>
        </p:nvPicPr>
        <p:blipFill>
          <a:blip r:embed="rId6"/>
          <a:stretch>
            <a:fillRect/>
          </a:stretch>
        </p:blipFill>
        <p:spPr>
          <a:xfrm>
            <a:off x="17840498" y="14208170"/>
            <a:ext cx="3812394" cy="2144472"/>
          </a:xfrm>
          <a:prstGeom prst="rect">
            <a:avLst/>
          </a:prstGeom>
        </p:spPr>
      </p:pic>
      <p:sp>
        <p:nvSpPr>
          <p:cNvPr id="25" name="TextBox 24">
            <a:extLst>
              <a:ext uri="{FF2B5EF4-FFF2-40B4-BE49-F238E27FC236}">
                <a16:creationId xmlns:a16="http://schemas.microsoft.com/office/drawing/2014/main" id="{8E16732B-7C83-4818-A615-F32831F59D13}"/>
              </a:ext>
            </a:extLst>
          </p:cNvPr>
          <p:cNvSpPr txBox="1"/>
          <p:nvPr/>
        </p:nvSpPr>
        <p:spPr>
          <a:xfrm>
            <a:off x="736042" y="17045368"/>
            <a:ext cx="959395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Instrument development concept</a:t>
            </a:r>
          </a:p>
        </p:txBody>
      </p:sp>
      <p:sp>
        <p:nvSpPr>
          <p:cNvPr id="27" name="TextBox 26">
            <a:extLst>
              <a:ext uri="{FF2B5EF4-FFF2-40B4-BE49-F238E27FC236}">
                <a16:creationId xmlns:a16="http://schemas.microsoft.com/office/drawing/2014/main" id="{A4E21F72-C54C-40ED-85BC-89F220B66A9A}"/>
              </a:ext>
            </a:extLst>
          </p:cNvPr>
          <p:cNvSpPr txBox="1"/>
          <p:nvPr/>
        </p:nvSpPr>
        <p:spPr>
          <a:xfrm>
            <a:off x="11330105" y="8258493"/>
            <a:ext cx="9697792"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This will develop the low cost, low power, and low mass polarimetric </a:t>
            </a:r>
            <a:r>
              <a:rPr lang="en-US" sz="2800" dirty="0" err="1">
                <a:latin typeface="Arial" panose="020B0604020202020204" pitchFamily="34" charset="0"/>
                <a:cs typeface="Arial" panose="020B0604020202020204" pitchFamily="34" charset="0"/>
              </a:rPr>
              <a:t>mmWave</a:t>
            </a:r>
            <a:r>
              <a:rPr lang="en-US" sz="2800" dirty="0">
                <a:latin typeface="Arial" panose="020B0604020202020204" pitchFamily="34" charset="0"/>
                <a:cs typeface="Arial" panose="020B0604020202020204" pitchFamily="34" charset="0"/>
              </a:rPr>
              <a:t> array receivers that will not require cooling to meet the sensitivity requirements.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This project will develop the technology for the second-generation mission after EZIE.</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9C8325B-86BF-4114-9C30-E4568FD8130C}"/>
              </a:ext>
            </a:extLst>
          </p:cNvPr>
          <p:cNvSpPr txBox="1"/>
          <p:nvPr/>
        </p:nvSpPr>
        <p:spPr>
          <a:xfrm>
            <a:off x="710948" y="7424819"/>
            <a:ext cx="959395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Project Overview</a:t>
            </a:r>
          </a:p>
        </p:txBody>
      </p:sp>
      <p:pic>
        <p:nvPicPr>
          <p:cNvPr id="29" name="Picture 28">
            <a:extLst>
              <a:ext uri="{FF2B5EF4-FFF2-40B4-BE49-F238E27FC236}">
                <a16:creationId xmlns:a16="http://schemas.microsoft.com/office/drawing/2014/main" id="{744914B6-209B-4A85-B1CC-0D938D56C20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77477" y="17944410"/>
            <a:ext cx="9584626" cy="5791144"/>
          </a:xfrm>
          <a:prstGeom prst="rect">
            <a:avLst/>
          </a:prstGeom>
          <a:noFill/>
        </p:spPr>
      </p:pic>
      <p:sp>
        <p:nvSpPr>
          <p:cNvPr id="30" name="TextBox 29">
            <a:extLst>
              <a:ext uri="{FF2B5EF4-FFF2-40B4-BE49-F238E27FC236}">
                <a16:creationId xmlns:a16="http://schemas.microsoft.com/office/drawing/2014/main" id="{D09203C2-D40C-4CC6-A32F-6521E024AF77}"/>
              </a:ext>
            </a:extLst>
          </p:cNvPr>
          <p:cNvSpPr txBox="1"/>
          <p:nvPr/>
        </p:nvSpPr>
        <p:spPr>
          <a:xfrm>
            <a:off x="11285949" y="7432915"/>
            <a:ext cx="959395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Benefits to JPL and NASA</a:t>
            </a:r>
          </a:p>
        </p:txBody>
      </p:sp>
      <p:sp>
        <p:nvSpPr>
          <p:cNvPr id="32" name="TextBox 31">
            <a:extLst>
              <a:ext uri="{FF2B5EF4-FFF2-40B4-BE49-F238E27FC236}">
                <a16:creationId xmlns:a16="http://schemas.microsoft.com/office/drawing/2014/main" id="{D9A69C16-9749-4AD8-90A2-930650BF9F07}"/>
              </a:ext>
            </a:extLst>
          </p:cNvPr>
          <p:cNvSpPr txBox="1"/>
          <p:nvPr/>
        </p:nvSpPr>
        <p:spPr>
          <a:xfrm>
            <a:off x="11285949" y="10658165"/>
            <a:ext cx="9593951"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Test Data</a:t>
            </a:r>
          </a:p>
        </p:txBody>
      </p:sp>
      <p:sp>
        <p:nvSpPr>
          <p:cNvPr id="36" name="Rectangle 35">
            <a:extLst>
              <a:ext uri="{FF2B5EF4-FFF2-40B4-BE49-F238E27FC236}">
                <a16:creationId xmlns:a16="http://schemas.microsoft.com/office/drawing/2014/main" id="{35E42F99-42C8-4D68-A42B-0FB24E6606EA}"/>
              </a:ext>
            </a:extLst>
          </p:cNvPr>
          <p:cNvSpPr/>
          <p:nvPr/>
        </p:nvSpPr>
        <p:spPr>
          <a:xfrm>
            <a:off x="11468050" y="16544024"/>
            <a:ext cx="10056505" cy="923330"/>
          </a:xfrm>
          <a:prstGeom prst="rect">
            <a:avLst/>
          </a:prstGeom>
        </p:spPr>
        <p:txBody>
          <a:bodyPr wrap="square">
            <a:spAutoFit/>
          </a:bodyPr>
          <a:lstStyle/>
          <a:p>
            <a:pPr algn="just"/>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Fig. 3</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Four-element dual-pol receiver LO Manifold plate and the horn antennas. The LO signal is distributed inside manifold plate as are the incoming signals from the antenna horns split in OMTs to the two polarizations. An inside view of the one of eight RF front-end module is shown.</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1F22C20-8156-448C-AD15-B2ABED378ACE}"/>
              </a:ext>
            </a:extLst>
          </p:cNvPr>
          <p:cNvPicPr>
            <a:picLocks noChangeAspect="1"/>
          </p:cNvPicPr>
          <p:nvPr/>
        </p:nvPicPr>
        <p:blipFill>
          <a:blip r:embed="rId8"/>
          <a:stretch>
            <a:fillRect/>
          </a:stretch>
        </p:blipFill>
        <p:spPr>
          <a:xfrm>
            <a:off x="11468051" y="11713948"/>
            <a:ext cx="6219416" cy="4664562"/>
          </a:xfrm>
          <a:prstGeom prst="rect">
            <a:avLst/>
          </a:prstGeom>
        </p:spPr>
      </p:pic>
      <p:cxnSp>
        <p:nvCxnSpPr>
          <p:cNvPr id="35" name="Straight Arrow Connector 34">
            <a:extLst>
              <a:ext uri="{FF2B5EF4-FFF2-40B4-BE49-F238E27FC236}">
                <a16:creationId xmlns:a16="http://schemas.microsoft.com/office/drawing/2014/main" id="{9B2FAFE6-C289-44CB-9DBE-29F555EDF8F3}"/>
              </a:ext>
            </a:extLst>
          </p:cNvPr>
          <p:cNvCxnSpPr>
            <a:cxnSpLocks/>
          </p:cNvCxnSpPr>
          <p:nvPr/>
        </p:nvCxnSpPr>
        <p:spPr>
          <a:xfrm flipH="1" flipV="1">
            <a:off x="14433671" y="15617527"/>
            <a:ext cx="3490659" cy="6029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911CE3C-A695-40FE-A97C-A542B90B41FF}"/>
              </a:ext>
            </a:extLst>
          </p:cNvPr>
          <p:cNvSpPr txBox="1"/>
          <p:nvPr/>
        </p:nvSpPr>
        <p:spPr>
          <a:xfrm>
            <a:off x="13620254" y="12933106"/>
            <a:ext cx="561372" cy="461665"/>
          </a:xfrm>
          <a:prstGeom prst="rect">
            <a:avLst/>
          </a:prstGeom>
          <a:noFill/>
        </p:spPr>
        <p:txBody>
          <a:bodyPr wrap="none" rtlCol="0">
            <a:spAutoFit/>
          </a:bodyPr>
          <a:lstStyle/>
          <a:p>
            <a:r>
              <a:rPr lang="en-US" sz="2400" b="1" dirty="0">
                <a:solidFill>
                  <a:srgbClr val="FFFF00"/>
                </a:solidFill>
                <a:latin typeface="Arial" panose="020B0604020202020204" pitchFamily="34" charset="0"/>
                <a:cs typeface="Arial" panose="020B0604020202020204" pitchFamily="34" charset="0"/>
              </a:rPr>
              <a:t>V4</a:t>
            </a:r>
          </a:p>
        </p:txBody>
      </p:sp>
      <p:sp>
        <p:nvSpPr>
          <p:cNvPr id="38" name="TextBox 37">
            <a:extLst>
              <a:ext uri="{FF2B5EF4-FFF2-40B4-BE49-F238E27FC236}">
                <a16:creationId xmlns:a16="http://schemas.microsoft.com/office/drawing/2014/main" id="{E2DB1A38-BFB0-4E24-92D0-4410FCFA664A}"/>
              </a:ext>
            </a:extLst>
          </p:cNvPr>
          <p:cNvSpPr txBox="1"/>
          <p:nvPr/>
        </p:nvSpPr>
        <p:spPr>
          <a:xfrm>
            <a:off x="13622526" y="13767898"/>
            <a:ext cx="561372" cy="461665"/>
          </a:xfrm>
          <a:prstGeom prst="rect">
            <a:avLst/>
          </a:prstGeom>
          <a:noFill/>
        </p:spPr>
        <p:txBody>
          <a:bodyPr wrap="none" rtlCol="0">
            <a:spAutoFit/>
          </a:bodyPr>
          <a:lstStyle/>
          <a:p>
            <a:r>
              <a:rPr lang="en-US" sz="2400" b="1" dirty="0">
                <a:solidFill>
                  <a:srgbClr val="FFFF00"/>
                </a:solidFill>
                <a:latin typeface="Arial" panose="020B0604020202020204" pitchFamily="34" charset="0"/>
                <a:cs typeface="Arial" panose="020B0604020202020204" pitchFamily="34" charset="0"/>
              </a:rPr>
              <a:t>V3</a:t>
            </a:r>
          </a:p>
        </p:txBody>
      </p:sp>
      <p:sp>
        <p:nvSpPr>
          <p:cNvPr id="39" name="TextBox 38">
            <a:extLst>
              <a:ext uri="{FF2B5EF4-FFF2-40B4-BE49-F238E27FC236}">
                <a16:creationId xmlns:a16="http://schemas.microsoft.com/office/drawing/2014/main" id="{D2275A48-0860-4DF5-A1B0-BFD2C9E59922}"/>
              </a:ext>
            </a:extLst>
          </p:cNvPr>
          <p:cNvSpPr txBox="1"/>
          <p:nvPr/>
        </p:nvSpPr>
        <p:spPr>
          <a:xfrm>
            <a:off x="13636174" y="14573114"/>
            <a:ext cx="561372" cy="461665"/>
          </a:xfrm>
          <a:prstGeom prst="rect">
            <a:avLst/>
          </a:prstGeom>
          <a:noFill/>
        </p:spPr>
        <p:txBody>
          <a:bodyPr wrap="none" rtlCol="0">
            <a:spAutoFit/>
          </a:bodyPr>
          <a:lstStyle/>
          <a:p>
            <a:r>
              <a:rPr lang="en-US" sz="2400" b="1" dirty="0">
                <a:solidFill>
                  <a:srgbClr val="FFFF00"/>
                </a:solidFill>
                <a:latin typeface="Arial" panose="020B0604020202020204" pitchFamily="34" charset="0"/>
                <a:cs typeface="Arial" panose="020B0604020202020204" pitchFamily="34" charset="0"/>
              </a:rPr>
              <a:t>V2</a:t>
            </a:r>
          </a:p>
        </p:txBody>
      </p:sp>
      <p:sp>
        <p:nvSpPr>
          <p:cNvPr id="40" name="TextBox 39">
            <a:extLst>
              <a:ext uri="{FF2B5EF4-FFF2-40B4-BE49-F238E27FC236}">
                <a16:creationId xmlns:a16="http://schemas.microsoft.com/office/drawing/2014/main" id="{70123B2F-13AB-4AE7-8685-B342089F1F7F}"/>
              </a:ext>
            </a:extLst>
          </p:cNvPr>
          <p:cNvSpPr txBox="1"/>
          <p:nvPr/>
        </p:nvSpPr>
        <p:spPr>
          <a:xfrm>
            <a:off x="13636174" y="15337386"/>
            <a:ext cx="561372" cy="461665"/>
          </a:xfrm>
          <a:prstGeom prst="rect">
            <a:avLst/>
          </a:prstGeom>
          <a:noFill/>
        </p:spPr>
        <p:txBody>
          <a:bodyPr wrap="none" rtlCol="0">
            <a:spAutoFit/>
          </a:bodyPr>
          <a:lstStyle/>
          <a:p>
            <a:r>
              <a:rPr lang="en-US" sz="2400" b="1" dirty="0">
                <a:solidFill>
                  <a:srgbClr val="FFFF00"/>
                </a:solidFill>
                <a:latin typeface="Arial" panose="020B0604020202020204" pitchFamily="34" charset="0"/>
                <a:cs typeface="Arial" panose="020B0604020202020204" pitchFamily="34" charset="0"/>
              </a:rPr>
              <a:t>V1</a:t>
            </a:r>
          </a:p>
        </p:txBody>
      </p:sp>
      <p:sp>
        <p:nvSpPr>
          <p:cNvPr id="42" name="TextBox 41">
            <a:extLst>
              <a:ext uri="{FF2B5EF4-FFF2-40B4-BE49-F238E27FC236}">
                <a16:creationId xmlns:a16="http://schemas.microsoft.com/office/drawing/2014/main" id="{1AB26077-2B1E-4E23-9829-868A4AC22A6C}"/>
              </a:ext>
            </a:extLst>
          </p:cNvPr>
          <p:cNvSpPr txBox="1"/>
          <p:nvPr/>
        </p:nvSpPr>
        <p:spPr>
          <a:xfrm>
            <a:off x="11285949" y="25596366"/>
            <a:ext cx="10056505"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4-element dual-pol receiver system consisting of 8 receiver modules was built and tested</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Measured receiver noise temperature is 400 K ~ 600 K</a:t>
            </a:r>
          </a:p>
          <a:p>
            <a:pPr marL="457200" indent="-457200" algn="just">
              <a:buFont typeface="Arial" panose="020B0604020202020204" pitchFamily="34" charset="0"/>
              <a:buChar char="•"/>
            </a:pPr>
            <a:r>
              <a:rPr lang="en-US" sz="2800" dirty="0">
                <a:latin typeface="Arial" panose="020B0604020202020204" pitchFamily="34" charset="0"/>
                <a:cs typeface="Arial" panose="020B0604020202020204" pitchFamily="34" charset="0"/>
              </a:rPr>
              <a:t>Four Stokes parameters and spectral response of the receiver system will be tested with a digital back-end </a:t>
            </a:r>
          </a:p>
          <a:p>
            <a:pPr marL="457200" indent="-457200" algn="just">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F743703-150F-40F7-9AEF-8EE00AE806F3}"/>
              </a:ext>
            </a:extLst>
          </p:cNvPr>
          <p:cNvSpPr txBox="1"/>
          <p:nvPr/>
        </p:nvSpPr>
        <p:spPr>
          <a:xfrm>
            <a:off x="18860074" y="13724205"/>
            <a:ext cx="1773242"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RF module</a:t>
            </a:r>
          </a:p>
        </p:txBody>
      </p:sp>
      <p:sp>
        <p:nvSpPr>
          <p:cNvPr id="44" name="TextBox 43">
            <a:extLst>
              <a:ext uri="{FF2B5EF4-FFF2-40B4-BE49-F238E27FC236}">
                <a16:creationId xmlns:a16="http://schemas.microsoft.com/office/drawing/2014/main" id="{F75E7D4E-8EF3-4B24-BACE-B13447860776}"/>
              </a:ext>
            </a:extLst>
          </p:cNvPr>
          <p:cNvSpPr txBox="1"/>
          <p:nvPr/>
        </p:nvSpPr>
        <p:spPr>
          <a:xfrm>
            <a:off x="13339568" y="18267400"/>
            <a:ext cx="1672253"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V1 and H1</a:t>
            </a:r>
          </a:p>
        </p:txBody>
      </p:sp>
      <p:sp>
        <p:nvSpPr>
          <p:cNvPr id="45" name="TextBox 44">
            <a:extLst>
              <a:ext uri="{FF2B5EF4-FFF2-40B4-BE49-F238E27FC236}">
                <a16:creationId xmlns:a16="http://schemas.microsoft.com/office/drawing/2014/main" id="{F8795B56-C0AF-40C7-97A7-18F320C61D9C}"/>
              </a:ext>
            </a:extLst>
          </p:cNvPr>
          <p:cNvSpPr txBox="1"/>
          <p:nvPr/>
        </p:nvSpPr>
        <p:spPr>
          <a:xfrm>
            <a:off x="18432405" y="18334147"/>
            <a:ext cx="1672253"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V2 and H2</a:t>
            </a:r>
          </a:p>
        </p:txBody>
      </p:sp>
      <p:sp>
        <p:nvSpPr>
          <p:cNvPr id="46" name="TextBox 45">
            <a:extLst>
              <a:ext uri="{FF2B5EF4-FFF2-40B4-BE49-F238E27FC236}">
                <a16:creationId xmlns:a16="http://schemas.microsoft.com/office/drawing/2014/main" id="{13E2D88F-F044-40E2-8320-E91FFE401A6E}"/>
              </a:ext>
            </a:extLst>
          </p:cNvPr>
          <p:cNvSpPr txBox="1"/>
          <p:nvPr/>
        </p:nvSpPr>
        <p:spPr>
          <a:xfrm>
            <a:off x="13339567" y="21760549"/>
            <a:ext cx="1672253"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V3 and H3</a:t>
            </a:r>
          </a:p>
        </p:txBody>
      </p:sp>
      <p:sp>
        <p:nvSpPr>
          <p:cNvPr id="47" name="TextBox 46">
            <a:extLst>
              <a:ext uri="{FF2B5EF4-FFF2-40B4-BE49-F238E27FC236}">
                <a16:creationId xmlns:a16="http://schemas.microsoft.com/office/drawing/2014/main" id="{569973FC-B96B-4767-8263-096A8F75275C}"/>
              </a:ext>
            </a:extLst>
          </p:cNvPr>
          <p:cNvSpPr txBox="1"/>
          <p:nvPr/>
        </p:nvSpPr>
        <p:spPr>
          <a:xfrm>
            <a:off x="18432405" y="21760486"/>
            <a:ext cx="1672253"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V4 and H4</a:t>
            </a:r>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12381</TotalTime>
  <Words>621</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58</cp:revision>
  <cp:lastPrinted>2022-10-06T20:00:57Z</cp:lastPrinted>
  <dcterms:created xsi:type="dcterms:W3CDTF">2022-08-22T17:05:38Z</dcterms:created>
  <dcterms:modified xsi:type="dcterms:W3CDTF">2022-11-23T00:09:22Z</dcterms:modified>
</cp:coreProperties>
</file>