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58"/>
    <p:restoredTop sz="96405"/>
  </p:normalViewPr>
  <p:slideViewPr>
    <p:cSldViewPr snapToGrid="0">
      <p:cViewPr varScale="1">
        <p:scale>
          <a:sx n="26" d="100"/>
          <a:sy n="26" d="100"/>
        </p:scale>
        <p:origin x="4704"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11/22/2022</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emf"/><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185AC-9F19-D1B5-3E2C-C165D877F433}"/>
              </a:ext>
            </a:extLst>
          </p:cNvPr>
          <p:cNvSpPr/>
          <p:nvPr/>
        </p:nvSpPr>
        <p:spPr>
          <a:xfrm>
            <a:off x="0" y="0"/>
            <a:ext cx="21945600" cy="7508049"/>
          </a:xfrm>
          <a:prstGeom prst="rect">
            <a:avLst/>
          </a:prstGeom>
          <a:gradFill flip="none" rotWithShape="1">
            <a:gsLst>
              <a:gs pos="0">
                <a:schemeClr val="accent6">
                  <a:lumMod val="75000"/>
                </a:schemeClr>
              </a:gs>
              <a:gs pos="36000">
                <a:schemeClr val="accent6">
                  <a:lumMod val="75000"/>
                </a:schemeClr>
              </a:gs>
              <a:gs pos="82000">
                <a:schemeClr val="accent6">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914399" y="28834976"/>
            <a:ext cx="8050696" cy="2354491"/>
          </a:xfrm>
          <a:prstGeom prst="rect">
            <a:avLst/>
          </a:prstGeom>
          <a:noFill/>
        </p:spPr>
        <p:txBody>
          <a:bodyPr wrap="square" rtlCol="0">
            <a:spAutoFit/>
          </a:bodyPr>
          <a:lstStyle/>
          <a:p>
            <a:r>
              <a:rPr lang="en-US" sz="2200" b="1" dirty="0">
                <a:latin typeface="Helvetica" pitchFamily="2" charset="0"/>
                <a:cs typeface="Arial" panose="020B0604020202020204" pitchFamily="34" charset="0"/>
              </a:rPr>
              <a:t>National Aeronautics and Space Administration</a:t>
            </a:r>
          </a:p>
          <a:p>
            <a:pPr>
              <a:spcBef>
                <a:spcPts val="1800"/>
              </a:spcBef>
            </a:pPr>
            <a:r>
              <a:rPr lang="en-US" sz="2200" b="1" dirty="0">
                <a:latin typeface="Helvetica" pitchFamily="2" charset="0"/>
                <a:cs typeface="Arial" panose="020B0604020202020204" pitchFamily="34" charset="0"/>
              </a:rPr>
              <a:t>Jet Propulsion Laboratory</a:t>
            </a:r>
          </a:p>
          <a:p>
            <a:r>
              <a:rPr lang="en-US" sz="2200" dirty="0">
                <a:latin typeface="Helvetica" pitchFamily="2" charset="0"/>
                <a:cs typeface="Arial" panose="020B0604020202020204" pitchFamily="34" charset="0"/>
              </a:rPr>
              <a:t>California Institute of Technology</a:t>
            </a:r>
          </a:p>
          <a:p>
            <a:r>
              <a:rPr lang="en-US" sz="2200" dirty="0">
                <a:latin typeface="Helvetica" pitchFamily="2" charset="0"/>
                <a:cs typeface="Arial" panose="020B0604020202020204" pitchFamily="34" charset="0"/>
              </a:rPr>
              <a:t>Pasadena, California</a:t>
            </a:r>
          </a:p>
          <a:p>
            <a:endParaRPr lang="en-US" sz="2200" dirty="0">
              <a:latin typeface="Helvetica" pitchFamily="2" charset="0"/>
              <a:cs typeface="Arial" panose="020B0604020202020204" pitchFamily="34" charset="0"/>
            </a:endParaRPr>
          </a:p>
          <a:p>
            <a:r>
              <a:rPr lang="en-US" sz="2200" b="1" dirty="0">
                <a:latin typeface="Helvetica" pitchFamily="2" charset="0"/>
                <a:cs typeface="Arial" panose="020B0604020202020204" pitchFamily="34" charset="0"/>
              </a:rPr>
              <a:t>www.nasa.gov</a:t>
            </a:r>
          </a:p>
        </p:txBody>
      </p:sp>
      <p:sp>
        <p:nvSpPr>
          <p:cNvPr id="9" name="TextBox 8">
            <a:extLst>
              <a:ext uri="{FF2B5EF4-FFF2-40B4-BE49-F238E27FC236}">
                <a16:creationId xmlns:a16="http://schemas.microsoft.com/office/drawing/2014/main" id="{D68DB0F1-A907-BDB2-DC66-13092EE4F97A}"/>
              </a:ext>
            </a:extLst>
          </p:cNvPr>
          <p:cNvSpPr txBox="1"/>
          <p:nvPr/>
        </p:nvSpPr>
        <p:spPr>
          <a:xfrm>
            <a:off x="1173616" y="1076382"/>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0" name="TextBox 9">
            <a:extLst>
              <a:ext uri="{FF2B5EF4-FFF2-40B4-BE49-F238E27FC236}">
                <a16:creationId xmlns:a16="http://schemas.microsoft.com/office/drawing/2014/main" id="{852392DB-040A-4601-1FDF-EE467A2C2C89}"/>
              </a:ext>
            </a:extLst>
          </p:cNvPr>
          <p:cNvSpPr txBox="1"/>
          <p:nvPr/>
        </p:nvSpPr>
        <p:spPr>
          <a:xfrm>
            <a:off x="914400" y="32077150"/>
            <a:ext cx="5976257" cy="400110"/>
          </a:xfrm>
          <a:prstGeom prst="rect">
            <a:avLst/>
          </a:prstGeom>
          <a:noFill/>
        </p:spPr>
        <p:txBody>
          <a:bodyPr wrap="square" rtlCol="0">
            <a:spAutoFit/>
          </a:bodyPr>
          <a:lstStyle/>
          <a:p>
            <a:r>
              <a:rPr lang="en-US" sz="2000" dirty="0">
                <a:latin typeface="Helvetica" pitchFamily="2" charset="0"/>
                <a:cs typeface="Arial" panose="020B0604020202020204" pitchFamily="34" charset="0"/>
              </a:rPr>
              <a:t>Copyright 2022. All rights reserved.</a:t>
            </a:r>
          </a:p>
        </p:txBody>
      </p:sp>
      <p:sp>
        <p:nvSpPr>
          <p:cNvPr id="12" name="Rectangle 11">
            <a:extLst>
              <a:ext uri="{FF2B5EF4-FFF2-40B4-BE49-F238E27FC236}">
                <a16:creationId xmlns:a16="http://schemas.microsoft.com/office/drawing/2014/main" id="{E1B6AD9F-C2D0-FAA0-B80B-B64AFDA924FD}"/>
              </a:ext>
            </a:extLst>
          </p:cNvPr>
          <p:cNvSpPr/>
          <p:nvPr/>
        </p:nvSpPr>
        <p:spPr>
          <a:xfrm>
            <a:off x="8461703" y="28834976"/>
            <a:ext cx="12674727" cy="369877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58744A6-324B-83AB-035A-35E0AAF38EC7}"/>
              </a:ext>
            </a:extLst>
          </p:cNvPr>
          <p:cNvSpPr txBox="1"/>
          <p:nvPr/>
        </p:nvSpPr>
        <p:spPr>
          <a:xfrm>
            <a:off x="8529297" y="28852695"/>
            <a:ext cx="12575055" cy="3477875"/>
          </a:xfrm>
          <a:prstGeom prst="rect">
            <a:avLst/>
          </a:prstGeom>
          <a:noFill/>
        </p:spPr>
        <p:txBody>
          <a:bodyPr wrap="square" rtlCol="0">
            <a:spAutoFit/>
          </a:bodyPr>
          <a:lstStyle/>
          <a:p>
            <a:pPr>
              <a:spcBef>
                <a:spcPct val="0"/>
              </a:spcBef>
            </a:pPr>
            <a:r>
              <a:rPr lang="en-US" altLang="en-US" sz="2000" b="1" dirty="0">
                <a:cs typeface="Arial" panose="020B0604020202020204" pitchFamily="34" charset="0"/>
              </a:rPr>
              <a:t>Publication:</a:t>
            </a:r>
          </a:p>
          <a:p>
            <a:pPr>
              <a:spcBef>
                <a:spcPct val="0"/>
              </a:spcBef>
            </a:pPr>
            <a:r>
              <a:rPr lang="en-US" dirty="0">
                <a:cs typeface="Arial" panose="020B0604020202020204" pitchFamily="34" charset="0"/>
              </a:rPr>
              <a:t>Gloesener, E., Choukroun, M., Vu, T. H., Maynard-</a:t>
            </a:r>
            <a:r>
              <a:rPr lang="en-US" dirty="0" err="1">
                <a:cs typeface="Arial" panose="020B0604020202020204" pitchFamily="34" charset="0"/>
              </a:rPr>
              <a:t>Casely</a:t>
            </a:r>
            <a:r>
              <a:rPr lang="en-US" dirty="0">
                <a:cs typeface="Arial" panose="020B0604020202020204" pitchFamily="34" charset="0"/>
              </a:rPr>
              <a:t>, H. E., </a:t>
            </a:r>
            <a:r>
              <a:rPr lang="en-US" dirty="0" err="1">
                <a:cs typeface="Arial" panose="020B0604020202020204" pitchFamily="34" charset="0"/>
              </a:rPr>
              <a:t>Desmedt</a:t>
            </a:r>
            <a:r>
              <a:rPr lang="en-US" dirty="0">
                <a:cs typeface="Arial" panose="020B0604020202020204" pitchFamily="34" charset="0"/>
              </a:rPr>
              <a:t>, A., Davies, A. G., and </a:t>
            </a:r>
            <a:r>
              <a:rPr lang="en-US" dirty="0" err="1">
                <a:cs typeface="Arial" panose="020B0604020202020204" pitchFamily="34" charset="0"/>
              </a:rPr>
              <a:t>Sotin</a:t>
            </a:r>
            <a:r>
              <a:rPr lang="en-US" dirty="0">
                <a:cs typeface="Arial" panose="020B0604020202020204" pitchFamily="34" charset="0"/>
              </a:rPr>
              <a:t>, C. Experimental study on the phase behavior of the ternary H</a:t>
            </a:r>
            <a:r>
              <a:rPr lang="en-US" baseline="-25000" dirty="0">
                <a:cs typeface="Arial" panose="020B0604020202020204" pitchFamily="34" charset="0"/>
              </a:rPr>
              <a:t>2</a:t>
            </a:r>
            <a:r>
              <a:rPr lang="en-US" dirty="0">
                <a:cs typeface="Arial" panose="020B0604020202020204" pitchFamily="34" charset="0"/>
              </a:rPr>
              <a:t>O-THF-NH</a:t>
            </a:r>
            <a:r>
              <a:rPr lang="en-US" baseline="-25000" dirty="0">
                <a:cs typeface="Arial" panose="020B0604020202020204" pitchFamily="34" charset="0"/>
              </a:rPr>
              <a:t>3</a:t>
            </a:r>
            <a:r>
              <a:rPr lang="en-US" dirty="0">
                <a:cs typeface="Arial" panose="020B0604020202020204" pitchFamily="34" charset="0"/>
              </a:rPr>
              <a:t> system under cryogenic conditions: Implications for the destabilization of methane clathrate hydrates on Titan, in preparation.</a:t>
            </a:r>
          </a:p>
          <a:p>
            <a:pPr>
              <a:spcBef>
                <a:spcPct val="0"/>
              </a:spcBef>
            </a:pPr>
            <a:endParaRPr lang="en-US" altLang="en-US" dirty="0">
              <a:cs typeface="Arial" panose="020B0604020202020204" pitchFamily="34" charset="0"/>
            </a:endParaRPr>
          </a:p>
          <a:p>
            <a:pPr>
              <a:spcBef>
                <a:spcPct val="0"/>
              </a:spcBef>
            </a:pPr>
            <a:r>
              <a:rPr lang="en-US" altLang="en-US" sz="2000" b="1" dirty="0">
                <a:cs typeface="Arial" panose="020B0604020202020204" pitchFamily="34" charset="0"/>
              </a:rPr>
              <a:t>References: </a:t>
            </a:r>
            <a:r>
              <a:rPr lang="en-US" altLang="en-US" dirty="0">
                <a:cs typeface="Arial" panose="020B0604020202020204" pitchFamily="34" charset="0"/>
              </a:rPr>
              <a:t>○ Choukroun and Grasset, 2010. </a:t>
            </a:r>
            <a:r>
              <a:rPr lang="en-US" altLang="en-US" i="1" dirty="0">
                <a:cs typeface="Arial" panose="020B0604020202020204" pitchFamily="34" charset="0"/>
              </a:rPr>
              <a:t>J. Chem. Phys. </a:t>
            </a:r>
            <a:r>
              <a:rPr lang="en-US" altLang="en-US" dirty="0">
                <a:cs typeface="Arial" panose="020B0604020202020204" pitchFamily="34" charset="0"/>
              </a:rPr>
              <a:t>133, 144502 ○ </a:t>
            </a:r>
            <a:r>
              <a:rPr lang="es-ES" dirty="0">
                <a:cs typeface="Arial" panose="020B0604020202020204" pitchFamily="34" charset="0"/>
              </a:rPr>
              <a:t>Muñoz Iglesias et al., 2018. </a:t>
            </a:r>
            <a:r>
              <a:rPr lang="es-ES" i="1" dirty="0">
                <a:cs typeface="Arial" panose="020B0604020202020204" pitchFamily="34" charset="0"/>
              </a:rPr>
              <a:t>ACS </a:t>
            </a:r>
            <a:r>
              <a:rPr lang="es-ES" i="1" dirty="0" err="1">
                <a:cs typeface="Arial" panose="020B0604020202020204" pitchFamily="34" charset="0"/>
              </a:rPr>
              <a:t>Earth</a:t>
            </a:r>
            <a:r>
              <a:rPr lang="es-ES" i="1" dirty="0">
                <a:cs typeface="Arial" panose="020B0604020202020204" pitchFamily="34" charset="0"/>
              </a:rPr>
              <a:t> </a:t>
            </a:r>
            <a:r>
              <a:rPr lang="es-ES" i="1" dirty="0" err="1">
                <a:cs typeface="Arial" panose="020B0604020202020204" pitchFamily="34" charset="0"/>
              </a:rPr>
              <a:t>Space</a:t>
            </a:r>
            <a:r>
              <a:rPr lang="es-ES" i="1" dirty="0">
                <a:cs typeface="Arial" panose="020B0604020202020204" pitchFamily="34" charset="0"/>
              </a:rPr>
              <a:t> </a:t>
            </a:r>
            <a:r>
              <a:rPr lang="es-ES" i="1" dirty="0" err="1">
                <a:cs typeface="Arial" panose="020B0604020202020204" pitchFamily="34" charset="0"/>
              </a:rPr>
              <a:t>Chem</a:t>
            </a:r>
            <a:r>
              <a:rPr lang="es-ES" i="1" dirty="0">
                <a:cs typeface="Arial" panose="020B0604020202020204" pitchFamily="34" charset="0"/>
              </a:rPr>
              <a:t>. </a:t>
            </a:r>
            <a:r>
              <a:rPr lang="es-ES" dirty="0">
                <a:cs typeface="Arial" panose="020B0604020202020204" pitchFamily="34" charset="0"/>
              </a:rPr>
              <a:t>2, 135-146 ○ </a:t>
            </a:r>
            <a:r>
              <a:rPr lang="es-ES" dirty="0" err="1">
                <a:cs typeface="Arial" panose="020B0604020202020204" pitchFamily="34" charset="0"/>
              </a:rPr>
              <a:t>Petuya</a:t>
            </a:r>
            <a:r>
              <a:rPr lang="es-ES" dirty="0">
                <a:cs typeface="Arial" panose="020B0604020202020204" pitchFamily="34" charset="0"/>
              </a:rPr>
              <a:t> et al., 2020. </a:t>
            </a:r>
            <a:r>
              <a:rPr lang="es-ES" i="1" dirty="0" err="1">
                <a:cs typeface="Arial" panose="020B0604020202020204" pitchFamily="34" charset="0"/>
              </a:rPr>
              <a:t>ChemComm</a:t>
            </a:r>
            <a:r>
              <a:rPr lang="es-ES" dirty="0">
                <a:cs typeface="Arial" panose="020B0604020202020204" pitchFamily="34" charset="0"/>
              </a:rPr>
              <a:t> 56, 12391-12394 </a:t>
            </a:r>
            <a:r>
              <a:rPr lang="en-US" altLang="en-US" dirty="0">
                <a:cs typeface="Arial" panose="020B0604020202020204" pitchFamily="34" charset="0"/>
              </a:rPr>
              <a:t>○ Van der Waals and </a:t>
            </a:r>
            <a:r>
              <a:rPr lang="en-US" altLang="en-US" dirty="0" err="1">
                <a:cs typeface="Arial" panose="020B0604020202020204" pitchFamily="34" charset="0"/>
              </a:rPr>
              <a:t>Platteeuw</a:t>
            </a:r>
            <a:r>
              <a:rPr lang="en-US" altLang="en-US" dirty="0">
                <a:cs typeface="Arial" panose="020B0604020202020204" pitchFamily="34" charset="0"/>
              </a:rPr>
              <a:t>, 1959. </a:t>
            </a:r>
            <a:r>
              <a:rPr lang="en-US" altLang="en-US" i="1" dirty="0">
                <a:cs typeface="Arial" panose="020B0604020202020204" pitchFamily="34" charset="0"/>
              </a:rPr>
              <a:t>Adv. Chem. Phys. </a:t>
            </a:r>
            <a:r>
              <a:rPr lang="en-US" altLang="en-US" dirty="0">
                <a:cs typeface="Arial" panose="020B0604020202020204" pitchFamily="34" charset="0"/>
              </a:rPr>
              <a:t>2, 1-57 ○ Vu et al., 2014. </a:t>
            </a:r>
            <a:r>
              <a:rPr lang="en-US" altLang="en-US" i="1" dirty="0">
                <a:cs typeface="Arial" panose="020B0604020202020204" pitchFamily="34" charset="0"/>
              </a:rPr>
              <a:t>J. Phys. Chem. B </a:t>
            </a:r>
            <a:r>
              <a:rPr lang="en-US" altLang="en-US" dirty="0">
                <a:cs typeface="Arial" panose="020B0604020202020204" pitchFamily="34" charset="0"/>
              </a:rPr>
              <a:t>118, 13371-13377. </a:t>
            </a:r>
          </a:p>
          <a:p>
            <a:pPr>
              <a:spcBef>
                <a:spcPct val="0"/>
              </a:spcBef>
            </a:pPr>
            <a:endParaRPr lang="en-US" altLang="en-US" dirty="0"/>
          </a:p>
          <a:p>
            <a:pPr>
              <a:spcBef>
                <a:spcPct val="0"/>
              </a:spcBef>
            </a:pPr>
            <a:r>
              <a:rPr lang="en-US" altLang="en-US" sz="2000" b="1" dirty="0"/>
              <a:t>Author Contact Information:            </a:t>
            </a:r>
            <a:r>
              <a:rPr lang="en-US" altLang="en-US" dirty="0"/>
              <a:t>elodie.d.gloesener@jpl.nasa.gov</a:t>
            </a:r>
          </a:p>
          <a:p>
            <a:pPr>
              <a:spcBef>
                <a:spcPct val="0"/>
              </a:spcBef>
            </a:pPr>
            <a:r>
              <a:rPr lang="en-US" altLang="en-US" dirty="0"/>
              <a:t>                                                 </a:t>
            </a:r>
          </a:p>
          <a:p>
            <a:pPr>
              <a:spcBef>
                <a:spcPct val="0"/>
              </a:spcBef>
            </a:pPr>
            <a:r>
              <a:rPr lang="en-US" altLang="en-US" dirty="0"/>
              <a:t>                                                                      (626) 298-3037</a:t>
            </a:r>
          </a:p>
        </p:txBody>
      </p:sp>
      <p:sp>
        <p:nvSpPr>
          <p:cNvPr id="14" name="TextBox 13">
            <a:extLst>
              <a:ext uri="{FF2B5EF4-FFF2-40B4-BE49-F238E27FC236}">
                <a16:creationId xmlns:a16="http://schemas.microsoft.com/office/drawing/2014/main" id="{E03CE19A-D280-F67F-3E02-115A87F9AEB3}"/>
              </a:ext>
            </a:extLst>
          </p:cNvPr>
          <p:cNvSpPr txBox="1"/>
          <p:nvPr/>
        </p:nvSpPr>
        <p:spPr>
          <a:xfrm>
            <a:off x="4898207" y="3152057"/>
            <a:ext cx="16206145" cy="1446550"/>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Experimental and Modelling Studies on the Phase Behavior of Clathrate Hydrates in the Presence of Ammonia</a:t>
            </a:r>
          </a:p>
        </p:txBody>
      </p:sp>
      <p:sp>
        <p:nvSpPr>
          <p:cNvPr id="15" name="TextBox 14">
            <a:extLst>
              <a:ext uri="{FF2B5EF4-FFF2-40B4-BE49-F238E27FC236}">
                <a16:creationId xmlns:a16="http://schemas.microsoft.com/office/drawing/2014/main" id="{1432E216-21F1-A2C5-49F4-69DE267EBFE5}"/>
              </a:ext>
            </a:extLst>
          </p:cNvPr>
          <p:cNvSpPr txBox="1"/>
          <p:nvPr/>
        </p:nvSpPr>
        <p:spPr>
          <a:xfrm>
            <a:off x="4898207" y="4885169"/>
            <a:ext cx="16348191" cy="2215991"/>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Elodie Gloesener, JPL Postdoctoral Fellow (3224)</a:t>
            </a:r>
          </a:p>
          <a:p>
            <a:endParaRPr lang="en-US" sz="10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Mathieu Choukroun (3224), Tuan H. Vu (3227), Helen E. </a:t>
            </a:r>
            <a:r>
              <a:rPr lang="en-US" sz="3200" dirty="0" err="1">
                <a:solidFill>
                  <a:schemeClr val="bg1"/>
                </a:solidFill>
                <a:latin typeface="Arial" panose="020B0604020202020204" pitchFamily="34" charset="0"/>
                <a:cs typeface="Arial" panose="020B0604020202020204" pitchFamily="34" charset="0"/>
              </a:rPr>
              <a:t>Maynard-Casely</a:t>
            </a:r>
            <a:r>
              <a:rPr lang="en-US" sz="3200" dirty="0">
                <a:solidFill>
                  <a:schemeClr val="bg1"/>
                </a:solidFill>
                <a:latin typeface="Arial" panose="020B0604020202020204" pitchFamily="34" charset="0"/>
                <a:cs typeface="Arial" panose="020B0604020202020204" pitchFamily="34" charset="0"/>
              </a:rPr>
              <a:t> (ANSTO), Ashley G. Davies (3223), Arnaud </a:t>
            </a:r>
            <a:r>
              <a:rPr lang="en-US" sz="3200" dirty="0" err="1">
                <a:solidFill>
                  <a:schemeClr val="bg1"/>
                </a:solidFill>
                <a:latin typeface="Arial" panose="020B0604020202020204" pitchFamily="34" charset="0"/>
                <a:cs typeface="Arial" panose="020B0604020202020204" pitchFamily="34" charset="0"/>
              </a:rPr>
              <a:t>Desmedt</a:t>
            </a:r>
            <a:r>
              <a:rPr lang="en-US" sz="3200" dirty="0">
                <a:solidFill>
                  <a:schemeClr val="bg1"/>
                </a:solidFill>
                <a:latin typeface="Arial" panose="020B0604020202020204" pitchFamily="34" charset="0"/>
                <a:cs typeface="Arial" panose="020B0604020202020204" pitchFamily="34" charset="0"/>
              </a:rPr>
              <a:t> (Université de Bordeaux), Christophe Sotin (Nantes Université)</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2"/>
          <a:stretch>
            <a:fillRect/>
          </a:stretch>
        </p:blipFill>
        <p:spPr>
          <a:xfrm>
            <a:off x="18999759" y="587830"/>
            <a:ext cx="2209799" cy="2209799"/>
          </a:xfrm>
          <a:prstGeom prst="rect">
            <a:avLst/>
          </a:prstGeom>
        </p:spPr>
      </p:pic>
      <p:sp>
        <p:nvSpPr>
          <p:cNvPr id="2" name="TextBox 1">
            <a:extLst>
              <a:ext uri="{FF2B5EF4-FFF2-40B4-BE49-F238E27FC236}">
                <a16:creationId xmlns:a16="http://schemas.microsoft.com/office/drawing/2014/main" id="{561728FA-0EFF-656C-E1A6-9DB0FF8B67CF}"/>
              </a:ext>
            </a:extLst>
          </p:cNvPr>
          <p:cNvSpPr txBox="1"/>
          <p:nvPr/>
        </p:nvSpPr>
        <p:spPr>
          <a:xfrm>
            <a:off x="914399" y="31641963"/>
            <a:ext cx="5976257" cy="400110"/>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Poster Number: </a:t>
            </a:r>
            <a:r>
              <a:rPr lang="en-US" sz="2000" b="1" dirty="0">
                <a:latin typeface="Arial" panose="020B0604020202020204" pitchFamily="34" charset="0"/>
                <a:cs typeface="Arial" panose="020B0604020202020204" pitchFamily="34" charset="0"/>
              </a:rPr>
              <a:t>PRD-P#007</a:t>
            </a:r>
            <a:endParaRPr lang="en-US" sz="2000" dirty="0">
              <a:latin typeface="Arial" panose="020B0604020202020204" pitchFamily="34" charset="0"/>
              <a:cs typeface="Arial" panose="020B0604020202020204" pitchFamily="34" charset="0"/>
            </a:endParaRPr>
          </a:p>
        </p:txBody>
      </p:sp>
      <p:pic>
        <p:nvPicPr>
          <p:cNvPr id="16" name="Content Placeholder 43" descr="Email">
            <a:extLst>
              <a:ext uri="{FF2B5EF4-FFF2-40B4-BE49-F238E27FC236}">
                <a16:creationId xmlns:a16="http://schemas.microsoft.com/office/drawing/2014/main" id="{A8010F01-2F17-4C10-B42B-490B7FAA7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61275" y="31376052"/>
            <a:ext cx="492046" cy="445872"/>
          </a:xfrm>
          <a:prstGeom prst="rect">
            <a:avLst/>
          </a:prstGeom>
        </p:spPr>
      </p:pic>
      <p:pic>
        <p:nvPicPr>
          <p:cNvPr id="18" name="Graphic 17" descr="Smart Phone">
            <a:extLst>
              <a:ext uri="{FF2B5EF4-FFF2-40B4-BE49-F238E27FC236}">
                <a16:creationId xmlns:a16="http://schemas.microsoft.com/office/drawing/2014/main" id="{4FC24883-6D1B-46B9-B27A-57EBDE9105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08409" y="31968667"/>
            <a:ext cx="397777" cy="397777"/>
          </a:xfrm>
          <a:prstGeom prst="rect">
            <a:avLst/>
          </a:prstGeom>
        </p:spPr>
      </p:pic>
      <p:pic>
        <p:nvPicPr>
          <p:cNvPr id="23" name="Picture 22">
            <a:extLst>
              <a:ext uri="{FF2B5EF4-FFF2-40B4-BE49-F238E27FC236}">
                <a16:creationId xmlns:a16="http://schemas.microsoft.com/office/drawing/2014/main" id="{6B6388A5-EBFB-42D4-817D-A40EA2045C14}"/>
              </a:ext>
            </a:extLst>
          </p:cNvPr>
          <p:cNvPicPr>
            <a:picLocks noChangeAspect="1"/>
          </p:cNvPicPr>
          <p:nvPr/>
        </p:nvPicPr>
        <p:blipFill>
          <a:blip r:embed="rId7"/>
          <a:stretch>
            <a:fillRect/>
          </a:stretch>
        </p:blipFill>
        <p:spPr>
          <a:xfrm>
            <a:off x="388810" y="2920915"/>
            <a:ext cx="4120587" cy="4120587"/>
          </a:xfrm>
          <a:prstGeom prst="rect">
            <a:avLst/>
          </a:prstGeom>
        </p:spPr>
      </p:pic>
      <p:sp>
        <p:nvSpPr>
          <p:cNvPr id="24" name="TextBox 23">
            <a:extLst>
              <a:ext uri="{FF2B5EF4-FFF2-40B4-BE49-F238E27FC236}">
                <a16:creationId xmlns:a16="http://schemas.microsoft.com/office/drawing/2014/main" id="{06FD95B5-44AC-48C4-87AB-20CF711F0893}"/>
              </a:ext>
            </a:extLst>
          </p:cNvPr>
          <p:cNvSpPr txBox="1"/>
          <p:nvPr/>
        </p:nvSpPr>
        <p:spPr>
          <a:xfrm>
            <a:off x="37956" y="7234127"/>
            <a:ext cx="5034987" cy="261610"/>
          </a:xfrm>
          <a:prstGeom prst="rect">
            <a:avLst/>
          </a:prstGeom>
          <a:noFill/>
        </p:spPr>
        <p:txBody>
          <a:bodyPr wrap="square" rtlCol="0">
            <a:spAutoFit/>
          </a:bodyPr>
          <a:lstStyle/>
          <a:p>
            <a:r>
              <a:rPr lang="en-US" sz="1100" dirty="0">
                <a:solidFill>
                  <a:schemeClr val="bg1"/>
                </a:solidFill>
              </a:rPr>
              <a:t>Image credit: NASA/JPL/University of Arizona/University of Idaho</a:t>
            </a:r>
          </a:p>
        </p:txBody>
      </p:sp>
      <p:pic>
        <p:nvPicPr>
          <p:cNvPr id="5" name="Picture 4">
            <a:extLst>
              <a:ext uri="{FF2B5EF4-FFF2-40B4-BE49-F238E27FC236}">
                <a16:creationId xmlns:a16="http://schemas.microsoft.com/office/drawing/2014/main" id="{4C969B23-4DF3-49F2-8D0B-26BEEF6CF947}"/>
              </a:ext>
            </a:extLst>
          </p:cNvPr>
          <p:cNvPicPr>
            <a:picLocks noChangeAspect="1"/>
          </p:cNvPicPr>
          <p:nvPr/>
        </p:nvPicPr>
        <p:blipFill>
          <a:blip r:embed="rId8"/>
          <a:stretch>
            <a:fillRect/>
          </a:stretch>
        </p:blipFill>
        <p:spPr>
          <a:xfrm>
            <a:off x="16439725" y="12855652"/>
            <a:ext cx="4646394" cy="3574568"/>
          </a:xfrm>
          <a:prstGeom prst="rect">
            <a:avLst/>
          </a:prstGeom>
        </p:spPr>
      </p:pic>
      <p:pic>
        <p:nvPicPr>
          <p:cNvPr id="20" name="Picture 19">
            <a:extLst>
              <a:ext uri="{FF2B5EF4-FFF2-40B4-BE49-F238E27FC236}">
                <a16:creationId xmlns:a16="http://schemas.microsoft.com/office/drawing/2014/main" id="{D4CA505C-FED9-4352-8F91-FF364F790F40}"/>
              </a:ext>
            </a:extLst>
          </p:cNvPr>
          <p:cNvPicPr>
            <a:picLocks noChangeAspect="1"/>
          </p:cNvPicPr>
          <p:nvPr/>
        </p:nvPicPr>
        <p:blipFill>
          <a:blip r:embed="rId9"/>
          <a:stretch>
            <a:fillRect/>
          </a:stretch>
        </p:blipFill>
        <p:spPr>
          <a:xfrm>
            <a:off x="16538786" y="20378553"/>
            <a:ext cx="4560079" cy="3384432"/>
          </a:xfrm>
          <a:prstGeom prst="rect">
            <a:avLst/>
          </a:prstGeom>
        </p:spPr>
      </p:pic>
      <p:sp>
        <p:nvSpPr>
          <p:cNvPr id="21" name="Rectangle 20">
            <a:extLst>
              <a:ext uri="{FF2B5EF4-FFF2-40B4-BE49-F238E27FC236}">
                <a16:creationId xmlns:a16="http://schemas.microsoft.com/office/drawing/2014/main" id="{808D2FAC-A93E-4234-A60A-5596BC426461}"/>
              </a:ext>
            </a:extLst>
          </p:cNvPr>
          <p:cNvSpPr/>
          <p:nvPr/>
        </p:nvSpPr>
        <p:spPr>
          <a:xfrm>
            <a:off x="16439725" y="23909623"/>
            <a:ext cx="4950125" cy="1077218"/>
          </a:xfrm>
          <a:prstGeom prst="rect">
            <a:avLst/>
          </a:prstGeom>
        </p:spPr>
        <p:txBody>
          <a:bodyPr wrap="square">
            <a:spAutoFit/>
          </a:bodyPr>
          <a:lstStyle/>
          <a:p>
            <a:pPr algn="just"/>
            <a:r>
              <a:rPr lang="en-US" sz="1600" b="1" i="1" dirty="0"/>
              <a:t>Figure 5: </a:t>
            </a:r>
            <a:r>
              <a:rPr lang="en-US" sz="1600" i="1" dirty="0"/>
              <a:t>Dissociation temperature of methane clathrate hydrate in the presence of ammonia simulated with our model and comparison with experimental equilibrium data at 50 and 100 bar (Petuya et al., 2020). </a:t>
            </a:r>
          </a:p>
        </p:txBody>
      </p:sp>
      <p:sp>
        <p:nvSpPr>
          <p:cNvPr id="29" name="Rectangle 28">
            <a:extLst>
              <a:ext uri="{FF2B5EF4-FFF2-40B4-BE49-F238E27FC236}">
                <a16:creationId xmlns:a16="http://schemas.microsoft.com/office/drawing/2014/main" id="{ECDBE2EF-4CA3-4341-88F7-378417B79BA4}"/>
              </a:ext>
            </a:extLst>
          </p:cNvPr>
          <p:cNvSpPr/>
          <p:nvPr/>
        </p:nvSpPr>
        <p:spPr>
          <a:xfrm>
            <a:off x="8149793" y="12790576"/>
            <a:ext cx="7981747" cy="861774"/>
          </a:xfrm>
          <a:prstGeom prst="rect">
            <a:avLst/>
          </a:prstGeom>
        </p:spPr>
        <p:txBody>
          <a:bodyPr wrap="square">
            <a:spAutoFit/>
          </a:bodyPr>
          <a:lstStyle/>
          <a:p>
            <a:pPr algn="just"/>
            <a:r>
              <a:rPr lang="en-US" sz="1600" b="1" i="1" dirty="0"/>
              <a:t>Figure 2: </a:t>
            </a:r>
            <a:r>
              <a:rPr lang="en-US" sz="1600" i="1" dirty="0"/>
              <a:t>Synchrotron XRD data collected at various temperatures for the H</a:t>
            </a:r>
            <a:r>
              <a:rPr lang="en-US" sz="1600" i="1" baseline="-25000" dirty="0"/>
              <a:t>2</a:t>
            </a:r>
            <a:r>
              <a:rPr lang="en-US" sz="1600" i="1" dirty="0"/>
              <a:t>O-THF (left) and H</a:t>
            </a:r>
            <a:r>
              <a:rPr lang="en-US" sz="1600" i="1" baseline="-25000" dirty="0"/>
              <a:t>2</a:t>
            </a:r>
            <a:r>
              <a:rPr lang="en-US" sz="1600" i="1" dirty="0"/>
              <a:t>O-THF-NH</a:t>
            </a:r>
            <a:r>
              <a:rPr lang="en-US" sz="1600" i="1" baseline="-25000" dirty="0"/>
              <a:t>3</a:t>
            </a:r>
            <a:r>
              <a:rPr lang="en-US" sz="1600" i="1" dirty="0"/>
              <a:t> (3 </a:t>
            </a:r>
            <a:r>
              <a:rPr lang="en-US" sz="1600" i="1" dirty="0" err="1"/>
              <a:t>wt</a:t>
            </a:r>
            <a:r>
              <a:rPr lang="en-US" sz="1600" i="1" dirty="0"/>
              <a:t>% NH</a:t>
            </a:r>
            <a:r>
              <a:rPr lang="en-US" sz="1600" i="1" baseline="-25000" dirty="0"/>
              <a:t>3 </a:t>
            </a:r>
            <a:r>
              <a:rPr lang="en-US" sz="1600" i="1" dirty="0"/>
              <a:t>- right) systems </a:t>
            </a:r>
            <a:r>
              <a:rPr lang="el-GR" sz="1600" i="1" dirty="0"/>
              <a:t>(λ = 1.0005 </a:t>
            </a:r>
            <a:r>
              <a:rPr lang="en-US" sz="1600" i="1" dirty="0"/>
              <a:t>Å). In the presence of NH</a:t>
            </a:r>
            <a:r>
              <a:rPr lang="en-US" sz="1600" i="1" baseline="-25000" dirty="0"/>
              <a:t>3</a:t>
            </a:r>
            <a:r>
              <a:rPr lang="en-US" sz="1600" dirty="0"/>
              <a:t>, </a:t>
            </a:r>
            <a:r>
              <a:rPr lang="en-US" sz="1600" i="1" dirty="0"/>
              <a:t>THF clathrate peaks decrease progressively in the range 230-270 K.</a:t>
            </a:r>
          </a:p>
        </p:txBody>
      </p:sp>
      <p:sp>
        <p:nvSpPr>
          <p:cNvPr id="30" name="Rectangle 29">
            <a:extLst>
              <a:ext uri="{FF2B5EF4-FFF2-40B4-BE49-F238E27FC236}">
                <a16:creationId xmlns:a16="http://schemas.microsoft.com/office/drawing/2014/main" id="{B8B319AE-7359-4CAA-84AB-DDF5C739B1DD}"/>
              </a:ext>
            </a:extLst>
          </p:cNvPr>
          <p:cNvSpPr/>
          <p:nvPr/>
        </p:nvSpPr>
        <p:spPr>
          <a:xfrm>
            <a:off x="17032647" y="16781303"/>
            <a:ext cx="3764280" cy="2554545"/>
          </a:xfrm>
          <a:prstGeom prst="rect">
            <a:avLst/>
          </a:prstGeom>
        </p:spPr>
        <p:txBody>
          <a:bodyPr wrap="square">
            <a:spAutoFit/>
          </a:bodyPr>
          <a:lstStyle/>
          <a:p>
            <a:pPr algn="just"/>
            <a:r>
              <a:rPr lang="en-US" sz="1600" b="1" i="1" dirty="0"/>
              <a:t>Figure 3: </a:t>
            </a:r>
            <a:r>
              <a:rPr lang="en-US" sz="1600" i="1" dirty="0"/>
              <a:t>Diffraction patterns of the ternary H</a:t>
            </a:r>
            <a:r>
              <a:rPr lang="en-US" sz="1600" i="1" baseline="-25000" dirty="0"/>
              <a:t>2</a:t>
            </a:r>
            <a:r>
              <a:rPr lang="en-US" sz="1600" i="1" dirty="0"/>
              <a:t>O-THF-NH</a:t>
            </a:r>
            <a:r>
              <a:rPr lang="en-US" sz="1600" i="1" baseline="-25000" dirty="0"/>
              <a:t>3</a:t>
            </a:r>
            <a:r>
              <a:rPr lang="en-US" sz="1600" i="1" dirty="0"/>
              <a:t> system with 13 </a:t>
            </a:r>
            <a:r>
              <a:rPr lang="en-US" sz="1600" i="1" dirty="0" err="1"/>
              <a:t>wt</a:t>
            </a:r>
            <a:r>
              <a:rPr lang="en-US" sz="1600" i="1" dirty="0"/>
              <a:t>% NH</a:t>
            </a:r>
            <a:r>
              <a:rPr lang="en-US" sz="1600" i="1" baseline="-25000" dirty="0"/>
              <a:t>3 </a:t>
            </a:r>
            <a:r>
              <a:rPr lang="en-US" sz="1600" i="1" dirty="0"/>
              <a:t> (λ = 1.5406 Å) as temperature increases (top) and with Pawley refinement of the data at 90 K (bottom). Tick marks indicate reflections from the </a:t>
            </a:r>
            <a:r>
              <a:rPr lang="en-US" sz="1600" i="1" dirty="0" err="1"/>
              <a:t>sII</a:t>
            </a:r>
            <a:r>
              <a:rPr lang="en-US" sz="1600" i="1" dirty="0"/>
              <a:t> clathrate, solid THF and low temperature (LT) phase. The stability region of the LT phase is located below 215 K where additional XRD peaks at low angles are seen.</a:t>
            </a:r>
          </a:p>
        </p:txBody>
      </p:sp>
      <p:sp>
        <p:nvSpPr>
          <p:cNvPr id="31" name="Rectangle 30">
            <a:extLst>
              <a:ext uri="{FF2B5EF4-FFF2-40B4-BE49-F238E27FC236}">
                <a16:creationId xmlns:a16="http://schemas.microsoft.com/office/drawing/2014/main" id="{21B6399F-3407-4708-A8F0-CE9E59700F5B}"/>
              </a:ext>
            </a:extLst>
          </p:cNvPr>
          <p:cNvSpPr/>
          <p:nvPr/>
        </p:nvSpPr>
        <p:spPr>
          <a:xfrm>
            <a:off x="612413" y="16892426"/>
            <a:ext cx="6687651" cy="1077218"/>
          </a:xfrm>
          <a:prstGeom prst="rect">
            <a:avLst/>
          </a:prstGeom>
        </p:spPr>
        <p:txBody>
          <a:bodyPr wrap="square">
            <a:spAutoFit/>
          </a:bodyPr>
          <a:lstStyle/>
          <a:p>
            <a:pPr algn="just"/>
            <a:r>
              <a:rPr lang="en-US" sz="1600" b="1" i="1" dirty="0">
                <a:solidFill>
                  <a:srgbClr val="000000"/>
                </a:solidFill>
                <a:cs typeface="Arial" panose="020B0604020202020204" pitchFamily="34" charset="0"/>
              </a:rPr>
              <a:t>Figure 1: </a:t>
            </a:r>
            <a:r>
              <a:rPr lang="en-US" sz="1600" i="1" dirty="0"/>
              <a:t>Phase diagram of the H</a:t>
            </a:r>
            <a:r>
              <a:rPr lang="en-US" sz="1600" i="1" baseline="-25000" dirty="0"/>
              <a:t>2</a:t>
            </a:r>
            <a:r>
              <a:rPr lang="en-US" sz="1600" i="1" dirty="0"/>
              <a:t>O-THF-NH</a:t>
            </a:r>
            <a:r>
              <a:rPr lang="en-US" sz="1600" i="1" baseline="-25000" dirty="0"/>
              <a:t>3</a:t>
            </a:r>
            <a:r>
              <a:rPr lang="en-US" sz="1600" i="1" dirty="0"/>
              <a:t> system under </a:t>
            </a:r>
            <a:r>
              <a:rPr lang="en-US" sz="1600" i="1" dirty="0" err="1"/>
              <a:t>superstoichiometric</a:t>
            </a:r>
            <a:r>
              <a:rPr lang="en-US" sz="1600" i="1" dirty="0"/>
              <a:t> THF conditions from Muñoz-Iglesias et al. (2018) (left) and thermogram of the system at 13 </a:t>
            </a:r>
            <a:r>
              <a:rPr lang="en-US" sz="1600" i="1" dirty="0" err="1"/>
              <a:t>wt</a:t>
            </a:r>
            <a:r>
              <a:rPr lang="en-US" sz="1600" i="1" dirty="0"/>
              <a:t>% NH</a:t>
            </a:r>
            <a:r>
              <a:rPr lang="en-US" sz="1600" i="1" baseline="-25000" dirty="0"/>
              <a:t>3</a:t>
            </a:r>
            <a:r>
              <a:rPr lang="en-US" sz="1600" i="1" dirty="0"/>
              <a:t> (right). A negative heat flow value indicates an endothermic reaction such as melting or clathrate dissociation.</a:t>
            </a:r>
            <a:endParaRPr lang="en-US" sz="1600" dirty="0">
              <a:cs typeface="Arial" panose="020B0604020202020204" pitchFamily="34" charset="0"/>
            </a:endParaRPr>
          </a:p>
        </p:txBody>
      </p:sp>
      <p:sp>
        <p:nvSpPr>
          <p:cNvPr id="32" name="TextBox 31">
            <a:extLst>
              <a:ext uri="{FF2B5EF4-FFF2-40B4-BE49-F238E27FC236}">
                <a16:creationId xmlns:a16="http://schemas.microsoft.com/office/drawing/2014/main" id="{68E334AD-459E-461B-A0FE-B01AD6342271}"/>
              </a:ext>
            </a:extLst>
          </p:cNvPr>
          <p:cNvSpPr txBox="1"/>
          <p:nvPr/>
        </p:nvSpPr>
        <p:spPr>
          <a:xfrm>
            <a:off x="462135" y="7912076"/>
            <a:ext cx="6687641" cy="6001643"/>
          </a:xfrm>
          <a:prstGeom prst="rect">
            <a:avLst/>
          </a:prstGeom>
          <a:noFill/>
        </p:spPr>
        <p:txBody>
          <a:bodyPr wrap="square" rtlCol="0">
            <a:spAutoFit/>
          </a:bodyPr>
          <a:lstStyle/>
          <a:p>
            <a:pPr marL="742950" indent="-742950">
              <a:buAutoNum type="arabicPeriod"/>
            </a:pPr>
            <a:r>
              <a:rPr lang="en-US" sz="4000" b="1" u="sng" dirty="0">
                <a:solidFill>
                  <a:schemeClr val="accent6">
                    <a:lumMod val="75000"/>
                  </a:schemeClr>
                </a:solidFill>
              </a:rPr>
              <a:t>Introduction</a:t>
            </a:r>
          </a:p>
          <a:p>
            <a:pPr marL="742950" indent="-742950">
              <a:buAutoNum type="arabicPeriod"/>
            </a:pPr>
            <a:endParaRPr lang="en-US" sz="2000" b="1" dirty="0">
              <a:solidFill>
                <a:schemeClr val="accent6">
                  <a:lumMod val="75000"/>
                </a:schemeClr>
              </a:solidFill>
              <a:latin typeface="Sanserif"/>
            </a:endParaRPr>
          </a:p>
          <a:p>
            <a:pPr marL="457200" indent="-457200" algn="just">
              <a:buFont typeface="Courier New" panose="02070309020205020404" pitchFamily="49" charset="0"/>
              <a:buChar char="o"/>
            </a:pPr>
            <a:r>
              <a:rPr lang="en-GB" sz="2000" dirty="0"/>
              <a:t>The goals of this work are to couple laboratory and modelling studies</a:t>
            </a:r>
            <a:r>
              <a:rPr lang="en-GB" sz="2000" b="1" dirty="0"/>
              <a:t> </a:t>
            </a:r>
            <a:r>
              <a:rPr lang="en-GB" sz="2000" dirty="0"/>
              <a:t>to </a:t>
            </a:r>
            <a:r>
              <a:rPr lang="en-GB" sz="2000" b="1" dirty="0">
                <a:solidFill>
                  <a:schemeClr val="accent6">
                    <a:lumMod val="75000"/>
                  </a:schemeClr>
                </a:solidFill>
              </a:rPr>
              <a:t>quantify the effects of ammonia on clathrate hydrates stability</a:t>
            </a:r>
            <a:r>
              <a:rPr lang="en-GB" sz="2000" dirty="0"/>
              <a:t> and </a:t>
            </a:r>
            <a:r>
              <a:rPr lang="en-US" sz="2000" b="1" dirty="0">
                <a:solidFill>
                  <a:schemeClr val="accent6">
                    <a:lumMod val="75000"/>
                  </a:schemeClr>
                </a:solidFill>
              </a:rPr>
              <a:t>provide new constraints on the structure and composition </a:t>
            </a:r>
            <a:r>
              <a:rPr lang="en-US" sz="2000" dirty="0"/>
              <a:t>of the new THF-NH</a:t>
            </a:r>
            <a:r>
              <a:rPr lang="en-US" sz="2000" baseline="-25000" dirty="0"/>
              <a:t>3</a:t>
            </a:r>
            <a:r>
              <a:rPr lang="en-US" sz="2000" dirty="0"/>
              <a:t>-rich phase (Fig. 1) reported by </a:t>
            </a:r>
            <a:r>
              <a:rPr lang="es-ES" sz="2000" dirty="0"/>
              <a:t>Muñoz-Iglesias et al. (2018)</a:t>
            </a:r>
            <a:r>
              <a:rPr lang="en-US" sz="2000" dirty="0"/>
              <a:t>.</a:t>
            </a:r>
          </a:p>
          <a:p>
            <a:pPr marL="457200" indent="-457200" algn="just">
              <a:buFont typeface="Courier New" panose="02070309020205020404" pitchFamily="49" charset="0"/>
              <a:buChar char="o"/>
            </a:pPr>
            <a:endParaRPr lang="en-US" sz="2000" dirty="0"/>
          </a:p>
          <a:p>
            <a:pPr marL="457200" indent="-457200" algn="just">
              <a:buFont typeface="Courier New" panose="02070309020205020404" pitchFamily="49" charset="0"/>
              <a:buChar char="o"/>
            </a:pPr>
            <a:r>
              <a:rPr lang="fr-BE" sz="2000" dirty="0" err="1"/>
              <a:t>Experimental</a:t>
            </a:r>
            <a:r>
              <a:rPr lang="fr-BE" sz="2000" dirty="0"/>
              <a:t> </a:t>
            </a:r>
            <a:r>
              <a:rPr lang="fr-BE" sz="2000" dirty="0" err="1"/>
              <a:t>studies</a:t>
            </a:r>
            <a:r>
              <a:rPr lang="fr-BE" sz="2000" dirty="0"/>
              <a:t> (Vu et al., 2014; </a:t>
            </a:r>
            <a:r>
              <a:rPr lang="es-ES" sz="2000" dirty="0"/>
              <a:t>Muñoz-Iglesias et al., 2018; </a:t>
            </a:r>
            <a:r>
              <a:rPr lang="es-ES" sz="2000" dirty="0" err="1"/>
              <a:t>Petuya</a:t>
            </a:r>
            <a:r>
              <a:rPr lang="es-ES" sz="2000" dirty="0"/>
              <a:t> et al., 2020)</a:t>
            </a:r>
            <a:r>
              <a:rPr lang="fr-BE" sz="2000" dirty="0"/>
              <a:t> have </a:t>
            </a:r>
            <a:r>
              <a:rPr lang="fr-BE" sz="2000" dirty="0" err="1"/>
              <a:t>shown</a:t>
            </a:r>
            <a:r>
              <a:rPr lang="fr-BE" sz="2000" dirty="0"/>
              <a:t> </a:t>
            </a:r>
            <a:r>
              <a:rPr lang="fr-BE" sz="2000" dirty="0" err="1"/>
              <a:t>that</a:t>
            </a:r>
            <a:r>
              <a:rPr lang="fr-BE" sz="2000" dirty="0"/>
              <a:t> </a:t>
            </a:r>
            <a:r>
              <a:rPr lang="fr-BE" sz="2000" b="1" dirty="0" err="1">
                <a:solidFill>
                  <a:schemeClr val="accent6">
                    <a:lumMod val="75000"/>
                  </a:schemeClr>
                </a:solidFill>
              </a:rPr>
              <a:t>ammonia</a:t>
            </a:r>
            <a:r>
              <a:rPr lang="fr-BE" sz="2000" b="1" dirty="0">
                <a:solidFill>
                  <a:schemeClr val="accent6">
                    <a:lumMod val="75000"/>
                  </a:schemeClr>
                </a:solidFill>
              </a:rPr>
              <a:t> </a:t>
            </a:r>
            <a:r>
              <a:rPr lang="fr-BE" sz="2000" b="1" dirty="0" err="1">
                <a:solidFill>
                  <a:schemeClr val="accent6">
                    <a:lumMod val="75000"/>
                  </a:schemeClr>
                </a:solidFill>
              </a:rPr>
              <a:t>promotes</a:t>
            </a:r>
            <a:r>
              <a:rPr lang="fr-BE" sz="2000" b="1" dirty="0">
                <a:solidFill>
                  <a:schemeClr val="accent6">
                    <a:lumMod val="75000"/>
                  </a:schemeClr>
                </a:solidFill>
              </a:rPr>
              <a:t> partial dissociation of THF and CH</a:t>
            </a:r>
            <a:r>
              <a:rPr lang="fr-BE" sz="2000" b="1" baseline="-25000" dirty="0">
                <a:solidFill>
                  <a:schemeClr val="accent6">
                    <a:lumMod val="75000"/>
                  </a:schemeClr>
                </a:solidFill>
              </a:rPr>
              <a:t>4</a:t>
            </a:r>
            <a:r>
              <a:rPr lang="fr-BE" sz="2000" b="1" dirty="0">
                <a:solidFill>
                  <a:schemeClr val="accent6">
                    <a:lumMod val="75000"/>
                  </a:schemeClr>
                </a:solidFill>
              </a:rPr>
              <a:t> clathrates</a:t>
            </a:r>
            <a:r>
              <a:rPr lang="en-US" sz="2000" dirty="0"/>
              <a:t>.</a:t>
            </a:r>
          </a:p>
          <a:p>
            <a:pPr marL="457200" indent="-457200" algn="just">
              <a:buFont typeface="Courier New" panose="02070309020205020404" pitchFamily="49" charset="0"/>
              <a:buChar char="o"/>
            </a:pPr>
            <a:endParaRPr lang="en-US" sz="2000" dirty="0"/>
          </a:p>
          <a:p>
            <a:pPr marL="457200" indent="-457200" algn="just">
              <a:buFont typeface="Courier New" panose="02070309020205020404" pitchFamily="49" charset="0"/>
              <a:buChar char="o"/>
            </a:pPr>
            <a:r>
              <a:rPr lang="en-US" sz="2000" dirty="0"/>
              <a:t>In Titan’s subsurface, NH</a:t>
            </a:r>
            <a:r>
              <a:rPr lang="en-US" sz="2000" baseline="-25000" dirty="0"/>
              <a:t>3</a:t>
            </a:r>
            <a:r>
              <a:rPr lang="en-US" sz="2000" dirty="0"/>
              <a:t>-bearing liquids may interact with methane clathrates and could induce their dissociation. This process could be an important contributor to the </a:t>
            </a:r>
            <a:r>
              <a:rPr lang="en-US" sz="2000" b="1" dirty="0">
                <a:solidFill>
                  <a:schemeClr val="accent6">
                    <a:lumMod val="75000"/>
                  </a:schemeClr>
                </a:solidFill>
              </a:rPr>
              <a:t>replenishment of atmospheric methane</a:t>
            </a:r>
            <a:r>
              <a:rPr lang="en-US" sz="2000" dirty="0"/>
              <a:t>.</a:t>
            </a:r>
          </a:p>
        </p:txBody>
      </p:sp>
      <p:sp>
        <p:nvSpPr>
          <p:cNvPr id="33" name="TextBox 32">
            <a:extLst>
              <a:ext uri="{FF2B5EF4-FFF2-40B4-BE49-F238E27FC236}">
                <a16:creationId xmlns:a16="http://schemas.microsoft.com/office/drawing/2014/main" id="{03B448E4-D6F2-4EAC-BF14-38D576045698}"/>
              </a:ext>
            </a:extLst>
          </p:cNvPr>
          <p:cNvSpPr txBox="1"/>
          <p:nvPr/>
        </p:nvSpPr>
        <p:spPr>
          <a:xfrm>
            <a:off x="447553" y="18465776"/>
            <a:ext cx="6826441" cy="5139869"/>
          </a:xfrm>
          <a:prstGeom prst="rect">
            <a:avLst/>
          </a:prstGeom>
          <a:noFill/>
        </p:spPr>
        <p:txBody>
          <a:bodyPr wrap="square" rtlCol="0">
            <a:spAutoFit/>
          </a:bodyPr>
          <a:lstStyle/>
          <a:p>
            <a:pPr marL="742950" indent="-742950">
              <a:buFont typeface="+mj-lt"/>
              <a:buAutoNum type="arabicPeriod" startAt="2"/>
            </a:pPr>
            <a:r>
              <a:rPr lang="en-US" sz="4000" b="1" u="sng" dirty="0">
                <a:solidFill>
                  <a:schemeClr val="accent6">
                    <a:lumMod val="75000"/>
                  </a:schemeClr>
                </a:solidFill>
              </a:rPr>
              <a:t>Methods</a:t>
            </a:r>
          </a:p>
          <a:p>
            <a:pPr marL="742950" indent="-742950">
              <a:buFont typeface="+mj-lt"/>
              <a:buAutoNum type="arabicPeriod" startAt="2"/>
            </a:pPr>
            <a:endParaRPr lang="en-US" sz="1600" b="1" dirty="0">
              <a:solidFill>
                <a:schemeClr val="accent6">
                  <a:lumMod val="75000"/>
                </a:schemeClr>
              </a:solidFill>
            </a:endParaRPr>
          </a:p>
          <a:p>
            <a:pPr marL="457200" indent="-457200" algn="just">
              <a:buClr>
                <a:schemeClr val="tx1"/>
              </a:buClr>
              <a:buFont typeface="Courier New" panose="02070309020205020404" pitchFamily="49" charset="0"/>
              <a:buChar char="o"/>
            </a:pPr>
            <a:r>
              <a:rPr lang="en-US" sz="2000" b="1" dirty="0">
                <a:solidFill>
                  <a:schemeClr val="accent6">
                    <a:lumMod val="75000"/>
                  </a:schemeClr>
                </a:solidFill>
              </a:rPr>
              <a:t>Samples:</a:t>
            </a:r>
            <a:r>
              <a:rPr lang="en-US" sz="2000" dirty="0">
                <a:solidFill>
                  <a:schemeClr val="accent6">
                    <a:lumMod val="75000"/>
                  </a:schemeClr>
                </a:solidFill>
              </a:rPr>
              <a:t> </a:t>
            </a:r>
          </a:p>
          <a:p>
            <a:pPr marL="914400" lvl="1" indent="-457200" algn="just">
              <a:buClr>
                <a:schemeClr val="tx1"/>
              </a:buClr>
              <a:buFont typeface="Calibri" panose="020F0502020204030204" pitchFamily="34" charset="0"/>
              <a:buChar char="‒"/>
            </a:pPr>
            <a:r>
              <a:rPr lang="en-US" sz="2000" dirty="0"/>
              <a:t>H</a:t>
            </a:r>
            <a:r>
              <a:rPr lang="en-US" sz="2000" baseline="-25000" dirty="0"/>
              <a:t>2</a:t>
            </a:r>
            <a:r>
              <a:rPr lang="en-US" sz="2000" dirty="0"/>
              <a:t>O-THF-NH</a:t>
            </a:r>
            <a:r>
              <a:rPr lang="en-US" sz="2000" baseline="-25000" dirty="0"/>
              <a:t>3</a:t>
            </a:r>
            <a:r>
              <a:rPr lang="en-US" sz="2000" dirty="0"/>
              <a:t>  (3 and 13 </a:t>
            </a:r>
            <a:r>
              <a:rPr lang="en-US" sz="2000" dirty="0" err="1"/>
              <a:t>wt</a:t>
            </a:r>
            <a:r>
              <a:rPr lang="en-US" sz="2000" dirty="0"/>
              <a:t>% NH</a:t>
            </a:r>
            <a:r>
              <a:rPr lang="en-US" sz="2000" baseline="-25000" dirty="0"/>
              <a:t>3</a:t>
            </a:r>
            <a:r>
              <a:rPr lang="en-US" sz="2000" dirty="0"/>
              <a:t>).</a:t>
            </a:r>
          </a:p>
          <a:p>
            <a:pPr algn="just"/>
            <a:endParaRPr lang="en-US" sz="1600" dirty="0"/>
          </a:p>
          <a:p>
            <a:pPr marL="457200" indent="-457200" algn="just">
              <a:buClr>
                <a:schemeClr val="tx1"/>
              </a:buClr>
              <a:buFont typeface="Courier New" panose="02070309020205020404" pitchFamily="49" charset="0"/>
              <a:buChar char="o"/>
            </a:pPr>
            <a:r>
              <a:rPr lang="en-US" sz="2000" b="1" dirty="0">
                <a:solidFill>
                  <a:schemeClr val="accent6">
                    <a:lumMod val="75000"/>
                  </a:schemeClr>
                </a:solidFill>
              </a:rPr>
              <a:t>Experimental techniques:</a:t>
            </a:r>
          </a:p>
          <a:p>
            <a:pPr marL="914400" lvl="1" indent="-457200" algn="just">
              <a:buClr>
                <a:schemeClr val="tx1"/>
              </a:buClr>
              <a:buFont typeface="Calibri" panose="020F0502020204030204" pitchFamily="34" charset="0"/>
              <a:buChar char="‒"/>
            </a:pPr>
            <a:r>
              <a:rPr lang="en-US" sz="2000" dirty="0"/>
              <a:t>Raman spectroscopy.</a:t>
            </a:r>
          </a:p>
          <a:p>
            <a:pPr marL="914400" lvl="1" indent="-457200" algn="just">
              <a:buClr>
                <a:schemeClr val="tx1"/>
              </a:buClr>
              <a:buFont typeface="Calibri" panose="020F0502020204030204" pitchFamily="34" charset="0"/>
              <a:buChar char="‒"/>
            </a:pPr>
            <a:r>
              <a:rPr lang="en-US" sz="2000" dirty="0"/>
              <a:t>Differential scanning calorimetry.</a:t>
            </a:r>
          </a:p>
          <a:p>
            <a:pPr marL="914400" lvl="1" indent="-457200">
              <a:buClr>
                <a:schemeClr val="tx1"/>
              </a:buClr>
              <a:buFont typeface="Calibri" panose="020F0502020204030204" pitchFamily="34" charset="0"/>
              <a:buChar char="‒"/>
            </a:pPr>
            <a:r>
              <a:rPr lang="en-US" sz="2000" dirty="0"/>
              <a:t>(Synchrotron) cryogenic X-ray diffraction (XRD).</a:t>
            </a:r>
          </a:p>
          <a:p>
            <a:pPr lvl="1" algn="just">
              <a:buClr>
                <a:schemeClr val="tx1"/>
              </a:buClr>
            </a:pPr>
            <a:endParaRPr lang="en-US" sz="1600" dirty="0"/>
          </a:p>
          <a:p>
            <a:pPr marL="342900" indent="-342900" algn="just">
              <a:buClr>
                <a:schemeClr val="tx1"/>
              </a:buClr>
              <a:buFont typeface="Courier New" panose="02070309020205020404" pitchFamily="49" charset="0"/>
              <a:buChar char="o"/>
            </a:pPr>
            <a:r>
              <a:rPr lang="en-US" sz="2000" b="1" dirty="0">
                <a:solidFill>
                  <a:schemeClr val="accent6">
                    <a:lumMod val="75000"/>
                  </a:schemeClr>
                </a:solidFill>
              </a:rPr>
              <a:t>Thermodynamic model:</a:t>
            </a:r>
          </a:p>
          <a:p>
            <a:pPr marL="800100" lvl="1" indent="-342900" algn="just">
              <a:buClr>
                <a:schemeClr val="tx1"/>
              </a:buClr>
              <a:buFont typeface="Calibri" panose="020F0502020204030204" pitchFamily="34" charset="0"/>
              <a:buChar char="‒"/>
            </a:pPr>
            <a:r>
              <a:rPr lang="en-US" sz="2000" dirty="0"/>
              <a:t>Van der Waals and </a:t>
            </a:r>
            <a:r>
              <a:rPr lang="en-US" sz="2000" dirty="0" err="1"/>
              <a:t>Platteeuw</a:t>
            </a:r>
            <a:r>
              <a:rPr lang="en-US" sz="2000" dirty="0"/>
              <a:t> model.</a:t>
            </a:r>
          </a:p>
          <a:p>
            <a:pPr marL="800100" lvl="1" indent="-342900" algn="just">
              <a:buClr>
                <a:schemeClr val="tx1"/>
              </a:buClr>
              <a:buFont typeface="Calibri" panose="020F0502020204030204" pitchFamily="34" charset="0"/>
              <a:buChar char="‒"/>
            </a:pPr>
            <a:r>
              <a:rPr lang="en-US" sz="2000" dirty="0"/>
              <a:t>The effect of ammonia is taken into account by expressing the activity coefficient of water based on the </a:t>
            </a:r>
            <a:r>
              <a:rPr lang="en-US" sz="2000" dirty="0" err="1"/>
              <a:t>Margules</a:t>
            </a:r>
            <a:r>
              <a:rPr lang="en-US" sz="2000" dirty="0"/>
              <a:t> equation (Choukroun and Grasset, 2010).</a:t>
            </a:r>
          </a:p>
          <a:p>
            <a:pPr marL="800100" lvl="1" indent="-342900" algn="just">
              <a:buClr>
                <a:schemeClr val="tx1"/>
              </a:buClr>
              <a:buFont typeface="Calibri" panose="020F0502020204030204" pitchFamily="34" charset="0"/>
              <a:buChar char="‒"/>
            </a:pPr>
            <a:r>
              <a:rPr lang="en-US" sz="2000" dirty="0"/>
              <a:t>Simulations of the CH</a:t>
            </a:r>
            <a:r>
              <a:rPr lang="en-US" sz="2000" baseline="-25000" dirty="0"/>
              <a:t>4</a:t>
            </a:r>
            <a:r>
              <a:rPr lang="en-US" sz="2000" dirty="0"/>
              <a:t> clathrate dissociation pressure.</a:t>
            </a:r>
          </a:p>
        </p:txBody>
      </p:sp>
      <p:sp>
        <p:nvSpPr>
          <p:cNvPr id="34" name="TextBox 33">
            <a:extLst>
              <a:ext uri="{FF2B5EF4-FFF2-40B4-BE49-F238E27FC236}">
                <a16:creationId xmlns:a16="http://schemas.microsoft.com/office/drawing/2014/main" id="{CE496BD5-563C-4B5D-8774-2D99D06A5901}"/>
              </a:ext>
            </a:extLst>
          </p:cNvPr>
          <p:cNvSpPr txBox="1"/>
          <p:nvPr/>
        </p:nvSpPr>
        <p:spPr>
          <a:xfrm>
            <a:off x="7821553" y="7891554"/>
            <a:ext cx="5289983" cy="1938992"/>
          </a:xfrm>
          <a:prstGeom prst="rect">
            <a:avLst/>
          </a:prstGeom>
          <a:noFill/>
        </p:spPr>
        <p:txBody>
          <a:bodyPr wrap="square" rtlCol="0">
            <a:spAutoFit/>
          </a:bodyPr>
          <a:lstStyle/>
          <a:p>
            <a:pPr marL="742950" indent="-742950">
              <a:buFont typeface="+mj-lt"/>
              <a:buAutoNum type="arabicPeriod" startAt="3"/>
            </a:pPr>
            <a:r>
              <a:rPr lang="en-US" sz="4000" b="1" u="sng" dirty="0">
                <a:solidFill>
                  <a:schemeClr val="accent6">
                    <a:lumMod val="75000"/>
                  </a:schemeClr>
                </a:solidFill>
              </a:rPr>
              <a:t>Results</a:t>
            </a:r>
          </a:p>
          <a:p>
            <a:endParaRPr lang="en-US" sz="4000" b="1" dirty="0">
              <a:solidFill>
                <a:schemeClr val="accent6">
                  <a:lumMod val="75000"/>
                </a:schemeClr>
              </a:solidFill>
            </a:endParaRPr>
          </a:p>
          <a:p>
            <a:endParaRPr lang="en-US" sz="4000" b="1" dirty="0">
              <a:solidFill>
                <a:schemeClr val="accent6">
                  <a:lumMod val="75000"/>
                </a:schemeClr>
              </a:solidFill>
            </a:endParaRPr>
          </a:p>
        </p:txBody>
      </p:sp>
      <p:sp>
        <p:nvSpPr>
          <p:cNvPr id="35" name="TextBox 34">
            <a:extLst>
              <a:ext uri="{FF2B5EF4-FFF2-40B4-BE49-F238E27FC236}">
                <a16:creationId xmlns:a16="http://schemas.microsoft.com/office/drawing/2014/main" id="{27906514-7E78-4E8B-BE92-7C0A7B0E6484}"/>
              </a:ext>
            </a:extLst>
          </p:cNvPr>
          <p:cNvSpPr txBox="1"/>
          <p:nvPr/>
        </p:nvSpPr>
        <p:spPr>
          <a:xfrm>
            <a:off x="447554" y="24085637"/>
            <a:ext cx="6512717" cy="4616648"/>
          </a:xfrm>
          <a:prstGeom prst="rect">
            <a:avLst/>
          </a:prstGeom>
          <a:noFill/>
        </p:spPr>
        <p:txBody>
          <a:bodyPr wrap="square" rtlCol="0">
            <a:spAutoFit/>
          </a:bodyPr>
          <a:lstStyle/>
          <a:p>
            <a:pPr marL="742950" indent="-742950">
              <a:buFont typeface="+mj-lt"/>
              <a:buAutoNum type="arabicPeriod" startAt="4"/>
            </a:pPr>
            <a:r>
              <a:rPr lang="en-US" sz="4000" b="1" u="sng" dirty="0">
                <a:solidFill>
                  <a:schemeClr val="accent6">
                    <a:lumMod val="75000"/>
                  </a:schemeClr>
                </a:solidFill>
              </a:rPr>
              <a:t>Conclusions</a:t>
            </a:r>
          </a:p>
          <a:p>
            <a:pPr marL="742950" indent="-742950">
              <a:buFont typeface="+mj-lt"/>
              <a:buAutoNum type="arabicPeriod" startAt="4"/>
            </a:pPr>
            <a:endParaRPr lang="en-US" sz="1600" b="1" dirty="0">
              <a:solidFill>
                <a:schemeClr val="accent6">
                  <a:lumMod val="75000"/>
                </a:schemeClr>
              </a:solidFill>
            </a:endParaRPr>
          </a:p>
          <a:p>
            <a:pPr marL="342900" indent="-342900" algn="just">
              <a:buFont typeface="Courier New" panose="02070309020205020404" pitchFamily="49" charset="0"/>
              <a:buChar char="o"/>
            </a:pPr>
            <a:r>
              <a:rPr lang="en-US" sz="2000" dirty="0"/>
              <a:t>Ammonia has the </a:t>
            </a:r>
            <a:r>
              <a:rPr lang="en-US" sz="2000" b="1" dirty="0">
                <a:solidFill>
                  <a:schemeClr val="accent6">
                    <a:lumMod val="75000"/>
                  </a:schemeClr>
                </a:solidFill>
              </a:rPr>
              <a:t>same effect </a:t>
            </a:r>
            <a:r>
              <a:rPr lang="en-US" sz="2000" dirty="0"/>
              <a:t>on THF and CH</a:t>
            </a:r>
            <a:r>
              <a:rPr lang="en-US" sz="2000" baseline="-25000" dirty="0"/>
              <a:t>4</a:t>
            </a:r>
            <a:r>
              <a:rPr lang="en-US" sz="2000" dirty="0"/>
              <a:t> clathrate hydrates as on water ice </a:t>
            </a:r>
            <a:r>
              <a:rPr lang="en-US" sz="2000" dirty="0" err="1"/>
              <a:t>I</a:t>
            </a:r>
            <a:r>
              <a:rPr lang="en-US" sz="2000" baseline="-25000" dirty="0" err="1"/>
              <a:t>h</a:t>
            </a:r>
            <a:r>
              <a:rPr lang="en-US" sz="2000" dirty="0"/>
              <a:t> in terms of depression of the melting / dissociation point.</a:t>
            </a:r>
          </a:p>
          <a:p>
            <a:pPr marL="342900" indent="-342900" algn="just">
              <a:buFont typeface="Courier New" panose="02070309020205020404" pitchFamily="49" charset="0"/>
              <a:buChar char="o"/>
            </a:pPr>
            <a:endParaRPr lang="en-US" sz="1600" dirty="0"/>
          </a:p>
          <a:p>
            <a:pPr marL="342900" indent="-342900" algn="just">
              <a:buFont typeface="Courier New" panose="02070309020205020404" pitchFamily="49" charset="0"/>
              <a:buChar char="o"/>
            </a:pPr>
            <a:r>
              <a:rPr lang="en-US" sz="2000" dirty="0"/>
              <a:t>The </a:t>
            </a:r>
            <a:r>
              <a:rPr lang="en-US" sz="2000" b="1" dirty="0">
                <a:solidFill>
                  <a:schemeClr val="accent6">
                    <a:lumMod val="75000"/>
                  </a:schemeClr>
                </a:solidFill>
              </a:rPr>
              <a:t>partial dissociation </a:t>
            </a:r>
            <a:r>
              <a:rPr lang="en-US" sz="2000" dirty="0"/>
              <a:t>of methane clathrates in Titan’s upper icy shell may start at temperatures</a:t>
            </a:r>
            <a:br>
              <a:rPr lang="en-US" sz="2000" dirty="0"/>
            </a:br>
            <a:r>
              <a:rPr lang="en-US" sz="2000" dirty="0"/>
              <a:t>as cold as 200 K.</a:t>
            </a:r>
          </a:p>
          <a:p>
            <a:pPr marL="342900" indent="-342900" algn="just">
              <a:buFont typeface="Courier New" panose="02070309020205020404" pitchFamily="49" charset="0"/>
              <a:buChar char="o"/>
            </a:pPr>
            <a:endParaRPr lang="en-US" sz="1600" b="1" dirty="0"/>
          </a:p>
          <a:p>
            <a:pPr marL="342900" indent="-342900" algn="just">
              <a:buClr>
                <a:schemeClr val="tx1"/>
              </a:buClr>
              <a:buFont typeface="Courier New" panose="02070309020205020404" pitchFamily="49" charset="0"/>
              <a:buChar char="o"/>
            </a:pPr>
            <a:r>
              <a:rPr lang="en-US" sz="2000" dirty="0"/>
              <a:t>The new THF-NH</a:t>
            </a:r>
            <a:r>
              <a:rPr lang="en-US" sz="2000" baseline="-25000" dirty="0"/>
              <a:t>3</a:t>
            </a:r>
            <a:r>
              <a:rPr lang="en-US" sz="2000" dirty="0"/>
              <a:t>-rich phase </a:t>
            </a:r>
            <a:r>
              <a:rPr lang="en-US" sz="2000" b="1" dirty="0">
                <a:solidFill>
                  <a:schemeClr val="accent6">
                    <a:lumMod val="75000"/>
                  </a:schemeClr>
                </a:solidFill>
              </a:rPr>
              <a:t>is observed below 215 K </a:t>
            </a:r>
            <a:r>
              <a:rPr lang="en-US" sz="2000" dirty="0"/>
              <a:t>in our XRD and calorimetry data (no Raman characteristic features usable, just fluorescence). </a:t>
            </a:r>
            <a:r>
              <a:rPr lang="en-US" sz="2000" b="1" dirty="0">
                <a:solidFill>
                  <a:schemeClr val="accent6">
                    <a:lumMod val="75000"/>
                  </a:schemeClr>
                </a:solidFill>
              </a:rPr>
              <a:t>Synchrotron XRD resolution </a:t>
            </a:r>
            <a:r>
              <a:rPr lang="en-US" sz="2000" dirty="0"/>
              <a:t>is required to fully solve its structure.</a:t>
            </a:r>
            <a:endParaRPr lang="en-US" sz="2000" b="1" dirty="0">
              <a:solidFill>
                <a:schemeClr val="accent6">
                  <a:lumMod val="75000"/>
                </a:schemeClr>
              </a:solidFill>
            </a:endParaRPr>
          </a:p>
        </p:txBody>
      </p:sp>
      <p:cxnSp>
        <p:nvCxnSpPr>
          <p:cNvPr id="50" name="Straight Connector 49">
            <a:extLst>
              <a:ext uri="{FF2B5EF4-FFF2-40B4-BE49-F238E27FC236}">
                <a16:creationId xmlns:a16="http://schemas.microsoft.com/office/drawing/2014/main" id="{FD8B37EE-F53D-481D-936C-579FCEF73FA2}"/>
              </a:ext>
            </a:extLst>
          </p:cNvPr>
          <p:cNvCxnSpPr>
            <a:cxnSpLocks/>
          </p:cNvCxnSpPr>
          <p:nvPr/>
        </p:nvCxnSpPr>
        <p:spPr>
          <a:xfrm flipV="1">
            <a:off x="7622923" y="7720882"/>
            <a:ext cx="4831220" cy="2330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1961505-983E-458E-A081-5A29F3F9FD36}"/>
              </a:ext>
            </a:extLst>
          </p:cNvPr>
          <p:cNvCxnSpPr>
            <a:cxnSpLocks/>
          </p:cNvCxnSpPr>
          <p:nvPr/>
        </p:nvCxnSpPr>
        <p:spPr>
          <a:xfrm flipV="1">
            <a:off x="7622923" y="7732536"/>
            <a:ext cx="0" cy="498502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83480BB-F27A-4B92-8521-E4E9D8CD4D5F}"/>
              </a:ext>
            </a:extLst>
          </p:cNvPr>
          <p:cNvPicPr>
            <a:picLocks noChangeAspect="1"/>
          </p:cNvPicPr>
          <p:nvPr/>
        </p:nvPicPr>
        <p:blipFill>
          <a:blip r:embed="rId10"/>
          <a:stretch>
            <a:fillRect/>
          </a:stretch>
        </p:blipFill>
        <p:spPr>
          <a:xfrm>
            <a:off x="8249976" y="8717145"/>
            <a:ext cx="7712417" cy="3901363"/>
          </a:xfrm>
          <a:prstGeom prst="rect">
            <a:avLst/>
          </a:prstGeom>
        </p:spPr>
      </p:pic>
      <p:pic>
        <p:nvPicPr>
          <p:cNvPr id="11" name="Picture 10">
            <a:extLst>
              <a:ext uri="{FF2B5EF4-FFF2-40B4-BE49-F238E27FC236}">
                <a16:creationId xmlns:a16="http://schemas.microsoft.com/office/drawing/2014/main" id="{C23C0B04-D3CB-4478-B5A1-045E0499438E}"/>
              </a:ext>
            </a:extLst>
          </p:cNvPr>
          <p:cNvPicPr>
            <a:picLocks noChangeAspect="1"/>
          </p:cNvPicPr>
          <p:nvPr/>
        </p:nvPicPr>
        <p:blipFill>
          <a:blip r:embed="rId11"/>
          <a:stretch>
            <a:fillRect/>
          </a:stretch>
        </p:blipFill>
        <p:spPr>
          <a:xfrm>
            <a:off x="358358" y="13976818"/>
            <a:ext cx="3582644" cy="2780833"/>
          </a:xfrm>
          <a:prstGeom prst="rect">
            <a:avLst/>
          </a:prstGeom>
        </p:spPr>
      </p:pic>
      <p:pic>
        <p:nvPicPr>
          <p:cNvPr id="28" name="Picture 27">
            <a:extLst>
              <a:ext uri="{FF2B5EF4-FFF2-40B4-BE49-F238E27FC236}">
                <a16:creationId xmlns:a16="http://schemas.microsoft.com/office/drawing/2014/main" id="{4B96DF9F-AA91-4F2A-A63C-A00B62195340}"/>
              </a:ext>
            </a:extLst>
          </p:cNvPr>
          <p:cNvPicPr>
            <a:picLocks noChangeAspect="1"/>
          </p:cNvPicPr>
          <p:nvPr/>
        </p:nvPicPr>
        <p:blipFill>
          <a:blip r:embed="rId12"/>
          <a:stretch>
            <a:fillRect/>
          </a:stretch>
        </p:blipFill>
        <p:spPr>
          <a:xfrm>
            <a:off x="3963285" y="13962343"/>
            <a:ext cx="3326527" cy="2712889"/>
          </a:xfrm>
          <a:prstGeom prst="rect">
            <a:avLst/>
          </a:prstGeom>
        </p:spPr>
      </p:pic>
      <p:pic>
        <p:nvPicPr>
          <p:cNvPr id="41" name="Picture 40">
            <a:extLst>
              <a:ext uri="{FF2B5EF4-FFF2-40B4-BE49-F238E27FC236}">
                <a16:creationId xmlns:a16="http://schemas.microsoft.com/office/drawing/2014/main" id="{4828CC59-40AE-4DC3-8EB8-B9ED34A2F6BC}"/>
              </a:ext>
            </a:extLst>
          </p:cNvPr>
          <p:cNvPicPr>
            <a:picLocks noChangeAspect="1"/>
          </p:cNvPicPr>
          <p:nvPr/>
        </p:nvPicPr>
        <p:blipFill>
          <a:blip r:embed="rId13"/>
          <a:stretch>
            <a:fillRect/>
          </a:stretch>
        </p:blipFill>
        <p:spPr>
          <a:xfrm>
            <a:off x="8659313" y="20585632"/>
            <a:ext cx="7202899" cy="3017659"/>
          </a:xfrm>
          <a:prstGeom prst="rect">
            <a:avLst/>
          </a:prstGeom>
        </p:spPr>
      </p:pic>
      <p:sp>
        <p:nvSpPr>
          <p:cNvPr id="57" name="Rectangle: Rounded Corners 56">
            <a:extLst>
              <a:ext uri="{FF2B5EF4-FFF2-40B4-BE49-F238E27FC236}">
                <a16:creationId xmlns:a16="http://schemas.microsoft.com/office/drawing/2014/main" id="{FA1825F3-2D47-43E9-A825-BC11E93BD7A7}"/>
              </a:ext>
            </a:extLst>
          </p:cNvPr>
          <p:cNvSpPr/>
          <p:nvPr/>
        </p:nvSpPr>
        <p:spPr>
          <a:xfrm>
            <a:off x="260802" y="7710575"/>
            <a:ext cx="7231380" cy="10353836"/>
          </a:xfrm>
          <a:prstGeom prst="roundRect">
            <a:avLst>
              <a:gd name="adj" fmla="val 12166"/>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FAAAA1CC-1DBD-4259-88FE-316FC190E059}"/>
              </a:ext>
            </a:extLst>
          </p:cNvPr>
          <p:cNvCxnSpPr>
            <a:cxnSpLocks/>
          </p:cNvCxnSpPr>
          <p:nvPr/>
        </p:nvCxnSpPr>
        <p:spPr>
          <a:xfrm flipV="1">
            <a:off x="21560043" y="23603715"/>
            <a:ext cx="0" cy="498502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D361A23-C223-40E6-8FC1-514B16E2AB9F}"/>
              </a:ext>
            </a:extLst>
          </p:cNvPr>
          <p:cNvCxnSpPr>
            <a:cxnSpLocks/>
          </p:cNvCxnSpPr>
          <p:nvPr/>
        </p:nvCxnSpPr>
        <p:spPr>
          <a:xfrm flipV="1">
            <a:off x="16727027" y="28593865"/>
            <a:ext cx="4831220" cy="2330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8F360D2-7EB7-4C8E-8140-52F959CD0149}"/>
              </a:ext>
            </a:extLst>
          </p:cNvPr>
          <p:cNvCxnSpPr>
            <a:cxnSpLocks/>
          </p:cNvCxnSpPr>
          <p:nvPr/>
        </p:nvCxnSpPr>
        <p:spPr>
          <a:xfrm flipV="1">
            <a:off x="7619856" y="28602791"/>
            <a:ext cx="4831220" cy="2330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4C0500E-64D7-41BA-B4B8-D05C5060171B}"/>
              </a:ext>
            </a:extLst>
          </p:cNvPr>
          <p:cNvCxnSpPr>
            <a:cxnSpLocks/>
          </p:cNvCxnSpPr>
          <p:nvPr/>
        </p:nvCxnSpPr>
        <p:spPr>
          <a:xfrm flipV="1">
            <a:off x="7622923" y="23646041"/>
            <a:ext cx="0" cy="498502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93E7EF14-39AC-4A6D-B7F0-4CD688EB49F9}"/>
              </a:ext>
            </a:extLst>
          </p:cNvPr>
          <p:cNvSpPr/>
          <p:nvPr/>
        </p:nvSpPr>
        <p:spPr>
          <a:xfrm>
            <a:off x="260802" y="18363276"/>
            <a:ext cx="7231380" cy="5333903"/>
          </a:xfrm>
          <a:prstGeom prst="roundRect">
            <a:avLst>
              <a:gd name="adj" fmla="val 1308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4A6A6171-5A47-4CF9-A95C-59033E05A3B5}"/>
              </a:ext>
            </a:extLst>
          </p:cNvPr>
          <p:cNvCxnSpPr>
            <a:cxnSpLocks/>
          </p:cNvCxnSpPr>
          <p:nvPr/>
        </p:nvCxnSpPr>
        <p:spPr>
          <a:xfrm flipV="1">
            <a:off x="16728823" y="7714660"/>
            <a:ext cx="4831220" cy="2330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EB2C894-29BF-4B0A-950B-7A0EEA21BF09}"/>
              </a:ext>
            </a:extLst>
          </p:cNvPr>
          <p:cNvCxnSpPr>
            <a:cxnSpLocks/>
          </p:cNvCxnSpPr>
          <p:nvPr/>
        </p:nvCxnSpPr>
        <p:spPr>
          <a:xfrm flipV="1">
            <a:off x="21560043" y="7726314"/>
            <a:ext cx="0" cy="498502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21F94AB8-2059-4B6C-A8CB-AD9FAB05CAC3}"/>
              </a:ext>
            </a:extLst>
          </p:cNvPr>
          <p:cNvSpPr/>
          <p:nvPr/>
        </p:nvSpPr>
        <p:spPr>
          <a:xfrm>
            <a:off x="245300" y="23946357"/>
            <a:ext cx="7231381" cy="4673781"/>
          </a:xfrm>
          <a:prstGeom prst="roundRect">
            <a:avLst>
              <a:gd name="adj" fmla="val 14565"/>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D1DFF24-B503-4BD7-9047-ACA9F61C130A}"/>
              </a:ext>
            </a:extLst>
          </p:cNvPr>
          <p:cNvPicPr>
            <a:picLocks noChangeAspect="1"/>
          </p:cNvPicPr>
          <p:nvPr/>
        </p:nvPicPr>
        <p:blipFill>
          <a:blip r:embed="rId14"/>
          <a:stretch>
            <a:fillRect/>
          </a:stretch>
        </p:blipFill>
        <p:spPr>
          <a:xfrm>
            <a:off x="16870950" y="9457341"/>
            <a:ext cx="4183161" cy="3280376"/>
          </a:xfrm>
          <a:prstGeom prst="rect">
            <a:avLst/>
          </a:prstGeom>
        </p:spPr>
      </p:pic>
      <p:sp>
        <p:nvSpPr>
          <p:cNvPr id="17" name="Rectangle 16">
            <a:extLst>
              <a:ext uri="{FF2B5EF4-FFF2-40B4-BE49-F238E27FC236}">
                <a16:creationId xmlns:a16="http://schemas.microsoft.com/office/drawing/2014/main" id="{0B19B0E7-8880-4693-B326-55F48E7AC4C6}"/>
              </a:ext>
            </a:extLst>
          </p:cNvPr>
          <p:cNvSpPr/>
          <p:nvPr/>
        </p:nvSpPr>
        <p:spPr>
          <a:xfrm>
            <a:off x="7795172" y="14046929"/>
            <a:ext cx="8716298" cy="5940088"/>
          </a:xfrm>
          <a:prstGeom prst="rect">
            <a:avLst/>
          </a:prstGeom>
        </p:spPr>
        <p:txBody>
          <a:bodyPr wrap="square">
            <a:spAutoFit/>
          </a:bodyPr>
          <a:lstStyle/>
          <a:p>
            <a:pPr marL="457200" indent="-457200" algn="just">
              <a:buFont typeface="Courier New" panose="02070309020205020404" pitchFamily="49" charset="0"/>
              <a:buChar char="o"/>
            </a:pPr>
            <a:r>
              <a:rPr lang="en-US" sz="2000" dirty="0"/>
              <a:t>Our XRD results (Fig. 2) in the temperature range between 200 and 270 K show the </a:t>
            </a:r>
            <a:r>
              <a:rPr lang="en-US" sz="2000" b="1" dirty="0">
                <a:solidFill>
                  <a:schemeClr val="accent6">
                    <a:lumMod val="75000"/>
                  </a:schemeClr>
                </a:solidFill>
              </a:rPr>
              <a:t>partial dissociation of THF clathrates </a:t>
            </a:r>
            <a:r>
              <a:rPr lang="en-US" sz="2000" dirty="0"/>
              <a:t>in aqueous solutions of ammonia in agreement with Raman spectroscopy (Vu et al., 2014) and calorimetry (</a:t>
            </a:r>
            <a:r>
              <a:rPr lang="es-ES" sz="2000" dirty="0"/>
              <a:t>Muñoz-Iglesias et al., 2018) </a:t>
            </a:r>
            <a:r>
              <a:rPr lang="en-US" sz="2000" dirty="0"/>
              <a:t>data.</a:t>
            </a:r>
          </a:p>
          <a:p>
            <a:pPr marL="457200" indent="-457200" algn="just">
              <a:buFont typeface="Courier New" panose="02070309020205020404" pitchFamily="49" charset="0"/>
              <a:buChar char="o"/>
            </a:pPr>
            <a:endParaRPr lang="en-US" sz="2000" dirty="0"/>
          </a:p>
          <a:p>
            <a:pPr marL="457200" indent="-457200" algn="just">
              <a:buFont typeface="Courier New" panose="02070309020205020404" pitchFamily="49" charset="0"/>
              <a:buChar char="o"/>
            </a:pPr>
            <a:r>
              <a:rPr lang="en-US" sz="2000" dirty="0"/>
              <a:t>Our experimental data confirm the phase diagram of the H</a:t>
            </a:r>
            <a:r>
              <a:rPr lang="en-US" sz="2000" baseline="-25000" dirty="0"/>
              <a:t>2</a:t>
            </a:r>
            <a:r>
              <a:rPr lang="en-US" sz="2000" dirty="0"/>
              <a:t>O-THF-NH</a:t>
            </a:r>
            <a:r>
              <a:rPr lang="en-US" sz="2000" baseline="-25000" dirty="0"/>
              <a:t>3</a:t>
            </a:r>
            <a:r>
              <a:rPr lang="en-US" sz="2000" dirty="0"/>
              <a:t> system (Fig. 1, left) with </a:t>
            </a:r>
            <a:r>
              <a:rPr lang="en-US" sz="2000" b="1" dirty="0">
                <a:solidFill>
                  <a:schemeClr val="accent6">
                    <a:lumMod val="75000"/>
                  </a:schemeClr>
                </a:solidFill>
              </a:rPr>
              <a:t>multiple phase transitions</a:t>
            </a:r>
            <a:r>
              <a:rPr lang="en-US" sz="2000" dirty="0"/>
              <a:t>.</a:t>
            </a:r>
          </a:p>
          <a:p>
            <a:pPr lvl="1" algn="just"/>
            <a:endParaRPr lang="en-US" sz="2000" dirty="0"/>
          </a:p>
          <a:p>
            <a:pPr marL="800100" lvl="1" indent="-342900" algn="just">
              <a:buFont typeface="Arial" panose="020B0604020202020204" pitchFamily="34" charset="0"/>
              <a:buChar char="•"/>
            </a:pPr>
            <a:r>
              <a:rPr lang="en-US" sz="2000" dirty="0"/>
              <a:t>Upon cooling of the aqueous THF-NH</a:t>
            </a:r>
            <a:r>
              <a:rPr lang="en-US" sz="2000" baseline="-25000" dirty="0"/>
              <a:t>3</a:t>
            </a:r>
            <a:r>
              <a:rPr lang="en-US" sz="2000" dirty="0"/>
              <a:t> solution, our calorimetry (Fig. 1, right) and XRD (Fig. 3) data confirm the crystallization of </a:t>
            </a:r>
            <a:r>
              <a:rPr lang="en-US" sz="2000" b="1" dirty="0">
                <a:solidFill>
                  <a:schemeClr val="accent6">
                    <a:lumMod val="75000"/>
                  </a:schemeClr>
                </a:solidFill>
              </a:rPr>
              <a:t>two generations of THF clathrates </a:t>
            </a:r>
            <a:r>
              <a:rPr lang="en-US" sz="2000" dirty="0"/>
              <a:t>(THF-c1 and THF-c2).</a:t>
            </a:r>
          </a:p>
          <a:p>
            <a:pPr marL="800100" lvl="1" indent="-342900" algn="just">
              <a:buFont typeface="Arial" panose="020B0604020202020204" pitchFamily="34" charset="0"/>
              <a:buChar char="•"/>
            </a:pPr>
            <a:endParaRPr lang="en-US" sz="2000" dirty="0"/>
          </a:p>
          <a:p>
            <a:pPr marL="800100" lvl="1" indent="-342900" algn="just">
              <a:buFont typeface="Arial" panose="020B0604020202020204" pitchFamily="34" charset="0"/>
              <a:buChar char="•"/>
            </a:pPr>
            <a:r>
              <a:rPr lang="en-US" sz="2000" dirty="0"/>
              <a:t>A </a:t>
            </a:r>
            <a:r>
              <a:rPr lang="en-US" sz="2000" b="1" dirty="0">
                <a:solidFill>
                  <a:schemeClr val="accent6">
                    <a:lumMod val="75000"/>
                  </a:schemeClr>
                </a:solidFill>
              </a:rPr>
              <a:t>third stage of crystallization is observed below 215 K </a:t>
            </a:r>
            <a:r>
              <a:rPr lang="en-US" sz="2000" dirty="0"/>
              <a:t>(Fig. 3) with the appearance of new diffraction peaks that we assign to the unknown THF-NH</a:t>
            </a:r>
            <a:r>
              <a:rPr lang="en-US" sz="2000" baseline="-25000" dirty="0"/>
              <a:t>3</a:t>
            </a:r>
            <a:r>
              <a:rPr lang="en-US" sz="2000" dirty="0"/>
              <a:t>-rich phase, which is referred to as the low temperature (LT) phase. </a:t>
            </a:r>
          </a:p>
          <a:p>
            <a:pPr marL="914400" lvl="1" indent="-457200" algn="just">
              <a:buFont typeface="Courier New" panose="02070309020205020404" pitchFamily="49" charset="0"/>
              <a:buChar char="o"/>
            </a:pPr>
            <a:endParaRPr lang="en-US" sz="2000" dirty="0"/>
          </a:p>
          <a:p>
            <a:pPr marL="1371600" lvl="2" indent="-457200" algn="just">
              <a:buFont typeface="Calibri" panose="020F0502020204030204" pitchFamily="34" charset="0"/>
              <a:buChar char="‒"/>
            </a:pPr>
            <a:r>
              <a:rPr lang="en-US" sz="2000" dirty="0"/>
              <a:t>The refined unit cell suggests a </a:t>
            </a:r>
            <a:r>
              <a:rPr lang="en-US" sz="2000" b="1" dirty="0">
                <a:solidFill>
                  <a:schemeClr val="accent6">
                    <a:lumMod val="75000"/>
                  </a:schemeClr>
                </a:solidFill>
              </a:rPr>
              <a:t>trigonal symmetry </a:t>
            </a:r>
            <a:r>
              <a:rPr lang="en-US" sz="2000" dirty="0"/>
              <a:t>(space group </a:t>
            </a:r>
            <a:r>
              <a:rPr lang="en-US" sz="2000" i="1" dirty="0"/>
              <a:t>P3</a:t>
            </a:r>
            <a:r>
              <a:rPr lang="en-US" sz="2000" dirty="0"/>
              <a:t>) with lattice parameters </a:t>
            </a:r>
            <a:r>
              <a:rPr lang="en-US" sz="2000" i="1" dirty="0"/>
              <a:t>a</a:t>
            </a:r>
            <a:r>
              <a:rPr lang="en-US" sz="2000" dirty="0"/>
              <a:t> = </a:t>
            </a:r>
            <a:r>
              <a:rPr lang="en-US" sz="2000" i="1" dirty="0"/>
              <a:t>b</a:t>
            </a:r>
            <a:r>
              <a:rPr lang="en-US" sz="2000" dirty="0"/>
              <a:t> = 12.2514 Å, </a:t>
            </a:r>
            <a:r>
              <a:rPr lang="en-US" sz="2000" i="1" dirty="0"/>
              <a:t>c</a:t>
            </a:r>
            <a:r>
              <a:rPr lang="en-US" sz="2000" dirty="0"/>
              <a:t> = 12.4372 Å, and a resulting volume</a:t>
            </a:r>
            <a:r>
              <a:rPr lang="en-US" sz="2000" i="1" dirty="0"/>
              <a:t> V </a:t>
            </a:r>
            <a:r>
              <a:rPr lang="en-US" sz="2000" dirty="0"/>
              <a:t>of 1628 Å</a:t>
            </a:r>
            <a:r>
              <a:rPr lang="en-US" sz="2000" baseline="30000" dirty="0"/>
              <a:t>3</a:t>
            </a:r>
            <a:r>
              <a:rPr lang="en-US" sz="2000" dirty="0"/>
              <a:t>.</a:t>
            </a:r>
          </a:p>
        </p:txBody>
      </p:sp>
      <p:sp>
        <p:nvSpPr>
          <p:cNvPr id="22" name="Rectangle 21">
            <a:extLst>
              <a:ext uri="{FF2B5EF4-FFF2-40B4-BE49-F238E27FC236}">
                <a16:creationId xmlns:a16="http://schemas.microsoft.com/office/drawing/2014/main" id="{7C472836-D771-401F-B7AD-79F9EE7FD4DE}"/>
              </a:ext>
            </a:extLst>
          </p:cNvPr>
          <p:cNvSpPr/>
          <p:nvPr/>
        </p:nvSpPr>
        <p:spPr>
          <a:xfrm>
            <a:off x="8592597" y="23922768"/>
            <a:ext cx="7291524" cy="584775"/>
          </a:xfrm>
          <a:prstGeom prst="rect">
            <a:avLst/>
          </a:prstGeom>
        </p:spPr>
        <p:txBody>
          <a:bodyPr wrap="square">
            <a:spAutoFit/>
          </a:bodyPr>
          <a:lstStyle/>
          <a:p>
            <a:r>
              <a:rPr lang="en-US" sz="1600" b="1" i="1" dirty="0"/>
              <a:t>Figure 4: </a:t>
            </a:r>
            <a:r>
              <a:rPr lang="en-US" sz="1600" i="1" dirty="0"/>
              <a:t>Microscope images at 20x magnification for THF clathrate in a 13 </a:t>
            </a:r>
            <a:r>
              <a:rPr lang="en-US" sz="1600" i="1" dirty="0" err="1"/>
              <a:t>wt</a:t>
            </a:r>
            <a:r>
              <a:rPr lang="en-US" sz="1600" i="1" dirty="0"/>
              <a:t>% (with respect to water) solution of NH</a:t>
            </a:r>
            <a:r>
              <a:rPr lang="en-US" sz="1600" i="1" baseline="-25000" dirty="0"/>
              <a:t>3.</a:t>
            </a:r>
          </a:p>
        </p:txBody>
      </p:sp>
      <p:sp>
        <p:nvSpPr>
          <p:cNvPr id="25" name="Rectangle 24">
            <a:extLst>
              <a:ext uri="{FF2B5EF4-FFF2-40B4-BE49-F238E27FC236}">
                <a16:creationId xmlns:a16="http://schemas.microsoft.com/office/drawing/2014/main" id="{EFB744B5-FFA3-49BF-9BA9-0303B9A5B605}"/>
              </a:ext>
            </a:extLst>
          </p:cNvPr>
          <p:cNvSpPr/>
          <p:nvPr/>
        </p:nvSpPr>
        <p:spPr>
          <a:xfrm>
            <a:off x="7748034" y="24770098"/>
            <a:ext cx="13665766" cy="3785652"/>
          </a:xfrm>
          <a:prstGeom prst="rect">
            <a:avLst/>
          </a:prstGeom>
        </p:spPr>
        <p:txBody>
          <a:bodyPr wrap="square">
            <a:spAutoFit/>
          </a:bodyPr>
          <a:lstStyle/>
          <a:p>
            <a:pPr marL="285750" indent="-285750">
              <a:buFont typeface="Courier New" panose="02070309020205020404" pitchFamily="49" charset="0"/>
              <a:buChar char="o"/>
            </a:pPr>
            <a:r>
              <a:rPr lang="en-US" sz="2000" dirty="0"/>
              <a:t>The different phase transitions of the system are seen in microscope images:</a:t>
            </a:r>
          </a:p>
          <a:p>
            <a:pPr marL="285750" indent="-285750">
              <a:buFont typeface="Courier New" panose="02070309020205020404" pitchFamily="49" charset="0"/>
              <a:buChar char="o"/>
            </a:pPr>
            <a:endParaRPr lang="en-US" sz="2000" dirty="0"/>
          </a:p>
          <a:p>
            <a:pPr marL="800100" lvl="1" indent="-342900">
              <a:buFont typeface="Arial" panose="020B0604020202020204" pitchFamily="34" charset="0"/>
              <a:buChar char="•"/>
            </a:pPr>
            <a:r>
              <a:rPr lang="en-US" sz="2000" dirty="0"/>
              <a:t>At 163 K (Fig. 4a), the THF-c1, THF-c2, and LT phases are present.</a:t>
            </a:r>
          </a:p>
          <a:p>
            <a:pPr marL="800100" lvl="1" indent="-342900">
              <a:buFont typeface="Arial" panose="020B0604020202020204" pitchFamily="34" charset="0"/>
              <a:buChar char="•"/>
            </a:pPr>
            <a:r>
              <a:rPr lang="en-US" sz="2000" dirty="0"/>
              <a:t>As temperature increases, the melting of the LT phase is initiated first (indicated by arrows in Fig. 4b).</a:t>
            </a:r>
          </a:p>
          <a:p>
            <a:pPr marL="800100" lvl="1" indent="-342900">
              <a:buFont typeface="Arial" panose="020B0604020202020204" pitchFamily="34" charset="0"/>
              <a:buChar char="•"/>
            </a:pPr>
            <a:r>
              <a:rPr lang="en-US" sz="2000" dirty="0"/>
              <a:t>At 223 K (Fig 4c), the LT phase has entirely melted and released the liquid THF, which then flows to the bottom of the sample. This prevents the LT phase from forming at the top of the sample when the temperature decreases again (Fig. 4d).</a:t>
            </a:r>
          </a:p>
          <a:p>
            <a:pPr marL="800100" lvl="1" indent="-342900">
              <a:buFont typeface="Arial" panose="020B0604020202020204" pitchFamily="34" charset="0"/>
              <a:buChar char="•"/>
            </a:pPr>
            <a:r>
              <a:rPr lang="en-US" sz="2000" dirty="0"/>
              <a:t>At 233 K, the melting of THF-c2, located under the THF-c1 layer, is in progress (indicated by arrows in Fig. 4e).</a:t>
            </a:r>
          </a:p>
          <a:p>
            <a:pPr marL="800100" lvl="1" indent="-342900">
              <a:buFont typeface="Arial" panose="020B0604020202020204" pitchFamily="34" charset="0"/>
              <a:buChar char="•"/>
            </a:pPr>
            <a:r>
              <a:rPr lang="en-US" sz="2000" dirty="0"/>
              <a:t>Finally, the partial dissociation of THF-c1 is initiated as temperature increases and at 253 K (Fig. 4f), they are in equilibrium with the liquid phase.</a:t>
            </a:r>
          </a:p>
          <a:p>
            <a:pPr marL="800100" lvl="1" indent="-342900">
              <a:buFont typeface="Arial" panose="020B0604020202020204" pitchFamily="34" charset="0"/>
              <a:buChar char="•"/>
            </a:pPr>
            <a:endParaRPr lang="en-US" sz="2000" dirty="0"/>
          </a:p>
          <a:p>
            <a:pPr marL="342900" indent="-342900">
              <a:buFont typeface="Courier New" panose="02070309020205020404" pitchFamily="49" charset="0"/>
              <a:buChar char="o"/>
            </a:pPr>
            <a:r>
              <a:rPr lang="en-US" sz="2000" dirty="0"/>
              <a:t>Our simulated dissociation temperatures for CH</a:t>
            </a:r>
            <a:r>
              <a:rPr lang="en-US" sz="2000" baseline="-25000" dirty="0"/>
              <a:t>4</a:t>
            </a:r>
            <a:r>
              <a:rPr lang="en-US" sz="2000" dirty="0"/>
              <a:t> clathrates decrease with ammonia concentration, in agreement with experimental data (Fig. 5). </a:t>
            </a:r>
          </a:p>
        </p:txBody>
      </p:sp>
    </p:spTree>
    <p:extLst>
      <p:ext uri="{BB962C8B-B14F-4D97-AF65-F5344CB8AC3E}">
        <p14:creationId xmlns:p14="http://schemas.microsoft.com/office/powerpoint/2010/main" val="18767038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1909</TotalTime>
  <Words>1190</Words>
  <Application>Microsoft Office PowerPoint</Application>
  <PresentationFormat>Custom</PresentationFormat>
  <Paragraphs>74</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Courier New</vt:lpstr>
      <vt:lpstr>Helvetica</vt:lpstr>
      <vt:lpstr>Sanserif</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1230)</cp:lastModifiedBy>
  <cp:revision>118</cp:revision>
  <cp:lastPrinted>2022-11-10T22:15:42Z</cp:lastPrinted>
  <dcterms:created xsi:type="dcterms:W3CDTF">2022-08-22T17:05:38Z</dcterms:created>
  <dcterms:modified xsi:type="dcterms:W3CDTF">2022-11-23T00:00:54Z</dcterms:modified>
</cp:coreProperties>
</file>