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0091"/>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7"/>
    <p:restoredTop sz="96405"/>
  </p:normalViewPr>
  <p:slideViewPr>
    <p:cSldViewPr snapToGrid="0">
      <p:cViewPr varScale="1">
        <p:scale>
          <a:sx n="18" d="100"/>
          <a:sy n="18" d="100"/>
        </p:scale>
        <p:origin x="2995"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11/23/2022</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4185AC-9F19-D1B5-3E2C-C165D877F433}"/>
              </a:ext>
            </a:extLst>
          </p:cNvPr>
          <p:cNvSpPr/>
          <p:nvPr/>
        </p:nvSpPr>
        <p:spPr>
          <a:xfrm>
            <a:off x="0" y="1063"/>
            <a:ext cx="21945600" cy="75080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914400" y="28008071"/>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1173616" y="1076382"/>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0" name="TextBox 9">
            <a:extLst>
              <a:ext uri="{FF2B5EF4-FFF2-40B4-BE49-F238E27FC236}">
                <a16:creationId xmlns:a16="http://schemas.microsoft.com/office/drawing/2014/main" id="{852392DB-040A-4601-1FDF-EE467A2C2C89}"/>
              </a:ext>
            </a:extLst>
          </p:cNvPr>
          <p:cNvSpPr txBox="1"/>
          <p:nvPr/>
        </p:nvSpPr>
        <p:spPr>
          <a:xfrm>
            <a:off x="914400" y="31665670"/>
            <a:ext cx="5976257" cy="400110"/>
          </a:xfrm>
          <a:prstGeom prst="rect">
            <a:avLst/>
          </a:prstGeom>
          <a:noFill/>
        </p:spPr>
        <p:txBody>
          <a:bodyPr wrap="square" rtlCol="0">
            <a:spAutoFit/>
          </a:bodyPr>
          <a:lstStyle/>
          <a:p>
            <a:r>
              <a:rPr lang="en-US" sz="2000" dirty="0">
                <a:latin typeface="Helvetica" pitchFamily="2" charset="0"/>
                <a:cs typeface="Arial" panose="020B0604020202020204" pitchFamily="34" charset="0"/>
              </a:rPr>
              <a:t>Copyright 2022. All rights reserved.</a:t>
            </a:r>
          </a:p>
        </p:txBody>
      </p:sp>
      <p:sp>
        <p:nvSpPr>
          <p:cNvPr id="12" name="Rectangle 11">
            <a:extLst>
              <a:ext uri="{FF2B5EF4-FFF2-40B4-BE49-F238E27FC236}">
                <a16:creationId xmlns:a16="http://schemas.microsoft.com/office/drawing/2014/main" id="{E1B6AD9F-C2D0-FAA0-B80B-B64AFDA924FD}"/>
              </a:ext>
            </a:extLst>
          </p:cNvPr>
          <p:cNvSpPr/>
          <p:nvPr/>
        </p:nvSpPr>
        <p:spPr>
          <a:xfrm>
            <a:off x="8662436" y="28101106"/>
            <a:ext cx="13173632" cy="396467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58744A6-324B-83AB-035A-35E0AAF38EC7}"/>
              </a:ext>
            </a:extLst>
          </p:cNvPr>
          <p:cNvSpPr txBox="1"/>
          <p:nvPr/>
        </p:nvSpPr>
        <p:spPr>
          <a:xfrm>
            <a:off x="8662588" y="28119406"/>
            <a:ext cx="13173480" cy="3985706"/>
          </a:xfrm>
          <a:prstGeom prst="rect">
            <a:avLst/>
          </a:prstGeom>
          <a:noFill/>
        </p:spPr>
        <p:txBody>
          <a:bodyPr wrap="square" rtlCol="0">
            <a:spAutoFit/>
          </a:bodyPr>
          <a:lstStyle/>
          <a:p>
            <a:pPr>
              <a:spcBef>
                <a:spcPct val="0"/>
              </a:spcBef>
            </a:pPr>
            <a:r>
              <a:rPr lang="en-US" altLang="en-US" sz="3000" b="1" dirty="0">
                <a:latin typeface="Arial" panose="020B0604020202020204" pitchFamily="34" charset="0"/>
              </a:rPr>
              <a:t>Publications:</a:t>
            </a:r>
          </a:p>
          <a:p>
            <a:pPr>
              <a:spcBef>
                <a:spcPct val="0"/>
              </a:spcBef>
            </a:pPr>
            <a:r>
              <a:rPr lang="en-US" sz="1100" i="1" dirty="0" err="1">
                <a:latin typeface="Arial" panose="020B0604020202020204" pitchFamily="34" charset="0"/>
                <a:cs typeface="Arial" panose="020B0604020202020204" pitchFamily="34" charset="0"/>
              </a:rPr>
              <a:t>Ciracì</a:t>
            </a:r>
            <a:r>
              <a:rPr lang="en-US" sz="1100" i="1" dirty="0">
                <a:latin typeface="Arial" panose="020B0604020202020204" pitchFamily="34" charset="0"/>
                <a:cs typeface="Arial" panose="020B0604020202020204" pitchFamily="34" charset="0"/>
              </a:rPr>
              <a:t>, E., E. </a:t>
            </a:r>
            <a:r>
              <a:rPr lang="en-US" sz="1100" i="1" dirty="0" err="1">
                <a:latin typeface="Arial" panose="020B0604020202020204" pitchFamily="34" charset="0"/>
                <a:cs typeface="Arial" panose="020B0604020202020204" pitchFamily="34" charset="0"/>
              </a:rPr>
              <a:t>Rignot</a:t>
            </a:r>
            <a:r>
              <a:rPr lang="en-US" sz="1100" i="1" dirty="0">
                <a:latin typeface="Arial" panose="020B0604020202020204" pitchFamily="34" charset="0"/>
                <a:cs typeface="Arial" panose="020B0604020202020204" pitchFamily="34" charset="0"/>
              </a:rPr>
              <a:t>, B. </a:t>
            </a:r>
            <a:r>
              <a:rPr lang="en-US" sz="1100" i="1" dirty="0" err="1">
                <a:latin typeface="Arial" panose="020B0604020202020204" pitchFamily="34" charset="0"/>
                <a:cs typeface="Arial" panose="020B0604020202020204" pitchFamily="34" charset="0"/>
              </a:rPr>
              <a:t>Scheuchl</a:t>
            </a:r>
            <a:r>
              <a:rPr lang="en-US" sz="1100" i="1" dirty="0">
                <a:latin typeface="Arial" panose="020B0604020202020204" pitchFamily="34" charset="0"/>
                <a:cs typeface="Arial" panose="020B0604020202020204" pitchFamily="34" charset="0"/>
              </a:rPr>
              <a:t> et al., Melt rate in the grounding zone of </a:t>
            </a:r>
            <a:r>
              <a:rPr lang="en-US" sz="1100" i="1" dirty="0" err="1">
                <a:latin typeface="Arial" panose="020B0604020202020204" pitchFamily="34" charset="0"/>
                <a:cs typeface="Arial" panose="020B0604020202020204" pitchFamily="34" charset="0"/>
              </a:rPr>
              <a:t>Petermann</a:t>
            </a:r>
            <a:r>
              <a:rPr lang="en-US" sz="1100" i="1" dirty="0">
                <a:latin typeface="Arial" panose="020B0604020202020204" pitchFamily="34" charset="0"/>
                <a:cs typeface="Arial" panose="020B0604020202020204" pitchFamily="34" charset="0"/>
              </a:rPr>
              <a:t> Glacier during a retreat, Proc. Nat. Acad. Sci., </a:t>
            </a:r>
            <a:r>
              <a:rPr lang="en-US" sz="1100" b="1" i="1" dirty="0">
                <a:latin typeface="Arial" panose="020B0604020202020204" pitchFamily="34" charset="0"/>
                <a:cs typeface="Arial" panose="020B0604020202020204" pitchFamily="34" charset="0"/>
              </a:rPr>
              <a:t>in preparation. </a:t>
            </a:r>
            <a:endParaRPr lang="en-US" sz="3000" b="1" i="1" dirty="0">
              <a:latin typeface="Arial" panose="020B0604020202020204" pitchFamily="34" charset="0"/>
              <a:cs typeface="Arial" panose="020B0604020202020204" pitchFamily="34" charset="0"/>
            </a:endParaRPr>
          </a:p>
          <a:p>
            <a:pPr>
              <a:spcBef>
                <a:spcPct val="0"/>
              </a:spcBef>
            </a:pPr>
            <a:endParaRPr lang="en-US" altLang="en-US" sz="1100" b="1" dirty="0">
              <a:latin typeface="Arial" panose="020B0604020202020204" pitchFamily="34" charset="0"/>
            </a:endParaRPr>
          </a:p>
          <a:p>
            <a:pPr>
              <a:spcBef>
                <a:spcPct val="0"/>
              </a:spcBef>
            </a:pPr>
            <a:r>
              <a:rPr lang="en-US" altLang="en-US" sz="1600" b="1" dirty="0">
                <a:latin typeface="Arial" panose="020B0604020202020204" pitchFamily="34" charset="0"/>
              </a:rPr>
              <a:t>References:</a:t>
            </a:r>
          </a:p>
          <a:p>
            <a:pPr marL="228600" indent="-228600" algn="just">
              <a:spcBef>
                <a:spcPts val="300"/>
              </a:spcBef>
              <a:buFont typeface="+mj-lt"/>
              <a:buAutoNum type="arabicPeriod"/>
            </a:pPr>
            <a:r>
              <a:rPr lang="en-US" altLang="en-US" sz="1000" dirty="0" err="1">
                <a:latin typeface="Arial" panose="020B0604020202020204" pitchFamily="34" charset="0"/>
                <a:cs typeface="Arial" panose="020B0604020202020204" pitchFamily="34" charset="0"/>
              </a:rPr>
              <a:t>Rignot</a:t>
            </a:r>
            <a:r>
              <a:rPr lang="en-US" altLang="en-US" sz="1000" dirty="0">
                <a:latin typeface="Arial" panose="020B0604020202020204" pitchFamily="34" charset="0"/>
                <a:cs typeface="Arial" panose="020B0604020202020204" pitchFamily="34" charset="0"/>
              </a:rPr>
              <a:t>, E., 1998. Hinge-line migration of </a:t>
            </a:r>
            <a:r>
              <a:rPr lang="en-US" altLang="en-US" sz="1000" dirty="0" err="1">
                <a:latin typeface="Arial" panose="020B0604020202020204" pitchFamily="34" charset="0"/>
                <a:cs typeface="Arial" panose="020B0604020202020204" pitchFamily="34" charset="0"/>
              </a:rPr>
              <a:t>Petermann</a:t>
            </a:r>
            <a:r>
              <a:rPr lang="en-US" altLang="en-US" sz="1000" dirty="0">
                <a:latin typeface="Arial" panose="020B0604020202020204" pitchFamily="34" charset="0"/>
                <a:cs typeface="Arial" panose="020B0604020202020204" pitchFamily="34" charset="0"/>
              </a:rPr>
              <a:t> </a:t>
            </a:r>
            <a:r>
              <a:rPr lang="en-US" altLang="en-US" sz="1000" dirty="0" err="1">
                <a:latin typeface="Arial" panose="020B0604020202020204" pitchFamily="34" charset="0"/>
                <a:cs typeface="Arial" panose="020B0604020202020204" pitchFamily="34" charset="0"/>
              </a:rPr>
              <a:t>Gletscher</a:t>
            </a:r>
            <a:r>
              <a:rPr lang="en-US" altLang="en-US" sz="1000" dirty="0">
                <a:latin typeface="Arial" panose="020B0604020202020204" pitchFamily="34" charset="0"/>
                <a:cs typeface="Arial" panose="020B0604020202020204" pitchFamily="34" charset="0"/>
              </a:rPr>
              <a:t>, north Greenland, detected using satellite-radar interferometry. Journal of Glaciology, 44(148), pp.469-476.</a:t>
            </a:r>
          </a:p>
          <a:p>
            <a:pPr marL="228600" indent="-228600" algn="just">
              <a:spcBef>
                <a:spcPts val="300"/>
              </a:spcBef>
              <a:buFont typeface="+mj-lt"/>
              <a:buAutoNum type="arabicPeriod"/>
            </a:pPr>
            <a:r>
              <a:rPr lang="en-US" altLang="en-US" sz="1000" dirty="0">
                <a:latin typeface="Arial" panose="020B0604020202020204" pitchFamily="34" charset="0"/>
                <a:cs typeface="Arial" panose="020B0604020202020204" pitchFamily="34" charset="0"/>
              </a:rPr>
              <a:t>Hogg, A.E., Shepherd, A., </a:t>
            </a:r>
            <a:r>
              <a:rPr lang="en-US" altLang="en-US" sz="1000" dirty="0" err="1">
                <a:latin typeface="Arial" panose="020B0604020202020204" pitchFamily="34" charset="0"/>
                <a:cs typeface="Arial" panose="020B0604020202020204" pitchFamily="34" charset="0"/>
              </a:rPr>
              <a:t>Gourmelen</a:t>
            </a:r>
            <a:r>
              <a:rPr lang="en-US" altLang="en-US" sz="1000" dirty="0">
                <a:latin typeface="Arial" panose="020B0604020202020204" pitchFamily="34" charset="0"/>
                <a:cs typeface="Arial" panose="020B0604020202020204" pitchFamily="34" charset="0"/>
              </a:rPr>
              <a:t>, N. and </a:t>
            </a:r>
            <a:r>
              <a:rPr lang="en-US" altLang="en-US" sz="1000" dirty="0" err="1">
                <a:latin typeface="Arial" panose="020B0604020202020204" pitchFamily="34" charset="0"/>
                <a:cs typeface="Arial" panose="020B0604020202020204" pitchFamily="34" charset="0"/>
              </a:rPr>
              <a:t>Engdahl</a:t>
            </a:r>
            <a:r>
              <a:rPr lang="en-US" altLang="en-US" sz="1000" dirty="0">
                <a:latin typeface="Arial" panose="020B0604020202020204" pitchFamily="34" charset="0"/>
                <a:cs typeface="Arial" panose="020B0604020202020204" pitchFamily="34" charset="0"/>
              </a:rPr>
              <a:t>, M., 2016. Grounding line migration from 1992 to 2011 on </a:t>
            </a:r>
            <a:r>
              <a:rPr lang="en-US" altLang="en-US" sz="1000" dirty="0" err="1">
                <a:latin typeface="Arial" panose="020B0604020202020204" pitchFamily="34" charset="0"/>
                <a:cs typeface="Arial" panose="020B0604020202020204" pitchFamily="34" charset="0"/>
              </a:rPr>
              <a:t>Petermann</a:t>
            </a:r>
            <a:r>
              <a:rPr lang="en-US" altLang="en-US" sz="1000" dirty="0">
                <a:latin typeface="Arial" panose="020B0604020202020204" pitchFamily="34" charset="0"/>
                <a:cs typeface="Arial" panose="020B0604020202020204" pitchFamily="34" charset="0"/>
              </a:rPr>
              <a:t> glacier, North-West Greenland. Journal of Glaciology, 62(236), pp.1104-1114.</a:t>
            </a:r>
          </a:p>
          <a:p>
            <a:pPr marL="228600" indent="-228600" algn="just">
              <a:spcBef>
                <a:spcPts val="300"/>
              </a:spcBef>
              <a:buFont typeface="+mj-lt"/>
              <a:buAutoNum type="arabicPeriod"/>
            </a:pPr>
            <a:r>
              <a:rPr lang="en-US" altLang="en-US" sz="1000" dirty="0">
                <a:latin typeface="Arial" panose="020B0604020202020204" pitchFamily="34" charset="0"/>
                <a:cs typeface="Arial" panose="020B0604020202020204" pitchFamily="34" charset="0"/>
              </a:rPr>
              <a:t>Millan, R., </a:t>
            </a:r>
            <a:r>
              <a:rPr lang="en-US" altLang="en-US" sz="1000" dirty="0" err="1">
                <a:latin typeface="Arial" panose="020B0604020202020204" pitchFamily="34" charset="0"/>
                <a:cs typeface="Arial" panose="020B0604020202020204" pitchFamily="34" charset="0"/>
              </a:rPr>
              <a:t>Mouginot</a:t>
            </a:r>
            <a:r>
              <a:rPr lang="en-US" altLang="en-US" sz="1000" dirty="0">
                <a:latin typeface="Arial" panose="020B0604020202020204" pitchFamily="34" charset="0"/>
                <a:cs typeface="Arial" panose="020B0604020202020204" pitchFamily="34" charset="0"/>
              </a:rPr>
              <a:t>, J., </a:t>
            </a:r>
            <a:r>
              <a:rPr lang="en-US" altLang="en-US" sz="1000" dirty="0" err="1">
                <a:latin typeface="Arial" panose="020B0604020202020204" pitchFamily="34" charset="0"/>
                <a:cs typeface="Arial" panose="020B0604020202020204" pitchFamily="34" charset="0"/>
              </a:rPr>
              <a:t>Derkacheva</a:t>
            </a:r>
            <a:r>
              <a:rPr lang="en-US" altLang="en-US" sz="1000" dirty="0">
                <a:latin typeface="Arial" panose="020B0604020202020204" pitchFamily="34" charset="0"/>
                <a:cs typeface="Arial" panose="020B0604020202020204" pitchFamily="34" charset="0"/>
              </a:rPr>
              <a:t>, A., </a:t>
            </a:r>
            <a:r>
              <a:rPr lang="en-US" altLang="en-US" sz="1000" dirty="0" err="1">
                <a:latin typeface="Arial" panose="020B0604020202020204" pitchFamily="34" charset="0"/>
                <a:cs typeface="Arial" panose="020B0604020202020204" pitchFamily="34" charset="0"/>
              </a:rPr>
              <a:t>Rignot</a:t>
            </a:r>
            <a:r>
              <a:rPr lang="en-US" altLang="en-US" sz="1000" dirty="0">
                <a:latin typeface="Arial" panose="020B0604020202020204" pitchFamily="34" charset="0"/>
                <a:cs typeface="Arial" panose="020B0604020202020204" pitchFamily="34" charset="0"/>
              </a:rPr>
              <a:t>, E., </a:t>
            </a:r>
            <a:r>
              <a:rPr lang="en-US" altLang="en-US" sz="1000" dirty="0" err="1">
                <a:latin typeface="Arial" panose="020B0604020202020204" pitchFamily="34" charset="0"/>
                <a:cs typeface="Arial" panose="020B0604020202020204" pitchFamily="34" charset="0"/>
              </a:rPr>
              <a:t>Milillo</a:t>
            </a:r>
            <a:r>
              <a:rPr lang="en-US" altLang="en-US" sz="1000" dirty="0">
                <a:latin typeface="Arial" panose="020B0604020202020204" pitchFamily="34" charset="0"/>
                <a:cs typeface="Arial" panose="020B0604020202020204" pitchFamily="34" charset="0"/>
              </a:rPr>
              <a:t>, P., Ciraci, E., Dini, L. and </a:t>
            </a:r>
            <a:r>
              <a:rPr lang="en-US" altLang="en-US" sz="1000" dirty="0" err="1">
                <a:latin typeface="Arial" panose="020B0604020202020204" pitchFamily="34" charset="0"/>
                <a:cs typeface="Arial" panose="020B0604020202020204" pitchFamily="34" charset="0"/>
              </a:rPr>
              <a:t>Bjørk</a:t>
            </a:r>
            <a:r>
              <a:rPr lang="en-US" altLang="en-US" sz="1000" dirty="0">
                <a:latin typeface="Arial" panose="020B0604020202020204" pitchFamily="34" charset="0"/>
                <a:cs typeface="Arial" panose="020B0604020202020204" pitchFamily="34" charset="0"/>
              </a:rPr>
              <a:t>, A., 2022. Ongoing grounding line retreat and fracturing initiated at the </a:t>
            </a:r>
            <a:r>
              <a:rPr lang="en-US" altLang="en-US" sz="1000" dirty="0" err="1">
                <a:latin typeface="Arial" panose="020B0604020202020204" pitchFamily="34" charset="0"/>
                <a:cs typeface="Arial" panose="020B0604020202020204" pitchFamily="34" charset="0"/>
              </a:rPr>
              <a:t>Petermann</a:t>
            </a:r>
            <a:r>
              <a:rPr lang="en-US" altLang="en-US" sz="1000" dirty="0">
                <a:latin typeface="Arial" panose="020B0604020202020204" pitchFamily="34" charset="0"/>
                <a:cs typeface="Arial" panose="020B0604020202020204" pitchFamily="34" charset="0"/>
              </a:rPr>
              <a:t> Glacier ice shelf, Greenland, after 2016. The Cryosphere, 16(7), pp.3021-3031</a:t>
            </a:r>
          </a:p>
          <a:p>
            <a:pPr marL="228600" indent="-228600" algn="just">
              <a:spcBef>
                <a:spcPts val="300"/>
              </a:spcBef>
              <a:buFont typeface="+mj-lt"/>
              <a:buAutoNum type="arabicPeriod"/>
            </a:pPr>
            <a:r>
              <a:rPr lang="en-US" altLang="en-US" sz="1000" dirty="0" err="1">
                <a:latin typeface="Arial" panose="020B0604020202020204" pitchFamily="34" charset="0"/>
                <a:cs typeface="Arial" panose="020B0604020202020204" pitchFamily="34" charset="0"/>
              </a:rPr>
              <a:t>Rignot</a:t>
            </a:r>
            <a:r>
              <a:rPr lang="en-US" altLang="en-US" sz="1000" dirty="0">
                <a:latin typeface="Arial" panose="020B0604020202020204" pitchFamily="34" charset="0"/>
                <a:cs typeface="Arial" panose="020B0604020202020204" pitchFamily="34" charset="0"/>
              </a:rPr>
              <a:t>, E., </a:t>
            </a:r>
            <a:r>
              <a:rPr lang="en-US" altLang="en-US" sz="1000" dirty="0" err="1">
                <a:latin typeface="Arial" panose="020B0604020202020204" pitchFamily="34" charset="0"/>
                <a:cs typeface="Arial" panose="020B0604020202020204" pitchFamily="34" charset="0"/>
              </a:rPr>
              <a:t>Mouginot</a:t>
            </a:r>
            <a:r>
              <a:rPr lang="en-US" altLang="en-US" sz="1000" dirty="0">
                <a:latin typeface="Arial" panose="020B0604020202020204" pitchFamily="34" charset="0"/>
                <a:cs typeface="Arial" panose="020B0604020202020204" pitchFamily="34" charset="0"/>
              </a:rPr>
              <a:t>, J. and </a:t>
            </a:r>
            <a:r>
              <a:rPr lang="en-US" altLang="en-US" sz="1000" dirty="0" err="1">
                <a:latin typeface="Arial" panose="020B0604020202020204" pitchFamily="34" charset="0"/>
                <a:cs typeface="Arial" panose="020B0604020202020204" pitchFamily="34" charset="0"/>
              </a:rPr>
              <a:t>Scheuchl</a:t>
            </a:r>
            <a:r>
              <a:rPr lang="en-US" altLang="en-US" sz="1000" dirty="0">
                <a:latin typeface="Arial" panose="020B0604020202020204" pitchFamily="34" charset="0"/>
                <a:cs typeface="Arial" panose="020B0604020202020204" pitchFamily="34" charset="0"/>
              </a:rPr>
              <a:t>, B., 2011. Antarctic grounding line mapping from differential satellite radar interferometry. Geophysical Research Letters, 38(10).</a:t>
            </a:r>
          </a:p>
          <a:p>
            <a:pPr marL="228600" indent="-228600" algn="just">
              <a:spcBef>
                <a:spcPts val="300"/>
              </a:spcBef>
              <a:buFont typeface="+mj-lt"/>
              <a:buAutoNum type="arabicPeriod"/>
            </a:pPr>
            <a:r>
              <a:rPr lang="en-US" altLang="en-US" sz="1000" dirty="0" err="1">
                <a:latin typeface="Arial" panose="020B0604020202020204" pitchFamily="34" charset="0"/>
                <a:cs typeface="Arial" panose="020B0604020202020204" pitchFamily="34" charset="0"/>
              </a:rPr>
              <a:t>Milillo</a:t>
            </a:r>
            <a:r>
              <a:rPr lang="en-US" altLang="en-US" sz="1000" dirty="0">
                <a:latin typeface="Arial" panose="020B0604020202020204" pitchFamily="34" charset="0"/>
                <a:cs typeface="Arial" panose="020B0604020202020204" pitchFamily="34" charset="0"/>
              </a:rPr>
              <a:t>, P., </a:t>
            </a:r>
            <a:r>
              <a:rPr lang="en-US" altLang="en-US" sz="1000" dirty="0" err="1">
                <a:latin typeface="Arial" panose="020B0604020202020204" pitchFamily="34" charset="0"/>
                <a:cs typeface="Arial" panose="020B0604020202020204" pitchFamily="34" charset="0"/>
              </a:rPr>
              <a:t>Rignot</a:t>
            </a:r>
            <a:r>
              <a:rPr lang="en-US" altLang="en-US" sz="1000" dirty="0">
                <a:latin typeface="Arial" panose="020B0604020202020204" pitchFamily="34" charset="0"/>
                <a:cs typeface="Arial" panose="020B0604020202020204" pitchFamily="34" charset="0"/>
              </a:rPr>
              <a:t>, E., </a:t>
            </a:r>
            <a:r>
              <a:rPr lang="en-US" altLang="en-US" sz="1000" dirty="0" err="1">
                <a:latin typeface="Arial" panose="020B0604020202020204" pitchFamily="34" charset="0"/>
                <a:cs typeface="Arial" panose="020B0604020202020204" pitchFamily="34" charset="0"/>
              </a:rPr>
              <a:t>Mouginot</a:t>
            </a:r>
            <a:r>
              <a:rPr lang="en-US" altLang="en-US" sz="1000" dirty="0">
                <a:latin typeface="Arial" panose="020B0604020202020204" pitchFamily="34" charset="0"/>
                <a:cs typeface="Arial" panose="020B0604020202020204" pitchFamily="34" charset="0"/>
              </a:rPr>
              <a:t>, J., </a:t>
            </a:r>
            <a:r>
              <a:rPr lang="en-US" altLang="en-US" sz="1000" dirty="0" err="1">
                <a:latin typeface="Arial" panose="020B0604020202020204" pitchFamily="34" charset="0"/>
                <a:cs typeface="Arial" panose="020B0604020202020204" pitchFamily="34" charset="0"/>
              </a:rPr>
              <a:t>Scheuchl</a:t>
            </a:r>
            <a:r>
              <a:rPr lang="en-US" altLang="en-US" sz="1000" dirty="0">
                <a:latin typeface="Arial" panose="020B0604020202020204" pitchFamily="34" charset="0"/>
                <a:cs typeface="Arial" panose="020B0604020202020204" pitchFamily="34" charset="0"/>
              </a:rPr>
              <a:t>, B., </a:t>
            </a:r>
            <a:r>
              <a:rPr lang="en-US" altLang="en-US" sz="1000" dirty="0" err="1">
                <a:latin typeface="Arial" panose="020B0604020202020204" pitchFamily="34" charset="0"/>
                <a:cs typeface="Arial" panose="020B0604020202020204" pitchFamily="34" charset="0"/>
              </a:rPr>
              <a:t>Morlighem</a:t>
            </a:r>
            <a:r>
              <a:rPr lang="en-US" altLang="en-US" sz="1000" dirty="0">
                <a:latin typeface="Arial" panose="020B0604020202020204" pitchFamily="34" charset="0"/>
                <a:cs typeface="Arial" panose="020B0604020202020204" pitchFamily="34" charset="0"/>
              </a:rPr>
              <a:t>, M., Li, X. and </a:t>
            </a:r>
            <a:r>
              <a:rPr lang="en-US" altLang="en-US" sz="1000" dirty="0" err="1">
                <a:latin typeface="Arial" panose="020B0604020202020204" pitchFamily="34" charset="0"/>
                <a:cs typeface="Arial" panose="020B0604020202020204" pitchFamily="34" charset="0"/>
              </a:rPr>
              <a:t>Salzer</a:t>
            </a:r>
            <a:r>
              <a:rPr lang="en-US" altLang="en-US" sz="1000" dirty="0">
                <a:latin typeface="Arial" panose="020B0604020202020204" pitchFamily="34" charset="0"/>
                <a:cs typeface="Arial" panose="020B0604020202020204" pitchFamily="34" charset="0"/>
              </a:rPr>
              <a:t>, J.T., 2017. On the short-term grounding zone dynamics of Pine Island Glacier, West Antarctica, observed with COSMO-</a:t>
            </a:r>
            <a:r>
              <a:rPr lang="en-US" altLang="en-US" sz="1000" dirty="0" err="1">
                <a:latin typeface="Arial" panose="020B0604020202020204" pitchFamily="34" charset="0"/>
                <a:cs typeface="Arial" panose="020B0604020202020204" pitchFamily="34" charset="0"/>
              </a:rPr>
              <a:t>SkyMed</a:t>
            </a:r>
            <a:r>
              <a:rPr lang="en-US" altLang="en-US" sz="1000" dirty="0">
                <a:latin typeface="Arial" panose="020B0604020202020204" pitchFamily="34" charset="0"/>
                <a:cs typeface="Arial" panose="020B0604020202020204" pitchFamily="34" charset="0"/>
              </a:rPr>
              <a:t> interferometric data. Geophysical Research Letters, 44(20), pp.10-436.</a:t>
            </a:r>
          </a:p>
          <a:p>
            <a:pPr marL="228600" indent="-228600" algn="just">
              <a:spcBef>
                <a:spcPts val="300"/>
              </a:spcBef>
              <a:buFont typeface="+mj-lt"/>
              <a:buAutoNum type="arabicPeriod"/>
            </a:pPr>
            <a:r>
              <a:rPr lang="en-US" altLang="en-US" sz="1000" dirty="0" err="1">
                <a:latin typeface="Arial" panose="020B0604020202020204" pitchFamily="34" charset="0"/>
                <a:cs typeface="Arial" panose="020B0604020202020204" pitchFamily="34" charset="0"/>
              </a:rPr>
              <a:t>Shean</a:t>
            </a:r>
            <a:r>
              <a:rPr lang="en-US" altLang="en-US" sz="1000" dirty="0">
                <a:latin typeface="Arial" panose="020B0604020202020204" pitchFamily="34" charset="0"/>
                <a:cs typeface="Arial" panose="020B0604020202020204" pitchFamily="34" charset="0"/>
              </a:rPr>
              <a:t>, D.E., </a:t>
            </a:r>
            <a:r>
              <a:rPr lang="en-US" altLang="en-US" sz="1000" dirty="0" err="1">
                <a:latin typeface="Arial" panose="020B0604020202020204" pitchFamily="34" charset="0"/>
                <a:cs typeface="Arial" panose="020B0604020202020204" pitchFamily="34" charset="0"/>
              </a:rPr>
              <a:t>Joughin</a:t>
            </a:r>
            <a:r>
              <a:rPr lang="en-US" altLang="en-US" sz="1000" dirty="0">
                <a:latin typeface="Arial" panose="020B0604020202020204" pitchFamily="34" charset="0"/>
                <a:cs typeface="Arial" panose="020B0604020202020204" pitchFamily="34" charset="0"/>
              </a:rPr>
              <a:t>, I.R., </a:t>
            </a:r>
            <a:r>
              <a:rPr lang="en-US" altLang="en-US" sz="1000" dirty="0" err="1">
                <a:latin typeface="Arial" panose="020B0604020202020204" pitchFamily="34" charset="0"/>
                <a:cs typeface="Arial" panose="020B0604020202020204" pitchFamily="34" charset="0"/>
              </a:rPr>
              <a:t>Dutrieux</a:t>
            </a:r>
            <a:r>
              <a:rPr lang="en-US" altLang="en-US" sz="1000" dirty="0">
                <a:latin typeface="Arial" panose="020B0604020202020204" pitchFamily="34" charset="0"/>
                <a:cs typeface="Arial" panose="020B0604020202020204" pitchFamily="34" charset="0"/>
              </a:rPr>
              <a:t>, P., Smith, B.E. and Berthier, E., 2019. Ice shelf basal melt rates from a high-resolution digital elevation model (DEM) record for Pine Island Glacier, Antarctica. The Cryosphere, 13(10), pp.2633-2656.</a:t>
            </a:r>
          </a:p>
          <a:p>
            <a:pPr marL="228600" indent="-228600" algn="just">
              <a:spcBef>
                <a:spcPts val="300"/>
              </a:spcBef>
              <a:buFont typeface="+mj-lt"/>
              <a:buAutoNum type="arabicPeriod"/>
            </a:pPr>
            <a:r>
              <a:rPr lang="en-US" altLang="en-US" sz="1000" dirty="0">
                <a:latin typeface="Arial" panose="020B0604020202020204" pitchFamily="34" charset="0"/>
                <a:cs typeface="Arial" panose="020B0604020202020204" pitchFamily="34" charset="0"/>
              </a:rPr>
              <a:t>Wilson, N., </a:t>
            </a:r>
            <a:r>
              <a:rPr lang="en-US" altLang="en-US" sz="1000" dirty="0" err="1">
                <a:latin typeface="Arial" panose="020B0604020202020204" pitchFamily="34" charset="0"/>
                <a:cs typeface="Arial" panose="020B0604020202020204" pitchFamily="34" charset="0"/>
              </a:rPr>
              <a:t>Straneo</a:t>
            </a:r>
            <a:r>
              <a:rPr lang="en-US" altLang="en-US" sz="1000" dirty="0">
                <a:latin typeface="Arial" panose="020B0604020202020204" pitchFamily="34" charset="0"/>
                <a:cs typeface="Arial" panose="020B0604020202020204" pitchFamily="34" charset="0"/>
              </a:rPr>
              <a:t>, F. and </a:t>
            </a:r>
            <a:r>
              <a:rPr lang="en-US" altLang="en-US" sz="1000" dirty="0" err="1">
                <a:latin typeface="Arial" panose="020B0604020202020204" pitchFamily="34" charset="0"/>
                <a:cs typeface="Arial" panose="020B0604020202020204" pitchFamily="34" charset="0"/>
              </a:rPr>
              <a:t>Heimbach</a:t>
            </a:r>
            <a:r>
              <a:rPr lang="en-US" altLang="en-US" sz="1000" dirty="0">
                <a:latin typeface="Arial" panose="020B0604020202020204" pitchFamily="34" charset="0"/>
                <a:cs typeface="Arial" panose="020B0604020202020204" pitchFamily="34" charset="0"/>
              </a:rPr>
              <a:t>, P., 2017. Satellite-derived submarine melt rates and mass balance (2011–2015) for Greenland's largest remaining ice tongues. The Cryosphere, 11(6), pp.2773-2782.</a:t>
            </a:r>
          </a:p>
          <a:p>
            <a:pPr marL="228600" indent="-228600" algn="just">
              <a:spcBef>
                <a:spcPts val="300"/>
              </a:spcBef>
              <a:buFont typeface="+mj-lt"/>
              <a:buAutoNum type="arabicPeriod"/>
            </a:pPr>
            <a:r>
              <a:rPr lang="en-US" sz="1000" dirty="0">
                <a:latin typeface="Arial" panose="020B0604020202020204" pitchFamily="34" charset="0"/>
                <a:cs typeface="Arial" panose="020B0604020202020204" pitchFamily="34" charset="0"/>
              </a:rPr>
              <a:t>Noël, B., van de Berg, W.J., Lhermitte, S. and van den </a:t>
            </a:r>
            <a:r>
              <a:rPr lang="en-US" sz="1000" dirty="0" err="1">
                <a:latin typeface="Arial" panose="020B0604020202020204" pitchFamily="34" charset="0"/>
                <a:cs typeface="Arial" panose="020B0604020202020204" pitchFamily="34" charset="0"/>
              </a:rPr>
              <a:t>Broeke</a:t>
            </a:r>
            <a:r>
              <a:rPr lang="en-US" sz="1000" dirty="0">
                <a:latin typeface="Arial" panose="020B0604020202020204" pitchFamily="34" charset="0"/>
                <a:cs typeface="Arial" panose="020B0604020202020204" pitchFamily="34" charset="0"/>
              </a:rPr>
              <a:t>, M.R., 2019. Rapid ablation zone expansion amplifies north Greenland mass loss. </a:t>
            </a:r>
            <a:r>
              <a:rPr lang="en-US" sz="1000" i="1" dirty="0">
                <a:latin typeface="Arial" panose="020B0604020202020204" pitchFamily="34" charset="0"/>
                <a:cs typeface="Arial" panose="020B0604020202020204" pitchFamily="34" charset="0"/>
              </a:rPr>
              <a:t>Science advances</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5</a:t>
            </a:r>
            <a:r>
              <a:rPr lang="en-US" sz="1000" dirty="0">
                <a:latin typeface="Arial" panose="020B0604020202020204" pitchFamily="34" charset="0"/>
                <a:cs typeface="Arial" panose="020B0604020202020204" pitchFamily="34" charset="0"/>
              </a:rPr>
              <a:t>(9), p.eaaw0123.</a:t>
            </a:r>
          </a:p>
          <a:p>
            <a:pPr marL="228600" indent="-228600" algn="just">
              <a:spcBef>
                <a:spcPts val="300"/>
              </a:spcBef>
              <a:buFont typeface="+mj-lt"/>
              <a:buAutoNum type="arabicPeriod"/>
            </a:pPr>
            <a:r>
              <a:rPr lang="en-US" sz="1100" dirty="0" err="1"/>
              <a:t>Rignot</a:t>
            </a:r>
            <a:r>
              <a:rPr lang="en-US" sz="1100" dirty="0"/>
              <a:t>, E. and </a:t>
            </a:r>
            <a:r>
              <a:rPr lang="en-US" sz="1100" dirty="0" err="1"/>
              <a:t>Mouginot</a:t>
            </a:r>
            <a:r>
              <a:rPr lang="en-US" sz="1100" dirty="0"/>
              <a:t>, J., 2012. Ice flow in Greenland for the international polar year 2008–2009. </a:t>
            </a:r>
            <a:r>
              <a:rPr lang="en-US" sz="1100" i="1" dirty="0"/>
              <a:t>Geophysical Research Letters</a:t>
            </a:r>
            <a:r>
              <a:rPr lang="en-US" sz="1100" dirty="0"/>
              <a:t>, </a:t>
            </a:r>
            <a:r>
              <a:rPr lang="en-US" sz="1100" i="1" dirty="0"/>
              <a:t>39</a:t>
            </a:r>
            <a:r>
              <a:rPr lang="en-US" sz="1100" dirty="0"/>
              <a:t>(11).</a:t>
            </a:r>
          </a:p>
          <a:p>
            <a:pPr marL="228600" indent="-228600" algn="just">
              <a:spcBef>
                <a:spcPts val="300"/>
              </a:spcBef>
              <a:buFont typeface="+mj-lt"/>
              <a:buAutoNum type="arabicPeriod"/>
            </a:pPr>
            <a:endParaRPr lang="en-US" altLang="en-US" sz="1100" b="1" dirty="0">
              <a:latin typeface="Arial" panose="020B0604020202020204" pitchFamily="34" charset="0"/>
            </a:endParaRPr>
          </a:p>
          <a:p>
            <a:pPr>
              <a:spcBef>
                <a:spcPct val="0"/>
              </a:spcBef>
            </a:pPr>
            <a:r>
              <a:rPr lang="en-US" altLang="en-US" sz="2800" b="1" dirty="0">
                <a:latin typeface="Arial" panose="020B0604020202020204" pitchFamily="34" charset="0"/>
              </a:rPr>
              <a:t>Author Contact Information: </a:t>
            </a:r>
            <a:r>
              <a:rPr lang="en-US" altLang="en-US" sz="2800" b="1" i="1" dirty="0" err="1">
                <a:solidFill>
                  <a:schemeClr val="bg2">
                    <a:lumMod val="50000"/>
                  </a:schemeClr>
                </a:solidFill>
                <a:latin typeface="Arial" panose="020B0604020202020204" pitchFamily="34" charset="0"/>
              </a:rPr>
              <a:t>enrico.ciraci@jpl.nasa.gov</a:t>
            </a:r>
            <a:endParaRPr lang="en-US" altLang="en-US" sz="2800" i="1" dirty="0">
              <a:solidFill>
                <a:schemeClr val="bg2">
                  <a:lumMod val="50000"/>
                </a:schemeClr>
              </a:solidFill>
              <a:latin typeface="Arial" panose="020B0604020202020204" pitchFamily="34" charset="0"/>
            </a:endParaRPr>
          </a:p>
        </p:txBody>
      </p:sp>
      <p:sp>
        <p:nvSpPr>
          <p:cNvPr id="14" name="TextBox 13">
            <a:extLst>
              <a:ext uri="{FF2B5EF4-FFF2-40B4-BE49-F238E27FC236}">
                <a16:creationId xmlns:a16="http://schemas.microsoft.com/office/drawing/2014/main" id="{E03CE19A-D280-F67F-3E02-115A87F9AEB3}"/>
              </a:ext>
            </a:extLst>
          </p:cNvPr>
          <p:cNvSpPr txBox="1"/>
          <p:nvPr/>
        </p:nvSpPr>
        <p:spPr>
          <a:xfrm>
            <a:off x="475488" y="2464394"/>
            <a:ext cx="21214080" cy="1938992"/>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Ice-shelf basal melt and dynamics of </a:t>
            </a:r>
            <a:r>
              <a:rPr lang="en-US" sz="6000" b="1" dirty="0" err="1">
                <a:solidFill>
                  <a:schemeClr val="bg1"/>
                </a:solidFill>
                <a:latin typeface="Arial" panose="020B0604020202020204" pitchFamily="34" charset="0"/>
                <a:cs typeface="Arial" panose="020B0604020202020204" pitchFamily="34" charset="0"/>
              </a:rPr>
              <a:t>Petermann</a:t>
            </a:r>
            <a:r>
              <a:rPr lang="en-US" sz="6000" b="1" dirty="0">
                <a:solidFill>
                  <a:schemeClr val="bg1"/>
                </a:solidFill>
                <a:latin typeface="Arial" panose="020B0604020202020204" pitchFamily="34" charset="0"/>
                <a:cs typeface="Arial" panose="020B0604020202020204" pitchFamily="34" charset="0"/>
              </a:rPr>
              <a:t> Glacier, Greenland from high-resolution </a:t>
            </a:r>
            <a:r>
              <a:rPr lang="en-US" sz="6000" b="1" dirty="0" err="1">
                <a:solidFill>
                  <a:schemeClr val="bg1"/>
                </a:solidFill>
                <a:latin typeface="Arial" panose="020B0604020202020204" pitchFamily="34" charset="0"/>
                <a:cs typeface="Arial" panose="020B0604020202020204" pitchFamily="34" charset="0"/>
              </a:rPr>
              <a:t>InSAR</a:t>
            </a:r>
            <a:r>
              <a:rPr lang="en-US" sz="6000" b="1" dirty="0">
                <a:solidFill>
                  <a:schemeClr val="bg1"/>
                </a:solidFill>
                <a:latin typeface="Arial" panose="020B0604020202020204" pitchFamily="34" charset="0"/>
                <a:cs typeface="Arial" panose="020B0604020202020204" pitchFamily="34" charset="0"/>
              </a:rPr>
              <a:t> data.</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21088" y="4817294"/>
            <a:ext cx="19376571"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Author: Enrico </a:t>
            </a:r>
            <a:r>
              <a:rPr lang="en-US" sz="4000" b="1" dirty="0" err="1">
                <a:solidFill>
                  <a:schemeClr val="bg1"/>
                </a:solidFill>
                <a:latin typeface="Arial" panose="020B0604020202020204" pitchFamily="34" charset="0"/>
                <a:cs typeface="Arial" panose="020B0604020202020204" pitchFamily="34" charset="0"/>
              </a:rPr>
              <a:t>Ciracì</a:t>
            </a:r>
            <a:r>
              <a:rPr lang="en-US" sz="4000" b="1" dirty="0">
                <a:solidFill>
                  <a:schemeClr val="bg1"/>
                </a:solidFill>
                <a:latin typeface="Arial" panose="020B0604020202020204" pitchFamily="34" charset="0"/>
                <a:cs typeface="Arial" panose="020B0604020202020204" pitchFamily="34" charset="0"/>
              </a:rPr>
              <a:t>, NASA Postdoctoral Fellow (334)</a:t>
            </a:r>
          </a:p>
          <a:p>
            <a:pPr algn="ctr"/>
            <a:r>
              <a:rPr lang="en-US" sz="4000" b="1" dirty="0">
                <a:solidFill>
                  <a:schemeClr val="bg1"/>
                </a:solidFill>
                <a:latin typeface="Arial" panose="020B0604020202020204" pitchFamily="34" charset="0"/>
                <a:cs typeface="Arial" panose="020B0604020202020204" pitchFamily="34" charset="0"/>
              </a:rPr>
              <a:t>Advisor: Eric Rignot (334)</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8999759" y="587830"/>
            <a:ext cx="2209799" cy="2209799"/>
          </a:xfrm>
          <a:prstGeom prst="rect">
            <a:avLst/>
          </a:prstGeom>
        </p:spPr>
      </p:pic>
      <p:sp>
        <p:nvSpPr>
          <p:cNvPr id="2" name="TextBox 1">
            <a:extLst>
              <a:ext uri="{FF2B5EF4-FFF2-40B4-BE49-F238E27FC236}">
                <a16:creationId xmlns:a16="http://schemas.microsoft.com/office/drawing/2014/main" id="{561728FA-0EFF-656C-E1A6-9DB0FF8B67CF}"/>
              </a:ext>
            </a:extLst>
          </p:cNvPr>
          <p:cNvSpPr txBox="1"/>
          <p:nvPr/>
        </p:nvSpPr>
        <p:spPr>
          <a:xfrm>
            <a:off x="923278" y="31292378"/>
            <a:ext cx="5976257" cy="400110"/>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Poster Number: </a:t>
            </a:r>
            <a:r>
              <a:rPr lang="en-US" sz="2000" b="1" i="0" u="none" strike="noStrike" dirty="0">
                <a:solidFill>
                  <a:srgbClr val="000000"/>
                </a:solidFill>
                <a:effectLst/>
                <a:latin typeface="Calibri" panose="020F0502020204030204" pitchFamily="34" charset="0"/>
              </a:rPr>
              <a:t>PRD-EA#007</a:t>
            </a: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5EB27DA-D347-A226-69CA-6673C25939A5}"/>
              </a:ext>
            </a:extLst>
          </p:cNvPr>
          <p:cNvSpPr/>
          <p:nvPr/>
        </p:nvSpPr>
        <p:spPr>
          <a:xfrm>
            <a:off x="83127" y="7627410"/>
            <a:ext cx="8429625" cy="8024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7B4F2D-AEF1-EBB2-87FC-E8C89E8FE76F}"/>
              </a:ext>
            </a:extLst>
          </p:cNvPr>
          <p:cNvSpPr txBox="1"/>
          <p:nvPr/>
        </p:nvSpPr>
        <p:spPr>
          <a:xfrm>
            <a:off x="237006" y="7703752"/>
            <a:ext cx="6415169"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Introduction</a:t>
            </a:r>
          </a:p>
        </p:txBody>
      </p:sp>
      <p:sp>
        <p:nvSpPr>
          <p:cNvPr id="7" name="Rectangle 6">
            <a:extLst>
              <a:ext uri="{FF2B5EF4-FFF2-40B4-BE49-F238E27FC236}">
                <a16:creationId xmlns:a16="http://schemas.microsoft.com/office/drawing/2014/main" id="{3052029E-D2FA-52EF-AF49-A21A869A7C4E}"/>
              </a:ext>
            </a:extLst>
          </p:cNvPr>
          <p:cNvSpPr/>
          <p:nvPr/>
        </p:nvSpPr>
        <p:spPr>
          <a:xfrm>
            <a:off x="8688841" y="7627410"/>
            <a:ext cx="13173632" cy="8024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6" name="TextBox 15">
            <a:extLst>
              <a:ext uri="{FF2B5EF4-FFF2-40B4-BE49-F238E27FC236}">
                <a16:creationId xmlns:a16="http://schemas.microsoft.com/office/drawing/2014/main" id="{354F034A-E333-91E7-3F28-FE9AA06CBD0B}"/>
              </a:ext>
            </a:extLst>
          </p:cNvPr>
          <p:cNvSpPr txBox="1"/>
          <p:nvPr/>
        </p:nvSpPr>
        <p:spPr>
          <a:xfrm>
            <a:off x="8792568" y="7685274"/>
            <a:ext cx="6415169"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Results</a:t>
            </a:r>
          </a:p>
        </p:txBody>
      </p:sp>
      <p:sp>
        <p:nvSpPr>
          <p:cNvPr id="26" name="TextBox 25">
            <a:extLst>
              <a:ext uri="{FF2B5EF4-FFF2-40B4-BE49-F238E27FC236}">
                <a16:creationId xmlns:a16="http://schemas.microsoft.com/office/drawing/2014/main" id="{797FDEE6-63FD-EEF9-459A-EA43E226929E}"/>
              </a:ext>
            </a:extLst>
          </p:cNvPr>
          <p:cNvSpPr txBox="1"/>
          <p:nvPr/>
        </p:nvSpPr>
        <p:spPr>
          <a:xfrm>
            <a:off x="0" y="12790306"/>
            <a:ext cx="8577462" cy="3093154"/>
          </a:xfrm>
          <a:prstGeom prst="rect">
            <a:avLst/>
          </a:prstGeom>
          <a:noFill/>
        </p:spPr>
        <p:txBody>
          <a:bodyPr wrap="square" rtlCol="0">
            <a:spAutoFit/>
          </a:bodyPr>
          <a:lstStyle/>
          <a:p>
            <a:pPr marL="285750" indent="-285750" algn="just" fontAlgn="base">
              <a:buFont typeface="Arial" panose="020B0604020202020204" pitchFamily="34" charset="0"/>
              <a:buChar char="•"/>
            </a:pPr>
            <a:r>
              <a:rPr lang="en-US" sz="1950" b="0" i="0" u="none" strike="noStrike" dirty="0" err="1">
                <a:solidFill>
                  <a:srgbClr val="000000"/>
                </a:solidFill>
                <a:effectLst/>
                <a:latin typeface="Arial" panose="020B0604020202020204" pitchFamily="34" charset="0"/>
                <a:cs typeface="Arial" panose="020B0604020202020204" pitchFamily="34" charset="0"/>
              </a:rPr>
              <a:t>Petermann</a:t>
            </a:r>
            <a:r>
              <a:rPr lang="en-US" sz="1950" dirty="0">
                <a:solidFill>
                  <a:srgbClr val="000000"/>
                </a:solidFill>
                <a:latin typeface="Arial" panose="020B0604020202020204" pitchFamily="34" charset="0"/>
                <a:cs typeface="Arial" panose="020B0604020202020204" pitchFamily="34" charset="0"/>
              </a:rPr>
              <a:t> </a:t>
            </a:r>
            <a:r>
              <a:rPr lang="en-US" sz="1950" b="0" i="0" u="none" strike="noStrike" dirty="0" err="1">
                <a:solidFill>
                  <a:srgbClr val="000000"/>
                </a:solidFill>
                <a:effectLst/>
                <a:latin typeface="Arial" panose="020B0604020202020204" pitchFamily="34" charset="0"/>
                <a:cs typeface="Arial" panose="020B0604020202020204" pitchFamily="34" charset="0"/>
              </a:rPr>
              <a:t>Gletscher</a:t>
            </a:r>
            <a:r>
              <a:rPr lang="en-US" sz="1950" b="0" i="0" u="none" strike="noStrike" dirty="0">
                <a:solidFill>
                  <a:srgbClr val="000000"/>
                </a:solidFill>
                <a:effectLst/>
                <a:latin typeface="Arial" panose="020B0604020202020204" pitchFamily="34" charset="0"/>
                <a:cs typeface="Arial" panose="020B0604020202020204" pitchFamily="34" charset="0"/>
              </a:rPr>
              <a:t> (PG) terminates in one of the most extensive remaining ice tongues of the Greenland Ice Sheet. The glacier is grounded 600 meters below sea level on a down-sloping bed at risk of becoming a significant contributor to sea level during the 21</a:t>
            </a:r>
            <a:r>
              <a:rPr lang="en-US" sz="1950" b="0" i="0" u="none" strike="noStrike" baseline="30000" dirty="0">
                <a:solidFill>
                  <a:srgbClr val="000000"/>
                </a:solidFill>
                <a:effectLst/>
                <a:latin typeface="Arial" panose="020B0604020202020204" pitchFamily="34" charset="0"/>
                <a:cs typeface="Arial" panose="020B0604020202020204" pitchFamily="34" charset="0"/>
              </a:rPr>
              <a:t>st</a:t>
            </a:r>
            <a:r>
              <a:rPr lang="en-US" sz="1950" b="0" i="0" u="none" strike="noStrike" dirty="0">
                <a:solidFill>
                  <a:srgbClr val="000000"/>
                </a:solidFill>
                <a:effectLst/>
                <a:latin typeface="Arial" panose="020B0604020202020204" pitchFamily="34" charset="0"/>
                <a:cs typeface="Arial" panose="020B0604020202020204" pitchFamily="34" charset="0"/>
              </a:rPr>
              <a:t> century. </a:t>
            </a:r>
          </a:p>
          <a:p>
            <a:pPr marL="285750" indent="-285750" algn="just" fontAlgn="base">
              <a:buFont typeface="Arial" panose="020B0604020202020204" pitchFamily="34" charset="0"/>
              <a:buChar char="•"/>
            </a:pPr>
            <a:r>
              <a:rPr lang="en-US" sz="1950" b="0" i="0" u="none" strike="noStrike" dirty="0">
                <a:solidFill>
                  <a:srgbClr val="000000"/>
                </a:solidFill>
                <a:effectLst/>
                <a:latin typeface="Arial" panose="020B0604020202020204" pitchFamily="34" charset="0"/>
                <a:cs typeface="Arial" panose="020B0604020202020204" pitchFamily="34" charset="0"/>
              </a:rPr>
              <a:t>Recent observations documented that, after decades of near-zero mass balance and a steady grounding line position, the glacier transitioned to a phase of grounding line retreat and accelerated ice flow in 2017 [1, 2, 3].</a:t>
            </a:r>
          </a:p>
          <a:p>
            <a:pPr marL="285750" indent="-285750" algn="just" fontAlgn="base">
              <a:buFont typeface="Arial" panose="020B0604020202020204" pitchFamily="34" charset="0"/>
              <a:buChar char="•"/>
            </a:pPr>
            <a:r>
              <a:rPr lang="en-US" sz="1950" b="0" i="0" u="none" strike="noStrike" dirty="0">
                <a:solidFill>
                  <a:srgbClr val="000000"/>
                </a:solidFill>
                <a:effectLst/>
                <a:latin typeface="Arial" panose="020B0604020202020204" pitchFamily="34" charset="0"/>
                <a:cs typeface="Arial" panose="020B0604020202020204" pitchFamily="34" charset="0"/>
              </a:rPr>
              <a:t>Increased basal melt due to warming ocean temperatures has been identified as the principal physical mechanism driving the retreat, but the exact details have not been quantified yet.</a:t>
            </a:r>
            <a:endParaRPr lang="en-US" sz="1950" dirty="0">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F3C998DD-6D72-698B-9CBB-E6D486F3F434}"/>
              </a:ext>
            </a:extLst>
          </p:cNvPr>
          <p:cNvGrpSpPr/>
          <p:nvPr/>
        </p:nvGrpSpPr>
        <p:grpSpPr>
          <a:xfrm>
            <a:off x="160763" y="8521356"/>
            <a:ext cx="8268862" cy="4018320"/>
            <a:chOff x="160763" y="8521356"/>
            <a:chExt cx="8268862" cy="4018320"/>
          </a:xfrm>
        </p:grpSpPr>
        <p:grpSp>
          <p:nvGrpSpPr>
            <p:cNvPr id="17" name="Group 16">
              <a:extLst>
                <a:ext uri="{FF2B5EF4-FFF2-40B4-BE49-F238E27FC236}">
                  <a16:creationId xmlns:a16="http://schemas.microsoft.com/office/drawing/2014/main" id="{C1822A1A-3C73-14C6-9BA2-A4C089F644DC}"/>
                </a:ext>
              </a:extLst>
            </p:cNvPr>
            <p:cNvGrpSpPr/>
            <p:nvPr/>
          </p:nvGrpSpPr>
          <p:grpSpPr>
            <a:xfrm>
              <a:off x="160763" y="8521356"/>
              <a:ext cx="8268862" cy="4018320"/>
              <a:chOff x="520700" y="9016547"/>
              <a:chExt cx="14634527" cy="5926617"/>
            </a:xfrm>
          </p:grpSpPr>
          <p:pic>
            <p:nvPicPr>
              <p:cNvPr id="18" name="Picture 17">
                <a:extLst>
                  <a:ext uri="{FF2B5EF4-FFF2-40B4-BE49-F238E27FC236}">
                    <a16:creationId xmlns:a16="http://schemas.microsoft.com/office/drawing/2014/main" id="{21BF7640-B2D4-B87D-9767-9E66275EE1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34586" y="9043950"/>
                <a:ext cx="5120641" cy="5872100"/>
              </a:xfrm>
              <a:prstGeom prst="rect">
                <a:avLst/>
              </a:prstGeom>
              <a:solidFill>
                <a:srgbClr val="7030A0"/>
              </a:solidFill>
              <a:ln w="76200">
                <a:solidFill>
                  <a:schemeClr val="tx1"/>
                </a:solidFill>
              </a:ln>
            </p:spPr>
          </p:pic>
          <p:sp>
            <p:nvSpPr>
              <p:cNvPr id="20" name="TextBox 19">
                <a:extLst>
                  <a:ext uri="{FF2B5EF4-FFF2-40B4-BE49-F238E27FC236}">
                    <a16:creationId xmlns:a16="http://schemas.microsoft.com/office/drawing/2014/main" id="{60FA7D28-5CBB-85A2-0EDA-05F0BE581F65}"/>
                  </a:ext>
                </a:extLst>
              </p:cNvPr>
              <p:cNvSpPr txBox="1"/>
              <p:nvPr/>
            </p:nvSpPr>
            <p:spPr>
              <a:xfrm>
                <a:off x="10012679" y="14579600"/>
                <a:ext cx="5120641" cy="338554"/>
              </a:xfrm>
              <a:prstGeom prst="rect">
                <a:avLst/>
              </a:prstGeom>
              <a:solidFill>
                <a:schemeClr val="bg1"/>
              </a:solidFill>
              <a:ln w="28575">
                <a:solidFill>
                  <a:schemeClr val="tx1"/>
                </a:solidFill>
              </a:ln>
            </p:spPr>
            <p:txBody>
              <a:bodyPr wrap="square" rtlCol="0">
                <a:spAutoFit/>
              </a:bodyPr>
              <a:lstStyle/>
              <a:p>
                <a:r>
                  <a:rPr lang="en-US" sz="1400" b="1" dirty="0" err="1"/>
                  <a:t>Petermann</a:t>
                </a:r>
                <a:r>
                  <a:rPr lang="en-US" sz="1400" b="1" dirty="0"/>
                  <a:t> </a:t>
                </a:r>
                <a:r>
                  <a:rPr lang="en-US" sz="1400" b="1" dirty="0" err="1"/>
                  <a:t>Gletscher</a:t>
                </a:r>
                <a:r>
                  <a:rPr lang="en-US" sz="1400" b="1" dirty="0"/>
                  <a:t> (80° 45′ 0″ N, 60° 45′ 0″ W)</a:t>
                </a:r>
              </a:p>
            </p:txBody>
          </p:sp>
          <p:pic>
            <p:nvPicPr>
              <p:cNvPr id="21" name="Picture 20">
                <a:extLst>
                  <a:ext uri="{FF2B5EF4-FFF2-40B4-BE49-F238E27FC236}">
                    <a16:creationId xmlns:a16="http://schemas.microsoft.com/office/drawing/2014/main" id="{1B0DFB7D-9698-1A01-2FA1-A8CBE4CA54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0700" y="9046053"/>
                <a:ext cx="7962900" cy="5872101"/>
              </a:xfrm>
              <a:prstGeom prst="rect">
                <a:avLst/>
              </a:prstGeom>
              <a:ln w="76200">
                <a:solidFill>
                  <a:schemeClr val="tx1"/>
                </a:solidFill>
              </a:ln>
            </p:spPr>
          </p:pic>
          <p:sp>
            <p:nvSpPr>
              <p:cNvPr id="22" name="Rectangle 21">
                <a:extLst>
                  <a:ext uri="{FF2B5EF4-FFF2-40B4-BE49-F238E27FC236}">
                    <a16:creationId xmlns:a16="http://schemas.microsoft.com/office/drawing/2014/main" id="{21E57463-95E2-77CB-0A1D-0805A6DA7E42}"/>
                  </a:ext>
                </a:extLst>
              </p:cNvPr>
              <p:cNvSpPr/>
              <p:nvPr/>
            </p:nvSpPr>
            <p:spPr>
              <a:xfrm>
                <a:off x="1508760" y="10405743"/>
                <a:ext cx="1509077" cy="18472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pic>
            <p:nvPicPr>
              <p:cNvPr id="23" name="Picture 22">
                <a:extLst>
                  <a:ext uri="{FF2B5EF4-FFF2-40B4-BE49-F238E27FC236}">
                    <a16:creationId xmlns:a16="http://schemas.microsoft.com/office/drawing/2014/main" id="{14A103DA-749C-BCCB-14AF-1E59F63A670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636" y="13837011"/>
                <a:ext cx="1993900" cy="937266"/>
              </a:xfrm>
              <a:prstGeom prst="rect">
                <a:avLst/>
              </a:prstGeom>
              <a:ln w="76200">
                <a:solidFill>
                  <a:schemeClr val="tx1"/>
                </a:solidFill>
              </a:ln>
            </p:spPr>
          </p:pic>
          <p:cxnSp>
            <p:nvCxnSpPr>
              <p:cNvPr id="24" name="Straight Connector 23">
                <a:extLst>
                  <a:ext uri="{FF2B5EF4-FFF2-40B4-BE49-F238E27FC236}">
                    <a16:creationId xmlns:a16="http://schemas.microsoft.com/office/drawing/2014/main" id="{4F81E1E9-6C9B-C04C-6646-C75CA260CB6B}"/>
                  </a:ext>
                </a:extLst>
              </p:cNvPr>
              <p:cNvCxnSpPr>
                <a:cxnSpLocks/>
              </p:cNvCxnSpPr>
              <p:nvPr/>
            </p:nvCxnSpPr>
            <p:spPr>
              <a:xfrm>
                <a:off x="3017837" y="12239288"/>
                <a:ext cx="7006271" cy="270387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A090FD-38AA-7888-4576-DF097340B6D7}"/>
                  </a:ext>
                </a:extLst>
              </p:cNvPr>
              <p:cNvCxnSpPr>
                <a:cxnSpLocks/>
              </p:cNvCxnSpPr>
              <p:nvPr/>
            </p:nvCxnSpPr>
            <p:spPr>
              <a:xfrm flipV="1">
                <a:off x="3015614" y="9016547"/>
                <a:ext cx="6997065" cy="144031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45EC36B1-9AA7-601B-0863-66D36D0EC150}"/>
                </a:ext>
              </a:extLst>
            </p:cNvPr>
            <p:cNvSpPr/>
            <p:nvPr/>
          </p:nvSpPr>
          <p:spPr>
            <a:xfrm>
              <a:off x="6538822" y="10217084"/>
              <a:ext cx="198407" cy="173603"/>
            </a:xfrm>
            <a:prstGeom prst="rect">
              <a:avLst/>
            </a:prstGeom>
            <a:solidFill>
              <a:srgbClr val="C90091"/>
            </a:solidFill>
            <a:ln>
              <a:solidFill>
                <a:srgbClr val="C9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721A9C7D-0896-4455-3E1A-3F22D666E88F}"/>
              </a:ext>
            </a:extLst>
          </p:cNvPr>
          <p:cNvSpPr/>
          <p:nvPr/>
        </p:nvSpPr>
        <p:spPr>
          <a:xfrm>
            <a:off x="84178" y="16438843"/>
            <a:ext cx="8429625" cy="8024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F7D7CF4-5185-96A3-017A-E3EFEEF3F3BB}"/>
              </a:ext>
            </a:extLst>
          </p:cNvPr>
          <p:cNvSpPr txBox="1"/>
          <p:nvPr/>
        </p:nvSpPr>
        <p:spPr>
          <a:xfrm>
            <a:off x="160763" y="16486124"/>
            <a:ext cx="6415169"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Data and Methods</a:t>
            </a:r>
          </a:p>
        </p:txBody>
      </p:sp>
      <p:grpSp>
        <p:nvGrpSpPr>
          <p:cNvPr id="70" name="Google Shape;111;p3">
            <a:extLst>
              <a:ext uri="{FF2B5EF4-FFF2-40B4-BE49-F238E27FC236}">
                <a16:creationId xmlns:a16="http://schemas.microsoft.com/office/drawing/2014/main" id="{15E97297-E39C-2F32-9D2B-2B14819709AB}"/>
              </a:ext>
            </a:extLst>
          </p:cNvPr>
          <p:cNvGrpSpPr/>
          <p:nvPr/>
        </p:nvGrpSpPr>
        <p:grpSpPr>
          <a:xfrm>
            <a:off x="83128" y="17845944"/>
            <a:ext cx="3292636" cy="4093394"/>
            <a:chOff x="38100" y="401541"/>
            <a:chExt cx="4758126" cy="6340893"/>
          </a:xfrm>
        </p:grpSpPr>
        <p:grpSp>
          <p:nvGrpSpPr>
            <p:cNvPr id="71" name="Google Shape;112;p3">
              <a:extLst>
                <a:ext uri="{FF2B5EF4-FFF2-40B4-BE49-F238E27FC236}">
                  <a16:creationId xmlns:a16="http://schemas.microsoft.com/office/drawing/2014/main" id="{D61B8A7B-A1C5-08D9-6381-F6A9D490C414}"/>
                </a:ext>
              </a:extLst>
            </p:cNvPr>
            <p:cNvGrpSpPr/>
            <p:nvPr/>
          </p:nvGrpSpPr>
          <p:grpSpPr>
            <a:xfrm>
              <a:off x="38100" y="401541"/>
              <a:ext cx="4758126" cy="6340893"/>
              <a:chOff x="38100" y="401541"/>
              <a:chExt cx="4758126" cy="6340893"/>
            </a:xfrm>
          </p:grpSpPr>
          <p:grpSp>
            <p:nvGrpSpPr>
              <p:cNvPr id="77" name="Google Shape;113;p3">
                <a:extLst>
                  <a:ext uri="{FF2B5EF4-FFF2-40B4-BE49-F238E27FC236}">
                    <a16:creationId xmlns:a16="http://schemas.microsoft.com/office/drawing/2014/main" id="{179F0C49-73EB-F3C6-5EFC-AED8C3A15854}"/>
                  </a:ext>
                </a:extLst>
              </p:cNvPr>
              <p:cNvGrpSpPr/>
              <p:nvPr/>
            </p:nvGrpSpPr>
            <p:grpSpPr>
              <a:xfrm>
                <a:off x="38100" y="401541"/>
                <a:ext cx="2931720" cy="5313253"/>
                <a:chOff x="38100" y="401541"/>
                <a:chExt cx="3390900" cy="5492018"/>
              </a:xfrm>
            </p:grpSpPr>
            <p:grpSp>
              <p:nvGrpSpPr>
                <p:cNvPr id="80" name="Google Shape;114;p3">
                  <a:extLst>
                    <a:ext uri="{FF2B5EF4-FFF2-40B4-BE49-F238E27FC236}">
                      <a16:creationId xmlns:a16="http://schemas.microsoft.com/office/drawing/2014/main" id="{59DD9EA4-FB71-FCA7-4391-F8051336124A}"/>
                    </a:ext>
                  </a:extLst>
                </p:cNvPr>
                <p:cNvGrpSpPr/>
                <p:nvPr/>
              </p:nvGrpSpPr>
              <p:grpSpPr>
                <a:xfrm>
                  <a:off x="38100" y="401541"/>
                  <a:ext cx="3390900" cy="5492018"/>
                  <a:chOff x="114300" y="655541"/>
                  <a:chExt cx="3390900" cy="5492018"/>
                </a:xfrm>
              </p:grpSpPr>
              <p:grpSp>
                <p:nvGrpSpPr>
                  <p:cNvPr id="87" name="Google Shape;115;p3">
                    <a:extLst>
                      <a:ext uri="{FF2B5EF4-FFF2-40B4-BE49-F238E27FC236}">
                        <a16:creationId xmlns:a16="http://schemas.microsoft.com/office/drawing/2014/main" id="{04D9E075-0815-8A60-596A-75C6DC684228}"/>
                      </a:ext>
                    </a:extLst>
                  </p:cNvPr>
                  <p:cNvGrpSpPr/>
                  <p:nvPr/>
                </p:nvGrpSpPr>
                <p:grpSpPr>
                  <a:xfrm>
                    <a:off x="728857" y="655541"/>
                    <a:ext cx="2776343" cy="4157759"/>
                    <a:chOff x="258957" y="655540"/>
                    <a:chExt cx="2949411" cy="5465263"/>
                  </a:xfrm>
                </p:grpSpPr>
                <p:sp>
                  <p:nvSpPr>
                    <p:cNvPr id="91" name="Google Shape;116;p3">
                      <a:extLst>
                        <a:ext uri="{FF2B5EF4-FFF2-40B4-BE49-F238E27FC236}">
                          <a16:creationId xmlns:a16="http://schemas.microsoft.com/office/drawing/2014/main" id="{94877857-ECF2-967E-B827-7153E323248E}"/>
                        </a:ext>
                      </a:extLst>
                    </p:cNvPr>
                    <p:cNvSpPr/>
                    <p:nvPr/>
                  </p:nvSpPr>
                  <p:spPr>
                    <a:xfrm>
                      <a:off x="2103468" y="655540"/>
                      <a:ext cx="1104900" cy="498285"/>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100" b="1" i="0" u="none" strike="noStrike" cap="none" dirty="0">
                          <a:solidFill>
                            <a:schemeClr val="lt1"/>
                          </a:solidFill>
                          <a:latin typeface="Calibri"/>
                          <a:ea typeface="Calibri"/>
                          <a:cs typeface="Calibri"/>
                          <a:sym typeface="Calibri"/>
                        </a:rPr>
                        <a:t>SLC-2</a:t>
                      </a:r>
                      <a:endParaRPr sz="1100" b="0" i="0" u="none" strike="noStrike" cap="none" dirty="0">
                        <a:solidFill>
                          <a:srgbClr val="000000"/>
                        </a:solidFill>
                        <a:latin typeface="Arial"/>
                        <a:ea typeface="Arial"/>
                        <a:cs typeface="Arial"/>
                        <a:sym typeface="Arial"/>
                      </a:endParaRPr>
                    </a:p>
                  </p:txBody>
                </p:sp>
                <p:grpSp>
                  <p:nvGrpSpPr>
                    <p:cNvPr id="92" name="Google Shape;117;p3">
                      <a:extLst>
                        <a:ext uri="{FF2B5EF4-FFF2-40B4-BE49-F238E27FC236}">
                          <a16:creationId xmlns:a16="http://schemas.microsoft.com/office/drawing/2014/main" id="{C8E4B31E-6610-9D0F-3075-090672C26BAC}"/>
                        </a:ext>
                      </a:extLst>
                    </p:cNvPr>
                    <p:cNvGrpSpPr/>
                    <p:nvPr/>
                  </p:nvGrpSpPr>
                  <p:grpSpPr>
                    <a:xfrm>
                      <a:off x="258957" y="662270"/>
                      <a:ext cx="2949411" cy="5458533"/>
                      <a:chOff x="258957" y="662270"/>
                      <a:chExt cx="2949411" cy="5458533"/>
                    </a:xfrm>
                  </p:grpSpPr>
                  <p:sp>
                    <p:nvSpPr>
                      <p:cNvPr id="93" name="Google Shape;118;p3">
                        <a:extLst>
                          <a:ext uri="{FF2B5EF4-FFF2-40B4-BE49-F238E27FC236}">
                            <a16:creationId xmlns:a16="http://schemas.microsoft.com/office/drawing/2014/main" id="{B2A4693E-811A-7A66-F3D0-66EFBC80FE8C}"/>
                          </a:ext>
                        </a:extLst>
                      </p:cNvPr>
                      <p:cNvSpPr/>
                      <p:nvPr/>
                    </p:nvSpPr>
                    <p:spPr>
                      <a:xfrm>
                        <a:off x="258957" y="662270"/>
                        <a:ext cx="1104900" cy="498285"/>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200" b="1" i="0" u="none" strike="noStrike" cap="none" dirty="0">
                            <a:solidFill>
                              <a:schemeClr val="lt1"/>
                            </a:solidFill>
                            <a:latin typeface="Calibri"/>
                            <a:ea typeface="Calibri"/>
                            <a:cs typeface="Calibri"/>
                            <a:sym typeface="Calibri"/>
                          </a:rPr>
                          <a:t>SLC-1</a:t>
                        </a:r>
                        <a:endParaRPr sz="1200" b="0" i="0" u="none" strike="noStrike" cap="none" dirty="0">
                          <a:solidFill>
                            <a:srgbClr val="000000"/>
                          </a:solidFill>
                          <a:latin typeface="Arial"/>
                          <a:ea typeface="Arial"/>
                          <a:cs typeface="Arial"/>
                          <a:sym typeface="Arial"/>
                        </a:endParaRPr>
                      </a:p>
                    </p:txBody>
                  </p:sp>
                  <p:sp>
                    <p:nvSpPr>
                      <p:cNvPr id="94" name="Google Shape;119;p3">
                        <a:extLst>
                          <a:ext uri="{FF2B5EF4-FFF2-40B4-BE49-F238E27FC236}">
                            <a16:creationId xmlns:a16="http://schemas.microsoft.com/office/drawing/2014/main" id="{74743775-6C76-F7B3-7317-87722C0064AE}"/>
                          </a:ext>
                        </a:extLst>
                      </p:cNvPr>
                      <p:cNvSpPr/>
                      <p:nvPr/>
                    </p:nvSpPr>
                    <p:spPr>
                      <a:xfrm>
                        <a:off x="1077172" y="1700687"/>
                        <a:ext cx="1466851" cy="60959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100" b="0" i="0" u="none" strike="noStrike" cap="none" dirty="0">
                            <a:solidFill>
                              <a:schemeClr val="lt1"/>
                            </a:solidFill>
                            <a:latin typeface="Calibri"/>
                            <a:ea typeface="Calibri"/>
                            <a:cs typeface="Calibri"/>
                            <a:sym typeface="Calibri"/>
                          </a:rPr>
                          <a:t>Initial Offsets</a:t>
                        </a:r>
                        <a:endParaRPr sz="1100" b="0" i="0" u="none" strike="noStrike" cap="none" dirty="0">
                          <a:solidFill>
                            <a:srgbClr val="000000"/>
                          </a:solidFill>
                          <a:latin typeface="Arial"/>
                          <a:ea typeface="Arial"/>
                          <a:cs typeface="Arial"/>
                          <a:sym typeface="Arial"/>
                        </a:endParaRPr>
                      </a:p>
                    </p:txBody>
                  </p:sp>
                  <p:cxnSp>
                    <p:nvCxnSpPr>
                      <p:cNvPr id="95" name="Google Shape;120;p3">
                        <a:extLst>
                          <a:ext uri="{FF2B5EF4-FFF2-40B4-BE49-F238E27FC236}">
                            <a16:creationId xmlns:a16="http://schemas.microsoft.com/office/drawing/2014/main" id="{754D6823-5563-CE93-20D1-B5BFDA313DF3}"/>
                          </a:ext>
                        </a:extLst>
                      </p:cNvPr>
                      <p:cNvCxnSpPr>
                        <a:stCxn id="93" idx="2"/>
                        <a:endCxn id="94" idx="0"/>
                      </p:cNvCxnSpPr>
                      <p:nvPr/>
                    </p:nvCxnSpPr>
                    <p:spPr>
                      <a:xfrm rot="-5400000" flipH="1">
                        <a:off x="1041057" y="930905"/>
                        <a:ext cx="540000" cy="999300"/>
                      </a:xfrm>
                      <a:prstGeom prst="bentConnector3">
                        <a:avLst>
                          <a:gd name="adj1" fmla="val 50000"/>
                        </a:avLst>
                      </a:prstGeom>
                      <a:noFill/>
                      <a:ln w="28575" cap="flat" cmpd="sng">
                        <a:solidFill>
                          <a:schemeClr val="dk1"/>
                        </a:solidFill>
                        <a:prstDash val="solid"/>
                        <a:miter lim="800000"/>
                        <a:headEnd type="none" w="sm" len="sm"/>
                        <a:tailEnd type="triangle" w="med" len="med"/>
                      </a:ln>
                    </p:spPr>
                  </p:cxnSp>
                  <p:cxnSp>
                    <p:nvCxnSpPr>
                      <p:cNvPr id="96" name="Google Shape;121;p3">
                        <a:extLst>
                          <a:ext uri="{FF2B5EF4-FFF2-40B4-BE49-F238E27FC236}">
                            <a16:creationId xmlns:a16="http://schemas.microsoft.com/office/drawing/2014/main" id="{579350A9-2E82-D032-4BF0-CC26B80B8BC3}"/>
                          </a:ext>
                        </a:extLst>
                      </p:cNvPr>
                      <p:cNvCxnSpPr>
                        <a:cxnSpLocks/>
                        <a:stCxn id="91" idx="2"/>
                        <a:endCxn id="94" idx="0"/>
                      </p:cNvCxnSpPr>
                      <p:nvPr/>
                    </p:nvCxnSpPr>
                    <p:spPr>
                      <a:xfrm rot="5400000">
                        <a:off x="1959828" y="1004595"/>
                        <a:ext cx="546862" cy="845320"/>
                      </a:xfrm>
                      <a:prstGeom prst="bentConnector3">
                        <a:avLst>
                          <a:gd name="adj1" fmla="val 50000"/>
                        </a:avLst>
                      </a:prstGeom>
                      <a:noFill/>
                      <a:ln w="28575" cap="flat" cmpd="sng">
                        <a:solidFill>
                          <a:schemeClr val="dk1"/>
                        </a:solidFill>
                        <a:prstDash val="solid"/>
                        <a:miter lim="800000"/>
                        <a:headEnd type="none" w="sm" len="sm"/>
                        <a:tailEnd type="triangle" w="med" len="med"/>
                      </a:ln>
                    </p:spPr>
                  </p:cxnSp>
                  <p:sp>
                    <p:nvSpPr>
                      <p:cNvPr id="97" name="Google Shape;122;p3">
                        <a:extLst>
                          <a:ext uri="{FF2B5EF4-FFF2-40B4-BE49-F238E27FC236}">
                            <a16:creationId xmlns:a16="http://schemas.microsoft.com/office/drawing/2014/main" id="{766EC28E-18D2-16B2-81C1-3143915CF16C}"/>
                          </a:ext>
                        </a:extLst>
                      </p:cNvPr>
                      <p:cNvSpPr/>
                      <p:nvPr/>
                    </p:nvSpPr>
                    <p:spPr>
                      <a:xfrm>
                        <a:off x="918210" y="2766377"/>
                        <a:ext cx="1784375" cy="722763"/>
                      </a:xfrm>
                      <a:prstGeom prst="rect">
                        <a:avLst/>
                      </a:prstGeom>
                      <a:solidFill>
                        <a:schemeClr val="accent2"/>
                      </a:solid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100" b="1" i="0" u="none" strike="noStrike" cap="none" dirty="0">
                            <a:solidFill>
                              <a:schemeClr val="lt1"/>
                            </a:solidFill>
                            <a:latin typeface="Calibri"/>
                            <a:ea typeface="Calibri"/>
                            <a:cs typeface="Calibri"/>
                            <a:sym typeface="Calibri"/>
                          </a:rPr>
                          <a:t>Dense Offsets Map</a:t>
                        </a:r>
                        <a:endParaRPr sz="1100" b="0" i="0" u="none" strike="noStrike" cap="none" dirty="0">
                          <a:solidFill>
                            <a:srgbClr val="000000"/>
                          </a:solidFill>
                          <a:latin typeface="Arial"/>
                          <a:ea typeface="Arial"/>
                          <a:cs typeface="Arial"/>
                          <a:sym typeface="Arial"/>
                        </a:endParaRPr>
                      </a:p>
                    </p:txBody>
                  </p:sp>
                  <p:cxnSp>
                    <p:nvCxnSpPr>
                      <p:cNvPr id="98" name="Google Shape;123;p3">
                        <a:extLst>
                          <a:ext uri="{FF2B5EF4-FFF2-40B4-BE49-F238E27FC236}">
                            <a16:creationId xmlns:a16="http://schemas.microsoft.com/office/drawing/2014/main" id="{268824D5-8545-AC55-85F2-1E2EF9EBF3C5}"/>
                          </a:ext>
                        </a:extLst>
                      </p:cNvPr>
                      <p:cNvCxnSpPr>
                        <a:stCxn id="94" idx="2"/>
                        <a:endCxn id="97" idx="0"/>
                      </p:cNvCxnSpPr>
                      <p:nvPr/>
                    </p:nvCxnSpPr>
                    <p:spPr>
                      <a:xfrm flipH="1">
                        <a:off x="1810297" y="2310286"/>
                        <a:ext cx="300" cy="456000"/>
                      </a:xfrm>
                      <a:prstGeom prst="straightConnector1">
                        <a:avLst/>
                      </a:prstGeom>
                      <a:noFill/>
                      <a:ln w="28575" cap="flat" cmpd="sng">
                        <a:solidFill>
                          <a:schemeClr val="dk1"/>
                        </a:solidFill>
                        <a:prstDash val="solid"/>
                        <a:miter lim="800000"/>
                        <a:headEnd type="none" w="sm" len="sm"/>
                        <a:tailEnd type="triangle" w="med" len="med"/>
                      </a:ln>
                    </p:spPr>
                  </p:cxnSp>
                  <p:cxnSp>
                    <p:nvCxnSpPr>
                      <p:cNvPr id="99" name="Google Shape;124;p3">
                        <a:extLst>
                          <a:ext uri="{FF2B5EF4-FFF2-40B4-BE49-F238E27FC236}">
                            <a16:creationId xmlns:a16="http://schemas.microsoft.com/office/drawing/2014/main" id="{1E4E9B16-ED41-EA8D-6378-16C1D61CA331}"/>
                          </a:ext>
                        </a:extLst>
                      </p:cNvPr>
                      <p:cNvCxnSpPr>
                        <a:cxnSpLocks/>
                        <a:stCxn id="97" idx="2"/>
                        <a:endCxn id="100" idx="0"/>
                      </p:cNvCxnSpPr>
                      <p:nvPr/>
                    </p:nvCxnSpPr>
                    <p:spPr>
                      <a:xfrm>
                        <a:off x="1810397" y="3489139"/>
                        <a:ext cx="199" cy="546165"/>
                      </a:xfrm>
                      <a:prstGeom prst="straightConnector1">
                        <a:avLst/>
                      </a:prstGeom>
                      <a:noFill/>
                      <a:ln w="28575" cap="flat" cmpd="sng">
                        <a:solidFill>
                          <a:schemeClr val="dk1"/>
                        </a:solidFill>
                        <a:prstDash val="solid"/>
                        <a:miter lim="800000"/>
                        <a:headEnd type="none" w="sm" len="sm"/>
                        <a:tailEnd type="triangle" w="med" len="med"/>
                      </a:ln>
                    </p:spPr>
                  </p:cxnSp>
                  <p:sp>
                    <p:nvSpPr>
                      <p:cNvPr id="100" name="Google Shape;125;p3">
                        <a:extLst>
                          <a:ext uri="{FF2B5EF4-FFF2-40B4-BE49-F238E27FC236}">
                            <a16:creationId xmlns:a16="http://schemas.microsoft.com/office/drawing/2014/main" id="{85ACF319-AE21-3ED6-7B9E-A49949F32C4B}"/>
                          </a:ext>
                        </a:extLst>
                      </p:cNvPr>
                      <p:cNvSpPr/>
                      <p:nvPr/>
                    </p:nvSpPr>
                    <p:spPr>
                      <a:xfrm>
                        <a:off x="1258146" y="4035305"/>
                        <a:ext cx="1104900" cy="498285"/>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100" b="0" i="0" u="none" strike="noStrike" cap="none" dirty="0">
                            <a:solidFill>
                              <a:schemeClr val="lt1"/>
                            </a:solidFill>
                            <a:latin typeface="Calibri"/>
                            <a:ea typeface="Calibri"/>
                            <a:cs typeface="Calibri"/>
                            <a:sym typeface="Calibri"/>
                          </a:rPr>
                          <a:t>RSLC-2</a:t>
                        </a:r>
                        <a:endParaRPr sz="1100" b="0" i="0" u="none" strike="noStrike" cap="none" dirty="0">
                          <a:solidFill>
                            <a:srgbClr val="000000"/>
                          </a:solidFill>
                          <a:latin typeface="Arial"/>
                          <a:ea typeface="Arial"/>
                          <a:cs typeface="Arial"/>
                          <a:sym typeface="Arial"/>
                        </a:endParaRPr>
                      </a:p>
                    </p:txBody>
                  </p:sp>
                  <p:cxnSp>
                    <p:nvCxnSpPr>
                      <p:cNvPr id="101" name="Google Shape;126;p3">
                        <a:extLst>
                          <a:ext uri="{FF2B5EF4-FFF2-40B4-BE49-F238E27FC236}">
                            <a16:creationId xmlns:a16="http://schemas.microsoft.com/office/drawing/2014/main" id="{6C226112-9729-D5EE-C868-2EF26C57B711}"/>
                          </a:ext>
                        </a:extLst>
                      </p:cNvPr>
                      <p:cNvCxnSpPr>
                        <a:cxnSpLocks/>
                        <a:stCxn id="91" idx="3"/>
                        <a:endCxn id="100" idx="3"/>
                      </p:cNvCxnSpPr>
                      <p:nvPr/>
                    </p:nvCxnSpPr>
                    <p:spPr>
                      <a:xfrm flipH="1">
                        <a:off x="2363046" y="904684"/>
                        <a:ext cx="845322" cy="3379764"/>
                      </a:xfrm>
                      <a:prstGeom prst="bentConnector3">
                        <a:avLst>
                          <a:gd name="adj1" fmla="val -39638"/>
                        </a:avLst>
                      </a:prstGeom>
                      <a:noFill/>
                      <a:ln w="28575" cap="flat" cmpd="sng">
                        <a:solidFill>
                          <a:schemeClr val="dk1"/>
                        </a:solidFill>
                        <a:prstDash val="solid"/>
                        <a:miter lim="800000"/>
                        <a:headEnd type="none" w="sm" len="sm"/>
                        <a:tailEnd type="triangle" w="med" len="med"/>
                      </a:ln>
                    </p:spPr>
                  </p:cxnSp>
                  <p:sp>
                    <p:nvSpPr>
                      <p:cNvPr id="102" name="Google Shape;127;p3">
                        <a:extLst>
                          <a:ext uri="{FF2B5EF4-FFF2-40B4-BE49-F238E27FC236}">
                            <a16:creationId xmlns:a16="http://schemas.microsoft.com/office/drawing/2014/main" id="{84003D28-2189-3BF5-AE37-CF7892B9F80E}"/>
                          </a:ext>
                        </a:extLst>
                      </p:cNvPr>
                      <p:cNvSpPr/>
                      <p:nvPr/>
                    </p:nvSpPr>
                    <p:spPr>
                      <a:xfrm>
                        <a:off x="1690793" y="5119537"/>
                        <a:ext cx="241300" cy="2540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103" name="Google Shape;128;p3">
                        <a:extLst>
                          <a:ext uri="{FF2B5EF4-FFF2-40B4-BE49-F238E27FC236}">
                            <a16:creationId xmlns:a16="http://schemas.microsoft.com/office/drawing/2014/main" id="{8886F1D2-8224-1D91-81C2-E6ED3B13B4AD}"/>
                          </a:ext>
                        </a:extLst>
                      </p:cNvPr>
                      <p:cNvCxnSpPr>
                        <a:stCxn id="93" idx="2"/>
                        <a:endCxn id="102" idx="2"/>
                      </p:cNvCxnSpPr>
                      <p:nvPr/>
                    </p:nvCxnSpPr>
                    <p:spPr>
                      <a:xfrm rot="-5400000" flipH="1">
                        <a:off x="-791943" y="2763905"/>
                        <a:ext cx="4086000" cy="879300"/>
                      </a:xfrm>
                      <a:prstGeom prst="bentConnector2">
                        <a:avLst/>
                      </a:prstGeom>
                      <a:noFill/>
                      <a:ln w="28575" cap="flat" cmpd="sng">
                        <a:solidFill>
                          <a:schemeClr val="dk1"/>
                        </a:solidFill>
                        <a:prstDash val="solid"/>
                        <a:miter lim="800000"/>
                        <a:headEnd type="none" w="sm" len="sm"/>
                        <a:tailEnd type="triangle" w="med" len="med"/>
                      </a:ln>
                    </p:spPr>
                  </p:cxnSp>
                  <p:cxnSp>
                    <p:nvCxnSpPr>
                      <p:cNvPr id="104" name="Google Shape;129;p3">
                        <a:extLst>
                          <a:ext uri="{FF2B5EF4-FFF2-40B4-BE49-F238E27FC236}">
                            <a16:creationId xmlns:a16="http://schemas.microsoft.com/office/drawing/2014/main" id="{E47F553D-98E7-F4DA-B1DD-A926B2C3292A}"/>
                          </a:ext>
                        </a:extLst>
                      </p:cNvPr>
                      <p:cNvCxnSpPr>
                        <a:stCxn id="100" idx="2"/>
                        <a:endCxn id="102" idx="0"/>
                      </p:cNvCxnSpPr>
                      <p:nvPr/>
                    </p:nvCxnSpPr>
                    <p:spPr>
                      <a:xfrm>
                        <a:off x="1810596" y="4533590"/>
                        <a:ext cx="900" cy="585900"/>
                      </a:xfrm>
                      <a:prstGeom prst="straightConnector1">
                        <a:avLst/>
                      </a:prstGeom>
                      <a:noFill/>
                      <a:ln w="28575" cap="flat" cmpd="sng">
                        <a:solidFill>
                          <a:schemeClr val="dk1"/>
                        </a:solidFill>
                        <a:prstDash val="solid"/>
                        <a:miter lim="800000"/>
                        <a:headEnd type="none" w="sm" len="sm"/>
                        <a:tailEnd type="triangle" w="med" len="med"/>
                      </a:ln>
                    </p:spPr>
                  </p:cxnSp>
                  <p:sp>
                    <p:nvSpPr>
                      <p:cNvPr id="105" name="Google Shape;130;p3">
                        <a:extLst>
                          <a:ext uri="{FF2B5EF4-FFF2-40B4-BE49-F238E27FC236}">
                            <a16:creationId xmlns:a16="http://schemas.microsoft.com/office/drawing/2014/main" id="{619DB7CC-3987-E1F9-FD16-391E42B27DF8}"/>
                          </a:ext>
                        </a:extLst>
                      </p:cNvPr>
                      <p:cNvSpPr/>
                      <p:nvPr/>
                    </p:nvSpPr>
                    <p:spPr>
                      <a:xfrm>
                        <a:off x="870832" y="5622518"/>
                        <a:ext cx="1878818" cy="498285"/>
                      </a:xfrm>
                      <a:prstGeom prst="roundRect">
                        <a:avLst>
                          <a:gd name="adj" fmla="val 16667"/>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000" b="0" i="0" u="none" strike="noStrike" cap="none" dirty="0">
                            <a:solidFill>
                              <a:schemeClr val="lt1"/>
                            </a:solidFill>
                            <a:latin typeface="Calibri"/>
                            <a:ea typeface="Calibri"/>
                            <a:cs typeface="Calibri"/>
                            <a:sym typeface="Calibri"/>
                          </a:rPr>
                          <a:t>Interferogram A</a:t>
                        </a:r>
                        <a:endParaRPr sz="1000" b="0" i="0" u="none" strike="noStrike" cap="none" dirty="0">
                          <a:solidFill>
                            <a:srgbClr val="000000"/>
                          </a:solidFill>
                          <a:latin typeface="Arial"/>
                          <a:ea typeface="Arial"/>
                          <a:cs typeface="Arial"/>
                          <a:sym typeface="Arial"/>
                        </a:endParaRPr>
                      </a:p>
                    </p:txBody>
                  </p:sp>
                  <p:cxnSp>
                    <p:nvCxnSpPr>
                      <p:cNvPr id="106" name="Google Shape;131;p3">
                        <a:extLst>
                          <a:ext uri="{FF2B5EF4-FFF2-40B4-BE49-F238E27FC236}">
                            <a16:creationId xmlns:a16="http://schemas.microsoft.com/office/drawing/2014/main" id="{41F6C998-42E0-AC76-347E-A44E55DA85E8}"/>
                          </a:ext>
                        </a:extLst>
                      </p:cNvPr>
                      <p:cNvCxnSpPr>
                        <a:stCxn id="102" idx="4"/>
                        <a:endCxn id="105" idx="0"/>
                      </p:cNvCxnSpPr>
                      <p:nvPr/>
                    </p:nvCxnSpPr>
                    <p:spPr>
                      <a:xfrm flipH="1">
                        <a:off x="1810243" y="5373537"/>
                        <a:ext cx="1200" cy="249000"/>
                      </a:xfrm>
                      <a:prstGeom prst="straightConnector1">
                        <a:avLst/>
                      </a:prstGeom>
                      <a:noFill/>
                      <a:ln w="28575" cap="flat" cmpd="sng">
                        <a:solidFill>
                          <a:schemeClr val="dk1"/>
                        </a:solidFill>
                        <a:prstDash val="solid"/>
                        <a:miter lim="800000"/>
                        <a:headEnd type="none" w="sm" len="sm"/>
                        <a:tailEnd type="triangle" w="med" len="med"/>
                      </a:ln>
                    </p:spPr>
                  </p:cxnSp>
                </p:grpSp>
              </p:grpSp>
              <p:sp>
                <p:nvSpPr>
                  <p:cNvPr id="88" name="Google Shape;132;p3">
                    <a:extLst>
                      <a:ext uri="{FF2B5EF4-FFF2-40B4-BE49-F238E27FC236}">
                        <a16:creationId xmlns:a16="http://schemas.microsoft.com/office/drawing/2014/main" id="{7BD7C171-CD5E-3106-CEBE-72DEFA3FB76E}"/>
                      </a:ext>
                    </a:extLst>
                  </p:cNvPr>
                  <p:cNvSpPr/>
                  <p:nvPr/>
                </p:nvSpPr>
                <p:spPr>
                  <a:xfrm>
                    <a:off x="114300" y="4838700"/>
                    <a:ext cx="1190529" cy="3790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1000" b="0" i="0" u="none" strike="noStrike" cap="none" dirty="0">
                        <a:solidFill>
                          <a:schemeClr val="lt1"/>
                        </a:solidFill>
                        <a:latin typeface="Calibri"/>
                        <a:ea typeface="Calibri"/>
                        <a:cs typeface="Calibri"/>
                        <a:sym typeface="Calibri"/>
                      </a:rPr>
                      <a:t>Flat Earth</a:t>
                    </a:r>
                    <a:endParaRPr sz="1000" b="0" i="0" u="none" strike="noStrike" cap="none" dirty="0">
                      <a:solidFill>
                        <a:srgbClr val="000000"/>
                      </a:solidFill>
                      <a:latin typeface="Arial"/>
                      <a:ea typeface="Arial"/>
                      <a:cs typeface="Arial"/>
                      <a:sym typeface="Arial"/>
                    </a:endParaRPr>
                  </a:p>
                </p:txBody>
              </p:sp>
              <p:sp>
                <p:nvSpPr>
                  <p:cNvPr id="89" name="Google Shape;133;p3">
                    <a:extLst>
                      <a:ext uri="{FF2B5EF4-FFF2-40B4-BE49-F238E27FC236}">
                        <a16:creationId xmlns:a16="http://schemas.microsoft.com/office/drawing/2014/main" id="{6144EE5F-D4F8-2F0B-80B6-EF180DE4001A}"/>
                      </a:ext>
                    </a:extLst>
                  </p:cNvPr>
                  <p:cNvSpPr/>
                  <p:nvPr/>
                </p:nvSpPr>
                <p:spPr>
                  <a:xfrm>
                    <a:off x="114300" y="5287908"/>
                    <a:ext cx="1190529" cy="37907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US" sz="800" b="0" i="0" u="none" strike="noStrike" cap="none" dirty="0">
                        <a:solidFill>
                          <a:schemeClr val="lt1"/>
                        </a:solidFill>
                        <a:latin typeface="Calibri"/>
                        <a:ea typeface="Calibri"/>
                        <a:cs typeface="Calibri"/>
                        <a:sym typeface="Calibri"/>
                      </a:rPr>
                      <a:t>Topography</a:t>
                    </a:r>
                    <a:endParaRPr sz="800" b="0" i="0" u="none" strike="noStrike" cap="none" dirty="0">
                      <a:solidFill>
                        <a:srgbClr val="000000"/>
                      </a:solidFill>
                      <a:latin typeface="Arial"/>
                      <a:ea typeface="Arial"/>
                      <a:cs typeface="Arial"/>
                      <a:sym typeface="Arial"/>
                    </a:endParaRPr>
                  </a:p>
                </p:txBody>
              </p:sp>
              <p:sp>
                <p:nvSpPr>
                  <p:cNvPr id="90" name="Google Shape;134;p3">
                    <a:extLst>
                      <a:ext uri="{FF2B5EF4-FFF2-40B4-BE49-F238E27FC236}">
                        <a16:creationId xmlns:a16="http://schemas.microsoft.com/office/drawing/2014/main" id="{B4DC277D-3299-52EC-8C5A-734E0EEF593B}"/>
                      </a:ext>
                    </a:extLst>
                  </p:cNvPr>
                  <p:cNvSpPr/>
                  <p:nvPr/>
                </p:nvSpPr>
                <p:spPr>
                  <a:xfrm>
                    <a:off x="1127028" y="5768483"/>
                    <a:ext cx="2149572" cy="379076"/>
                  </a:xfrm>
                  <a:prstGeom prst="roundRect">
                    <a:avLst>
                      <a:gd name="adj" fmla="val 16667"/>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000" b="0" i="0" u="none" strike="noStrike" cap="none" dirty="0">
                        <a:solidFill>
                          <a:schemeClr val="lt1"/>
                        </a:solidFill>
                        <a:latin typeface="Calibri"/>
                        <a:ea typeface="Calibri"/>
                        <a:cs typeface="Calibri"/>
                        <a:sym typeface="Calibri"/>
                      </a:rPr>
                      <a:t>Diff. Interferogram A</a:t>
                    </a:r>
                    <a:endParaRPr sz="1000" b="0" i="0" u="none" strike="noStrike" cap="none" dirty="0">
                      <a:solidFill>
                        <a:srgbClr val="000000"/>
                      </a:solidFill>
                      <a:latin typeface="Arial"/>
                      <a:ea typeface="Arial"/>
                      <a:cs typeface="Arial"/>
                      <a:sym typeface="Arial"/>
                    </a:endParaRPr>
                  </a:p>
                </p:txBody>
              </p:sp>
            </p:grpSp>
            <p:grpSp>
              <p:nvGrpSpPr>
                <p:cNvPr id="81" name="Google Shape;135;p3">
                  <a:extLst>
                    <a:ext uri="{FF2B5EF4-FFF2-40B4-BE49-F238E27FC236}">
                      <a16:creationId xmlns:a16="http://schemas.microsoft.com/office/drawing/2014/main" id="{4E7C874D-05B9-D55F-6757-8FA41B95EAA0}"/>
                    </a:ext>
                  </a:extLst>
                </p:cNvPr>
                <p:cNvGrpSpPr/>
                <p:nvPr/>
              </p:nvGrpSpPr>
              <p:grpSpPr>
                <a:xfrm>
                  <a:off x="1228629" y="4559300"/>
                  <a:ext cx="1001846" cy="955092"/>
                  <a:chOff x="1228629" y="4559300"/>
                  <a:chExt cx="1001846" cy="955092"/>
                </a:xfrm>
              </p:grpSpPr>
              <p:sp>
                <p:nvSpPr>
                  <p:cNvPr id="82" name="Google Shape;136;p3">
                    <a:extLst>
                      <a:ext uri="{FF2B5EF4-FFF2-40B4-BE49-F238E27FC236}">
                        <a16:creationId xmlns:a16="http://schemas.microsoft.com/office/drawing/2014/main" id="{31568389-D868-9DC4-D840-FCCE9E6A19BA}"/>
                      </a:ext>
                    </a:extLst>
                  </p:cNvPr>
                  <p:cNvSpPr/>
                  <p:nvPr/>
                </p:nvSpPr>
                <p:spPr>
                  <a:xfrm>
                    <a:off x="2003334" y="4917959"/>
                    <a:ext cx="227141" cy="19323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83" name="Google Shape;137;p3">
                    <a:extLst>
                      <a:ext uri="{FF2B5EF4-FFF2-40B4-BE49-F238E27FC236}">
                        <a16:creationId xmlns:a16="http://schemas.microsoft.com/office/drawing/2014/main" id="{983C3A07-3DA6-CCFF-1185-D116FF1492E5}"/>
                      </a:ext>
                    </a:extLst>
                  </p:cNvPr>
                  <p:cNvCxnSpPr>
                    <a:stCxn id="88" idx="3"/>
                    <a:endCxn id="82" idx="2"/>
                  </p:cNvCxnSpPr>
                  <p:nvPr/>
                </p:nvCxnSpPr>
                <p:spPr>
                  <a:xfrm>
                    <a:off x="1228629" y="4774238"/>
                    <a:ext cx="774600" cy="240300"/>
                  </a:xfrm>
                  <a:prstGeom prst="bentConnector3">
                    <a:avLst>
                      <a:gd name="adj1" fmla="val 50000"/>
                    </a:avLst>
                  </a:prstGeom>
                  <a:noFill/>
                  <a:ln w="28575" cap="flat" cmpd="sng">
                    <a:solidFill>
                      <a:schemeClr val="dk1"/>
                    </a:solidFill>
                    <a:prstDash val="solid"/>
                    <a:miter lim="800000"/>
                    <a:headEnd type="none" w="sm" len="sm"/>
                    <a:tailEnd type="triangle" w="med" len="med"/>
                  </a:ln>
                </p:spPr>
              </p:cxnSp>
              <p:cxnSp>
                <p:nvCxnSpPr>
                  <p:cNvPr id="84" name="Google Shape;138;p3">
                    <a:extLst>
                      <a:ext uri="{FF2B5EF4-FFF2-40B4-BE49-F238E27FC236}">
                        <a16:creationId xmlns:a16="http://schemas.microsoft.com/office/drawing/2014/main" id="{A36C49AA-2673-C018-EFAC-B1E788C0C1B6}"/>
                      </a:ext>
                    </a:extLst>
                  </p:cNvPr>
                  <p:cNvCxnSpPr>
                    <a:stCxn id="89" idx="3"/>
                    <a:endCxn id="82" idx="2"/>
                  </p:cNvCxnSpPr>
                  <p:nvPr/>
                </p:nvCxnSpPr>
                <p:spPr>
                  <a:xfrm rot="10800000" flipH="1">
                    <a:off x="1228629" y="5014646"/>
                    <a:ext cx="774600" cy="208800"/>
                  </a:xfrm>
                  <a:prstGeom prst="bentConnector3">
                    <a:avLst>
                      <a:gd name="adj1" fmla="val 50000"/>
                    </a:avLst>
                  </a:prstGeom>
                  <a:noFill/>
                  <a:ln w="28575" cap="flat" cmpd="sng">
                    <a:solidFill>
                      <a:schemeClr val="dk1"/>
                    </a:solidFill>
                    <a:prstDash val="solid"/>
                    <a:miter lim="800000"/>
                    <a:headEnd type="none" w="sm" len="sm"/>
                    <a:tailEnd type="triangle" w="med" len="med"/>
                  </a:ln>
                </p:spPr>
              </p:cxnSp>
              <p:cxnSp>
                <p:nvCxnSpPr>
                  <p:cNvPr id="85" name="Google Shape;139;p3">
                    <a:extLst>
                      <a:ext uri="{FF2B5EF4-FFF2-40B4-BE49-F238E27FC236}">
                        <a16:creationId xmlns:a16="http://schemas.microsoft.com/office/drawing/2014/main" id="{98B331AE-378A-A466-BA98-F239D63D5E72}"/>
                      </a:ext>
                    </a:extLst>
                  </p:cNvPr>
                  <p:cNvCxnSpPr>
                    <a:stCxn id="105" idx="2"/>
                    <a:endCxn id="82" idx="0"/>
                  </p:cNvCxnSpPr>
                  <p:nvPr/>
                </p:nvCxnSpPr>
                <p:spPr>
                  <a:xfrm>
                    <a:off x="2112913" y="4559300"/>
                    <a:ext cx="3900" cy="358800"/>
                  </a:xfrm>
                  <a:prstGeom prst="straightConnector1">
                    <a:avLst/>
                  </a:prstGeom>
                  <a:noFill/>
                  <a:ln w="28575" cap="flat" cmpd="sng">
                    <a:solidFill>
                      <a:schemeClr val="dk1"/>
                    </a:solidFill>
                    <a:prstDash val="solid"/>
                    <a:miter lim="800000"/>
                    <a:headEnd type="none" w="sm" len="sm"/>
                    <a:tailEnd type="triangle" w="med" len="med"/>
                  </a:ln>
                </p:spPr>
              </p:cxnSp>
              <p:cxnSp>
                <p:nvCxnSpPr>
                  <p:cNvPr id="86" name="Google Shape;140;p3">
                    <a:extLst>
                      <a:ext uri="{FF2B5EF4-FFF2-40B4-BE49-F238E27FC236}">
                        <a16:creationId xmlns:a16="http://schemas.microsoft.com/office/drawing/2014/main" id="{BD575A0B-2ED4-036D-2BEC-3F6C2802D3AB}"/>
                      </a:ext>
                    </a:extLst>
                  </p:cNvPr>
                  <p:cNvCxnSpPr>
                    <a:stCxn id="82" idx="4"/>
                    <a:endCxn id="90" idx="0"/>
                  </p:cNvCxnSpPr>
                  <p:nvPr/>
                </p:nvCxnSpPr>
                <p:spPr>
                  <a:xfrm>
                    <a:off x="2116905" y="5111192"/>
                    <a:ext cx="8700" cy="403200"/>
                  </a:xfrm>
                  <a:prstGeom prst="straightConnector1">
                    <a:avLst/>
                  </a:prstGeom>
                  <a:noFill/>
                  <a:ln w="28575" cap="flat" cmpd="sng">
                    <a:solidFill>
                      <a:schemeClr val="dk1"/>
                    </a:solidFill>
                    <a:prstDash val="solid"/>
                    <a:miter lim="800000"/>
                    <a:headEnd type="none" w="sm" len="sm"/>
                    <a:tailEnd type="triangle" w="med" len="med"/>
                  </a:ln>
                </p:spPr>
              </p:cxnSp>
            </p:grpSp>
          </p:grpSp>
          <p:sp>
            <p:nvSpPr>
              <p:cNvPr id="78" name="Google Shape;141;p3">
                <a:extLst>
                  <a:ext uri="{FF2B5EF4-FFF2-40B4-BE49-F238E27FC236}">
                    <a16:creationId xmlns:a16="http://schemas.microsoft.com/office/drawing/2014/main" id="{E06D1962-2E1A-40D6-5116-FC9468C6C470}"/>
                  </a:ext>
                </a:extLst>
              </p:cNvPr>
              <p:cNvSpPr/>
              <p:nvPr/>
            </p:nvSpPr>
            <p:spPr>
              <a:xfrm>
                <a:off x="2835097" y="5352287"/>
                <a:ext cx="1961129" cy="368504"/>
              </a:xfrm>
              <a:prstGeom prst="roundRect">
                <a:avLst>
                  <a:gd name="adj" fmla="val 16667"/>
                </a:avLst>
              </a:prstGeom>
              <a:solidFill>
                <a:schemeClr val="accent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000" b="0" i="0" u="none" strike="noStrike" cap="none" dirty="0">
                    <a:solidFill>
                      <a:schemeClr val="lt1"/>
                    </a:solidFill>
                    <a:latin typeface="Calibri"/>
                    <a:ea typeface="Calibri"/>
                    <a:cs typeface="Calibri"/>
                    <a:sym typeface="Calibri"/>
                  </a:rPr>
                  <a:t>Diff. Interferogram B</a:t>
                </a:r>
                <a:endParaRPr sz="1000" b="0" i="0" u="none" strike="noStrike" cap="none" dirty="0">
                  <a:solidFill>
                    <a:srgbClr val="000000"/>
                  </a:solidFill>
                  <a:latin typeface="Arial"/>
                  <a:ea typeface="Arial"/>
                  <a:cs typeface="Arial"/>
                  <a:sym typeface="Arial"/>
                </a:endParaRPr>
              </a:p>
            </p:txBody>
          </p:sp>
          <p:sp>
            <p:nvSpPr>
              <p:cNvPr id="79" name="Google Shape;142;p3">
                <a:extLst>
                  <a:ext uri="{FF2B5EF4-FFF2-40B4-BE49-F238E27FC236}">
                    <a16:creationId xmlns:a16="http://schemas.microsoft.com/office/drawing/2014/main" id="{B6B814D2-B83A-09EC-114B-01881DFC0CE9}"/>
                  </a:ext>
                </a:extLst>
              </p:cNvPr>
              <p:cNvSpPr/>
              <p:nvPr/>
            </p:nvSpPr>
            <p:spPr>
              <a:xfrm>
                <a:off x="1819251" y="6373930"/>
                <a:ext cx="1961129" cy="368504"/>
              </a:xfrm>
              <a:prstGeom prst="roundRect">
                <a:avLst>
                  <a:gd name="adj" fmla="val 16667"/>
                </a:avLst>
              </a:prstGeom>
              <a:solidFill>
                <a:srgbClr val="FF00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lt1"/>
                    </a:solidFill>
                    <a:latin typeface="Calibri"/>
                    <a:ea typeface="Calibri"/>
                    <a:cs typeface="Calibri"/>
                    <a:sym typeface="Calibri"/>
                  </a:rPr>
                  <a:t>Double Difference</a:t>
                </a:r>
                <a:endParaRPr sz="1200" b="0" i="0" u="none" strike="noStrike" cap="none" dirty="0">
                  <a:solidFill>
                    <a:srgbClr val="000000"/>
                  </a:solidFill>
                  <a:latin typeface="Arial"/>
                  <a:ea typeface="Arial"/>
                  <a:cs typeface="Arial"/>
                  <a:sym typeface="Arial"/>
                </a:endParaRPr>
              </a:p>
            </p:txBody>
          </p:sp>
        </p:grpSp>
        <p:grpSp>
          <p:nvGrpSpPr>
            <p:cNvPr id="72" name="Google Shape;143;p3">
              <a:extLst>
                <a:ext uri="{FF2B5EF4-FFF2-40B4-BE49-F238E27FC236}">
                  <a16:creationId xmlns:a16="http://schemas.microsoft.com/office/drawing/2014/main" id="{77007BE0-38CD-9A44-6922-55D02DF1D924}"/>
                </a:ext>
              </a:extLst>
            </p:cNvPr>
            <p:cNvGrpSpPr/>
            <p:nvPr/>
          </p:nvGrpSpPr>
          <p:grpSpPr>
            <a:xfrm>
              <a:off x="1842933" y="5714794"/>
              <a:ext cx="1972729" cy="658997"/>
              <a:chOff x="1842933" y="5714794"/>
              <a:chExt cx="1972729" cy="658997"/>
            </a:xfrm>
          </p:grpSpPr>
          <p:sp>
            <p:nvSpPr>
              <p:cNvPr id="73" name="Google Shape;144;p3">
                <a:extLst>
                  <a:ext uri="{FF2B5EF4-FFF2-40B4-BE49-F238E27FC236}">
                    <a16:creationId xmlns:a16="http://schemas.microsoft.com/office/drawing/2014/main" id="{5D9500E0-7EE8-43F1-ED26-EF8293385DFB}"/>
                  </a:ext>
                </a:extLst>
              </p:cNvPr>
              <p:cNvSpPr/>
              <p:nvPr/>
            </p:nvSpPr>
            <p:spPr>
              <a:xfrm>
                <a:off x="2685985" y="5996358"/>
                <a:ext cx="227141" cy="193233"/>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74" name="Google Shape;145;p3">
                <a:extLst>
                  <a:ext uri="{FF2B5EF4-FFF2-40B4-BE49-F238E27FC236}">
                    <a16:creationId xmlns:a16="http://schemas.microsoft.com/office/drawing/2014/main" id="{63999BEA-C6F0-9117-B8A1-27252F89EF77}"/>
                  </a:ext>
                </a:extLst>
              </p:cNvPr>
              <p:cNvCxnSpPr>
                <a:stCxn id="90" idx="2"/>
                <a:endCxn id="73" idx="0"/>
              </p:cNvCxnSpPr>
              <p:nvPr/>
            </p:nvCxnSpPr>
            <p:spPr>
              <a:xfrm rot="-5400000" flipH="1">
                <a:off x="2180433" y="5377294"/>
                <a:ext cx="281700" cy="956700"/>
              </a:xfrm>
              <a:prstGeom prst="bentConnector3">
                <a:avLst>
                  <a:gd name="adj1" fmla="val 50000"/>
                </a:avLst>
              </a:prstGeom>
              <a:noFill/>
              <a:ln w="28575" cap="flat" cmpd="sng">
                <a:solidFill>
                  <a:schemeClr val="dk1"/>
                </a:solidFill>
                <a:prstDash val="solid"/>
                <a:miter lim="800000"/>
                <a:headEnd type="none" w="sm" len="sm"/>
                <a:tailEnd type="triangle" w="med" len="med"/>
              </a:ln>
            </p:spPr>
          </p:cxnSp>
          <p:cxnSp>
            <p:nvCxnSpPr>
              <p:cNvPr id="75" name="Google Shape;146;p3">
                <a:extLst>
                  <a:ext uri="{FF2B5EF4-FFF2-40B4-BE49-F238E27FC236}">
                    <a16:creationId xmlns:a16="http://schemas.microsoft.com/office/drawing/2014/main" id="{F060EE28-7732-2D28-534D-9FC6DF16FFAF}"/>
                  </a:ext>
                </a:extLst>
              </p:cNvPr>
              <p:cNvCxnSpPr>
                <a:stCxn id="78" idx="2"/>
                <a:endCxn id="73" idx="0"/>
              </p:cNvCxnSpPr>
              <p:nvPr/>
            </p:nvCxnSpPr>
            <p:spPr>
              <a:xfrm rot="5400000">
                <a:off x="3169762" y="5350591"/>
                <a:ext cx="275700" cy="1016100"/>
              </a:xfrm>
              <a:prstGeom prst="bentConnector3">
                <a:avLst>
                  <a:gd name="adj1" fmla="val 50000"/>
                </a:avLst>
              </a:prstGeom>
              <a:noFill/>
              <a:ln w="28575" cap="flat" cmpd="sng">
                <a:solidFill>
                  <a:schemeClr val="dk1"/>
                </a:solidFill>
                <a:prstDash val="solid"/>
                <a:miter lim="800000"/>
                <a:headEnd type="none" w="sm" len="sm"/>
                <a:tailEnd type="triangle" w="med" len="med"/>
              </a:ln>
            </p:spPr>
          </p:cxnSp>
          <p:cxnSp>
            <p:nvCxnSpPr>
              <p:cNvPr id="76" name="Google Shape;147;p3">
                <a:extLst>
                  <a:ext uri="{FF2B5EF4-FFF2-40B4-BE49-F238E27FC236}">
                    <a16:creationId xmlns:a16="http://schemas.microsoft.com/office/drawing/2014/main" id="{3091CEF6-8729-AE2A-43EB-788DD34A9CF7}"/>
                  </a:ext>
                </a:extLst>
              </p:cNvPr>
              <p:cNvCxnSpPr>
                <a:stCxn id="73" idx="4"/>
                <a:endCxn id="79" idx="0"/>
              </p:cNvCxnSpPr>
              <p:nvPr/>
            </p:nvCxnSpPr>
            <p:spPr>
              <a:xfrm>
                <a:off x="2799556" y="6189591"/>
                <a:ext cx="300" cy="184200"/>
              </a:xfrm>
              <a:prstGeom prst="straightConnector1">
                <a:avLst/>
              </a:prstGeom>
              <a:noFill/>
              <a:ln w="28575" cap="flat" cmpd="sng">
                <a:solidFill>
                  <a:schemeClr val="dk1"/>
                </a:solidFill>
                <a:prstDash val="solid"/>
                <a:miter lim="800000"/>
                <a:headEnd type="none" w="sm" len="sm"/>
                <a:tailEnd type="triangle" w="med" len="med"/>
              </a:ln>
            </p:spPr>
          </p:cxnSp>
        </p:grpSp>
      </p:grpSp>
      <p:sp>
        <p:nvSpPr>
          <p:cNvPr id="107" name="Google Shape;106;p3">
            <a:extLst>
              <a:ext uri="{FF2B5EF4-FFF2-40B4-BE49-F238E27FC236}">
                <a16:creationId xmlns:a16="http://schemas.microsoft.com/office/drawing/2014/main" id="{7C34CF75-20D2-7090-0D46-D88CCB271A8A}"/>
              </a:ext>
            </a:extLst>
          </p:cNvPr>
          <p:cNvSpPr txBox="1">
            <a:spLocks/>
          </p:cNvSpPr>
          <p:nvPr/>
        </p:nvSpPr>
        <p:spPr>
          <a:xfrm>
            <a:off x="0" y="17215479"/>
            <a:ext cx="10515600" cy="591805"/>
          </a:xfrm>
          <a:prstGeom prst="rect">
            <a:avLst/>
          </a:prstGeom>
          <a:noFill/>
          <a:ln>
            <a:noFill/>
          </a:ln>
        </p:spPr>
        <p:txBody>
          <a:bodyPr spcFirstLastPara="1" vert="horz" wrap="square" lIns="91425" tIns="45700" rIns="91425" bIns="45700" rtlCol="0" anchor="ctr" anchorCtr="0">
            <a:norm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pPr algn="l">
              <a:spcBef>
                <a:spcPts val="0"/>
              </a:spcBef>
              <a:buClr>
                <a:schemeClr val="dk1"/>
              </a:buClr>
              <a:buSzPts val="2400"/>
              <a:buFont typeface="Calibri"/>
              <a:buNone/>
            </a:pPr>
            <a:r>
              <a:rPr lang="en-US" sz="2200" b="1" dirty="0">
                <a:latin typeface="Arial" panose="020B0604020202020204" pitchFamily="34" charset="0"/>
                <a:ea typeface="Calibri"/>
                <a:cs typeface="Arial" panose="020B0604020202020204" pitchFamily="34" charset="0"/>
                <a:sym typeface="Calibri"/>
              </a:rPr>
              <a:t>Interferometric Processing:</a:t>
            </a:r>
            <a:endParaRPr lang="en-US" sz="2200" dirty="0">
              <a:latin typeface="Arial" panose="020B0604020202020204" pitchFamily="34" charset="0"/>
              <a:cs typeface="Arial" panose="020B0604020202020204" pitchFamily="34" charset="0"/>
            </a:endParaRPr>
          </a:p>
        </p:txBody>
      </p:sp>
      <p:pic>
        <p:nvPicPr>
          <p:cNvPr id="110" name="Picture 109" descr="A picture containing text&#10;&#10;Description automatically generated">
            <a:extLst>
              <a:ext uri="{FF2B5EF4-FFF2-40B4-BE49-F238E27FC236}">
                <a16:creationId xmlns:a16="http://schemas.microsoft.com/office/drawing/2014/main" id="{86BEA86B-9E32-AC08-8723-FF559AAD2A33}"/>
              </a:ext>
            </a:extLst>
          </p:cNvPr>
          <p:cNvPicPr>
            <a:picLocks noChangeAspect="1"/>
          </p:cNvPicPr>
          <p:nvPr/>
        </p:nvPicPr>
        <p:blipFill>
          <a:blip r:embed="rId6"/>
          <a:stretch>
            <a:fillRect/>
          </a:stretch>
        </p:blipFill>
        <p:spPr>
          <a:xfrm>
            <a:off x="4566783" y="17598166"/>
            <a:ext cx="3850464" cy="4356817"/>
          </a:xfrm>
          <a:prstGeom prst="rect">
            <a:avLst/>
          </a:prstGeom>
        </p:spPr>
      </p:pic>
      <p:sp>
        <p:nvSpPr>
          <p:cNvPr id="116" name="Google Shape;106;p3">
            <a:extLst>
              <a:ext uri="{FF2B5EF4-FFF2-40B4-BE49-F238E27FC236}">
                <a16:creationId xmlns:a16="http://schemas.microsoft.com/office/drawing/2014/main" id="{8A539AEA-F380-33C5-B692-78FB713EE9AB}"/>
              </a:ext>
            </a:extLst>
          </p:cNvPr>
          <p:cNvSpPr txBox="1">
            <a:spLocks/>
          </p:cNvSpPr>
          <p:nvPr/>
        </p:nvSpPr>
        <p:spPr>
          <a:xfrm>
            <a:off x="70750" y="22783696"/>
            <a:ext cx="8346497" cy="591805"/>
          </a:xfrm>
          <a:prstGeom prst="rect">
            <a:avLst/>
          </a:prstGeom>
          <a:noFill/>
          <a:ln>
            <a:noFill/>
          </a:ln>
        </p:spPr>
        <p:txBody>
          <a:bodyPr spcFirstLastPara="1" vert="horz" wrap="square" lIns="91425" tIns="45700" rIns="91425" bIns="45700" rtlCol="0" anchor="ctr" anchorCtr="0">
            <a:normAutofit/>
          </a:bodyPr>
          <a:lstStyle>
            <a:lvl1pPr algn="ctr" defTabSz="2194560" rtl="0" eaLnBrk="1" latinLnBrk="0" hangingPunct="1">
              <a:lnSpc>
                <a:spcPct val="90000"/>
              </a:lnSpc>
              <a:spcBef>
                <a:spcPct val="0"/>
              </a:spcBef>
              <a:buNone/>
              <a:defRPr sz="14400" kern="1200">
                <a:solidFill>
                  <a:schemeClr val="tx1"/>
                </a:solidFill>
                <a:latin typeface="+mj-lt"/>
                <a:ea typeface="+mj-ea"/>
                <a:cs typeface="+mj-cs"/>
              </a:defRPr>
            </a:lvl1pPr>
          </a:lstStyle>
          <a:p>
            <a:pPr algn="l">
              <a:spcBef>
                <a:spcPts val="0"/>
              </a:spcBef>
              <a:buClr>
                <a:schemeClr val="dk1"/>
              </a:buClr>
              <a:buSzPts val="2400"/>
              <a:buFont typeface="Calibri"/>
              <a:buNone/>
            </a:pPr>
            <a:r>
              <a:rPr lang="en-US" sz="2200" b="1" dirty="0">
                <a:latin typeface="Arial" panose="020B0604020202020204" pitchFamily="34" charset="0"/>
                <a:ea typeface="Calibri"/>
                <a:cs typeface="Arial" panose="020B0604020202020204" pitchFamily="34" charset="0"/>
                <a:sym typeface="Calibri"/>
              </a:rPr>
              <a:t>Submarine Melt rates Estimation in a Lagrangian Framework:</a:t>
            </a:r>
            <a:endParaRPr lang="en-US" sz="2200" dirty="0">
              <a:latin typeface="Arial" panose="020B0604020202020204" pitchFamily="34" charset="0"/>
              <a:cs typeface="Arial" panose="020B0604020202020204" pitchFamily="34" charset="0"/>
            </a:endParaRPr>
          </a:p>
        </p:txBody>
      </p:sp>
      <p:sp>
        <p:nvSpPr>
          <p:cNvPr id="118" name="Google Shape;154;p3">
            <a:extLst>
              <a:ext uri="{FF2B5EF4-FFF2-40B4-BE49-F238E27FC236}">
                <a16:creationId xmlns:a16="http://schemas.microsoft.com/office/drawing/2014/main" id="{A02B7205-748F-24ED-67B4-955C9AA92F15}"/>
              </a:ext>
            </a:extLst>
          </p:cNvPr>
          <p:cNvSpPr/>
          <p:nvPr/>
        </p:nvSpPr>
        <p:spPr>
          <a:xfrm>
            <a:off x="3269465" y="19427534"/>
            <a:ext cx="823390" cy="735405"/>
          </a:xfrm>
          <a:prstGeom prst="stripedRightArrow">
            <a:avLst>
              <a:gd name="adj1" fmla="val 50000"/>
              <a:gd name="adj2" fmla="val 50000"/>
            </a:avLst>
          </a:prstGeom>
          <a:solidFill>
            <a:srgbClr val="FF0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21AF7005-F5A7-CA5E-5941-80CF9480B900}"/>
                  </a:ext>
                </a:extLst>
              </p:cNvPr>
              <p:cNvSpPr txBox="1"/>
              <p:nvPr/>
            </p:nvSpPr>
            <p:spPr>
              <a:xfrm>
                <a:off x="461929" y="23396167"/>
                <a:ext cx="7454713" cy="653128"/>
              </a:xfrm>
              <a:prstGeom prst="rect">
                <a:avLst/>
              </a:prstGeom>
              <a:noFill/>
            </p:spPr>
            <p:txBody>
              <a:bodyPr wrap="square" lIns="0" tIns="0" rIns="0" bIns="0" rtlCol="0">
                <a:spAutoFit/>
              </a:bodyPr>
              <a:lstStyle/>
              <a:p>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𝑏</m:t>
                        </m:r>
                      </m:e>
                    </m:acc>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𝐷h</m:t>
                            </m:r>
                          </m:num>
                          <m:den>
                            <m:r>
                              <a:rPr lang="en-US" sz="2400" b="0" i="1" smtClean="0">
                                <a:latin typeface="Cambria Math" panose="02040503050406030204" pitchFamily="18" charset="0"/>
                              </a:rPr>
                              <m:t>𝐷𝑡</m:t>
                            </m:r>
                          </m:den>
                        </m:f>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𝑑</m:t>
                            </m:r>
                          </m:e>
                        </m:d>
                        <m:d>
                          <m:dPr>
                            <m:ctrlPr>
                              <a:rPr lang="en-US" sz="2400" b="0" i="1" smtClean="0">
                                <a:latin typeface="Cambria Math" panose="02040503050406030204" pitchFamily="18" charset="0"/>
                              </a:rPr>
                            </m:ctrlPr>
                          </m:dPr>
                          <m:e>
                            <m:r>
                              <a:rPr lang="en-US" sz="2400" b="0" i="0"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𝑢</m:t>
                                </m:r>
                              </m:e>
                            </m:acc>
                          </m:e>
                        </m:d>
                      </m:e>
                    </m:d>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𝑤</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rPr>
                                  <m:t>𝑤</m:t>
                                </m:r>
                              </m:sub>
                            </m:sSub>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𝜌</m:t>
                                </m:r>
                              </m:e>
                              <m:sub>
                                <m:r>
                                  <a:rPr lang="en-US" sz="2400" b="0" i="1" smtClean="0">
                                    <a:latin typeface="Cambria Math" panose="02040503050406030204" pitchFamily="18" charset="0"/>
                                    <a:ea typeface="Cambria Math" panose="02040503050406030204" pitchFamily="18" charset="0"/>
                                  </a:rPr>
                                  <m:t>𝑖</m:t>
                                </m:r>
                              </m:sub>
                            </m:sSub>
                          </m:den>
                        </m:f>
                      </m:e>
                    </m:d>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𝑎</m:t>
                        </m:r>
                        <m:r>
                          <a:rPr lang="en-US" sz="2400" b="0" i="1" smtClean="0">
                            <a:latin typeface="Cambria Math" panose="02040503050406030204" pitchFamily="18" charset="0"/>
                          </a:rPr>
                          <m:t> </m:t>
                        </m:r>
                      </m:e>
                    </m:acc>
                  </m:oMath>
                </a14:m>
                <a:r>
                  <a:rPr lang="en-US" sz="2400" dirty="0"/>
                  <a:t>       (1) </a:t>
                </a:r>
              </a:p>
            </p:txBody>
          </p:sp>
        </mc:Choice>
        <mc:Fallback xmlns="">
          <p:sp>
            <p:nvSpPr>
              <p:cNvPr id="119" name="TextBox 118">
                <a:extLst>
                  <a:ext uri="{FF2B5EF4-FFF2-40B4-BE49-F238E27FC236}">
                    <a16:creationId xmlns:a16="http://schemas.microsoft.com/office/drawing/2014/main" id="{21AF7005-F5A7-CA5E-5941-80CF9480B900}"/>
                  </a:ext>
                </a:extLst>
              </p:cNvPr>
              <p:cNvSpPr txBox="1">
                <a:spLocks noRot="1" noChangeAspect="1" noMove="1" noResize="1" noEditPoints="1" noAdjustHandles="1" noChangeArrowheads="1" noChangeShapeType="1" noTextEdit="1"/>
              </p:cNvSpPr>
              <p:nvPr/>
            </p:nvSpPr>
            <p:spPr>
              <a:xfrm>
                <a:off x="461929" y="23396167"/>
                <a:ext cx="7454713" cy="653128"/>
              </a:xfrm>
              <a:prstGeom prst="rect">
                <a:avLst/>
              </a:prstGeom>
              <a:blipFill>
                <a:blip r:embed="rId7"/>
                <a:stretch>
                  <a:fillRect l="-1531" b="-15385"/>
                </a:stretch>
              </a:blipFill>
            </p:spPr>
            <p:txBody>
              <a:bodyPr/>
              <a:lstStyle/>
              <a:p>
                <a:r>
                  <a:rPr lang="en-US">
                    <a:noFill/>
                  </a:rPr>
                  <a:t> </a:t>
                </a:r>
              </a:p>
            </p:txBody>
          </p:sp>
        </mc:Fallback>
      </mc:AlternateContent>
      <p:grpSp>
        <p:nvGrpSpPr>
          <p:cNvPr id="129" name="Group 128">
            <a:extLst>
              <a:ext uri="{FF2B5EF4-FFF2-40B4-BE49-F238E27FC236}">
                <a16:creationId xmlns:a16="http://schemas.microsoft.com/office/drawing/2014/main" id="{19CA2101-5592-495B-8CFA-785D82DB55ED}"/>
              </a:ext>
            </a:extLst>
          </p:cNvPr>
          <p:cNvGrpSpPr/>
          <p:nvPr/>
        </p:nvGrpSpPr>
        <p:grpSpPr>
          <a:xfrm>
            <a:off x="13345541" y="8548203"/>
            <a:ext cx="8529415" cy="6168599"/>
            <a:chOff x="13918387" y="8548201"/>
            <a:chExt cx="7956569" cy="5644288"/>
          </a:xfrm>
        </p:grpSpPr>
        <p:pic>
          <p:nvPicPr>
            <p:cNvPr id="121" name="Picture 120" descr="Map&#10;&#10;Description automatically generated with medium confidence">
              <a:extLst>
                <a:ext uri="{FF2B5EF4-FFF2-40B4-BE49-F238E27FC236}">
                  <a16:creationId xmlns:a16="http://schemas.microsoft.com/office/drawing/2014/main" id="{16D21120-54EA-68F8-A8C1-7A465A4EBDBB}"/>
                </a:ext>
              </a:extLst>
            </p:cNvPr>
            <p:cNvPicPr>
              <a:picLocks noChangeAspect="1"/>
            </p:cNvPicPr>
            <p:nvPr/>
          </p:nvPicPr>
          <p:blipFill>
            <a:blip r:embed="rId8"/>
            <a:stretch>
              <a:fillRect/>
            </a:stretch>
          </p:blipFill>
          <p:spPr>
            <a:xfrm>
              <a:off x="13918387" y="8553121"/>
              <a:ext cx="3932339" cy="2782094"/>
            </a:xfrm>
            <a:prstGeom prst="rect">
              <a:avLst/>
            </a:prstGeom>
          </p:spPr>
        </p:pic>
        <p:pic>
          <p:nvPicPr>
            <p:cNvPr id="123" name="Picture 122" descr="A picture containing text&#10;&#10;Description automatically generated">
              <a:extLst>
                <a:ext uri="{FF2B5EF4-FFF2-40B4-BE49-F238E27FC236}">
                  <a16:creationId xmlns:a16="http://schemas.microsoft.com/office/drawing/2014/main" id="{BB99E406-6B14-5F77-96EB-D7EEF0FE4811}"/>
                </a:ext>
              </a:extLst>
            </p:cNvPr>
            <p:cNvPicPr>
              <a:picLocks noChangeAspect="1"/>
            </p:cNvPicPr>
            <p:nvPr/>
          </p:nvPicPr>
          <p:blipFill>
            <a:blip r:embed="rId9"/>
            <a:stretch>
              <a:fillRect/>
            </a:stretch>
          </p:blipFill>
          <p:spPr>
            <a:xfrm>
              <a:off x="17930135" y="8553121"/>
              <a:ext cx="3932338" cy="2782094"/>
            </a:xfrm>
            <a:prstGeom prst="rect">
              <a:avLst/>
            </a:prstGeom>
          </p:spPr>
        </p:pic>
        <p:pic>
          <p:nvPicPr>
            <p:cNvPr id="125" name="Picture 124" descr="A picture containing chart&#10;&#10;Description automatically generated">
              <a:extLst>
                <a:ext uri="{FF2B5EF4-FFF2-40B4-BE49-F238E27FC236}">
                  <a16:creationId xmlns:a16="http://schemas.microsoft.com/office/drawing/2014/main" id="{4353DB9C-4134-DDF0-C0D2-2CA5425C7836}"/>
                </a:ext>
              </a:extLst>
            </p:cNvPr>
            <p:cNvPicPr>
              <a:picLocks noChangeAspect="1"/>
            </p:cNvPicPr>
            <p:nvPr/>
          </p:nvPicPr>
          <p:blipFill>
            <a:blip r:embed="rId10"/>
            <a:stretch>
              <a:fillRect/>
            </a:stretch>
          </p:blipFill>
          <p:spPr>
            <a:xfrm>
              <a:off x="13918387" y="11410396"/>
              <a:ext cx="3932339" cy="2782095"/>
            </a:xfrm>
            <a:prstGeom prst="rect">
              <a:avLst/>
            </a:prstGeom>
          </p:spPr>
        </p:pic>
        <p:sp>
          <p:nvSpPr>
            <p:cNvPr id="126" name="TextBox 125">
              <a:extLst>
                <a:ext uri="{FF2B5EF4-FFF2-40B4-BE49-F238E27FC236}">
                  <a16:creationId xmlns:a16="http://schemas.microsoft.com/office/drawing/2014/main" id="{9F7EAF02-C13F-4084-1134-4A916E1F370F}"/>
                </a:ext>
              </a:extLst>
            </p:cNvPr>
            <p:cNvSpPr txBox="1"/>
            <p:nvPr/>
          </p:nvSpPr>
          <p:spPr>
            <a:xfrm>
              <a:off x="17325793" y="8583721"/>
              <a:ext cx="524933" cy="366102"/>
            </a:xfrm>
            <a:prstGeom prst="rect">
              <a:avLst/>
            </a:prstGeom>
            <a:noFill/>
          </p:spPr>
          <p:txBody>
            <a:bodyPr wrap="square" rtlCol="0">
              <a:spAutoFit/>
            </a:bodyPr>
            <a:lstStyle/>
            <a:p>
              <a:pPr algn="ctr"/>
              <a:r>
                <a:rPr lang="en-US" sz="2000" b="1" dirty="0"/>
                <a:t>(b)</a:t>
              </a:r>
            </a:p>
          </p:txBody>
        </p:sp>
        <p:sp>
          <p:nvSpPr>
            <p:cNvPr id="127" name="TextBox 126">
              <a:extLst>
                <a:ext uri="{FF2B5EF4-FFF2-40B4-BE49-F238E27FC236}">
                  <a16:creationId xmlns:a16="http://schemas.microsoft.com/office/drawing/2014/main" id="{3B7D6DA4-30A7-65E6-1D92-FC42260251C4}"/>
                </a:ext>
              </a:extLst>
            </p:cNvPr>
            <p:cNvSpPr txBox="1"/>
            <p:nvPr/>
          </p:nvSpPr>
          <p:spPr>
            <a:xfrm>
              <a:off x="21350022" y="8548203"/>
              <a:ext cx="524933" cy="366102"/>
            </a:xfrm>
            <a:prstGeom prst="rect">
              <a:avLst/>
            </a:prstGeom>
            <a:noFill/>
          </p:spPr>
          <p:txBody>
            <a:bodyPr wrap="square" rtlCol="0">
              <a:spAutoFit/>
            </a:bodyPr>
            <a:lstStyle/>
            <a:p>
              <a:pPr algn="ctr"/>
              <a:r>
                <a:rPr lang="en-US" sz="2000" b="1" dirty="0"/>
                <a:t>(c)</a:t>
              </a:r>
            </a:p>
          </p:txBody>
        </p:sp>
        <p:sp>
          <p:nvSpPr>
            <p:cNvPr id="128" name="TextBox 127">
              <a:extLst>
                <a:ext uri="{FF2B5EF4-FFF2-40B4-BE49-F238E27FC236}">
                  <a16:creationId xmlns:a16="http://schemas.microsoft.com/office/drawing/2014/main" id="{A0BABB25-D408-C8D3-E877-512A7602C893}"/>
                </a:ext>
              </a:extLst>
            </p:cNvPr>
            <p:cNvSpPr txBox="1"/>
            <p:nvPr/>
          </p:nvSpPr>
          <p:spPr>
            <a:xfrm>
              <a:off x="17405202" y="11422990"/>
              <a:ext cx="524933" cy="366102"/>
            </a:xfrm>
            <a:prstGeom prst="rect">
              <a:avLst/>
            </a:prstGeom>
            <a:noFill/>
          </p:spPr>
          <p:txBody>
            <a:bodyPr wrap="square" rtlCol="0">
              <a:spAutoFit/>
            </a:bodyPr>
            <a:lstStyle/>
            <a:p>
              <a:pPr algn="ctr"/>
              <a:r>
                <a:rPr lang="en-US" sz="2000" b="1" dirty="0"/>
                <a:t>(d)</a:t>
              </a:r>
            </a:p>
          </p:txBody>
        </p:sp>
      </p:grpSp>
      <p:grpSp>
        <p:nvGrpSpPr>
          <p:cNvPr id="132" name="Group 131">
            <a:extLst>
              <a:ext uri="{FF2B5EF4-FFF2-40B4-BE49-F238E27FC236}">
                <a16:creationId xmlns:a16="http://schemas.microsoft.com/office/drawing/2014/main" id="{D5C6203A-E4EC-4E76-D1B8-E5A030C13126}"/>
              </a:ext>
            </a:extLst>
          </p:cNvPr>
          <p:cNvGrpSpPr/>
          <p:nvPr/>
        </p:nvGrpSpPr>
        <p:grpSpPr>
          <a:xfrm>
            <a:off x="8727204" y="23549732"/>
            <a:ext cx="13173632" cy="802449"/>
            <a:chOff x="8687942" y="20227616"/>
            <a:chExt cx="13173632" cy="802449"/>
          </a:xfrm>
        </p:grpSpPr>
        <p:sp>
          <p:nvSpPr>
            <p:cNvPr id="130" name="Rectangle 129">
              <a:extLst>
                <a:ext uri="{FF2B5EF4-FFF2-40B4-BE49-F238E27FC236}">
                  <a16:creationId xmlns:a16="http://schemas.microsoft.com/office/drawing/2014/main" id="{C4A6E196-E59C-D49C-086D-0286C2900641}"/>
                </a:ext>
              </a:extLst>
            </p:cNvPr>
            <p:cNvSpPr/>
            <p:nvPr/>
          </p:nvSpPr>
          <p:spPr>
            <a:xfrm>
              <a:off x="8687942" y="20227616"/>
              <a:ext cx="13173632" cy="8024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31" name="TextBox 130">
              <a:extLst>
                <a:ext uri="{FF2B5EF4-FFF2-40B4-BE49-F238E27FC236}">
                  <a16:creationId xmlns:a16="http://schemas.microsoft.com/office/drawing/2014/main" id="{3EAEDA92-7F49-1903-40E7-9CBA382EF5C0}"/>
                </a:ext>
              </a:extLst>
            </p:cNvPr>
            <p:cNvSpPr txBox="1"/>
            <p:nvPr/>
          </p:nvSpPr>
          <p:spPr>
            <a:xfrm>
              <a:off x="8791669" y="20285480"/>
              <a:ext cx="6415169"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Conclusions</a:t>
              </a:r>
            </a:p>
          </p:txBody>
        </p:sp>
      </p:grpSp>
      <p:graphicFrame>
        <p:nvGraphicFramePr>
          <p:cNvPr id="133" name="Table 133">
            <a:extLst>
              <a:ext uri="{FF2B5EF4-FFF2-40B4-BE49-F238E27FC236}">
                <a16:creationId xmlns:a16="http://schemas.microsoft.com/office/drawing/2014/main" id="{9DF5EC40-F7D9-843A-0DD4-692356128E8B}"/>
              </a:ext>
            </a:extLst>
          </p:cNvPr>
          <p:cNvGraphicFramePr>
            <a:graphicFrameLocks noGrp="1"/>
          </p:cNvGraphicFramePr>
          <p:nvPr>
            <p:extLst>
              <p:ext uri="{D42A27DB-BD31-4B8C-83A1-F6EECF244321}">
                <p14:modId xmlns:p14="http://schemas.microsoft.com/office/powerpoint/2010/main" val="2175750822"/>
              </p:ext>
            </p:extLst>
          </p:nvPr>
        </p:nvGraphicFramePr>
        <p:xfrm>
          <a:off x="17626674" y="11687644"/>
          <a:ext cx="4209394" cy="3026765"/>
        </p:xfrm>
        <a:graphic>
          <a:graphicData uri="http://schemas.openxmlformats.org/drawingml/2006/table">
            <a:tbl>
              <a:tblPr firstRow="1" bandRow="1">
                <a:tableStyleId>{912C8C85-51F0-491E-9774-3900AFEF0FD7}</a:tableStyleId>
              </a:tblPr>
              <a:tblGrid>
                <a:gridCol w="2104697">
                  <a:extLst>
                    <a:ext uri="{9D8B030D-6E8A-4147-A177-3AD203B41FA5}">
                      <a16:colId xmlns:a16="http://schemas.microsoft.com/office/drawing/2014/main" val="2730696181"/>
                    </a:ext>
                  </a:extLst>
                </a:gridCol>
                <a:gridCol w="2104697">
                  <a:extLst>
                    <a:ext uri="{9D8B030D-6E8A-4147-A177-3AD203B41FA5}">
                      <a16:colId xmlns:a16="http://schemas.microsoft.com/office/drawing/2014/main" val="1574129154"/>
                    </a:ext>
                  </a:extLst>
                </a:gridCol>
              </a:tblGrid>
              <a:tr h="605353">
                <a:tc>
                  <a:txBody>
                    <a:bodyPr/>
                    <a:lstStyle/>
                    <a:p>
                      <a:r>
                        <a:rPr lang="en-US" sz="2200" b="1" dirty="0"/>
                        <a:t>Sensor</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100" b="1" dirty="0"/>
                        <a:t>Data Coverage</a:t>
                      </a:r>
                      <a:endParaRPr lang="en-US" sz="2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998070"/>
                  </a:ext>
                </a:extLst>
              </a:tr>
              <a:tr h="605353">
                <a:tc>
                  <a:txBody>
                    <a:bodyPr/>
                    <a:lstStyle/>
                    <a:p>
                      <a:r>
                        <a:rPr lang="en-US" sz="2200" b="1" dirty="0"/>
                        <a:t>ERS-1/2</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1996, 2011</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774740"/>
                  </a:ext>
                </a:extLst>
              </a:tr>
              <a:tr h="605353">
                <a:tc>
                  <a:txBody>
                    <a:bodyPr/>
                    <a:lstStyle/>
                    <a:p>
                      <a:r>
                        <a:rPr lang="en-US" sz="2200" b="1" dirty="0"/>
                        <a:t>Sentinel-1ab</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2013 - 2018</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061695"/>
                  </a:ext>
                </a:extLst>
              </a:tr>
              <a:tr h="605353">
                <a:tc>
                  <a:txBody>
                    <a:bodyPr/>
                    <a:lstStyle/>
                    <a:p>
                      <a:r>
                        <a:rPr lang="en-US" sz="2100" b="1" dirty="0"/>
                        <a:t>Cosmo-</a:t>
                      </a:r>
                      <a:r>
                        <a:rPr lang="en-US" sz="2100" b="1" dirty="0" err="1"/>
                        <a:t>SkyMed</a:t>
                      </a:r>
                      <a:endParaRPr lang="en-US" sz="2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2013, 2020 - 2021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932032"/>
                  </a:ext>
                </a:extLst>
              </a:tr>
              <a:tr h="605353">
                <a:tc>
                  <a:txBody>
                    <a:bodyPr/>
                    <a:lstStyle/>
                    <a:p>
                      <a:r>
                        <a:rPr lang="en-US" sz="2200" b="1" dirty="0"/>
                        <a:t>ICEYE-X6</a:t>
                      </a: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2021 - 2022</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6636604"/>
                  </a:ext>
                </a:extLst>
              </a:tr>
            </a:tbl>
          </a:graphicData>
        </a:graphic>
      </p:graphicFrame>
      <p:sp>
        <p:nvSpPr>
          <p:cNvPr id="134" name="TextBox 133">
            <a:extLst>
              <a:ext uri="{FF2B5EF4-FFF2-40B4-BE49-F238E27FC236}">
                <a16:creationId xmlns:a16="http://schemas.microsoft.com/office/drawing/2014/main" id="{FE9A8B24-6667-4382-1F24-10F8B4B65297}"/>
              </a:ext>
            </a:extLst>
          </p:cNvPr>
          <p:cNvSpPr txBox="1"/>
          <p:nvPr/>
        </p:nvSpPr>
        <p:spPr>
          <a:xfrm>
            <a:off x="8662588" y="14826211"/>
            <a:ext cx="13173480" cy="1169551"/>
          </a:xfrm>
          <a:prstGeom prst="rect">
            <a:avLst/>
          </a:prstGeom>
          <a:noFill/>
        </p:spPr>
        <p:txBody>
          <a:bodyPr wrap="square" rtlCol="0">
            <a:spAutoFit/>
          </a:bodyPr>
          <a:lstStyle/>
          <a:p>
            <a:pPr algn="just"/>
            <a:r>
              <a:rPr lang="en-US" sz="1750" b="1" dirty="0">
                <a:latin typeface="Arial" panose="020B0604020202020204" pitchFamily="34" charset="0"/>
                <a:cs typeface="Arial" panose="020B0604020202020204" pitchFamily="34" charset="0"/>
              </a:rPr>
              <a:t>Figure 2: (a) </a:t>
            </a:r>
            <a:r>
              <a:rPr lang="en-US" sz="1750" dirty="0">
                <a:latin typeface="Arial" panose="020B0604020202020204" pitchFamily="34" charset="0"/>
                <a:cs typeface="Arial" panose="020B0604020202020204" pitchFamily="34" charset="0"/>
              </a:rPr>
              <a:t>Long-term migration of the grounding zone and ice front of PG between 2011 and 2022. Results are overlaid on regional topography extracted from </a:t>
            </a:r>
            <a:r>
              <a:rPr lang="en-US" sz="1750" dirty="0" err="1">
                <a:latin typeface="Arial" panose="020B0604020202020204" pitchFamily="34" charset="0"/>
                <a:cs typeface="Arial" panose="020B0604020202020204" pitchFamily="34" charset="0"/>
              </a:rPr>
              <a:t>TanDEM</a:t>
            </a:r>
            <a:r>
              <a:rPr lang="en-US" sz="1750" dirty="0">
                <a:latin typeface="Arial" panose="020B0604020202020204" pitchFamily="34" charset="0"/>
                <a:cs typeface="Arial" panose="020B0604020202020204" pitchFamily="34" charset="0"/>
              </a:rPr>
              <a:t>-X data. </a:t>
            </a:r>
            <a:r>
              <a:rPr lang="en-US" sz="1750" b="1" dirty="0">
                <a:latin typeface="Arial" panose="020B0604020202020204" pitchFamily="34" charset="0"/>
                <a:cs typeface="Arial" panose="020B0604020202020204" pitchFamily="34" charset="0"/>
              </a:rPr>
              <a:t>(b- d) </a:t>
            </a:r>
            <a:r>
              <a:rPr lang="en-US" sz="1750" dirty="0">
                <a:latin typeface="Arial" panose="020B0604020202020204" pitchFamily="34" charset="0"/>
                <a:cs typeface="Arial" panose="020B0604020202020204" pitchFamily="34" charset="0"/>
              </a:rPr>
              <a:t>Grounding Zone of PG measured by differencing consecutive 1-day interferograms computed using data from the European Remote Sensing satellite (ERS-1/2) and the ICEYE-X6 constellations. </a:t>
            </a:r>
            <a:r>
              <a:rPr lang="en-US" sz="1750" b="1" dirty="0">
                <a:latin typeface="Arial" panose="020B0604020202020204" pitchFamily="34" charset="0"/>
                <a:cs typeface="Arial" panose="020B0604020202020204" pitchFamily="34" charset="0"/>
              </a:rPr>
              <a:t>Table 1:</a:t>
            </a:r>
            <a:r>
              <a:rPr lang="en-US" sz="1750" dirty="0">
                <a:latin typeface="Arial" panose="020B0604020202020204" pitchFamily="34" charset="0"/>
                <a:cs typeface="Arial" panose="020B0604020202020204" pitchFamily="34" charset="0"/>
              </a:rPr>
              <a:t> Datasets used to derive time series of grounding line migration and their temporal coverage.</a:t>
            </a:r>
          </a:p>
        </p:txBody>
      </p:sp>
      <p:grpSp>
        <p:nvGrpSpPr>
          <p:cNvPr id="137" name="Group 136">
            <a:extLst>
              <a:ext uri="{FF2B5EF4-FFF2-40B4-BE49-F238E27FC236}">
                <a16:creationId xmlns:a16="http://schemas.microsoft.com/office/drawing/2014/main" id="{5B7E7929-DA94-48F0-4EFA-FC1BF2172744}"/>
              </a:ext>
            </a:extLst>
          </p:cNvPr>
          <p:cNvGrpSpPr/>
          <p:nvPr/>
        </p:nvGrpSpPr>
        <p:grpSpPr>
          <a:xfrm>
            <a:off x="8727204" y="8584432"/>
            <a:ext cx="4320758" cy="6132369"/>
            <a:chOff x="8727204" y="8584432"/>
            <a:chExt cx="4320758" cy="6132369"/>
          </a:xfrm>
        </p:grpSpPr>
        <p:pic>
          <p:nvPicPr>
            <p:cNvPr id="5" name="Picture 4" descr="Diagram&#10;&#10;Description automatically generated">
              <a:extLst>
                <a:ext uri="{FF2B5EF4-FFF2-40B4-BE49-F238E27FC236}">
                  <a16:creationId xmlns:a16="http://schemas.microsoft.com/office/drawing/2014/main" id="{0945996C-AC85-1197-7E82-558A8A065279}"/>
                </a:ext>
              </a:extLst>
            </p:cNvPr>
            <p:cNvPicPr>
              <a:picLocks noChangeAspect="1"/>
            </p:cNvPicPr>
            <p:nvPr/>
          </p:nvPicPr>
          <p:blipFill rotWithShape="1">
            <a:blip r:embed="rId11"/>
            <a:srcRect l="758" b="349"/>
            <a:stretch/>
          </p:blipFill>
          <p:spPr>
            <a:xfrm>
              <a:off x="8727204" y="8584432"/>
              <a:ext cx="4320758" cy="6132369"/>
            </a:xfrm>
            <a:prstGeom prst="rect">
              <a:avLst/>
            </a:prstGeom>
            <a:ln w="28575">
              <a:solidFill>
                <a:schemeClr val="tx1"/>
              </a:solidFill>
            </a:ln>
          </p:spPr>
        </p:pic>
        <p:sp>
          <p:nvSpPr>
            <p:cNvPr id="136" name="Rectangle 135">
              <a:extLst>
                <a:ext uri="{FF2B5EF4-FFF2-40B4-BE49-F238E27FC236}">
                  <a16:creationId xmlns:a16="http://schemas.microsoft.com/office/drawing/2014/main" id="{8D718112-963F-2C98-AE98-2365A6769713}"/>
                </a:ext>
              </a:extLst>
            </p:cNvPr>
            <p:cNvSpPr/>
            <p:nvPr/>
          </p:nvSpPr>
          <p:spPr>
            <a:xfrm>
              <a:off x="12737805" y="10071100"/>
              <a:ext cx="241595" cy="1745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1" name="Picture 140" descr="Graphical user interface, chart&#10;&#10;Description automatically generated">
            <a:extLst>
              <a:ext uri="{FF2B5EF4-FFF2-40B4-BE49-F238E27FC236}">
                <a16:creationId xmlns:a16="http://schemas.microsoft.com/office/drawing/2014/main" id="{99D23195-49BA-31E4-0B59-9DF890B1DAC4}"/>
              </a:ext>
            </a:extLst>
          </p:cNvPr>
          <p:cNvPicPr>
            <a:picLocks noChangeAspect="1"/>
          </p:cNvPicPr>
          <p:nvPr/>
        </p:nvPicPr>
        <p:blipFill>
          <a:blip r:embed="rId12"/>
          <a:stretch>
            <a:fillRect/>
          </a:stretch>
        </p:blipFill>
        <p:spPr>
          <a:xfrm>
            <a:off x="8709383" y="16232062"/>
            <a:ext cx="6530462" cy="3482914"/>
          </a:xfrm>
          <a:prstGeom prst="rect">
            <a:avLst/>
          </a:prstGeom>
          <a:ln>
            <a:solidFill>
              <a:schemeClr val="tx1"/>
            </a:solidFill>
          </a:ln>
        </p:spPr>
      </p:pic>
      <p:pic>
        <p:nvPicPr>
          <p:cNvPr id="143" name="Picture 142" descr="Graphical user interface, chart, Excel&#10;&#10;Description automatically generated">
            <a:extLst>
              <a:ext uri="{FF2B5EF4-FFF2-40B4-BE49-F238E27FC236}">
                <a16:creationId xmlns:a16="http://schemas.microsoft.com/office/drawing/2014/main" id="{32FF0CC7-5DE5-A469-CE96-DFD763C96638}"/>
              </a:ext>
            </a:extLst>
          </p:cNvPr>
          <p:cNvPicPr>
            <a:picLocks noChangeAspect="1"/>
          </p:cNvPicPr>
          <p:nvPr/>
        </p:nvPicPr>
        <p:blipFill>
          <a:blip r:embed="rId13"/>
          <a:stretch>
            <a:fillRect/>
          </a:stretch>
        </p:blipFill>
        <p:spPr>
          <a:xfrm>
            <a:off x="15305612" y="16232062"/>
            <a:ext cx="6530456" cy="3482909"/>
          </a:xfrm>
          <a:prstGeom prst="rect">
            <a:avLst/>
          </a:prstGeom>
          <a:ln>
            <a:solidFill>
              <a:schemeClr val="tx1"/>
            </a:solidFill>
          </a:ln>
        </p:spPr>
      </p:pic>
      <p:pic>
        <p:nvPicPr>
          <p:cNvPr id="145" name="Picture 144" descr="Graphical user interface, application, Excel&#10;&#10;Description automatically generated">
            <a:extLst>
              <a:ext uri="{FF2B5EF4-FFF2-40B4-BE49-F238E27FC236}">
                <a16:creationId xmlns:a16="http://schemas.microsoft.com/office/drawing/2014/main" id="{E79505D7-C16A-45F1-4734-01A757991DF1}"/>
              </a:ext>
            </a:extLst>
          </p:cNvPr>
          <p:cNvPicPr>
            <a:picLocks noChangeAspect="1"/>
          </p:cNvPicPr>
          <p:nvPr/>
        </p:nvPicPr>
        <p:blipFill>
          <a:blip r:embed="rId14"/>
          <a:stretch>
            <a:fillRect/>
          </a:stretch>
        </p:blipFill>
        <p:spPr>
          <a:xfrm>
            <a:off x="8711520" y="19903677"/>
            <a:ext cx="6530463" cy="3482914"/>
          </a:xfrm>
          <a:prstGeom prst="rect">
            <a:avLst/>
          </a:prstGeom>
          <a:ln>
            <a:solidFill>
              <a:schemeClr val="tx1"/>
            </a:solidFill>
          </a:ln>
        </p:spPr>
      </p:pic>
      <p:cxnSp>
        <p:nvCxnSpPr>
          <p:cNvPr id="150" name="Straight Connector 149">
            <a:extLst>
              <a:ext uri="{FF2B5EF4-FFF2-40B4-BE49-F238E27FC236}">
                <a16:creationId xmlns:a16="http://schemas.microsoft.com/office/drawing/2014/main" id="{3A620282-8C54-244A-2FC4-17627059539C}"/>
              </a:ext>
            </a:extLst>
          </p:cNvPr>
          <p:cNvCxnSpPr>
            <a:cxnSpLocks/>
          </p:cNvCxnSpPr>
          <p:nvPr/>
        </p:nvCxnSpPr>
        <p:spPr>
          <a:xfrm>
            <a:off x="8791669" y="16026540"/>
            <a:ext cx="1299316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8932D31-9F1B-649E-8182-6C5170F58251}"/>
              </a:ext>
            </a:extLst>
          </p:cNvPr>
          <p:cNvSpPr txBox="1"/>
          <p:nvPr/>
        </p:nvSpPr>
        <p:spPr>
          <a:xfrm>
            <a:off x="8499666" y="19424633"/>
            <a:ext cx="645458" cy="338554"/>
          </a:xfrm>
          <a:prstGeom prst="rect">
            <a:avLst/>
          </a:prstGeom>
          <a:noFill/>
        </p:spPr>
        <p:txBody>
          <a:bodyPr wrap="square" rtlCol="0">
            <a:spAutoFit/>
          </a:bodyPr>
          <a:lstStyle/>
          <a:p>
            <a:pPr algn="ctr"/>
            <a:r>
              <a:rPr lang="en-US" sz="1600" b="1" dirty="0"/>
              <a:t>(a)</a:t>
            </a:r>
          </a:p>
        </p:txBody>
      </p:sp>
      <p:sp>
        <p:nvSpPr>
          <p:cNvPr id="37" name="TextBox 36">
            <a:extLst>
              <a:ext uri="{FF2B5EF4-FFF2-40B4-BE49-F238E27FC236}">
                <a16:creationId xmlns:a16="http://schemas.microsoft.com/office/drawing/2014/main" id="{BA8C15A5-7B69-8290-AD3F-4F59C8AF017B}"/>
              </a:ext>
            </a:extLst>
          </p:cNvPr>
          <p:cNvSpPr txBox="1"/>
          <p:nvPr/>
        </p:nvSpPr>
        <p:spPr>
          <a:xfrm>
            <a:off x="15098559" y="19422562"/>
            <a:ext cx="645458" cy="338554"/>
          </a:xfrm>
          <a:prstGeom prst="rect">
            <a:avLst/>
          </a:prstGeom>
          <a:noFill/>
        </p:spPr>
        <p:txBody>
          <a:bodyPr wrap="square" rtlCol="0">
            <a:spAutoFit/>
          </a:bodyPr>
          <a:lstStyle/>
          <a:p>
            <a:pPr algn="ctr"/>
            <a:r>
              <a:rPr lang="en-US" sz="1600" b="1" dirty="0"/>
              <a:t>(b)</a:t>
            </a:r>
          </a:p>
        </p:txBody>
      </p:sp>
      <p:sp>
        <p:nvSpPr>
          <p:cNvPr id="38" name="TextBox 37">
            <a:extLst>
              <a:ext uri="{FF2B5EF4-FFF2-40B4-BE49-F238E27FC236}">
                <a16:creationId xmlns:a16="http://schemas.microsoft.com/office/drawing/2014/main" id="{5D43B7E3-A4BA-BECF-3036-B8C855D400AB}"/>
              </a:ext>
            </a:extLst>
          </p:cNvPr>
          <p:cNvSpPr txBox="1"/>
          <p:nvPr/>
        </p:nvSpPr>
        <p:spPr>
          <a:xfrm>
            <a:off x="8499666" y="23096964"/>
            <a:ext cx="645458" cy="338554"/>
          </a:xfrm>
          <a:prstGeom prst="rect">
            <a:avLst/>
          </a:prstGeom>
          <a:noFill/>
        </p:spPr>
        <p:txBody>
          <a:bodyPr wrap="square" rtlCol="0">
            <a:spAutoFit/>
          </a:bodyPr>
          <a:lstStyle/>
          <a:p>
            <a:pPr algn="ctr"/>
            <a:r>
              <a:rPr lang="en-US" sz="1600" b="1" dirty="0"/>
              <a:t>(c)</a:t>
            </a:r>
          </a:p>
        </p:txBody>
      </p:sp>
      <p:sp>
        <p:nvSpPr>
          <p:cNvPr id="39" name="TextBox 38">
            <a:extLst>
              <a:ext uri="{FF2B5EF4-FFF2-40B4-BE49-F238E27FC236}">
                <a16:creationId xmlns:a16="http://schemas.microsoft.com/office/drawing/2014/main" id="{D97CE7CE-BCF9-329B-7641-22F4B3723576}"/>
              </a:ext>
            </a:extLst>
          </p:cNvPr>
          <p:cNvSpPr txBox="1"/>
          <p:nvPr/>
        </p:nvSpPr>
        <p:spPr>
          <a:xfrm>
            <a:off x="15249328" y="19863406"/>
            <a:ext cx="6499898" cy="3593291"/>
          </a:xfrm>
          <a:prstGeom prst="rect">
            <a:avLst/>
          </a:prstGeom>
          <a:noFill/>
        </p:spPr>
        <p:txBody>
          <a:bodyPr wrap="square" rtlCol="0">
            <a:spAutoFit/>
          </a:bodyPr>
          <a:lstStyle/>
          <a:p>
            <a:pPr algn="just"/>
            <a:r>
              <a:rPr lang="en-US" sz="1750" b="1" dirty="0">
                <a:latin typeface="Arial" panose="020B0604020202020204" pitchFamily="34" charset="0"/>
                <a:cs typeface="Arial" panose="020B0604020202020204" pitchFamily="34" charset="0"/>
              </a:rPr>
              <a:t>Figure 3: </a:t>
            </a:r>
            <a:r>
              <a:rPr lang="en-US" sz="1750" dirty="0">
                <a:latin typeface="Arial" panose="020B0604020202020204" pitchFamily="34" charset="0"/>
                <a:cs typeface="Arial" panose="020B0604020202020204" pitchFamily="34" charset="0"/>
              </a:rPr>
              <a:t>Average bottom melt rates estimated for the periods: </a:t>
            </a:r>
            <a:r>
              <a:rPr lang="en-US" sz="1750" b="1" dirty="0">
                <a:latin typeface="Arial" panose="020B0604020202020204" pitchFamily="34" charset="0"/>
                <a:cs typeface="Arial" panose="020B0604020202020204" pitchFamily="34" charset="0"/>
              </a:rPr>
              <a:t>2011-2014 (a)</a:t>
            </a:r>
            <a:r>
              <a:rPr lang="en-US" sz="1750" dirty="0">
                <a:latin typeface="Arial" panose="020B0604020202020204" pitchFamily="34" charset="0"/>
                <a:cs typeface="Arial" panose="020B0604020202020204" pitchFamily="34" charset="0"/>
              </a:rPr>
              <a:t>, </a:t>
            </a:r>
            <a:r>
              <a:rPr lang="en-US" sz="1750" b="1" dirty="0">
                <a:latin typeface="Arial" panose="020B0604020202020204" pitchFamily="34" charset="0"/>
                <a:cs typeface="Arial" panose="020B0604020202020204" pitchFamily="34" charset="0"/>
              </a:rPr>
              <a:t>2015-2018 (b)</a:t>
            </a:r>
            <a:r>
              <a:rPr lang="en-US" sz="1750" dirty="0">
                <a:latin typeface="Arial" panose="020B0604020202020204" pitchFamily="34" charset="0"/>
                <a:cs typeface="Arial" panose="020B0604020202020204" pitchFamily="34" charset="0"/>
              </a:rPr>
              <a:t>, </a:t>
            </a:r>
            <a:r>
              <a:rPr lang="en-US" sz="1750" b="1" dirty="0">
                <a:latin typeface="Arial" panose="020B0604020202020204" pitchFamily="34" charset="0"/>
                <a:cs typeface="Arial" panose="020B0604020202020204" pitchFamily="34" charset="0"/>
              </a:rPr>
              <a:t>2019-2021 (c)</a:t>
            </a:r>
            <a:r>
              <a:rPr lang="en-US" sz="1750" dirty="0">
                <a:latin typeface="Arial" panose="020B0604020202020204" pitchFamily="34" charset="0"/>
                <a:cs typeface="Arial" panose="020B0604020202020204" pitchFamily="34" charset="0"/>
              </a:rPr>
              <a:t>. Melt rate values measured along the longitudinal profiles A to E are reported in blue. The origin of the x-axis indicates the distance with respect to the glacier’s grounding line measured in 2022. The vertical black dotted line shows the intersection between each sampling profile and the grounding line measured during the first year of the considered period. The green area indicates the grounding zone extension. The orange area indicates grounded ice. The light-blue bar is obtained by propagating pixels belonging to the grounding line along the direction of ice flow for a 1-year period. </a:t>
            </a:r>
            <a:r>
              <a:rPr lang="en-US" sz="1750" u="sng" dirty="0">
                <a:latin typeface="Arial" panose="020B0604020202020204" pitchFamily="34" charset="0"/>
                <a:cs typeface="Arial" panose="020B0604020202020204" pitchFamily="34" charset="0"/>
              </a:rPr>
              <a:t>The right limit of the bar defines the domain of validity of our estimates (which assume hydrostatic equilibrium of ice)</a:t>
            </a:r>
            <a:r>
              <a:rPr lang="en-US" sz="1750" dirty="0">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01FA50BD-5409-FE74-D011-2AF626A6D980}"/>
              </a:ext>
            </a:extLst>
          </p:cNvPr>
          <p:cNvSpPr txBox="1"/>
          <p:nvPr/>
        </p:nvSpPr>
        <p:spPr>
          <a:xfrm>
            <a:off x="8662436" y="24352181"/>
            <a:ext cx="13212519" cy="3600986"/>
          </a:xfrm>
          <a:prstGeom prst="rect">
            <a:avLst/>
          </a:prstGeom>
          <a:noFill/>
        </p:spPr>
        <p:txBody>
          <a:bodyPr wrap="square" rtlCol="0">
            <a:spAutoFit/>
          </a:bodyPr>
          <a:lstStyle/>
          <a:p>
            <a:pPr algn="just"/>
            <a:r>
              <a:rPr lang="en-US" sz="1900" b="0" i="0" u="none" strike="noStrike" dirty="0" err="1">
                <a:solidFill>
                  <a:srgbClr val="000000"/>
                </a:solidFill>
                <a:effectLst/>
                <a:latin typeface="Arial" panose="020B0604020202020204" pitchFamily="34" charset="0"/>
                <a:cs typeface="Arial" panose="020B0604020202020204" pitchFamily="34" charset="0"/>
              </a:rPr>
              <a:t>InSAR</a:t>
            </a:r>
            <a:r>
              <a:rPr lang="en-US" sz="1900" b="0" i="0" u="none" strike="noStrike" dirty="0">
                <a:solidFill>
                  <a:srgbClr val="000000"/>
                </a:solidFill>
                <a:effectLst/>
                <a:latin typeface="Arial" panose="020B0604020202020204" pitchFamily="34" charset="0"/>
                <a:cs typeface="Arial" panose="020B0604020202020204" pitchFamily="34" charset="0"/>
              </a:rPr>
              <a:t> observations indicate that the grounding line of PG retreated 4 km, 7.5 km, and 4.5 km in the western, central, and eastern sectors, respectively, during the last decade. In the central sector, however, the accelerated retreat only started in 2017, producing 70% of the total retreat up to this day.</a:t>
            </a:r>
          </a:p>
          <a:p>
            <a:pPr algn="just"/>
            <a:r>
              <a:rPr lang="en-US" sz="1900" b="0" i="0" u="none" strike="noStrike" dirty="0">
                <a:solidFill>
                  <a:srgbClr val="000000"/>
                </a:solidFill>
                <a:effectLst/>
                <a:latin typeface="Arial" panose="020B0604020202020204" pitchFamily="34" charset="0"/>
                <a:cs typeface="Arial" panose="020B0604020202020204" pitchFamily="34" charset="0"/>
              </a:rPr>
              <a:t>Using data from the TanDEM-X mission, we document changes in basal melt during the same period. We measure high melt rate values, with peaks &gt; 60 meters per year inside the grounding zone, with stable values until 2016. After 2016, we find changes in melt rates in the central part of the glacier, where most grounding line migration took place. Within the newly formed cavity, ice melt decreased progressively to 40 m/yr. We attribute the reduced melt regime (40 vs. 60 m/</a:t>
            </a:r>
            <a:r>
              <a:rPr lang="en-US" sz="1900" b="0" i="0" u="none" strike="noStrike" dirty="0" err="1">
                <a:solidFill>
                  <a:srgbClr val="000000"/>
                </a:solidFill>
                <a:effectLst/>
                <a:latin typeface="Arial" panose="020B0604020202020204" pitchFamily="34" charset="0"/>
                <a:cs typeface="Arial" panose="020B0604020202020204" pitchFamily="34" charset="0"/>
              </a:rPr>
              <a:t>yr</a:t>
            </a:r>
            <a:r>
              <a:rPr lang="en-US" sz="1900" b="0" i="0" u="none" strike="noStrike" dirty="0">
                <a:solidFill>
                  <a:srgbClr val="000000"/>
                </a:solidFill>
                <a:effectLst/>
                <a:latin typeface="Arial" panose="020B0604020202020204" pitchFamily="34" charset="0"/>
                <a:cs typeface="Arial" panose="020B0604020202020204" pitchFamily="34" charset="0"/>
              </a:rPr>
              <a:t>) in the cavity due to more complex ocean circulation in </a:t>
            </a:r>
            <a:r>
              <a:rPr lang="en-US" sz="1900" b="0" i="0" u="none" strike="noStrike">
                <a:solidFill>
                  <a:srgbClr val="000000"/>
                </a:solidFill>
                <a:effectLst/>
                <a:latin typeface="Arial" panose="020B0604020202020204" pitchFamily="34" charset="0"/>
                <a:cs typeface="Arial" panose="020B0604020202020204" pitchFamily="34" charset="0"/>
              </a:rPr>
              <a:t>the cavity</a:t>
            </a:r>
            <a:r>
              <a:rPr lang="en-US" sz="1900" b="0" i="0" u="none" strike="noStrike" dirty="0">
                <a:solidFill>
                  <a:srgbClr val="000000"/>
                </a:solidFill>
                <a:effectLst/>
                <a:latin typeface="Arial" panose="020B0604020202020204" pitchFamily="34" charset="0"/>
                <a:cs typeface="Arial" panose="020B0604020202020204" pitchFamily="34" charset="0"/>
              </a:rPr>
              <a:t>. Near the end of the observation period, however, when the cavity becomes more open, the melt rate increases again to 60 m/yr. Overall, the high melt rates we measure in the grounding zone call into question the common assumption of zero melt at the grounding line used by ice sheet models. The higher melt rates make the glacier more sensitive to a warming of the ocean waters, which in turn will increase projections of sea level rise from the Greenland Ice Sheet.  </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302E8B-3E46-319F-ECF6-716573ECAC17}"/>
                  </a:ext>
                </a:extLst>
              </p:cNvPr>
              <p:cNvSpPr txBox="1"/>
              <p:nvPr/>
            </p:nvSpPr>
            <p:spPr>
              <a:xfrm>
                <a:off x="63945" y="24067438"/>
                <a:ext cx="8467988" cy="4017125"/>
              </a:xfrm>
              <a:prstGeom prst="rect">
                <a:avLst/>
              </a:prstGeom>
              <a:noFill/>
            </p:spPr>
            <p:txBody>
              <a:bodyPr wrap="square" rtlCol="0">
                <a:spAutoFit/>
              </a:bodyPr>
              <a:lstStyle/>
              <a:p>
                <a:pPr marL="342900" indent="-342900" algn="jus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We </a:t>
                </a:r>
                <a:r>
                  <a:rPr lang="en-US" dirty="0">
                    <a:solidFill>
                      <a:srgbClr val="000000"/>
                    </a:solidFill>
                    <a:latin typeface="Arial" panose="020B0604020202020204" pitchFamily="34" charset="0"/>
                    <a:cs typeface="Arial" panose="020B0604020202020204" pitchFamily="34" charset="0"/>
                  </a:rPr>
                  <a:t>estimate average annual subglacial melt rate values (</a:t>
                </a:r>
                <a14:m>
                  <m:oMath xmlns:m="http://schemas.openxmlformats.org/officeDocument/2006/math">
                    <m:acc>
                      <m:accPr>
                        <m:chr m:val="̇"/>
                        <m:ctrlPr>
                          <a:rPr lang="en-US" i="1" smtClean="0">
                            <a:solidFill>
                              <a:srgbClr val="000000"/>
                            </a:solidFill>
                            <a:latin typeface="Cambria Math" panose="02040503050406030204" pitchFamily="18" charset="0"/>
                            <a:cs typeface="Arial" panose="020B0604020202020204" pitchFamily="34" charset="0"/>
                          </a:rPr>
                        </m:ctrlPr>
                      </m:accPr>
                      <m:e>
                        <m:r>
                          <a:rPr lang="en-US" b="0" i="1" smtClean="0">
                            <a:solidFill>
                              <a:srgbClr val="000000"/>
                            </a:solidFill>
                            <a:latin typeface="Cambria Math" panose="02040503050406030204" pitchFamily="18" charset="0"/>
                            <a:cs typeface="Arial" panose="020B0604020202020204" pitchFamily="34" charset="0"/>
                          </a:rPr>
                          <m:t>𝑏</m:t>
                        </m:r>
                      </m:e>
                    </m:acc>
                  </m:oMath>
                </a14:m>
                <a:r>
                  <a:rPr lang="en-US" dirty="0">
                    <a:solidFill>
                      <a:srgbClr val="000000"/>
                    </a:solidFill>
                    <a:latin typeface="Arial" panose="020B0604020202020204" pitchFamily="34" charset="0"/>
                    <a:cs typeface="Arial" panose="020B0604020202020204" pitchFamily="34" charset="0"/>
                  </a:rPr>
                  <a:t>) by solving the </a:t>
                </a:r>
                <a:r>
                  <a:rPr lang="en-US" i="1" dirty="0">
                    <a:solidFill>
                      <a:srgbClr val="000000"/>
                    </a:solidFill>
                    <a:latin typeface="Arial" panose="020B0604020202020204" pitchFamily="34" charset="0"/>
                    <a:cs typeface="Arial" panose="020B0604020202020204" pitchFamily="34" charset="0"/>
                  </a:rPr>
                  <a:t>Ice Shelf Mass Conservation equation in a Lagrangian Framework </a:t>
                </a:r>
                <a:r>
                  <a:rPr lang="en-US" dirty="0">
                    <a:solidFill>
                      <a:srgbClr val="000000"/>
                    </a:solidFill>
                    <a:latin typeface="Arial" panose="020B0604020202020204" pitchFamily="34" charset="0"/>
                    <a:cs typeface="Arial" panose="020B0604020202020204" pitchFamily="34" charset="0"/>
                  </a:rPr>
                  <a:t>(equation 1) [7, 8].</a:t>
                </a:r>
              </a:p>
              <a:p>
                <a:pPr marL="342900" indent="-342900" algn="just">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We measure</a:t>
                </a:r>
                <a:r>
                  <a:rPr lang="en-US" dirty="0">
                    <a:solidFill>
                      <a:srgbClr val="000000"/>
                    </a:solidFill>
                    <a:latin typeface="Arial" panose="020B0604020202020204" pitchFamily="34" charset="0"/>
                    <a:cs typeface="Arial" panose="020B0604020202020204" pitchFamily="34" charset="0"/>
                  </a:rPr>
                  <a:t> changes in ice elevation (</a:t>
                </a:r>
                <a14:m>
                  <m:oMath xmlns:m="http://schemas.openxmlformats.org/officeDocument/2006/math">
                    <m:f>
                      <m:fPr>
                        <m:type m:val="lin"/>
                        <m:ctrlPr>
                          <a:rPr lang="en-US" b="0" i="1" dirty="0" smtClean="0">
                            <a:solidFill>
                              <a:srgbClr val="000000"/>
                            </a:solidFill>
                            <a:latin typeface="Cambria Math" panose="02040503050406030204" pitchFamily="18" charset="0"/>
                            <a:cs typeface="Arial" panose="020B0604020202020204" pitchFamily="34" charset="0"/>
                          </a:rPr>
                        </m:ctrlPr>
                      </m:fPr>
                      <m:num>
                        <m:r>
                          <a:rPr lang="en-US" b="0" i="1" dirty="0" smtClean="0">
                            <a:solidFill>
                              <a:srgbClr val="000000"/>
                            </a:solidFill>
                            <a:latin typeface="Cambria Math" panose="02040503050406030204" pitchFamily="18" charset="0"/>
                            <a:cs typeface="Arial" panose="020B0604020202020204" pitchFamily="34" charset="0"/>
                          </a:rPr>
                          <m:t>𝐷h</m:t>
                        </m:r>
                      </m:num>
                      <m:den>
                        <m:r>
                          <a:rPr lang="en-US" b="0" i="1" dirty="0" smtClean="0">
                            <a:solidFill>
                              <a:srgbClr val="000000"/>
                            </a:solidFill>
                            <a:latin typeface="Cambria Math" panose="02040503050406030204" pitchFamily="18" charset="0"/>
                            <a:cs typeface="Arial" panose="020B0604020202020204" pitchFamily="34" charset="0"/>
                          </a:rPr>
                          <m:t>𝐷𝑡</m:t>
                        </m:r>
                      </m:den>
                    </m:f>
                  </m:oMath>
                </a14:m>
                <a:r>
                  <a:rPr lang="en-US" dirty="0">
                    <a:solidFill>
                      <a:srgbClr val="000000"/>
                    </a:solidFill>
                    <a:latin typeface="Arial" panose="020B0604020202020204" pitchFamily="34" charset="0"/>
                    <a:cs typeface="Arial" panose="020B0604020202020204" pitchFamily="34" charset="0"/>
                  </a:rPr>
                  <a:t>) by employing time series of time-tagged digital elevation models from the </a:t>
                </a:r>
                <a:r>
                  <a:rPr lang="en-US" b="1" dirty="0">
                    <a:solidFill>
                      <a:srgbClr val="000000"/>
                    </a:solidFill>
                    <a:latin typeface="Arial" panose="020B0604020202020204" pitchFamily="34" charset="0"/>
                    <a:cs typeface="Arial" panose="020B0604020202020204" pitchFamily="34" charset="0"/>
                  </a:rPr>
                  <a:t>TanDEM-X</a:t>
                </a:r>
                <a:r>
                  <a:rPr lang="en-US" dirty="0">
                    <a:solidFill>
                      <a:srgbClr val="000000"/>
                    </a:solidFill>
                    <a:latin typeface="Arial" panose="020B0604020202020204" pitchFamily="34" charset="0"/>
                    <a:cs typeface="Arial" panose="020B0604020202020204" pitchFamily="34" charset="0"/>
                  </a:rPr>
                  <a:t> mission available for 2011 – 2021.</a:t>
                </a:r>
              </a:p>
              <a:p>
                <a:pPr marL="342900" indent="-342900" algn="just">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We use reconstructed Surface Mass Balance (</a:t>
                </a:r>
                <a14:m>
                  <m:oMath xmlns:m="http://schemas.openxmlformats.org/officeDocument/2006/math">
                    <m:acc>
                      <m:accPr>
                        <m:chr m:val="̇"/>
                        <m:ctrlPr>
                          <a:rPr lang="en-US" i="1" smtClean="0">
                            <a:solidFill>
                              <a:srgbClr val="000000"/>
                            </a:solidFill>
                            <a:latin typeface="Cambria Math" panose="02040503050406030204" pitchFamily="18" charset="0"/>
                            <a:cs typeface="Arial" panose="020B0604020202020204" pitchFamily="34" charset="0"/>
                          </a:rPr>
                        </m:ctrlPr>
                      </m:accPr>
                      <m:e>
                        <m:r>
                          <a:rPr lang="en-US" b="0" i="1" smtClean="0">
                            <a:solidFill>
                              <a:srgbClr val="000000"/>
                            </a:solidFill>
                            <a:latin typeface="Cambria Math" panose="02040503050406030204" pitchFamily="18" charset="0"/>
                            <a:cs typeface="Arial" panose="020B0604020202020204" pitchFamily="34" charset="0"/>
                          </a:rPr>
                          <m:t>𝑎</m:t>
                        </m:r>
                      </m:e>
                    </m:acc>
                  </m:oMath>
                </a14:m>
                <a:r>
                  <a:rPr lang="en-US" dirty="0">
                    <a:solidFill>
                      <a:srgbClr val="000000"/>
                    </a:solidFill>
                    <a:latin typeface="Arial" panose="020B0604020202020204" pitchFamily="34" charset="0"/>
                    <a:cs typeface="Arial" panose="020B0604020202020204" pitchFamily="34" charset="0"/>
                  </a:rPr>
                  <a:t>) output products from the Regional Atmospheric Climate Model version 2.3 (</a:t>
                </a:r>
                <a:r>
                  <a:rPr lang="en-US" b="1" dirty="0">
                    <a:latin typeface="Arial" panose="020B0604020202020204" pitchFamily="34" charset="0"/>
                    <a:cs typeface="Arial" panose="020B0604020202020204" pitchFamily="34" charset="0"/>
                  </a:rPr>
                  <a:t>RACMO2.3</a:t>
                </a:r>
                <a:r>
                  <a:rPr lang="en-US" dirty="0">
                    <a:solidFill>
                      <a:srgbClr val="000000"/>
                    </a:solidFill>
                    <a:latin typeface="Arial" panose="020B0604020202020204" pitchFamily="34" charset="0"/>
                    <a:cs typeface="Arial" panose="020B0604020202020204" pitchFamily="34" charset="0"/>
                  </a:rPr>
                  <a:t>) [8].</a:t>
                </a:r>
              </a:p>
              <a:p>
                <a:pPr marL="342900" indent="-342900" algn="just">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We document ice velocity and flow divergence by employing velocity products from </a:t>
                </a:r>
                <a:r>
                  <a:rPr lang="en-US" dirty="0" err="1">
                    <a:solidFill>
                      <a:srgbClr val="000000"/>
                    </a:solidFill>
                    <a:latin typeface="Arial" panose="020B0604020202020204" pitchFamily="34" charset="0"/>
                    <a:cs typeface="Arial" panose="020B0604020202020204" pitchFamily="34" charset="0"/>
                  </a:rPr>
                  <a:t>Rignot</a:t>
                </a:r>
                <a:r>
                  <a:rPr lang="en-US" dirty="0">
                    <a:solidFill>
                      <a:srgbClr val="000000"/>
                    </a:solidFill>
                    <a:latin typeface="Arial" panose="020B0604020202020204" pitchFamily="34" charset="0"/>
                    <a:cs typeface="Arial" panose="020B0604020202020204" pitchFamily="34" charset="0"/>
                  </a:rPr>
                  <a:t> et al. [9].</a:t>
                </a:r>
              </a:p>
              <a:p>
                <a:pPr marL="342900" indent="-342900" algn="just">
                  <a:buFont typeface="Arial" panose="020B0604020202020204" pitchFamily="34" charset="0"/>
                  <a:buChar char="•"/>
                </a:pPr>
                <a:endParaRPr lang="en-US" sz="2000" b="0" i="0" u="none" strike="noStrike" dirty="0">
                  <a:solidFill>
                    <a:srgbClr val="000000"/>
                  </a:solidFill>
                  <a:effectLst/>
                  <a:latin typeface="Arial" panose="020B0604020202020204" pitchFamily="34" charset="0"/>
                  <a:cs typeface="Arial" panose="020B0604020202020204" pitchFamily="34" charset="0"/>
                </a:endParaRPr>
              </a:p>
            </p:txBody>
          </p:sp>
        </mc:Choice>
        <mc:Fallback xmlns="">
          <p:sp>
            <p:nvSpPr>
              <p:cNvPr id="41" name="TextBox 40">
                <a:extLst>
                  <a:ext uri="{FF2B5EF4-FFF2-40B4-BE49-F238E27FC236}">
                    <a16:creationId xmlns:a16="http://schemas.microsoft.com/office/drawing/2014/main" id="{A7302E8B-3E46-319F-ECF6-716573ECAC17}"/>
                  </a:ext>
                </a:extLst>
              </p:cNvPr>
              <p:cNvSpPr txBox="1">
                <a:spLocks noRot="1" noChangeAspect="1" noMove="1" noResize="1" noEditPoints="1" noAdjustHandles="1" noChangeArrowheads="1" noChangeShapeType="1" noTextEdit="1"/>
              </p:cNvSpPr>
              <p:nvPr/>
            </p:nvSpPr>
            <p:spPr>
              <a:xfrm>
                <a:off x="63945" y="24067438"/>
                <a:ext cx="8467988" cy="4017125"/>
              </a:xfrm>
              <a:prstGeom prst="rect">
                <a:avLst/>
              </a:prstGeom>
              <a:blipFill>
                <a:blip r:embed="rId15"/>
                <a:stretch>
                  <a:fillRect l="-449" t="-315" r="-599"/>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0D6EE4BF-D61A-E203-C8E5-80BC99E63566}"/>
              </a:ext>
            </a:extLst>
          </p:cNvPr>
          <p:cNvSpPr txBox="1"/>
          <p:nvPr/>
        </p:nvSpPr>
        <p:spPr>
          <a:xfrm>
            <a:off x="100730" y="22063426"/>
            <a:ext cx="8467988" cy="584775"/>
          </a:xfrm>
          <a:prstGeom prst="rect">
            <a:avLst/>
          </a:prstGeom>
          <a:noFill/>
        </p:spPr>
        <p:txBody>
          <a:bodyPr wrap="square" rtlCol="0">
            <a:spAutoFit/>
          </a:bodyPr>
          <a:lstStyle/>
          <a:p>
            <a:pPr algn="just"/>
            <a:r>
              <a:rPr lang="en-US" sz="1600" b="1" dirty="0"/>
              <a:t>Figure 1:  (a) </a:t>
            </a:r>
            <a:r>
              <a:rPr lang="en-US" sz="1600" dirty="0"/>
              <a:t>Grounding line mapping from differential satellite radar interferometry [4, 5]. </a:t>
            </a:r>
            <a:r>
              <a:rPr lang="en-US" sz="1600" b="1" dirty="0"/>
              <a:t>(b) </a:t>
            </a:r>
            <a:r>
              <a:rPr lang="en-US" sz="1600" dirty="0"/>
              <a:t>Double Difference interferogram generated using data from the </a:t>
            </a:r>
            <a:r>
              <a:rPr lang="en-US" sz="1600" b="1" dirty="0"/>
              <a:t>ICEYE-X6 constellation </a:t>
            </a:r>
            <a:r>
              <a:rPr lang="en-US" sz="1600" dirty="0"/>
              <a:t>(May 2022). </a:t>
            </a:r>
          </a:p>
        </p:txBody>
      </p:sp>
      <p:cxnSp>
        <p:nvCxnSpPr>
          <p:cNvPr id="43" name="Straight Connector 42">
            <a:extLst>
              <a:ext uri="{FF2B5EF4-FFF2-40B4-BE49-F238E27FC236}">
                <a16:creationId xmlns:a16="http://schemas.microsoft.com/office/drawing/2014/main" id="{20DA4348-8690-D8BF-1782-F3C5198584F6}"/>
              </a:ext>
            </a:extLst>
          </p:cNvPr>
          <p:cNvCxnSpPr>
            <a:cxnSpLocks/>
          </p:cNvCxnSpPr>
          <p:nvPr/>
        </p:nvCxnSpPr>
        <p:spPr>
          <a:xfrm>
            <a:off x="150488" y="22659023"/>
            <a:ext cx="8266759"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AE6B118-788F-9833-97FD-495ED8F78831}"/>
              </a:ext>
            </a:extLst>
          </p:cNvPr>
          <p:cNvSpPr txBox="1"/>
          <p:nvPr/>
        </p:nvSpPr>
        <p:spPr>
          <a:xfrm>
            <a:off x="0" y="21615295"/>
            <a:ext cx="645458" cy="338554"/>
          </a:xfrm>
          <a:prstGeom prst="rect">
            <a:avLst/>
          </a:prstGeom>
          <a:noFill/>
        </p:spPr>
        <p:txBody>
          <a:bodyPr wrap="square" rtlCol="0">
            <a:spAutoFit/>
          </a:bodyPr>
          <a:lstStyle/>
          <a:p>
            <a:pPr algn="ctr"/>
            <a:r>
              <a:rPr lang="en-US" sz="1600" b="1" dirty="0"/>
              <a:t>(a)</a:t>
            </a:r>
          </a:p>
        </p:txBody>
      </p:sp>
      <p:sp>
        <p:nvSpPr>
          <p:cNvPr id="47" name="TextBox 46">
            <a:extLst>
              <a:ext uri="{FF2B5EF4-FFF2-40B4-BE49-F238E27FC236}">
                <a16:creationId xmlns:a16="http://schemas.microsoft.com/office/drawing/2014/main" id="{35A4107D-09B3-6775-6BD1-CB53BE387436}"/>
              </a:ext>
            </a:extLst>
          </p:cNvPr>
          <p:cNvSpPr txBox="1"/>
          <p:nvPr/>
        </p:nvSpPr>
        <p:spPr>
          <a:xfrm>
            <a:off x="3942448" y="21579533"/>
            <a:ext cx="645458" cy="338554"/>
          </a:xfrm>
          <a:prstGeom prst="rect">
            <a:avLst/>
          </a:prstGeom>
          <a:noFill/>
        </p:spPr>
        <p:txBody>
          <a:bodyPr wrap="square" rtlCol="0">
            <a:spAutoFit/>
          </a:bodyPr>
          <a:lstStyle/>
          <a:p>
            <a:pPr algn="ctr"/>
            <a:r>
              <a:rPr lang="en-US" sz="1600" b="1" dirty="0"/>
              <a:t>(b)</a:t>
            </a:r>
          </a:p>
        </p:txBody>
      </p:sp>
      <p:cxnSp>
        <p:nvCxnSpPr>
          <p:cNvPr id="48" name="Straight Connector 47">
            <a:extLst>
              <a:ext uri="{FF2B5EF4-FFF2-40B4-BE49-F238E27FC236}">
                <a16:creationId xmlns:a16="http://schemas.microsoft.com/office/drawing/2014/main" id="{10C44D0D-4B56-C6E9-5E7C-5F12BC2FD25A}"/>
              </a:ext>
            </a:extLst>
          </p:cNvPr>
          <p:cNvCxnSpPr>
            <a:cxnSpLocks/>
          </p:cNvCxnSpPr>
          <p:nvPr/>
        </p:nvCxnSpPr>
        <p:spPr>
          <a:xfrm>
            <a:off x="162866" y="27875792"/>
            <a:ext cx="8266759"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7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p:tgtEl>
                                          <p:spTgt spid="1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 calcmode="lin" valueType="num">
                                      <p:cBhvr additive="base">
                                        <p:cTn id="12" dur="500"/>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429</TotalTime>
  <Words>1406</Words>
  <Application>Microsoft Office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1230)</cp:lastModifiedBy>
  <cp:revision>26</cp:revision>
  <dcterms:created xsi:type="dcterms:W3CDTF">2022-08-22T17:05:38Z</dcterms:created>
  <dcterms:modified xsi:type="dcterms:W3CDTF">2022-11-23T18:26:30Z</dcterms:modified>
</cp:coreProperties>
</file>