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96405"/>
  </p:normalViewPr>
  <p:slideViewPr>
    <p:cSldViewPr snapToGrid="0">
      <p:cViewPr varScale="1">
        <p:scale>
          <a:sx n="18" d="100"/>
          <a:sy n="18" d="100"/>
        </p:scale>
        <p:origin x="307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41E9B69-9900-3A99-052C-E6C6381754DB}"/>
              </a:ext>
            </a:extLst>
          </p:cNvPr>
          <p:cNvSpPr/>
          <p:nvPr/>
        </p:nvSpPr>
        <p:spPr>
          <a:xfrm>
            <a:off x="11131962" y="5708368"/>
            <a:ext cx="10613571" cy="18416739"/>
          </a:xfrm>
          <a:prstGeom prst="roundRect">
            <a:avLst>
              <a:gd name="adj" fmla="val 33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1"/>
            <a:ext cx="21945600" cy="54526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6000">
                <a:schemeClr val="accent6">
                  <a:lumMod val="75000"/>
                </a:schemeClr>
              </a:gs>
              <a:gs pos="82000">
                <a:schemeClr val="accent6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271364" y="30616426"/>
            <a:ext cx="59762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r>
              <a:rPr lang="en-US" sz="2000" b="1" dirty="0"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endParaRPr lang="en-US" sz="600" b="1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Pasadena, California                      </a:t>
            </a:r>
          </a:p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1173616" y="787626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92DB-040A-4601-1FDF-EE467A2C2C89}"/>
              </a:ext>
            </a:extLst>
          </p:cNvPr>
          <p:cNvSpPr txBox="1"/>
          <p:nvPr/>
        </p:nvSpPr>
        <p:spPr>
          <a:xfrm>
            <a:off x="5591569" y="31917236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Copyright 2022. All rights reserved.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6AD9F-C2D0-FAA0-B80B-B64AFDA924FD}"/>
              </a:ext>
            </a:extLst>
          </p:cNvPr>
          <p:cNvSpPr/>
          <p:nvPr/>
        </p:nvSpPr>
        <p:spPr>
          <a:xfrm>
            <a:off x="11090031" y="30667971"/>
            <a:ext cx="10660434" cy="1550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744A6-324B-83AB-035A-35E0AAF38EC7}"/>
              </a:ext>
            </a:extLst>
          </p:cNvPr>
          <p:cNvSpPr txBox="1"/>
          <p:nvPr/>
        </p:nvSpPr>
        <p:spPr>
          <a:xfrm>
            <a:off x="11654431" y="30448316"/>
            <a:ext cx="5976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endParaRPr lang="en-US" altLang="en-US" sz="3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Author Contact Information: </a:t>
            </a:r>
          </a:p>
          <a:p>
            <a:pPr>
              <a:spcBef>
                <a:spcPct val="0"/>
              </a:spcBef>
            </a:pPr>
            <a:r>
              <a:rPr lang="en-US" altLang="en-US" sz="30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teresa.e.bilir@jpl.nasa.gov</a:t>
            </a:r>
            <a:endParaRPr lang="en-US" altLang="en-US" sz="30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3941512" y="1872268"/>
            <a:ext cx="1413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Digging into soil carbon from space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759" y="299074"/>
            <a:ext cx="2209799" cy="220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728FA-0EFF-656C-E1A6-9DB0FF8B67CF}"/>
              </a:ext>
            </a:extLst>
          </p:cNvPr>
          <p:cNvSpPr txBox="1"/>
          <p:nvPr/>
        </p:nvSpPr>
        <p:spPr>
          <a:xfrm>
            <a:off x="5600447" y="31543944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PRD-EB#018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1DFDECC-A57F-B5CF-6562-4C4C6E32C3F3}"/>
                  </a:ext>
                </a:extLst>
              </p:cNvPr>
              <p:cNvSpPr/>
              <p:nvPr/>
            </p:nvSpPr>
            <p:spPr>
              <a:xfrm>
                <a:off x="201026" y="5701062"/>
                <a:ext cx="10613571" cy="4743534"/>
              </a:xfrm>
              <a:prstGeom prst="roundRect">
                <a:avLst>
                  <a:gd name="adj" fmla="val 930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6600" b="1" dirty="0">
                  <a:solidFill>
                    <a:schemeClr val="tx1"/>
                  </a:solidFill>
                </a:endParaRPr>
              </a:p>
              <a:p>
                <a:r>
                  <a:rPr lang="en-US" sz="2000" b="1" dirty="0">
                    <a:solidFill>
                      <a:schemeClr val="tx1"/>
                    </a:solidFill>
                  </a:rPr>
                  <a:t>Soil Carbon </a:t>
                </a:r>
                <a:r>
                  <a:rPr lang="en-US" sz="2000" dirty="0">
                    <a:solidFill>
                      <a:schemeClr val="tx1"/>
                    </a:solidFill>
                  </a:rPr>
                  <a:t>is a major component of the terrestrial carbon cycle, and a vast reserve of CO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>
                    <a:solidFill>
                      <a:schemeClr val="tx1"/>
                    </a:solidFill>
                  </a:rPr>
                  <a:t>. It is simultaneously vulnerable to loss under climate change, and a major potential source of sequestration under management. 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						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NBP =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Biomass +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SoilC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NBE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				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NASA’s terrestrial carbon cycle monitoring datasets allow for direct constraint on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</a:rPr>
                  <a:t>et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</a:rPr>
                  <a:t>iosphere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E</a:t>
                </a:r>
                <a:r>
                  <a:rPr lang="en-US" sz="2000" dirty="0">
                    <a:solidFill>
                      <a:schemeClr val="tx1"/>
                    </a:solidFill>
                  </a:rPr>
                  <a:t>xchange (Liu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et al</a:t>
                </a:r>
                <a:r>
                  <a:rPr lang="en-US" sz="2000" dirty="0">
                    <a:solidFill>
                      <a:schemeClr val="tx1"/>
                    </a:solidFill>
                  </a:rPr>
                  <a:t>.,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EESD</a:t>
                </a:r>
                <a:r>
                  <a:rPr lang="en-US" sz="2000" dirty="0">
                    <a:solidFill>
                      <a:schemeClr val="tx1"/>
                    </a:solidFill>
                  </a:rPr>
                  <a:t> 2021) and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</a:rPr>
                  <a:t>et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Bi</a:t>
                </a:r>
                <a:r>
                  <a:rPr lang="en-US" sz="2000" dirty="0">
                    <a:solidFill>
                      <a:schemeClr val="tx1"/>
                    </a:solidFill>
                  </a:rPr>
                  <a:t>osphere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000" dirty="0">
                    <a:solidFill>
                      <a:schemeClr val="tx1"/>
                    </a:solidFill>
                  </a:rPr>
                  <a:t>roduction, as well as high resolution biomass (Xu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et al</a:t>
                </a:r>
                <a:r>
                  <a:rPr lang="en-US" sz="2000" dirty="0">
                    <a:solidFill>
                      <a:schemeClr val="tx1"/>
                    </a:solidFill>
                  </a:rPr>
                  <a:t>.,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Sci Adv </a:t>
                </a:r>
                <a:r>
                  <a:rPr lang="en-US" sz="2000" dirty="0">
                    <a:solidFill>
                      <a:schemeClr val="tx1"/>
                    </a:solidFill>
                  </a:rPr>
                  <a:t>2021). </a:t>
                </a:r>
              </a:p>
              <a:p>
                <a:endParaRPr lang="en-US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600" b="1" dirty="0">
                    <a:solidFill>
                      <a:srgbClr val="C00000"/>
                    </a:solidFill>
                  </a:rPr>
                  <a:t>Question: </a:t>
                </a:r>
                <a:r>
                  <a:rPr lang="en-US" sz="2600" dirty="0">
                    <a:solidFill>
                      <a:schemeClr val="tx1"/>
                    </a:solidFill>
                  </a:rPr>
                  <a:t>Can we infer changes and sensitivities in soil carbon from space? 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1DFDECC-A57F-B5CF-6562-4C4C6E32C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26" y="5701062"/>
                <a:ext cx="10613571" cy="4743534"/>
              </a:xfrm>
              <a:prstGeom prst="roundRect">
                <a:avLst>
                  <a:gd name="adj" fmla="val 9309"/>
                </a:avLst>
              </a:prstGeom>
              <a:blipFill>
                <a:blip r:embed="rId3"/>
                <a:stretch>
                  <a:fillRect b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1F3F7D-2158-7083-2D03-388D4C635FF6}"/>
              </a:ext>
            </a:extLst>
          </p:cNvPr>
          <p:cNvSpPr/>
          <p:nvPr/>
        </p:nvSpPr>
        <p:spPr>
          <a:xfrm>
            <a:off x="201026" y="5698981"/>
            <a:ext cx="10613571" cy="963393"/>
          </a:xfrm>
          <a:prstGeom prst="roundRect">
            <a:avLst>
              <a:gd name="adj" fmla="val 361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1. Motivation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97278FC-15D6-D835-36BF-F5C42C0BDD21}"/>
              </a:ext>
            </a:extLst>
          </p:cNvPr>
          <p:cNvSpPr/>
          <p:nvPr/>
        </p:nvSpPr>
        <p:spPr>
          <a:xfrm>
            <a:off x="11125200" y="5706287"/>
            <a:ext cx="10613571" cy="963393"/>
          </a:xfrm>
          <a:prstGeom prst="roundRect">
            <a:avLst>
              <a:gd name="adj" fmla="val 361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3. Preliminary results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7EE7A34-C96F-05AB-1085-B4D33B57E125}"/>
              </a:ext>
            </a:extLst>
          </p:cNvPr>
          <p:cNvSpPr/>
          <p:nvPr/>
        </p:nvSpPr>
        <p:spPr>
          <a:xfrm>
            <a:off x="141015" y="10653810"/>
            <a:ext cx="10613571" cy="19666239"/>
          </a:xfrm>
          <a:prstGeom prst="roundRect">
            <a:avLst>
              <a:gd name="adj" fmla="val 33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endParaRPr lang="en-US" sz="66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Match data resolutions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5357FDE-5DFC-D7DF-8647-58308461475E}"/>
              </a:ext>
            </a:extLst>
          </p:cNvPr>
          <p:cNvSpPr/>
          <p:nvPr/>
        </p:nvSpPr>
        <p:spPr>
          <a:xfrm>
            <a:off x="154134" y="10651729"/>
            <a:ext cx="10613571" cy="963393"/>
          </a:xfrm>
          <a:prstGeom prst="roundRect">
            <a:avLst>
              <a:gd name="adj" fmla="val 361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2. Methods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EAEBEE-FB01-4741-7520-77393D9B1C37}"/>
              </a:ext>
            </a:extLst>
          </p:cNvPr>
          <p:cNvCxnSpPr>
            <a:cxnSpLocks/>
          </p:cNvCxnSpPr>
          <p:nvPr/>
        </p:nvCxnSpPr>
        <p:spPr>
          <a:xfrm>
            <a:off x="3901031" y="15621726"/>
            <a:ext cx="0" cy="5044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1742FD-2F7C-FD9D-DC04-E16614B444E8}"/>
              </a:ext>
            </a:extLst>
          </p:cNvPr>
          <p:cNvCxnSpPr>
            <a:cxnSpLocks/>
          </p:cNvCxnSpPr>
          <p:nvPr/>
        </p:nvCxnSpPr>
        <p:spPr>
          <a:xfrm>
            <a:off x="7531544" y="15614759"/>
            <a:ext cx="0" cy="5044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00BCA5-5E6E-45CF-D5E9-BCAB3A0C05E3}"/>
                  </a:ext>
                </a:extLst>
              </p:cNvPr>
              <p:cNvSpPr txBox="1"/>
              <p:nvPr/>
            </p:nvSpPr>
            <p:spPr>
              <a:xfrm>
                <a:off x="644492" y="15547871"/>
                <a:ext cx="3033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Regrid to </a:t>
                </a:r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x 5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Extract interannual change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00BCA5-5E6E-45CF-D5E9-BCAB3A0C0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92" y="15547871"/>
                <a:ext cx="3033907" cy="646331"/>
              </a:xfrm>
              <a:prstGeom prst="rect">
                <a:avLst/>
              </a:prstGeom>
              <a:blipFill>
                <a:blip r:embed="rId4"/>
                <a:stretch>
                  <a:fillRect l="-1250" t="-3846" r="-83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4EFBC16B-9E1A-D47D-5D7B-7E263B9E24BB}"/>
              </a:ext>
            </a:extLst>
          </p:cNvPr>
          <p:cNvSpPr txBox="1"/>
          <p:nvPr/>
        </p:nvSpPr>
        <p:spPr>
          <a:xfrm>
            <a:off x="7907504" y="15562256"/>
            <a:ext cx="226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 annual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BF02AF-65A5-97C7-117D-7942A20924F2}"/>
                  </a:ext>
                </a:extLst>
              </p:cNvPr>
              <p:cNvSpPr txBox="1"/>
              <p:nvPr/>
            </p:nvSpPr>
            <p:spPr>
              <a:xfrm>
                <a:off x="3941512" y="19002432"/>
                <a:ext cx="25604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Solve for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b="1" dirty="0" err="1">
                    <a:solidFill>
                      <a:srgbClr val="C00000"/>
                    </a:solidFill>
                  </a:rPr>
                  <a:t>SoilC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BF02AF-65A5-97C7-117D-7942A2092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12" y="19002432"/>
                <a:ext cx="2560445" cy="523220"/>
              </a:xfrm>
              <a:prstGeom prst="rect">
                <a:avLst/>
              </a:prstGeom>
              <a:blipFill>
                <a:blip r:embed="rId5"/>
                <a:stretch>
                  <a:fillRect l="-4926" t="-14286" r="-394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AB27432-A8D3-2DD2-4F06-92731600F40F}"/>
              </a:ext>
            </a:extLst>
          </p:cNvPr>
          <p:cNvSpPr txBox="1"/>
          <p:nvPr/>
        </p:nvSpPr>
        <p:spPr>
          <a:xfrm>
            <a:off x="2882771" y="22694655"/>
            <a:ext cx="4853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Explore regional climate context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DBFB16-1596-2B6D-FC58-1901C3281203}"/>
                  </a:ext>
                </a:extLst>
              </p:cNvPr>
              <p:cNvSpPr txBox="1"/>
              <p:nvPr/>
            </p:nvSpPr>
            <p:spPr>
              <a:xfrm>
                <a:off x="3784481" y="19442844"/>
                <a:ext cx="2874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SoilC =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(NBE+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b="1" dirty="0"/>
                  <a:t>Biomass) </a:t>
                </a:r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DBFB16-1596-2B6D-FC58-1901C3281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81" y="19442844"/>
                <a:ext cx="2874505" cy="369332"/>
              </a:xfrm>
              <a:prstGeom prst="rect">
                <a:avLst/>
              </a:prstGeom>
              <a:blipFill>
                <a:blip r:embed="rId6"/>
                <a:stretch>
                  <a:fillRect t="-6667" r="-88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F4752A9-E96C-A0EB-568B-5F5715568F73}"/>
                  </a:ext>
                </a:extLst>
              </p:cNvPr>
              <p:cNvSpPr txBox="1"/>
              <p:nvPr/>
            </p:nvSpPr>
            <p:spPr>
              <a:xfrm>
                <a:off x="644492" y="12373187"/>
                <a:ext cx="3809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Biomass data is available annually, </a:t>
                </a:r>
              </a:p>
              <a:p>
                <a:r>
                  <a:rPr lang="en-US" sz="2000" dirty="0"/>
                  <a:t>at </a:t>
                </a:r>
                <a:r>
                  <a:rPr lang="en-US" sz="2000" dirty="0">
                    <a:solidFill>
                      <a:schemeClr val="tx1"/>
                    </a:solidFill>
                  </a:rPr>
                  <a:t>0.1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x 0.1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resolution	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F4752A9-E96C-A0EB-568B-5F5715568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92" y="12373187"/>
                <a:ext cx="3809313" cy="707886"/>
              </a:xfrm>
              <a:prstGeom prst="rect">
                <a:avLst/>
              </a:prstGeom>
              <a:blipFill>
                <a:blip r:embed="rId7"/>
                <a:stretch>
                  <a:fillRect l="-1661" t="-5263" r="-664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CEC4BAC-EE55-BD02-F902-7182FD69AA1F}"/>
                  </a:ext>
                </a:extLst>
              </p:cNvPr>
              <p:cNvSpPr txBox="1"/>
              <p:nvPr/>
            </p:nvSpPr>
            <p:spPr>
              <a:xfrm>
                <a:off x="6938983" y="12373187"/>
                <a:ext cx="33580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000" dirty="0"/>
                  <a:t>NBE data is available monthly, </a:t>
                </a:r>
              </a:p>
              <a:p>
                <a:pPr algn="r"/>
                <a:r>
                  <a:rPr lang="en-US" sz="2000" dirty="0"/>
                  <a:t>at </a:t>
                </a:r>
                <a:r>
                  <a:rPr lang="en-US" sz="2000" dirty="0">
                    <a:solidFill>
                      <a:schemeClr val="tx1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x 5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resolution</a:t>
                </a:r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CEC4BAC-EE55-BD02-F902-7182FD69A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983" y="12373187"/>
                <a:ext cx="3358099" cy="707886"/>
              </a:xfrm>
              <a:prstGeom prst="rect">
                <a:avLst/>
              </a:prstGeom>
              <a:blipFill>
                <a:blip r:embed="rId8"/>
                <a:stretch>
                  <a:fillRect l="-1132" t="-5263" r="-2264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03A7A179-9F1E-9B4B-2554-085269004E0F}"/>
              </a:ext>
            </a:extLst>
          </p:cNvPr>
          <p:cNvSpPr txBox="1"/>
          <p:nvPr/>
        </p:nvSpPr>
        <p:spPr>
          <a:xfrm>
            <a:off x="762226" y="23189352"/>
            <a:ext cx="405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Interannual differences &amp; anomalies in</a:t>
            </a:r>
            <a:r>
              <a:rPr lang="en-US" b="1" dirty="0"/>
              <a:t> regional water content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74884E-FC95-4DF4-015B-3A24FAF83BCC}"/>
              </a:ext>
            </a:extLst>
          </p:cNvPr>
          <p:cNvSpPr txBox="1"/>
          <p:nvPr/>
        </p:nvSpPr>
        <p:spPr>
          <a:xfrm>
            <a:off x="5787032" y="23170110"/>
            <a:ext cx="455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Interannual differences in</a:t>
            </a:r>
            <a:r>
              <a:rPr lang="en-US" b="1" dirty="0"/>
              <a:t> temperature </a:t>
            </a:r>
            <a:r>
              <a:rPr lang="en-US" dirty="0"/>
              <a:t>&amp; its</a:t>
            </a:r>
            <a:r>
              <a:rPr lang="en-US" b="1" dirty="0"/>
              <a:t> wintertime anomaly </a:t>
            </a:r>
            <a:r>
              <a:rPr lang="en-US" dirty="0"/>
              <a:t>(northern hemisphere)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DCC9F86-CDC7-AF81-D31C-665BB5A4AE75}"/>
                  </a:ext>
                </a:extLst>
              </p:cNvPr>
              <p:cNvSpPr txBox="1"/>
              <p:nvPr/>
            </p:nvSpPr>
            <p:spPr>
              <a:xfrm>
                <a:off x="524705" y="29102720"/>
                <a:ext cx="102298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performed regressions of interannual in inferred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SoilC </a:t>
                </a:r>
                <a:r>
                  <a:rPr lang="en-US" dirty="0"/>
                  <a:t>with collocated anomalies in </a:t>
                </a:r>
                <a:r>
                  <a:rPr lang="en-US" b="1" dirty="0"/>
                  <a:t>soil moisture </a:t>
                </a:r>
                <a:r>
                  <a:rPr lang="en-US" dirty="0"/>
                  <a:t>(proxied by GRACE equivalent water thickness-- EWT) and </a:t>
                </a:r>
                <a:r>
                  <a:rPr lang="en-US" b="1" dirty="0"/>
                  <a:t>temperature</a:t>
                </a:r>
                <a:r>
                  <a:rPr lang="en-US" dirty="0"/>
                  <a:t>-- two key environmental determinants of soil carbon dynamics </a:t>
                </a:r>
                <a:r>
                  <a:rPr lang="en-US" i="1" dirty="0"/>
                  <a:t>in situ-</a:t>
                </a:r>
                <a:r>
                  <a:rPr lang="en-US" dirty="0"/>
                  <a:t>- to see if relationships were detectable at the global scale.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DCC9F86-CDC7-AF81-D31C-665BB5A4A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05" y="29102720"/>
                <a:ext cx="10229881" cy="923330"/>
              </a:xfrm>
              <a:prstGeom prst="rect">
                <a:avLst/>
              </a:prstGeom>
              <a:blipFill>
                <a:blip r:embed="rId9"/>
                <a:stretch>
                  <a:fillRect l="-496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5A842F62-0A19-B610-C96E-9BF4FE3D40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0242" y="12604588"/>
            <a:ext cx="6057598" cy="32295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8D3EAFE2-AC87-8733-2600-F7B79000541B}"/>
              </a:ext>
            </a:extLst>
          </p:cNvPr>
          <p:cNvGrpSpPr/>
          <p:nvPr/>
        </p:nvGrpSpPr>
        <p:grpSpPr>
          <a:xfrm>
            <a:off x="20723617" y="7338041"/>
            <a:ext cx="799544" cy="5102627"/>
            <a:chOff x="19819111" y="7260956"/>
            <a:chExt cx="799544" cy="499416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4AD2605-A633-D94F-7156-9E2B20BC0B08}"/>
                </a:ext>
              </a:extLst>
            </p:cNvPr>
            <p:cNvSpPr/>
            <p:nvPr/>
          </p:nvSpPr>
          <p:spPr>
            <a:xfrm>
              <a:off x="19819111" y="7260956"/>
              <a:ext cx="799543" cy="4994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687CF83-4F1A-B941-85BD-908BD137D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327" t="1551"/>
            <a:stretch/>
          </p:blipFill>
          <p:spPr>
            <a:xfrm>
              <a:off x="19832193" y="7746678"/>
              <a:ext cx="786462" cy="386642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63F5E8B-0AA0-CF20-1D6D-CAEED181157D}"/>
                  </a:ext>
                </a:extLst>
              </p:cNvPr>
              <p:cNvSpPr txBox="1"/>
              <p:nvPr/>
            </p:nvSpPr>
            <p:spPr>
              <a:xfrm>
                <a:off x="14434446" y="6764260"/>
                <a:ext cx="42020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Inferred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b="1" dirty="0" err="1">
                    <a:solidFill>
                      <a:srgbClr val="C00000"/>
                    </a:solidFill>
                  </a:rPr>
                  <a:t>SoilC</a:t>
                </a:r>
                <a:r>
                  <a:rPr lang="en-US" sz="2800" dirty="0">
                    <a:solidFill>
                      <a:srgbClr val="C00000"/>
                    </a:solidFill>
                  </a:rPr>
                  <a:t>, 2010-2018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63F5E8B-0AA0-CF20-1D6D-CAEED1811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4446" y="6764260"/>
                <a:ext cx="4202048" cy="523220"/>
              </a:xfrm>
              <a:prstGeom prst="rect">
                <a:avLst/>
              </a:prstGeom>
              <a:blipFill>
                <a:blip r:embed="rId12"/>
                <a:stretch>
                  <a:fillRect l="-3012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D8482CE-C2B9-DC54-10DB-383A1C87BFED}"/>
                  </a:ext>
                </a:extLst>
              </p:cNvPr>
              <p:cNvSpPr txBox="1"/>
              <p:nvPr/>
            </p:nvSpPr>
            <p:spPr>
              <a:xfrm>
                <a:off x="13429538" y="15899054"/>
                <a:ext cx="55689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Environmental sensitivities of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b="1" dirty="0" err="1">
                    <a:solidFill>
                      <a:srgbClr val="C00000"/>
                    </a:solidFill>
                  </a:rPr>
                  <a:t>SoilC</a:t>
                </a:r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D8482CE-C2B9-DC54-10DB-383A1C87B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538" y="15899054"/>
                <a:ext cx="5568960" cy="523220"/>
              </a:xfrm>
              <a:prstGeom prst="rect">
                <a:avLst/>
              </a:prstGeom>
              <a:blipFill>
                <a:blip r:embed="rId13"/>
                <a:stretch>
                  <a:fillRect l="-2273" t="-11628" r="-1136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618F121F-69E2-A07C-F2C0-84257249CF4F}"/>
              </a:ext>
            </a:extLst>
          </p:cNvPr>
          <p:cNvSpPr txBox="1"/>
          <p:nvPr/>
        </p:nvSpPr>
        <p:spPr>
          <a:xfrm>
            <a:off x="17522493" y="12609796"/>
            <a:ext cx="43580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Hotspots of loss emerge in the </a:t>
            </a:r>
            <a:r>
              <a:rPr lang="en-US" b="1" dirty="0"/>
              <a:t>Sahel</a:t>
            </a:r>
            <a:r>
              <a:rPr lang="en-US" dirty="0"/>
              <a:t>, </a:t>
            </a:r>
            <a:r>
              <a:rPr lang="en-US" b="1" dirty="0"/>
              <a:t>Himalayas</a:t>
            </a:r>
            <a:r>
              <a:rPr lang="en-US" dirty="0"/>
              <a:t>, </a:t>
            </a:r>
            <a:r>
              <a:rPr lang="en-US" b="1" dirty="0"/>
              <a:t>northern Amazon</a:t>
            </a:r>
            <a:r>
              <a:rPr lang="en-US" dirty="0"/>
              <a:t>, and </a:t>
            </a:r>
            <a:r>
              <a:rPr lang="en-US" b="1" dirty="0"/>
              <a:t>California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Hotspots of gain emerge across </a:t>
            </a:r>
            <a:r>
              <a:rPr lang="en-US" b="1" dirty="0"/>
              <a:t>temperate Eurasia, Southeastern North America, Central South America</a:t>
            </a:r>
            <a:r>
              <a:rPr lang="en-US" dirty="0"/>
              <a:t>, and </a:t>
            </a:r>
            <a:r>
              <a:rPr lang="en-US" b="1" dirty="0"/>
              <a:t>Southern Africa. </a:t>
            </a:r>
          </a:p>
          <a:p>
            <a:endParaRPr lang="en-US" sz="400" dirty="0"/>
          </a:p>
          <a:p>
            <a:r>
              <a:rPr lang="en-US" dirty="0"/>
              <a:t>Interpretation of this signal as ∆</a:t>
            </a:r>
            <a:r>
              <a:rPr lang="en-US" dirty="0" err="1"/>
              <a:t>SoilC</a:t>
            </a:r>
            <a:r>
              <a:rPr lang="en-US" dirty="0"/>
              <a:t> is </a:t>
            </a:r>
            <a:r>
              <a:rPr lang="en-US" b="1" dirty="0"/>
              <a:t>unvalidated</a:t>
            </a:r>
            <a:r>
              <a:rPr lang="en-US" dirty="0"/>
              <a:t>, but some agreement of gain/loss regions with </a:t>
            </a:r>
            <a:r>
              <a:rPr lang="en-US" i="1" dirty="0"/>
              <a:t>in-situ</a:t>
            </a:r>
            <a:r>
              <a:rPr lang="en-US" dirty="0"/>
              <a:t> reports is promising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1232FF0-2F61-2E5B-9455-FCFFD3BA4D2E}"/>
                  </a:ext>
                </a:extLst>
              </p:cNvPr>
              <p:cNvSpPr txBox="1"/>
              <p:nvPr/>
            </p:nvSpPr>
            <p:spPr>
              <a:xfrm>
                <a:off x="11184687" y="22823543"/>
                <a:ext cx="104485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Relationships between these variables and inferred ∆</a:t>
                </a:r>
                <a:r>
                  <a:rPr lang="en-US" dirty="0" err="1"/>
                  <a:t>SoilC</a:t>
                </a:r>
                <a:r>
                  <a:rPr lang="en-US" dirty="0"/>
                  <a:t> are weak in the global average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dEWT</a:t>
                </a:r>
                <a:r>
                  <a:rPr lang="en-US" dirty="0"/>
                  <a:t> showed more widespread significant relationships with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SoilC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There is substantial regional variation in the slopes, and hence in the functional climate sensitivity of ∆</a:t>
                </a:r>
                <a:r>
                  <a:rPr lang="en-US" dirty="0" err="1"/>
                  <a:t>SoilC</a:t>
                </a:r>
                <a:r>
                  <a:rPr lang="en-US" dirty="0"/>
                  <a:t> suggested by the relationships 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1232FF0-2F61-2E5B-9455-FCFFD3BA4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687" y="22823543"/>
                <a:ext cx="10448548" cy="1200329"/>
              </a:xfrm>
              <a:prstGeom prst="rect">
                <a:avLst/>
              </a:prstGeom>
              <a:blipFill>
                <a:blip r:embed="rId14"/>
                <a:stretch>
                  <a:fillRect l="-364" t="-2105" r="-607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E74D4665-5DE3-A812-761A-EC3D1FD8DEBC}"/>
              </a:ext>
            </a:extLst>
          </p:cNvPr>
          <p:cNvSpPr/>
          <p:nvPr/>
        </p:nvSpPr>
        <p:spPr>
          <a:xfrm>
            <a:off x="11131962" y="24478969"/>
            <a:ext cx="10613571" cy="5841080"/>
          </a:xfrm>
          <a:prstGeom prst="roundRect">
            <a:avLst>
              <a:gd name="adj" fmla="val 578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7C27E1BD-7034-786E-F53E-E9393D64BED8}"/>
              </a:ext>
            </a:extLst>
          </p:cNvPr>
          <p:cNvSpPr/>
          <p:nvPr/>
        </p:nvSpPr>
        <p:spPr>
          <a:xfrm>
            <a:off x="11125200" y="24466761"/>
            <a:ext cx="10613571" cy="1002612"/>
          </a:xfrm>
          <a:prstGeom prst="roundRect">
            <a:avLst>
              <a:gd name="adj" fmla="val 361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4. Future directions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58B0E69-AB8B-5673-C600-EDFC1128E88B}"/>
                  </a:ext>
                </a:extLst>
              </p:cNvPr>
              <p:cNvSpPr txBox="1"/>
              <p:nvPr/>
            </p:nvSpPr>
            <p:spPr>
              <a:xfrm>
                <a:off x="11367706" y="25549056"/>
                <a:ext cx="3964628" cy="53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CARDAMOM: </a:t>
                </a:r>
                <a:r>
                  <a:rPr lang="en-US" dirty="0"/>
                  <a:t>Future work will bring the analysis into an ecologically-informed data assimilation framework. We aim to: </a:t>
                </a:r>
              </a:p>
              <a:p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Filter out unphysical variability in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b="1" dirty="0"/>
                  <a:t>Biomass</a:t>
                </a:r>
                <a:r>
                  <a:rPr lang="en-US" dirty="0"/>
                  <a:t> and </a:t>
                </a:r>
                <a:r>
                  <a:rPr lang="en-US" b="1" dirty="0"/>
                  <a:t>NBE</a:t>
                </a:r>
                <a:r>
                  <a:rPr lang="en-US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Leverage a systematic framework to bring aboard multiple contextualizing datasets, e.g., </a:t>
                </a:r>
                <a:r>
                  <a:rPr lang="en-US" b="1" dirty="0"/>
                  <a:t>GPP</a:t>
                </a:r>
                <a:r>
                  <a:rPr lang="en-US" dirty="0"/>
                  <a:t> from </a:t>
                </a:r>
                <a:r>
                  <a:rPr lang="en-US" b="1" dirty="0"/>
                  <a:t>SIF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Parameterize more complex relationships between </a:t>
                </a:r>
                <a:r>
                  <a:rPr lang="en-US" b="1" dirty="0"/>
                  <a:t>∆</a:t>
                </a:r>
                <a:r>
                  <a:rPr lang="en-US" b="1" dirty="0" err="1"/>
                  <a:t>SoilC</a:t>
                </a:r>
                <a:r>
                  <a:rPr lang="en-US" b="1" dirty="0"/>
                  <a:t> </a:t>
                </a:r>
                <a:r>
                  <a:rPr lang="en-US" dirty="0"/>
                  <a:t> and environmental variables of interest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Perform regional comparisons where  </a:t>
                </a:r>
                <a:r>
                  <a:rPr lang="en-US" i="1" dirty="0"/>
                  <a:t>in-situ</a:t>
                </a:r>
                <a:r>
                  <a:rPr lang="en-US" dirty="0"/>
                  <a:t> data exists</a:t>
                </a:r>
              </a:p>
              <a:p>
                <a:endParaRPr lang="en-US" sz="2000" dirty="0"/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58B0E69-AB8B-5673-C600-EDFC1128E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7706" y="25549056"/>
                <a:ext cx="3964628" cy="5386090"/>
              </a:xfrm>
              <a:prstGeom prst="rect">
                <a:avLst/>
              </a:prstGeom>
              <a:blipFill>
                <a:blip r:embed="rId15"/>
                <a:stretch>
                  <a:fillRect l="-3195" t="-1176" r="-3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Picture 83">
            <a:extLst>
              <a:ext uri="{FF2B5EF4-FFF2-40B4-BE49-F238E27FC236}">
                <a16:creationId xmlns:a16="http://schemas.microsoft.com/office/drawing/2014/main" id="{9C847C1F-8A51-A08A-62AB-07BBCF4F3D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303" y="23896735"/>
            <a:ext cx="4851350" cy="2444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6A2408C-B742-B36D-71D5-3B0DA00AF2A1}"/>
                  </a:ext>
                </a:extLst>
              </p:cNvPr>
              <p:cNvSpPr txBox="1"/>
              <p:nvPr/>
            </p:nvSpPr>
            <p:spPr>
              <a:xfrm>
                <a:off x="11301667" y="16387538"/>
                <a:ext cx="1020372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statistics of linear regressions between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SoilC </a:t>
                </a:r>
                <a:r>
                  <a:rPr lang="en-US" dirty="0"/>
                  <a:t>and collocated anomalies in </a:t>
                </a:r>
                <a:r>
                  <a:rPr lang="en-US" b="1" dirty="0"/>
                  <a:t>soil moisture </a:t>
                </a:r>
                <a:r>
                  <a:rPr lang="en-US" dirty="0"/>
                  <a:t>and </a:t>
                </a:r>
                <a:r>
                  <a:rPr lang="en-US" b="1" dirty="0"/>
                  <a:t>temperature</a:t>
                </a:r>
                <a:r>
                  <a:rPr lang="en-US" dirty="0"/>
                  <a:t> are summarized in the maps below. Color represents </a:t>
                </a:r>
                <a:r>
                  <a:rPr lang="en-US" b="1" dirty="0"/>
                  <a:t>slope</a:t>
                </a:r>
                <a:r>
                  <a:rPr lang="en-US" dirty="0"/>
                  <a:t>, dark saturation represents an </a:t>
                </a:r>
                <a:r>
                  <a:rPr lang="en-US" b="1" dirty="0"/>
                  <a:t>R</a:t>
                </a:r>
                <a:r>
                  <a:rPr lang="en-US" b="1" baseline="30000" dirty="0"/>
                  <a:t>2</a:t>
                </a:r>
                <a:r>
                  <a:rPr lang="en-US" b="1" dirty="0"/>
                  <a:t>&gt;.5</a:t>
                </a:r>
                <a:r>
                  <a:rPr lang="en-US" dirty="0"/>
                  <a:t>, and hatching indicates </a:t>
                </a:r>
                <a:r>
                  <a:rPr lang="en-US" b="1" dirty="0" err="1"/>
                  <a:t>pvalues</a:t>
                </a:r>
                <a:r>
                  <a:rPr lang="en-US" b="1" dirty="0"/>
                  <a:t> &lt;0.05</a:t>
                </a:r>
                <a:r>
                  <a:rPr lang="en-US" dirty="0"/>
                  <a:t>. 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6A2408C-B742-B36D-71D5-3B0DA00AF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667" y="16387538"/>
                <a:ext cx="10203721" cy="1200329"/>
              </a:xfrm>
              <a:prstGeom prst="rect">
                <a:avLst/>
              </a:prstGeom>
              <a:blipFill>
                <a:blip r:embed="rId17"/>
                <a:stretch>
                  <a:fillRect l="-373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C15534D7-A715-CC78-39F4-0723AC5378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32334" y="25694765"/>
            <a:ext cx="6300900" cy="369345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F292029-B787-F5DE-D765-0E554B8470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7756" y="13105835"/>
            <a:ext cx="5422691" cy="236330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6A966A8-BBB1-9014-54A7-F5F843581A6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92993" y="13095168"/>
            <a:ext cx="4969047" cy="23835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2F2421-87CE-E1BB-1CA1-6A17FF6694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77798" y="16323535"/>
            <a:ext cx="5202243" cy="24975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B8D1B-76EF-15B7-833A-E6A1F73667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8180" y="16350759"/>
            <a:ext cx="5202243" cy="24521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5EECC8-C7BF-8B5A-71BC-D8E1DC5A762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889" y="19844239"/>
            <a:ext cx="5195167" cy="26457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C9AF63-BD8D-2501-D5BC-406A1F7E44F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66872" y="19862386"/>
            <a:ext cx="5195168" cy="26318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E6D83A-C8BD-7E09-1135-97CC57C8042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18140"/>
          <a:stretch/>
        </p:blipFill>
        <p:spPr>
          <a:xfrm>
            <a:off x="11399670" y="7369992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398AD14-BFDA-9E07-DFEE-F574BE36CC6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18140"/>
          <a:stretch/>
        </p:blipFill>
        <p:spPr>
          <a:xfrm>
            <a:off x="14489070" y="7369992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C5B8D19-08A6-7AE1-A2B5-BD69CF6F39DC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18140"/>
          <a:stretch/>
        </p:blipFill>
        <p:spPr>
          <a:xfrm>
            <a:off x="17587068" y="7369992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CE464FB-45BE-DE28-8529-78EDAF8C6D0D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18140"/>
          <a:stretch/>
        </p:blipFill>
        <p:spPr>
          <a:xfrm>
            <a:off x="11399670" y="9083190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2B1E05D-13A3-6067-21B8-00B8778BAE44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r="18140"/>
          <a:stretch/>
        </p:blipFill>
        <p:spPr>
          <a:xfrm>
            <a:off x="14489070" y="9083190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65827A-706E-F4AB-C8FE-C5B635E3D5E4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r="18140"/>
          <a:stretch/>
        </p:blipFill>
        <p:spPr>
          <a:xfrm>
            <a:off x="17587068" y="9083190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BCF20D6-D552-D14B-EE3A-C3257DB28ABA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r="18140"/>
          <a:stretch/>
        </p:blipFill>
        <p:spPr>
          <a:xfrm>
            <a:off x="11399670" y="10782185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E28E656-8C94-9F7A-FBC3-D339F470ECD4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r="18140"/>
          <a:stretch/>
        </p:blipFill>
        <p:spPr>
          <a:xfrm>
            <a:off x="14489070" y="10782185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48A2629-62AE-BA58-54A1-6A51E8EB3CB7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r="18140"/>
          <a:stretch/>
        </p:blipFill>
        <p:spPr>
          <a:xfrm>
            <a:off x="17587068" y="10782185"/>
            <a:ext cx="3006751" cy="16439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B8C3E-12D8-E6F9-2E51-5808402392A2}"/>
              </a:ext>
            </a:extLst>
          </p:cNvPr>
          <p:cNvSpPr txBox="1"/>
          <p:nvPr/>
        </p:nvSpPr>
        <p:spPr>
          <a:xfrm>
            <a:off x="3784480" y="3128116"/>
            <a:ext cx="157471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Author: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(329F) </a:t>
            </a:r>
            <a:r>
              <a:rPr lang="en-US" sz="2800" i="1" dirty="0">
                <a:solidFill>
                  <a:schemeClr val="bg1"/>
                </a:solidFill>
              </a:rPr>
              <a:t>JPL Postdoctoral Fellow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Anthony Bloom (329F), Renato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Braghieri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(329F-Caltech), Paul Levine (329F),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Junjie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 (329G), Shuang Ma (329F), Alex Norton (329G), Nick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Parazoo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(329G)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996C73-BF7C-DDEB-1FA3-A24EC65B27C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638128" y="23855248"/>
            <a:ext cx="4949946" cy="2482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F8C27B-FEB0-6519-1A04-A56FE7FDC9B3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2095" t="412" r="-242" b="-412"/>
          <a:stretch/>
        </p:blipFill>
        <p:spPr>
          <a:xfrm>
            <a:off x="348470" y="26446529"/>
            <a:ext cx="4869589" cy="2528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47CC4-DC9B-4316-BBDB-DAFBDFDEA62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638128" y="26446529"/>
            <a:ext cx="4949946" cy="252899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DC1B262-A2D1-B70D-4BF3-C5001C3C7BC8}"/>
              </a:ext>
            </a:extLst>
          </p:cNvPr>
          <p:cNvGrpSpPr/>
          <p:nvPr/>
        </p:nvGrpSpPr>
        <p:grpSpPr>
          <a:xfrm>
            <a:off x="11220225" y="17438638"/>
            <a:ext cx="5172032" cy="5273306"/>
            <a:chOff x="3021730" y="17167985"/>
            <a:chExt cx="7772400" cy="788091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8EE75E2-12E3-277A-83E7-50071D4F0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021730" y="17167985"/>
              <a:ext cx="7772400" cy="379024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DEDA923-35F0-1DEA-A62F-F351BF88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021730" y="21134508"/>
              <a:ext cx="7772400" cy="391439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0BA1F3E-B893-66B4-22F7-B8E7E85F1068}"/>
              </a:ext>
            </a:extLst>
          </p:cNvPr>
          <p:cNvGrpSpPr/>
          <p:nvPr/>
        </p:nvGrpSpPr>
        <p:grpSpPr>
          <a:xfrm>
            <a:off x="16495068" y="17430237"/>
            <a:ext cx="5172032" cy="5280934"/>
            <a:chOff x="11535701" y="17160699"/>
            <a:chExt cx="7772400" cy="789231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F27D0BF-EF19-598E-35A8-C4B5C3974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1535701" y="21170798"/>
              <a:ext cx="7772400" cy="388221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233739F-0281-2FDE-F0A4-EBB8D040C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1535701" y="17160699"/>
              <a:ext cx="7772400" cy="3878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70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11941</TotalTime>
  <Words>591</Words>
  <Application>Microsoft Office PowerPoint</Application>
  <PresentationFormat>Custom</PresentationFormat>
  <Paragraphs>78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1230)</cp:lastModifiedBy>
  <cp:revision>16</cp:revision>
  <cp:lastPrinted>2022-10-06T23:43:23Z</cp:lastPrinted>
  <dcterms:created xsi:type="dcterms:W3CDTF">2022-08-22T17:05:38Z</dcterms:created>
  <dcterms:modified xsi:type="dcterms:W3CDTF">2022-11-23T18:17:27Z</dcterms:modified>
</cp:coreProperties>
</file>