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11" autoAdjust="0"/>
    <p:restoredTop sz="97059"/>
  </p:normalViewPr>
  <p:slideViewPr>
    <p:cSldViewPr snapToGrid="0">
      <p:cViewPr>
        <p:scale>
          <a:sx n="25" d="100"/>
          <a:sy n="25" d="100"/>
        </p:scale>
        <p:origin x="250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5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1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4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5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C1CD-C7B9-48D7-A45E-11085D7D084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A68A9-7A2F-4E8E-BE79-8B2D59429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1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1080">
            <a:extLst>
              <a:ext uri="{FF2B5EF4-FFF2-40B4-BE49-F238E27FC236}">
                <a16:creationId xmlns:a16="http://schemas.microsoft.com/office/drawing/2014/main" id="{FC7AE737-4858-4FA9-AC81-278CECDF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8959"/>
            <a:ext cx="21945600" cy="254584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FCB4AC-2A97-4C6B-9A1D-A9188BD5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" y="11035"/>
            <a:ext cx="21945600" cy="7510272"/>
          </a:xfrm>
          <a:prstGeom prst="rect">
            <a:avLst/>
          </a:prstGeom>
        </p:spPr>
      </p:pic>
      <p:pic>
        <p:nvPicPr>
          <p:cNvPr id="1032" name="Picture 8" descr="File:Chandra X-ray Observatory spacecraft model.png - Wikimedia Commons">
            <a:extLst>
              <a:ext uri="{FF2B5EF4-FFF2-40B4-BE49-F238E27FC236}">
                <a16:creationId xmlns:a16="http://schemas.microsoft.com/office/drawing/2014/main" id="{9AED8D98-37BA-4603-AD84-6E7F5757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061" y="9713"/>
            <a:ext cx="7255469" cy="39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STAR - Wikipedia">
            <a:extLst>
              <a:ext uri="{FF2B5EF4-FFF2-40B4-BE49-F238E27FC236}">
                <a16:creationId xmlns:a16="http://schemas.microsoft.com/office/drawing/2014/main" id="{08A55820-77B4-4911-87CD-7EB0AECF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9515">
            <a:off x="748670" y="161181"/>
            <a:ext cx="8858689" cy="49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A35B2-3F7E-4A17-B003-60CB849C0B4E}"/>
              </a:ext>
            </a:extLst>
          </p:cNvPr>
          <p:cNvSpPr txBox="1"/>
          <p:nvPr/>
        </p:nvSpPr>
        <p:spPr>
          <a:xfrm>
            <a:off x="3056268" y="2574474"/>
            <a:ext cx="16402050" cy="2894409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prstMaterial="metal">
            <a:bevelT w="158750" h="171450" prst="coolSlant"/>
            <a:extrusionClr>
              <a:schemeClr val="tx1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133350" h="38100" prst="coolSlant"/>
            </a:sp3d>
          </a:bodyPr>
          <a:lstStyle/>
          <a:p>
            <a:pPr algn="ctr"/>
            <a:r>
              <a:rPr lang="en-US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A Novel X-ray Imaging Detector Concept: Multilayer Photonic Crystal Scintillators with Perimetric Pixel Array</a:t>
            </a:r>
            <a:br>
              <a:rPr lang="en-US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</a:br>
            <a:r>
              <a:rPr lang="en-US" sz="28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Firat Yasar*, Arezou Khoshakhlagh, Sam Keo</a:t>
            </a:r>
            <a:br>
              <a:rPr lang="en-US" sz="28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</a:br>
            <a:r>
              <a:rPr lang="en-US" sz="28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Jet Propulsion Laboratory, California Institute of Technology, Pasadena, CA, 91109, USA</a:t>
            </a:r>
            <a:br>
              <a:rPr lang="en-US" sz="28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</a:br>
            <a:r>
              <a:rPr lang="en-US" sz="28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*</a:t>
            </a:r>
            <a:r>
              <a:rPr lang="en-US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Contact email: firat.yasar@jpl.nasa.gov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096634-F3E4-4DE0-9DEB-C4AD93096FED}"/>
              </a:ext>
            </a:extLst>
          </p:cNvPr>
          <p:cNvSpPr/>
          <p:nvPr/>
        </p:nvSpPr>
        <p:spPr>
          <a:xfrm>
            <a:off x="628653" y="5660574"/>
            <a:ext cx="10149840" cy="23241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prstMaterial="metal">
            <a:bevelT w="158750" h="171450" prst="coolSlant"/>
            <a:extrusionClr>
              <a:schemeClr val="tx1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OBJECTIVE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Develop a novel X-ray imaging detector architecture, which introduces perimetric charge coupled device arrays as pixels integrated laterally.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Offering a single imaging detector having energy resolving capability with high spatial resolution in broad X-ray energy regimes.</a:t>
            </a:r>
          </a:p>
          <a:p>
            <a:pPr algn="ctr"/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647E37-B8BA-4CDF-A7AA-113CEEE0DB29}"/>
              </a:ext>
            </a:extLst>
          </p:cNvPr>
          <p:cNvSpPr/>
          <p:nvPr/>
        </p:nvSpPr>
        <p:spPr>
          <a:xfrm>
            <a:off x="628653" y="30254124"/>
            <a:ext cx="10149840" cy="1714500"/>
          </a:xfrm>
          <a:prstGeom prst="roundRect">
            <a:avLst>
              <a:gd name="adj" fmla="val 19619"/>
            </a:avLst>
          </a:prstGeom>
          <a:solidFill>
            <a:srgbClr val="FFFFFF">
              <a:alpha val="69804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prstMaterial="metal">
            <a:bevelT w="158750" h="171450" prst="coolSlant"/>
            <a:extrusionClr>
              <a:schemeClr val="tx1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rgbClr val="0070C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Acknowledgement: </a:t>
            </a:r>
            <a:r>
              <a:rPr lang="en-US" sz="2200" dirty="0">
                <a:latin typeface="Optima" panose="02000503060000020004" pitchFamily="2" charset="0"/>
              </a:rPr>
              <a:t>We would like to thank Tim Kalman from Goddard Space and Flight Center, Jessica Gaskin from Marshalls Space and Flight Center, and </a:t>
            </a:r>
            <a:r>
              <a:rPr lang="en-US" sz="2200" dirty="0" err="1">
                <a:latin typeface="Optima" panose="02000503060000020004" pitchFamily="2" charset="0"/>
              </a:rPr>
              <a:t>Zhehui</a:t>
            </a:r>
            <a:r>
              <a:rPr lang="en-US" sz="2200" dirty="0">
                <a:latin typeface="Optima" panose="02000503060000020004" pitchFamily="2" charset="0"/>
              </a:rPr>
              <a:t> Wang from Los Alamos National Laboratory for their support and guidance.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38C8A-C677-4B64-B946-B661E1042C97}"/>
              </a:ext>
            </a:extLst>
          </p:cNvPr>
          <p:cNvSpPr/>
          <p:nvPr/>
        </p:nvSpPr>
        <p:spPr>
          <a:xfrm>
            <a:off x="11163303" y="30254124"/>
            <a:ext cx="10149840" cy="1714500"/>
          </a:xfrm>
          <a:prstGeom prst="roundRect">
            <a:avLst>
              <a:gd name="adj" fmla="val 19619"/>
            </a:avLst>
          </a:prstGeom>
          <a:solidFill>
            <a:srgbClr val="FFFFFF">
              <a:alpha val="69804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prstMaterial="metal">
            <a:bevelT w="158750" h="171450" prst="coolSlant"/>
            <a:extrusionClr>
              <a:schemeClr val="tx1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References:</a:t>
            </a:r>
          </a:p>
          <a:p>
            <a:r>
              <a:rPr lang="en-US" sz="1400" dirty="0">
                <a:latin typeface="Optima" panose="02000503060000020004" pitchFamily="2" charset="0"/>
              </a:rPr>
              <a:t>[1]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Yasar, F.,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Kilin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, M.,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Dehdashti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, S., Yu, Z., Ma, Z., &amp; Wang, Z. (2021). Spatially resolved x-ray detection with photonic crystal scintillators.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Journal of Applied Physics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130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Optima" panose="02000503060000020004" pitchFamily="2" charset="0"/>
              </a:rPr>
              <a:t>(4), 043101.</a:t>
            </a:r>
          </a:p>
          <a:p>
            <a:r>
              <a:rPr lang="en-US" sz="1400" dirty="0">
                <a:solidFill>
                  <a:srgbClr val="222222"/>
                </a:solidFill>
                <a:latin typeface="Optima" panose="02000503060000020004" pitchFamily="2" charset="0"/>
              </a:rPr>
              <a:t>[2] Roques-</a:t>
            </a:r>
            <a:r>
              <a:rPr lang="en-US" sz="1400" dirty="0" err="1">
                <a:solidFill>
                  <a:srgbClr val="222222"/>
                </a:solidFill>
                <a:latin typeface="Optima" panose="02000503060000020004" pitchFamily="2" charset="0"/>
              </a:rPr>
              <a:t>Carmes</a:t>
            </a:r>
            <a:r>
              <a:rPr lang="en-US" sz="1400" dirty="0">
                <a:solidFill>
                  <a:srgbClr val="222222"/>
                </a:solidFill>
                <a:latin typeface="Optima" panose="02000503060000020004" pitchFamily="2" charset="0"/>
              </a:rPr>
              <a:t>, Charles, et al. "A framework for scintillation in </a:t>
            </a:r>
            <a:r>
              <a:rPr lang="en-US" sz="1400" dirty="0" err="1">
                <a:solidFill>
                  <a:srgbClr val="222222"/>
                </a:solidFill>
                <a:latin typeface="Optima" panose="02000503060000020004" pitchFamily="2" charset="0"/>
              </a:rPr>
              <a:t>nanophotonics</a:t>
            </a:r>
            <a:r>
              <a:rPr lang="en-US" sz="1400" dirty="0">
                <a:solidFill>
                  <a:srgbClr val="222222"/>
                </a:solidFill>
                <a:latin typeface="Optima" panose="02000503060000020004" pitchFamily="2" charset="0"/>
              </a:rPr>
              <a:t>." Science 375.6583 (2022): eabm9293.</a:t>
            </a:r>
            <a:endParaRPr lang="en-US" sz="1400" b="0" i="0" dirty="0">
              <a:solidFill>
                <a:srgbClr val="222222"/>
              </a:solidFill>
              <a:effectLst/>
              <a:latin typeface="Optima" panose="02000503060000020004" pitchFamily="2" charset="0"/>
            </a:endParaRPr>
          </a:p>
          <a:p>
            <a:r>
              <a:rPr lang="en-US" sz="1400" dirty="0">
                <a:latin typeface="Optima" panose="02000503060000020004" pitchFamily="2" charset="0"/>
              </a:rPr>
              <a:t>[3] Varney, C. R., et al. "X-ray luminescence based spectrometer for investigation of scintillation properties." Review of Scientific Instruments 83.10 (2012): 103112.</a:t>
            </a:r>
          </a:p>
        </p:txBody>
      </p: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36BA108D-8E6B-8EC0-ED7E-CC02B3F66723}"/>
              </a:ext>
            </a:extLst>
          </p:cNvPr>
          <p:cNvGrpSpPr/>
          <p:nvPr/>
        </p:nvGrpSpPr>
        <p:grpSpPr>
          <a:xfrm>
            <a:off x="11163303" y="5695666"/>
            <a:ext cx="10149840" cy="10687050"/>
            <a:chOff x="11163303" y="4895850"/>
            <a:chExt cx="10149840" cy="106870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655D65-3C11-443B-90C7-0B631F341EB3}"/>
                </a:ext>
              </a:extLst>
            </p:cNvPr>
            <p:cNvSpPr/>
            <p:nvPr/>
          </p:nvSpPr>
          <p:spPr>
            <a:xfrm>
              <a:off x="11163303" y="4895850"/>
              <a:ext cx="10149840" cy="10687050"/>
            </a:xfrm>
            <a:prstGeom prst="roundRect">
              <a:avLst>
                <a:gd name="adj" fmla="val 3743"/>
              </a:avLst>
            </a:prstGeom>
            <a:solidFill>
              <a:srgbClr val="FFFFFF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extrusionH="76200" prstMaterial="metal">
              <a:bevelT w="158750" h="171450" prst="coolSlant"/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Optima" panose="02000503060000020004" pitchFamily="2" charset="0"/>
                </a:rPr>
                <a:t>FABRICATION</a:t>
              </a:r>
            </a:p>
            <a:p>
              <a:pPr algn="just"/>
              <a:r>
                <a:rPr lang="en-US" sz="2400" dirty="0">
                  <a:latin typeface="Optima" panose="02000503060000020004" pitchFamily="2" charset="0"/>
                </a:rPr>
                <a:t>Two main steps of fabrication;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E-beam lithography for patterning and Inductively Coupled Plasma (ICP) etching to realize photonic crystal structure.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The integration of perimetric CCDs via multi-stage wafer processing; deposition of the hard-mask layer, lithography, etch, regrowth of the CCD architecture, wet-etch for the lift-off of the excess layers.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400" dirty="0">
                <a:latin typeface="Optima" panose="02000503060000020004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B54F62-CF40-4FFE-8AE9-44B0533321C9}"/>
                </a:ext>
              </a:extLst>
            </p:cNvPr>
            <p:cNvGrpSpPr/>
            <p:nvPr/>
          </p:nvGrpSpPr>
          <p:grpSpPr>
            <a:xfrm>
              <a:off x="11296653" y="7933818"/>
              <a:ext cx="9925046" cy="7361395"/>
              <a:chOff x="1811567" y="34264"/>
              <a:chExt cx="8834572" cy="668444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E04D05-5CC9-4223-9E3A-37538C6CC86D}"/>
                  </a:ext>
                </a:extLst>
              </p:cNvPr>
              <p:cNvSpPr/>
              <p:nvPr/>
            </p:nvSpPr>
            <p:spPr>
              <a:xfrm>
                <a:off x="6582749" y="561762"/>
                <a:ext cx="1715511" cy="1772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Photoresist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273E2A-E78D-4594-9EE0-217D4951D137}"/>
                  </a:ext>
                </a:extLst>
              </p:cNvPr>
              <p:cNvSpPr/>
              <p:nvPr/>
            </p:nvSpPr>
            <p:spPr>
              <a:xfrm>
                <a:off x="7344450" y="729223"/>
                <a:ext cx="199623" cy="185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4BD5AF9-A739-43EB-B34A-3772DF844296}"/>
                  </a:ext>
                </a:extLst>
              </p:cNvPr>
              <p:cNvSpPr/>
              <p:nvPr/>
            </p:nvSpPr>
            <p:spPr>
              <a:xfrm>
                <a:off x="7344311" y="561762"/>
                <a:ext cx="203011" cy="177275"/>
              </a:xfrm>
              <a:prstGeom prst="rect">
                <a:avLst/>
              </a:prstGeom>
              <a:pattFill prst="wdDnDiag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en-US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A6FBAF-58F5-473D-8331-CB71AD980014}"/>
                  </a:ext>
                </a:extLst>
              </p:cNvPr>
              <p:cNvSpPr/>
              <p:nvPr/>
            </p:nvSpPr>
            <p:spPr>
              <a:xfrm>
                <a:off x="1825892" y="1585781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54D2AF5-7F52-4A86-88EE-FB6149F22EA3}"/>
                  </a:ext>
                </a:extLst>
              </p:cNvPr>
              <p:cNvSpPr/>
              <p:nvPr/>
            </p:nvSpPr>
            <p:spPr>
              <a:xfrm>
                <a:off x="1825891" y="912298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GaN</a:t>
                </a:r>
              </a:p>
              <a:p>
                <a:pPr algn="ctr"/>
                <a:r>
                  <a:rPr lang="en-US" sz="800" dirty="0"/>
                  <a:t>PhC Scintillator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696CDCF-770D-4961-A640-5825DA3872E5}"/>
                  </a:ext>
                </a:extLst>
              </p:cNvPr>
              <p:cNvSpPr/>
              <p:nvPr/>
            </p:nvSpPr>
            <p:spPr>
              <a:xfrm>
                <a:off x="8930628" y="1585781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97A26D8-96C1-4C04-9DF0-DB69DAEFF0CE}"/>
                  </a:ext>
                </a:extLst>
              </p:cNvPr>
              <p:cNvSpPr/>
              <p:nvPr/>
            </p:nvSpPr>
            <p:spPr>
              <a:xfrm>
                <a:off x="8930627" y="912298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486B422-769C-4540-950C-0434821B95EE}"/>
                  </a:ext>
                </a:extLst>
              </p:cNvPr>
              <p:cNvSpPr txBox="1"/>
              <p:nvPr/>
            </p:nvSpPr>
            <p:spPr>
              <a:xfrm>
                <a:off x="9009843" y="1193062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9E0024-9B63-4E5E-AA27-79054CC76EB5}"/>
                  </a:ext>
                </a:extLst>
              </p:cNvPr>
              <p:cNvSpPr txBox="1"/>
              <p:nvPr/>
            </p:nvSpPr>
            <p:spPr>
              <a:xfrm>
                <a:off x="9982958" y="1193062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28670BC-A590-47FF-8538-B3D82AFF76DC}"/>
                  </a:ext>
                </a:extLst>
              </p:cNvPr>
              <p:cNvSpPr/>
              <p:nvPr/>
            </p:nvSpPr>
            <p:spPr>
              <a:xfrm>
                <a:off x="6582750" y="1586092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163F150-EC00-4CD5-82AD-007EC007277C}"/>
                  </a:ext>
                </a:extLst>
              </p:cNvPr>
              <p:cNvSpPr/>
              <p:nvPr/>
            </p:nvSpPr>
            <p:spPr>
              <a:xfrm>
                <a:off x="6582749" y="912609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GaN</a:t>
                </a:r>
              </a:p>
              <a:p>
                <a:pPr algn="ctr"/>
                <a:r>
                  <a:rPr lang="en-US" sz="800" dirty="0"/>
                  <a:t>PhC Scintillator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835936B-AD8E-4DAA-A5FE-FDA6F9EE1636}"/>
                  </a:ext>
                </a:extLst>
              </p:cNvPr>
              <p:cNvSpPr/>
              <p:nvPr/>
            </p:nvSpPr>
            <p:spPr>
              <a:xfrm>
                <a:off x="8928892" y="565976"/>
                <a:ext cx="1717246" cy="1772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Photoresist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383144-C4C6-41FF-A43A-B689168EC317}"/>
                  </a:ext>
                </a:extLst>
              </p:cNvPr>
              <p:cNvSpPr/>
              <p:nvPr/>
            </p:nvSpPr>
            <p:spPr>
              <a:xfrm>
                <a:off x="9692328" y="557110"/>
                <a:ext cx="192107" cy="185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1436AEE-9027-438C-A514-C84847366A65}"/>
                  </a:ext>
                </a:extLst>
              </p:cNvPr>
              <p:cNvSpPr/>
              <p:nvPr/>
            </p:nvSpPr>
            <p:spPr>
              <a:xfrm>
                <a:off x="5033522" y="3809344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9238654-F44C-4766-A633-38493C650748}"/>
                  </a:ext>
                </a:extLst>
              </p:cNvPr>
              <p:cNvSpPr/>
              <p:nvPr/>
            </p:nvSpPr>
            <p:spPr>
              <a:xfrm>
                <a:off x="5033521" y="3135861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1D58952-AD76-4295-8394-96A2D2E90E33}"/>
                  </a:ext>
                </a:extLst>
              </p:cNvPr>
              <p:cNvSpPr/>
              <p:nvPr/>
            </p:nvSpPr>
            <p:spPr>
              <a:xfrm>
                <a:off x="5795223" y="3135861"/>
                <a:ext cx="192106" cy="673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485D0E-E22C-4E67-BB70-781FF55129A4}"/>
                  </a:ext>
                </a:extLst>
              </p:cNvPr>
              <p:cNvSpPr txBox="1"/>
              <p:nvPr/>
            </p:nvSpPr>
            <p:spPr>
              <a:xfrm>
                <a:off x="5106948" y="3416625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4BE2897-EC9C-4B70-B788-560F9EF3EB1C}"/>
                  </a:ext>
                </a:extLst>
              </p:cNvPr>
              <p:cNvSpPr txBox="1"/>
              <p:nvPr/>
            </p:nvSpPr>
            <p:spPr>
              <a:xfrm>
                <a:off x="6079186" y="3416625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7FABB21-8A9C-4E14-BAF1-0B79AF6FD1EB}"/>
                  </a:ext>
                </a:extLst>
              </p:cNvPr>
              <p:cNvSpPr/>
              <p:nvPr/>
            </p:nvSpPr>
            <p:spPr>
              <a:xfrm>
                <a:off x="5033521" y="2605865"/>
                <a:ext cx="1715511" cy="35272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Intrinsic</a:t>
                </a:r>
              </a:p>
              <a:p>
                <a:r>
                  <a:rPr lang="en-US" sz="800" dirty="0"/>
                  <a:t>layer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898EDEC-1808-4175-8917-EBD8E0C568E3}"/>
                  </a:ext>
                </a:extLst>
              </p:cNvPr>
              <p:cNvSpPr/>
              <p:nvPr/>
            </p:nvSpPr>
            <p:spPr>
              <a:xfrm>
                <a:off x="5791146" y="3396455"/>
                <a:ext cx="196184" cy="41288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en-US" sz="800" dirty="0"/>
                  <a:t>i-layer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2926A50-1E63-43F8-A5DA-8EA178D70943}"/>
                  </a:ext>
                </a:extLst>
              </p:cNvPr>
              <p:cNvSpPr/>
              <p:nvPr/>
            </p:nvSpPr>
            <p:spPr>
              <a:xfrm>
                <a:off x="5795223" y="2605864"/>
                <a:ext cx="192106" cy="523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9A41231-2F44-420C-8379-CB520A4DB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7018" y="1400751"/>
                <a:ext cx="435018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E3E1EA9-CCCE-4F40-8C5A-7B7C23422B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6600" y="3574533"/>
                <a:ext cx="407332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0B97117-995E-4F75-BB91-53C7A9625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2694" y="5872891"/>
                <a:ext cx="371238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815A968-B621-45AD-B5A8-92925A02B3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566" y="3574533"/>
                <a:ext cx="401420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46DD9AD-38C2-4193-A8D2-DE0DF58AF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566" y="5873693"/>
                <a:ext cx="355741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4B99E04-0986-4352-ACFA-17D60DB909FD}"/>
                  </a:ext>
                </a:extLst>
              </p:cNvPr>
              <p:cNvSpPr txBox="1"/>
              <p:nvPr/>
            </p:nvSpPr>
            <p:spPr>
              <a:xfrm>
                <a:off x="1811567" y="201874"/>
                <a:ext cx="1771675" cy="417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2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Scintillator</a:t>
                </a:r>
              </a:p>
              <a:p>
                <a:pPr algn="ctr">
                  <a:lnSpc>
                    <a:spcPts val="12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on n-type wafer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969876C-FF3B-4600-9B05-7A45F65D7717}"/>
                  </a:ext>
                </a:extLst>
              </p:cNvPr>
              <p:cNvSpPr txBox="1"/>
              <p:nvPr/>
            </p:nvSpPr>
            <p:spPr>
              <a:xfrm>
                <a:off x="6518353" y="156989"/>
                <a:ext cx="1771675" cy="46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Lithography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UV Patterning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06E7FA-861D-4203-9EEB-BDB80D65F19C}"/>
                  </a:ext>
                </a:extLst>
              </p:cNvPr>
              <p:cNvSpPr txBox="1"/>
              <p:nvPr/>
            </p:nvSpPr>
            <p:spPr>
              <a:xfrm>
                <a:off x="8871745" y="156989"/>
                <a:ext cx="1771675" cy="46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ICP/RIE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Etch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731A118-717C-4687-925D-4E3C5ABD1B4F}"/>
                  </a:ext>
                </a:extLst>
              </p:cNvPr>
              <p:cNvSpPr txBox="1"/>
              <p:nvPr/>
            </p:nvSpPr>
            <p:spPr>
              <a:xfrm>
                <a:off x="2482038" y="2157027"/>
                <a:ext cx="1771675" cy="46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Trench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Line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84765D7-6D08-441F-BCF7-465602EA0B52}"/>
                  </a:ext>
                </a:extLst>
              </p:cNvPr>
              <p:cNvSpPr txBox="1"/>
              <p:nvPr/>
            </p:nvSpPr>
            <p:spPr>
              <a:xfrm>
                <a:off x="7547322" y="4665649"/>
                <a:ext cx="1771675" cy="977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r>
                  <a:rPr 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Edge-on </a:t>
                </a:r>
              </a:p>
              <a:p>
                <a:pPr algn="ctr">
                  <a:lnSpc>
                    <a:spcPts val="1700"/>
                  </a:lnSpc>
                </a:pPr>
                <a:r>
                  <a:rPr 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Si p-</a:t>
                </a:r>
                <a:r>
                  <a:rPr lang="en-US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i</a:t>
                </a:r>
                <a:r>
                  <a:rPr 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-n</a:t>
                </a:r>
              </a:p>
              <a:p>
                <a:pPr algn="ctr">
                  <a:lnSpc>
                    <a:spcPts val="1700"/>
                  </a:lnSpc>
                </a:pPr>
                <a:r>
                  <a:rPr 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between GaN PhCs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CCDEB9D-F258-4E56-87CB-6475200C0D2A}"/>
                  </a:ext>
                </a:extLst>
              </p:cNvPr>
              <p:cNvSpPr/>
              <p:nvPr/>
            </p:nvSpPr>
            <p:spPr>
              <a:xfrm>
                <a:off x="6582750" y="737866"/>
                <a:ext cx="1715512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7CA82FB-5045-4DDE-B2B2-80CCB2135548}"/>
                  </a:ext>
                </a:extLst>
              </p:cNvPr>
              <p:cNvSpPr/>
              <p:nvPr/>
            </p:nvSpPr>
            <p:spPr>
              <a:xfrm>
                <a:off x="4937205" y="727693"/>
                <a:ext cx="199623" cy="185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8251CA-126F-4037-872F-84F7B6D5787D}"/>
                  </a:ext>
                </a:extLst>
              </p:cNvPr>
              <p:cNvSpPr/>
              <p:nvPr/>
            </p:nvSpPr>
            <p:spPr>
              <a:xfrm>
                <a:off x="4175505" y="1584562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62D520D-ADFC-4F6D-B939-FC676D8F459D}"/>
                  </a:ext>
                </a:extLst>
              </p:cNvPr>
              <p:cNvSpPr/>
              <p:nvPr/>
            </p:nvSpPr>
            <p:spPr>
              <a:xfrm>
                <a:off x="4175504" y="911079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GaN</a:t>
                </a:r>
              </a:p>
              <a:p>
                <a:pPr algn="ctr"/>
                <a:r>
                  <a:rPr lang="en-US" sz="800" dirty="0"/>
                  <a:t>PhC Scintillator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0268229-5C68-4DDE-903C-9BD4B278A7A0}"/>
                  </a:ext>
                </a:extLst>
              </p:cNvPr>
              <p:cNvSpPr/>
              <p:nvPr/>
            </p:nvSpPr>
            <p:spPr>
              <a:xfrm>
                <a:off x="4175505" y="736336"/>
                <a:ext cx="1715511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3F92E32-1BC4-4190-86F7-2D1853A4BFB6}"/>
                  </a:ext>
                </a:extLst>
              </p:cNvPr>
              <p:cNvSpPr/>
              <p:nvPr/>
            </p:nvSpPr>
            <p:spPr>
              <a:xfrm>
                <a:off x="8928891" y="737576"/>
                <a:ext cx="1717247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36C0824-FD8A-4F0C-AF2A-1A89D3EEC2FD}"/>
                  </a:ext>
                </a:extLst>
              </p:cNvPr>
              <p:cNvSpPr/>
              <p:nvPr/>
            </p:nvSpPr>
            <p:spPr>
              <a:xfrm>
                <a:off x="9692329" y="736402"/>
                <a:ext cx="192106" cy="849379"/>
              </a:xfrm>
              <a:prstGeom prst="rect">
                <a:avLst/>
              </a:prstGeom>
              <a:pattFill prst="wdDnDiag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Etch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4BADB4-8418-4875-A710-EB84EDBFE427}"/>
                  </a:ext>
                </a:extLst>
              </p:cNvPr>
              <p:cNvSpPr txBox="1"/>
              <p:nvPr/>
            </p:nvSpPr>
            <p:spPr>
              <a:xfrm>
                <a:off x="4164960" y="34264"/>
                <a:ext cx="17716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  <a:t>Si</a:t>
                </a:r>
                <a:r>
                  <a:rPr lang="en-US" sz="1600" b="1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  <a:t>3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  <a:t>N</a:t>
                </a:r>
                <a:r>
                  <a:rPr lang="en-US" sz="1600" b="1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  <a:t>4</a:t>
                </a:r>
                <a:br>
                  <a:rPr lang="en-US" sz="1600" b="1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</a:b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/>
                  </a:rPr>
                  <a:t>Deposition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2411B4B7-4C67-4DFB-BD73-77D0F432E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2630" y="1400751"/>
                <a:ext cx="435018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7413BCA-F9A3-486A-8DD3-A2FD282E7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709" y="1400751"/>
                <a:ext cx="435018" cy="0"/>
              </a:xfrm>
              <a:prstGeom prst="straightConnector1">
                <a:avLst/>
              </a:prstGeom>
              <a:ln w="117475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D2A21BE-3D21-4830-B16F-8AD776661D02}"/>
                  </a:ext>
                </a:extLst>
              </p:cNvPr>
              <p:cNvSpPr/>
              <p:nvPr/>
            </p:nvSpPr>
            <p:spPr>
              <a:xfrm>
                <a:off x="2524116" y="3796569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129553D-7323-41B3-BF8E-4CBA0E033314}"/>
                  </a:ext>
                </a:extLst>
              </p:cNvPr>
              <p:cNvSpPr/>
              <p:nvPr/>
            </p:nvSpPr>
            <p:spPr>
              <a:xfrm>
                <a:off x="2524115" y="3123086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ED9A07F-B949-480A-99A8-F6E56CDE6E3D}"/>
                  </a:ext>
                </a:extLst>
              </p:cNvPr>
              <p:cNvSpPr txBox="1"/>
              <p:nvPr/>
            </p:nvSpPr>
            <p:spPr>
              <a:xfrm>
                <a:off x="2597542" y="3403850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 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 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BAC45A4-2E93-46C7-A806-A3EF9113B257}"/>
                  </a:ext>
                </a:extLst>
              </p:cNvPr>
              <p:cNvSpPr txBox="1"/>
              <p:nvPr/>
            </p:nvSpPr>
            <p:spPr>
              <a:xfrm>
                <a:off x="3569780" y="3403850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C2E8E08-7C43-44A5-8FA4-371A7C42315F}"/>
                  </a:ext>
                </a:extLst>
              </p:cNvPr>
              <p:cNvSpPr/>
              <p:nvPr/>
            </p:nvSpPr>
            <p:spPr>
              <a:xfrm>
                <a:off x="2523159" y="2949877"/>
                <a:ext cx="1715466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BC489F-7588-4993-B681-A83A484353CE}"/>
                  </a:ext>
                </a:extLst>
              </p:cNvPr>
              <p:cNvSpPr/>
              <p:nvPr/>
            </p:nvSpPr>
            <p:spPr>
              <a:xfrm>
                <a:off x="3285817" y="2949771"/>
                <a:ext cx="192106" cy="846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25B4459-3899-4A73-8A3A-D176F313297C}"/>
                  </a:ext>
                </a:extLst>
              </p:cNvPr>
              <p:cNvSpPr/>
              <p:nvPr/>
            </p:nvSpPr>
            <p:spPr>
              <a:xfrm>
                <a:off x="5034817" y="2958272"/>
                <a:ext cx="1714215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52D522A-EA8A-47AA-B1D0-C8E88E842407}"/>
                  </a:ext>
                </a:extLst>
              </p:cNvPr>
              <p:cNvSpPr/>
              <p:nvPr/>
            </p:nvSpPr>
            <p:spPr>
              <a:xfrm>
                <a:off x="5795223" y="2605865"/>
                <a:ext cx="192106" cy="589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2935563-EED9-4852-8249-3DDAD779E7F1}"/>
                  </a:ext>
                </a:extLst>
              </p:cNvPr>
              <p:cNvSpPr/>
              <p:nvPr/>
            </p:nvSpPr>
            <p:spPr>
              <a:xfrm>
                <a:off x="7533405" y="3800843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C4FD97-D8DA-49E9-BA1F-1DC51B5C092D}"/>
                  </a:ext>
                </a:extLst>
              </p:cNvPr>
              <p:cNvSpPr/>
              <p:nvPr/>
            </p:nvSpPr>
            <p:spPr>
              <a:xfrm>
                <a:off x="7533404" y="3127360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700C79D-4201-446A-AEC6-C4A8D000010B}"/>
                  </a:ext>
                </a:extLst>
              </p:cNvPr>
              <p:cNvSpPr/>
              <p:nvPr/>
            </p:nvSpPr>
            <p:spPr>
              <a:xfrm>
                <a:off x="8295106" y="3127360"/>
                <a:ext cx="192106" cy="673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14DCAD4-42CD-493B-9D41-F378F84546E2}"/>
                  </a:ext>
                </a:extLst>
              </p:cNvPr>
              <p:cNvSpPr txBox="1"/>
              <p:nvPr/>
            </p:nvSpPr>
            <p:spPr>
              <a:xfrm>
                <a:off x="7606831" y="3408124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1235F7-7D29-4555-B55A-956037F30813}"/>
                  </a:ext>
                </a:extLst>
              </p:cNvPr>
              <p:cNvSpPr txBox="1"/>
              <p:nvPr/>
            </p:nvSpPr>
            <p:spPr>
              <a:xfrm>
                <a:off x="8579069" y="3408124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55C625E-708F-435C-A321-5B6204691F5D}"/>
                  </a:ext>
                </a:extLst>
              </p:cNvPr>
              <p:cNvSpPr/>
              <p:nvPr/>
            </p:nvSpPr>
            <p:spPr>
              <a:xfrm>
                <a:off x="7533404" y="2597364"/>
                <a:ext cx="1715511" cy="35272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Intrinsic</a:t>
                </a:r>
              </a:p>
              <a:p>
                <a:r>
                  <a:rPr lang="en-US" sz="800" dirty="0"/>
                  <a:t>layer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E98FD15-C283-4CAD-AEB8-BEBFFB3EEAAC}"/>
                  </a:ext>
                </a:extLst>
              </p:cNvPr>
              <p:cNvSpPr/>
              <p:nvPr/>
            </p:nvSpPr>
            <p:spPr>
              <a:xfrm>
                <a:off x="8291029" y="3387954"/>
                <a:ext cx="196184" cy="41288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en-US" sz="800" dirty="0"/>
                  <a:t>i-layer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6C2F8BA-EC46-4CBA-9726-62AC948EB5E1}"/>
                  </a:ext>
                </a:extLst>
              </p:cNvPr>
              <p:cNvSpPr/>
              <p:nvPr/>
            </p:nvSpPr>
            <p:spPr>
              <a:xfrm>
                <a:off x="7534936" y="2949771"/>
                <a:ext cx="1713979" cy="19099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51AEC86-08D3-4E7C-B347-28CF0E8C0D12}"/>
                  </a:ext>
                </a:extLst>
              </p:cNvPr>
              <p:cNvSpPr/>
              <p:nvPr/>
            </p:nvSpPr>
            <p:spPr>
              <a:xfrm>
                <a:off x="7534936" y="2407578"/>
                <a:ext cx="1713979" cy="1908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p-layer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55B2638-689B-4ECC-BA9E-6946F2CD873A}"/>
                  </a:ext>
                </a:extLst>
              </p:cNvPr>
              <p:cNvSpPr/>
              <p:nvPr/>
            </p:nvSpPr>
            <p:spPr>
              <a:xfrm>
                <a:off x="8291029" y="3199575"/>
                <a:ext cx="196150" cy="209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p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5235330-0F22-4C30-9EC5-7DCBB1AA6FB1}"/>
                  </a:ext>
                </a:extLst>
              </p:cNvPr>
              <p:cNvSpPr/>
              <p:nvPr/>
            </p:nvSpPr>
            <p:spPr>
              <a:xfrm>
                <a:off x="8291029" y="2407578"/>
                <a:ext cx="197716" cy="795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1BF8F2B-AE7D-4368-9D2C-03169BD06B41}"/>
                  </a:ext>
                </a:extLst>
              </p:cNvPr>
              <p:cNvSpPr txBox="1"/>
              <p:nvPr/>
            </p:nvSpPr>
            <p:spPr>
              <a:xfrm>
                <a:off x="7477622" y="2157027"/>
                <a:ext cx="1839645" cy="28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p-layer Deposition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BE5FD8A-5076-4FD7-A468-82EC08EA5704}"/>
                  </a:ext>
                </a:extLst>
              </p:cNvPr>
              <p:cNvSpPr/>
              <p:nvPr/>
            </p:nvSpPr>
            <p:spPr>
              <a:xfrm>
                <a:off x="2550241" y="6372087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266F4A7-EAEC-40A0-9449-70795E927CD9}"/>
                  </a:ext>
                </a:extLst>
              </p:cNvPr>
              <p:cNvSpPr/>
              <p:nvPr/>
            </p:nvSpPr>
            <p:spPr>
              <a:xfrm>
                <a:off x="2550240" y="5698604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B4FF284-3177-487B-B7A4-4E709B1F5BF0}"/>
                  </a:ext>
                </a:extLst>
              </p:cNvPr>
              <p:cNvSpPr/>
              <p:nvPr/>
            </p:nvSpPr>
            <p:spPr>
              <a:xfrm>
                <a:off x="3311942" y="5698604"/>
                <a:ext cx="192106" cy="673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274FA74-877D-4BE8-B526-5540EF003DFC}"/>
                  </a:ext>
                </a:extLst>
              </p:cNvPr>
              <p:cNvSpPr txBox="1"/>
              <p:nvPr/>
            </p:nvSpPr>
            <p:spPr>
              <a:xfrm>
                <a:off x="2623667" y="5979368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7528AC6-9D3D-475F-9417-C8EDC3029B26}"/>
                  </a:ext>
                </a:extLst>
              </p:cNvPr>
              <p:cNvSpPr txBox="1"/>
              <p:nvPr/>
            </p:nvSpPr>
            <p:spPr>
              <a:xfrm>
                <a:off x="3595905" y="5979368"/>
                <a:ext cx="6148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35A5ECC-253D-4A26-BCA4-29764DAC9798}"/>
                  </a:ext>
                </a:extLst>
              </p:cNvPr>
              <p:cNvSpPr/>
              <p:nvPr/>
            </p:nvSpPr>
            <p:spPr>
              <a:xfrm>
                <a:off x="2550240" y="5174584"/>
                <a:ext cx="1715511" cy="35272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Intrinsic</a:t>
                </a:r>
              </a:p>
              <a:p>
                <a:r>
                  <a:rPr lang="en-US" sz="800" dirty="0"/>
                  <a:t>layer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4C34105-75FD-4F55-AA6C-D00A4A6CF4AB}"/>
                  </a:ext>
                </a:extLst>
              </p:cNvPr>
              <p:cNvSpPr/>
              <p:nvPr/>
            </p:nvSpPr>
            <p:spPr>
              <a:xfrm>
                <a:off x="3307865" y="5959198"/>
                <a:ext cx="196184" cy="41288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en-US" sz="800" dirty="0"/>
                  <a:t>i-layer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5AF1B81-D71E-4EED-8728-3B3F4A473E71}"/>
                  </a:ext>
                </a:extLst>
              </p:cNvPr>
              <p:cNvSpPr/>
              <p:nvPr/>
            </p:nvSpPr>
            <p:spPr>
              <a:xfrm>
                <a:off x="2548184" y="5526991"/>
                <a:ext cx="1720599" cy="1772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Si</a:t>
                </a:r>
                <a:r>
                  <a:rPr lang="en-US" sz="800" baseline="-25000" dirty="0"/>
                  <a:t>3</a:t>
                </a:r>
                <a:r>
                  <a:rPr lang="en-US" sz="800" dirty="0"/>
                  <a:t>N</a:t>
                </a:r>
                <a:r>
                  <a:rPr lang="en-US" sz="800" baseline="-25000" dirty="0"/>
                  <a:t>4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FBF1A5F-88F0-4DFE-8711-5E598275EE70}"/>
                  </a:ext>
                </a:extLst>
              </p:cNvPr>
              <p:cNvSpPr/>
              <p:nvPr/>
            </p:nvSpPr>
            <p:spPr>
              <a:xfrm>
                <a:off x="2548184" y="4984798"/>
                <a:ext cx="1719099" cy="1908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p-layer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3CEC210-5E59-45B7-8F7E-63293168A74D}"/>
                  </a:ext>
                </a:extLst>
              </p:cNvPr>
              <p:cNvSpPr/>
              <p:nvPr/>
            </p:nvSpPr>
            <p:spPr>
              <a:xfrm>
                <a:off x="3307865" y="5770819"/>
                <a:ext cx="196150" cy="209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p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5910FA3-84D2-48D1-A85C-5559BBC77041}"/>
                  </a:ext>
                </a:extLst>
              </p:cNvPr>
              <p:cNvSpPr/>
              <p:nvPr/>
            </p:nvSpPr>
            <p:spPr>
              <a:xfrm>
                <a:off x="3307865" y="5698289"/>
                <a:ext cx="196184" cy="7945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800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336CD6E-5038-40B5-A1A6-E0DC569FAF7A}"/>
                  </a:ext>
                </a:extLst>
              </p:cNvPr>
              <p:cNvSpPr/>
              <p:nvPr/>
            </p:nvSpPr>
            <p:spPr>
              <a:xfrm>
                <a:off x="2548184" y="4911424"/>
                <a:ext cx="1719099" cy="7453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Metal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965C3A-4F8B-49EE-97B4-5DC420CAE256}"/>
                  </a:ext>
                </a:extLst>
              </p:cNvPr>
              <p:cNvSpPr/>
              <p:nvPr/>
            </p:nvSpPr>
            <p:spPr>
              <a:xfrm>
                <a:off x="3307865" y="4908384"/>
                <a:ext cx="197486" cy="792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ED2DE08-15AB-47E2-A746-CEC958605996}"/>
                  </a:ext>
                </a:extLst>
              </p:cNvPr>
              <p:cNvSpPr/>
              <p:nvPr/>
            </p:nvSpPr>
            <p:spPr>
              <a:xfrm>
                <a:off x="5036874" y="6377127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18352D1-2F90-4560-BEAC-50498C2A37D4}"/>
                  </a:ext>
                </a:extLst>
              </p:cNvPr>
              <p:cNvSpPr/>
              <p:nvPr/>
            </p:nvSpPr>
            <p:spPr>
              <a:xfrm>
                <a:off x="5036873" y="5703644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CBD7289-B0F8-427B-80B6-A6032CA5048E}"/>
                  </a:ext>
                </a:extLst>
              </p:cNvPr>
              <p:cNvSpPr/>
              <p:nvPr/>
            </p:nvSpPr>
            <p:spPr>
              <a:xfrm>
                <a:off x="5798575" y="5703644"/>
                <a:ext cx="192106" cy="673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A26D3F3-8846-41E9-AD5B-B57A4A0FE75A}"/>
                  </a:ext>
                </a:extLst>
              </p:cNvPr>
              <p:cNvSpPr txBox="1"/>
              <p:nvPr/>
            </p:nvSpPr>
            <p:spPr>
              <a:xfrm>
                <a:off x="5110300" y="5984408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0A93D1F-3482-4C21-B1A9-81C93F2E3E67}"/>
                  </a:ext>
                </a:extLst>
              </p:cNvPr>
              <p:cNvSpPr txBox="1"/>
              <p:nvPr/>
            </p:nvSpPr>
            <p:spPr>
              <a:xfrm>
                <a:off x="6082538" y="5984408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83C7B12-CF39-4506-8687-961894768471}"/>
                  </a:ext>
                </a:extLst>
              </p:cNvPr>
              <p:cNvSpPr/>
              <p:nvPr/>
            </p:nvSpPr>
            <p:spPr>
              <a:xfrm>
                <a:off x="5036873" y="5173648"/>
                <a:ext cx="1715511" cy="35272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Intrinsic</a:t>
                </a:r>
              </a:p>
              <a:p>
                <a:r>
                  <a:rPr lang="en-US" sz="800" dirty="0"/>
                  <a:t>layer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637AE60-BEF8-4660-B5ED-948157D636B3}"/>
                  </a:ext>
                </a:extLst>
              </p:cNvPr>
              <p:cNvSpPr/>
              <p:nvPr/>
            </p:nvSpPr>
            <p:spPr>
              <a:xfrm>
                <a:off x="5794498" y="5964238"/>
                <a:ext cx="196184" cy="41288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en-US" sz="800" dirty="0"/>
                  <a:t>i-layer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FB82FB7-EAD3-4D4B-AB53-43AA2BDDE89C}"/>
                  </a:ext>
                </a:extLst>
              </p:cNvPr>
              <p:cNvSpPr/>
              <p:nvPr/>
            </p:nvSpPr>
            <p:spPr>
              <a:xfrm>
                <a:off x="5039222" y="4983862"/>
                <a:ext cx="1715511" cy="1908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p-layer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C00A755-B56B-42C4-900C-2DAB0C213C85}"/>
                  </a:ext>
                </a:extLst>
              </p:cNvPr>
              <p:cNvSpPr/>
              <p:nvPr/>
            </p:nvSpPr>
            <p:spPr>
              <a:xfrm>
                <a:off x="5794498" y="5775859"/>
                <a:ext cx="196150" cy="209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p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3AE2332-D688-47A2-A75D-4D08A3269532}"/>
                  </a:ext>
                </a:extLst>
              </p:cNvPr>
              <p:cNvSpPr/>
              <p:nvPr/>
            </p:nvSpPr>
            <p:spPr>
              <a:xfrm>
                <a:off x="5794498" y="5703329"/>
                <a:ext cx="196184" cy="7945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80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ED407510-026D-4179-BB9B-A8671B41947E}"/>
                  </a:ext>
                </a:extLst>
              </p:cNvPr>
              <p:cNvSpPr/>
              <p:nvPr/>
            </p:nvSpPr>
            <p:spPr>
              <a:xfrm>
                <a:off x="5039580" y="4910488"/>
                <a:ext cx="1715511" cy="7453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800" dirty="0"/>
                  <a:t>Metal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5FD6941-B81B-411C-B8FD-90B5BE1D6873}"/>
                  </a:ext>
                </a:extLst>
              </p:cNvPr>
              <p:cNvSpPr/>
              <p:nvPr/>
            </p:nvSpPr>
            <p:spPr>
              <a:xfrm>
                <a:off x="5793162" y="4908384"/>
                <a:ext cx="197486" cy="619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4B3E940-2D85-46ED-9BAE-46178BA036CF}"/>
                  </a:ext>
                </a:extLst>
              </p:cNvPr>
              <p:cNvSpPr/>
              <p:nvPr/>
            </p:nvSpPr>
            <p:spPr>
              <a:xfrm>
                <a:off x="7599039" y="6378840"/>
                <a:ext cx="1715511" cy="3398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n-type semiconductor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3044D61-0FA3-43AF-84B6-6EF9BB4A97AA}"/>
                  </a:ext>
                </a:extLst>
              </p:cNvPr>
              <p:cNvSpPr/>
              <p:nvPr/>
            </p:nvSpPr>
            <p:spPr>
              <a:xfrm>
                <a:off x="7599038" y="5705357"/>
                <a:ext cx="1715511" cy="6734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C8A3292-9F69-4296-80BA-021DD11BFE77}"/>
                  </a:ext>
                </a:extLst>
              </p:cNvPr>
              <p:cNvSpPr/>
              <p:nvPr/>
            </p:nvSpPr>
            <p:spPr>
              <a:xfrm>
                <a:off x="8360740" y="5705357"/>
                <a:ext cx="192106" cy="673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C5389434-180A-40A8-853F-42FB3CBE3D0D}"/>
                  </a:ext>
                </a:extLst>
              </p:cNvPr>
              <p:cNvSpPr txBox="1"/>
              <p:nvPr/>
            </p:nvSpPr>
            <p:spPr>
              <a:xfrm>
                <a:off x="7672465" y="5986121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EFC2DB0-B81C-498B-B668-7572CA93CC2C}"/>
                  </a:ext>
                </a:extLst>
              </p:cNvPr>
              <p:cNvSpPr txBox="1"/>
              <p:nvPr/>
            </p:nvSpPr>
            <p:spPr>
              <a:xfrm>
                <a:off x="8644703" y="5986121"/>
                <a:ext cx="614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GaN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PhC Scint.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EFBDF09-7448-427A-B109-D76D90E9C63D}"/>
                  </a:ext>
                </a:extLst>
              </p:cNvPr>
              <p:cNvSpPr/>
              <p:nvPr/>
            </p:nvSpPr>
            <p:spPr>
              <a:xfrm>
                <a:off x="8356663" y="5965951"/>
                <a:ext cx="196184" cy="41288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en-US" sz="800" dirty="0"/>
                  <a:t>i-layer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8FBD23-04FC-48F4-9755-DCE754512383}"/>
                  </a:ext>
                </a:extLst>
              </p:cNvPr>
              <p:cNvSpPr/>
              <p:nvPr/>
            </p:nvSpPr>
            <p:spPr>
              <a:xfrm>
                <a:off x="8356663" y="5777572"/>
                <a:ext cx="196150" cy="209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p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CEDE61A-1D2B-4767-9794-859F1638F414}"/>
                  </a:ext>
                </a:extLst>
              </p:cNvPr>
              <p:cNvSpPr/>
              <p:nvPr/>
            </p:nvSpPr>
            <p:spPr>
              <a:xfrm>
                <a:off x="8356663" y="5705042"/>
                <a:ext cx="196184" cy="7945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800" dirty="0"/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B8B75E6-DFE3-4464-858A-AE6C3DECE8A8}"/>
                  </a:ext>
                </a:extLst>
              </p:cNvPr>
              <p:cNvSpPr txBox="1"/>
              <p:nvPr/>
            </p:nvSpPr>
            <p:spPr>
              <a:xfrm>
                <a:off x="2486116" y="4589857"/>
                <a:ext cx="1839645" cy="28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Metal Deposition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E367C33-1F17-4EF3-BC96-4C19BDD85E42}"/>
                  </a:ext>
                </a:extLst>
              </p:cNvPr>
              <p:cNvSpPr txBox="1"/>
              <p:nvPr/>
            </p:nvSpPr>
            <p:spPr>
              <a:xfrm>
                <a:off x="4962612" y="4478894"/>
                <a:ext cx="1839645" cy="460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Si3N4 Selective 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Wet-Etch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5F7CB17-1805-4F1D-8887-9EDE7487E9EB}"/>
                  </a:ext>
                </a:extLst>
              </p:cNvPr>
              <p:cNvSpPr txBox="1"/>
              <p:nvPr/>
            </p:nvSpPr>
            <p:spPr>
              <a:xfrm>
                <a:off x="4945845" y="2183815"/>
                <a:ext cx="1839645" cy="28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 panose="02000503060000020004" pitchFamily="2" charset="0"/>
                  </a:rPr>
                  <a:t>i-layer Deposition</a:t>
                </a:r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5F0AB2-C58A-46CD-9A76-D5DEEE656C07}"/>
              </a:ext>
            </a:extLst>
          </p:cNvPr>
          <p:cNvSpPr/>
          <p:nvPr/>
        </p:nvSpPr>
        <p:spPr>
          <a:xfrm>
            <a:off x="11163303" y="16576224"/>
            <a:ext cx="10149840" cy="6181380"/>
          </a:xfrm>
          <a:prstGeom prst="roundRect">
            <a:avLst>
              <a:gd name="adj" fmla="val 3368"/>
            </a:avLst>
          </a:prstGeom>
          <a:solidFill>
            <a:schemeClr val="bg1">
              <a:alpha val="69804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prstMaterial="metal">
            <a:bevelT w="158750" h="171450" prst="coolSlant"/>
            <a:extrusionClr>
              <a:schemeClr val="tx1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Optima" panose="02000503060000020004" pitchFamily="2" charset="0"/>
              </a:rPr>
              <a:t>CHARACTERIZATION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X-ray induced scintillation spectroscopy: energy resolution and spatial resolution analysis with required apparatuses for focusing and filtering</a:t>
            </a:r>
            <a:r>
              <a:rPr lang="en-US" sz="2400" baseline="30000" dirty="0">
                <a:latin typeface="Optima" panose="02000503060000020004" pitchFamily="2" charset="0"/>
              </a:rPr>
              <a:t>[2]</a:t>
            </a:r>
            <a:r>
              <a:rPr lang="en-US" sz="2400" dirty="0">
                <a:latin typeface="Optima" panose="02000503060000020004" pitchFamily="2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Photoluminescence spectroscopy to characterize scintillation properties such as light yield, scintillation wavelengths and intensity </a:t>
            </a:r>
            <a:r>
              <a:rPr lang="en-US" sz="2400" baseline="30000" dirty="0">
                <a:latin typeface="Optima" panose="02000503060000020004" pitchFamily="2" charset="0"/>
              </a:rPr>
              <a:t>[3]</a:t>
            </a:r>
            <a:r>
              <a:rPr lang="en-US" sz="2400" dirty="0">
                <a:latin typeface="Optima" panose="02000503060000020004" pitchFamily="2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atin typeface="Optima" panose="02000503060000020004" pitchFamily="2" charset="0"/>
            </a:endParaRPr>
          </a:p>
        </p:txBody>
      </p: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B5CA169F-497D-01DD-10CA-BE64069B6F92}"/>
              </a:ext>
            </a:extLst>
          </p:cNvPr>
          <p:cNvGrpSpPr/>
          <p:nvPr/>
        </p:nvGrpSpPr>
        <p:grpSpPr>
          <a:xfrm>
            <a:off x="609600" y="8175174"/>
            <a:ext cx="10149840" cy="8191500"/>
            <a:chOff x="609600" y="7391400"/>
            <a:chExt cx="10149840" cy="8191500"/>
          </a:xfrm>
          <a:solidFill>
            <a:srgbClr val="FFFFFF">
              <a:alpha val="69804"/>
            </a:srgb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F7AC455-F641-41F7-92E2-0B8E7E5C9FEA}"/>
                </a:ext>
              </a:extLst>
            </p:cNvPr>
            <p:cNvSpPr/>
            <p:nvPr/>
          </p:nvSpPr>
          <p:spPr>
            <a:xfrm>
              <a:off x="609600" y="7391400"/>
              <a:ext cx="10149840" cy="8191500"/>
            </a:xfrm>
            <a:prstGeom prst="roundRect">
              <a:avLst>
                <a:gd name="adj" fmla="val 4082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extrusionH="76200" prstMaterial="metal">
              <a:bevelT w="158750" h="171450" prst="coolSlant"/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Optima" panose="02000503060000020004" pitchFamily="2" charset="0"/>
                </a:rPr>
                <a:t>MOTIVATION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Filling the technology gaps prioritized by the ”Decadal Survey on Astronomy and Astrophysics in 2020s.”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Using a photonic crystal structure collimating and guiding the scintillation in an in-plane geometry</a:t>
              </a:r>
              <a:r>
                <a:rPr lang="en-US" sz="2400" baseline="30000" dirty="0">
                  <a:latin typeface="Optima" panose="02000503060000020004" pitchFamily="2" charset="0"/>
                </a:rPr>
                <a:t>[1]</a:t>
              </a:r>
              <a:r>
                <a:rPr lang="en-US" sz="2400" dirty="0">
                  <a:latin typeface="Optima" panose="02000503060000020004" pitchFamily="2" charset="0"/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A novel concept with perimetric pixels, which  </a:t>
              </a:r>
              <a:r>
                <a:rPr lang="en-US" sz="2400" dirty="0" err="1">
                  <a:latin typeface="Optima" panose="02000503060000020004" pitchFamily="2" charset="0"/>
                </a:rPr>
                <a:t>unnecessiates</a:t>
              </a:r>
              <a:r>
                <a:rPr lang="en-US" sz="2400" dirty="0">
                  <a:latin typeface="Optima" panose="02000503060000020004" pitchFamily="2" charset="0"/>
                </a:rPr>
                <a:t> 2D CCD/CMOS coupled at the back, and enables the stacking of thin film layers of a variety of scintillators.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An opportunity for flexible (polyvinyl-toluene) imaging detector application for better optical-angular-coupling efficiency.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Optima" panose="02000503060000020004" pitchFamily="2" charset="0"/>
                </a:rPr>
                <a:t> Polarization-sensitive imaging capability.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>
                <a:latin typeface="Optima" panose="02000503060000020004" pitchFamily="2" charset="0"/>
              </a:endParaRPr>
            </a:p>
          </p:txBody>
        </p: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CDBC2270-A674-7103-5F49-E6A0C89A132E}"/>
                </a:ext>
              </a:extLst>
            </p:cNvPr>
            <p:cNvGrpSpPr/>
            <p:nvPr/>
          </p:nvGrpSpPr>
          <p:grpSpPr>
            <a:xfrm>
              <a:off x="1116869" y="11634640"/>
              <a:ext cx="9173366" cy="3883916"/>
              <a:chOff x="1143329" y="11871719"/>
              <a:chExt cx="8630750" cy="3369861"/>
            </a:xfrm>
            <a:grpFill/>
          </p:grpSpPr>
          <p:sp>
            <p:nvSpPr>
              <p:cNvPr id="1065" name="Google Shape;114;g1321dc89e72_0_2">
                <a:extLst>
                  <a:ext uri="{FF2B5EF4-FFF2-40B4-BE49-F238E27FC236}">
                    <a16:creationId xmlns:a16="http://schemas.microsoft.com/office/drawing/2014/main" id="{5BE936B1-51C5-51FE-585F-4B99BB35A9BD}"/>
                  </a:ext>
                </a:extLst>
              </p:cNvPr>
              <p:cNvSpPr txBox="1"/>
              <p:nvPr/>
            </p:nvSpPr>
            <p:spPr>
              <a:xfrm>
                <a:off x="1143329" y="14975591"/>
                <a:ext cx="4406400" cy="260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marL="942975" marR="642938" algn="ctr">
                  <a:lnSpc>
                    <a:spcPct val="70000"/>
                  </a:lnSpc>
                  <a:buClr>
                    <a:schemeClr val="dk1"/>
                  </a:buClr>
                  <a:buSzPts val="1100"/>
                </a:pPr>
                <a:r>
                  <a:rPr lang="en-US" sz="1050" dirty="0">
                    <a:solidFill>
                      <a:schemeClr val="dk1"/>
                    </a:solidFill>
                    <a:latin typeface="Optima" panose="02000503060000020004" pitchFamily="2" charset="0"/>
                    <a:ea typeface="Spectral Medium"/>
                    <a:cs typeface="Spectral Medium"/>
                    <a:sym typeface="Spectral Medium"/>
                  </a:rPr>
                  <a:t>Conventional X-ray imaging detector with CCD located at the back of the active layer.</a:t>
                </a:r>
                <a:endParaRPr sz="1275" dirty="0">
                  <a:solidFill>
                    <a:srgbClr val="000000"/>
                  </a:solidFill>
                  <a:latin typeface="Optima" panose="02000503060000020004" pitchFamily="2" charset="0"/>
                  <a:ea typeface="Spectral SemiBold"/>
                  <a:cs typeface="Spectral SemiBold"/>
                  <a:sym typeface="Spectral SemiBold"/>
                </a:endParaRPr>
              </a:p>
            </p:txBody>
          </p:sp>
          <p:sp>
            <p:nvSpPr>
              <p:cNvPr id="1066" name="Google Shape;115;g1321dc89e72_0_2">
                <a:extLst>
                  <a:ext uri="{FF2B5EF4-FFF2-40B4-BE49-F238E27FC236}">
                    <a16:creationId xmlns:a16="http://schemas.microsoft.com/office/drawing/2014/main" id="{7D0460C4-0B44-D9A9-2F14-DDF014CDDE0C}"/>
                  </a:ext>
                </a:extLst>
              </p:cNvPr>
              <p:cNvSpPr txBox="1"/>
              <p:nvPr/>
            </p:nvSpPr>
            <p:spPr>
              <a:xfrm>
                <a:off x="1170214" y="11871719"/>
                <a:ext cx="4406400" cy="260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7F7F7F"/>
                  </a:buClr>
                  <a:buSzPts val="1400"/>
                </a:pPr>
                <a:r>
                  <a:rPr lang="en-US" dirty="0">
                    <a:solidFill>
                      <a:srgbClr val="0070C0"/>
                    </a:solidFill>
                    <a:latin typeface="Optima" panose="02000503060000020004" pitchFamily="2" charset="0"/>
                    <a:ea typeface="Spectral SemiBold"/>
                    <a:cs typeface="Spectral SemiBold"/>
                    <a:sym typeface="Spectral SemiBold"/>
                  </a:rPr>
                  <a:t>State of the Art</a:t>
                </a:r>
                <a:endParaRPr dirty="0">
                  <a:solidFill>
                    <a:srgbClr val="0070C0"/>
                  </a:solidFill>
                  <a:latin typeface="Optima" panose="02000503060000020004" pitchFamily="2" charset="0"/>
                  <a:ea typeface="Spectral SemiBold"/>
                  <a:cs typeface="Spectral SemiBold"/>
                  <a:sym typeface="Spectral SemiBold"/>
                </a:endParaRPr>
              </a:p>
            </p:txBody>
          </p:sp>
          <p:sp>
            <p:nvSpPr>
              <p:cNvPr id="1067" name="Google Shape;116;g1321dc89e72_0_2">
                <a:extLst>
                  <a:ext uri="{FF2B5EF4-FFF2-40B4-BE49-F238E27FC236}">
                    <a16:creationId xmlns:a16="http://schemas.microsoft.com/office/drawing/2014/main" id="{969F272F-7A07-3FC3-B7A8-A3262B27F4ED}"/>
                  </a:ext>
                </a:extLst>
              </p:cNvPr>
              <p:cNvSpPr txBox="1"/>
              <p:nvPr/>
            </p:nvSpPr>
            <p:spPr>
              <a:xfrm>
                <a:off x="5367679" y="11872334"/>
                <a:ext cx="4406400" cy="260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7F7F7F"/>
                  </a:buClr>
                  <a:buSzPts val="1400"/>
                </a:pPr>
                <a:r>
                  <a:rPr lang="en-US" dirty="0">
                    <a:solidFill>
                      <a:srgbClr val="0070C0"/>
                    </a:solidFill>
                    <a:latin typeface="Optima" panose="02000503060000020004" pitchFamily="2" charset="0"/>
                    <a:ea typeface="Spectral SemiBold"/>
                    <a:cs typeface="Spectral SemiBold"/>
                    <a:sym typeface="Spectral SemiBold"/>
                  </a:rPr>
                  <a:t>Our Design</a:t>
                </a:r>
                <a:endParaRPr dirty="0">
                  <a:solidFill>
                    <a:srgbClr val="0070C0"/>
                  </a:solidFill>
                  <a:latin typeface="Optima" panose="02000503060000020004" pitchFamily="2" charset="0"/>
                  <a:ea typeface="Spectral SemiBold"/>
                  <a:cs typeface="Spectral SemiBold"/>
                  <a:sym typeface="Spectral SemiBold"/>
                </a:endParaRPr>
              </a:p>
            </p:txBody>
          </p:sp>
          <p:sp>
            <p:nvSpPr>
              <p:cNvPr id="1068" name="Google Shape;117;g1321dc89e72_0_2">
                <a:extLst>
                  <a:ext uri="{FF2B5EF4-FFF2-40B4-BE49-F238E27FC236}">
                    <a16:creationId xmlns:a16="http://schemas.microsoft.com/office/drawing/2014/main" id="{2B9F6279-8AE2-923A-2A08-6DD7696C9EA4}"/>
                  </a:ext>
                </a:extLst>
              </p:cNvPr>
              <p:cNvSpPr txBox="1"/>
              <p:nvPr/>
            </p:nvSpPr>
            <p:spPr>
              <a:xfrm>
                <a:off x="5367679" y="14980805"/>
                <a:ext cx="4406400" cy="260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marL="942975" marR="642938" algn="ctr">
                  <a:lnSpc>
                    <a:spcPct val="70000"/>
                  </a:lnSpc>
                  <a:buClr>
                    <a:schemeClr val="dk1"/>
                  </a:buClr>
                  <a:buSzPts val="1100"/>
                </a:pPr>
                <a:r>
                  <a:rPr lang="en-US" sz="1050" dirty="0">
                    <a:solidFill>
                      <a:schemeClr val="dk1"/>
                    </a:solidFill>
                    <a:latin typeface="Optima" panose="02000503060000020004" pitchFamily="2" charset="0"/>
                    <a:ea typeface="Spectral Medium"/>
                    <a:cs typeface="Spectral Medium"/>
                    <a:sym typeface="Spectral Medium"/>
                  </a:rPr>
                  <a:t>Our design of an X-ray imaging detector with CCD is located at the perimeter of the active layer which can also be curved.</a:t>
                </a:r>
                <a:endParaRPr sz="1050" dirty="0">
                  <a:solidFill>
                    <a:srgbClr val="000000"/>
                  </a:solidFill>
                  <a:latin typeface="Optima" panose="02000503060000020004" pitchFamily="2" charset="0"/>
                  <a:ea typeface="Spectral SemiBold"/>
                  <a:cs typeface="Spectral SemiBold"/>
                  <a:sym typeface="Spectral SemiBold"/>
                </a:endParaRPr>
              </a:p>
            </p:txBody>
          </p:sp>
          <p:pic>
            <p:nvPicPr>
              <p:cNvPr id="1069" name="Picture 1068">
                <a:extLst>
                  <a:ext uri="{FF2B5EF4-FFF2-40B4-BE49-F238E27FC236}">
                    <a16:creationId xmlns:a16="http://schemas.microsoft.com/office/drawing/2014/main" id="{E6BE580F-6030-4D9F-E510-420EE83733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4624" t="24814" r="29874" b="16118"/>
              <a:stretch/>
            </p:blipFill>
            <p:spPr>
              <a:xfrm>
                <a:off x="5748679" y="12189420"/>
                <a:ext cx="3719052" cy="2851553"/>
              </a:xfrm>
              <a:prstGeom prst="rect">
                <a:avLst/>
              </a:prstGeom>
              <a:noFill/>
            </p:spPr>
          </p:pic>
          <p:pic>
            <p:nvPicPr>
              <p:cNvPr id="1070" name="Picture 1069">
                <a:extLst>
                  <a:ext uri="{FF2B5EF4-FFF2-40B4-BE49-F238E27FC236}">
                    <a16:creationId xmlns:a16="http://schemas.microsoft.com/office/drawing/2014/main" id="{AA62B067-99F2-FF0C-1C6F-7A3814F13B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499" t="12963" r="20249" b="32222"/>
              <a:stretch/>
            </p:blipFill>
            <p:spPr>
              <a:xfrm>
                <a:off x="1496227" y="12676018"/>
                <a:ext cx="4295337" cy="227039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F418D216-E8BB-63C4-ABF0-0A151566389A}"/>
              </a:ext>
            </a:extLst>
          </p:cNvPr>
          <p:cNvGrpSpPr/>
          <p:nvPr/>
        </p:nvGrpSpPr>
        <p:grpSpPr>
          <a:xfrm>
            <a:off x="427930" y="27585610"/>
            <a:ext cx="10309971" cy="2538235"/>
            <a:chOff x="449468" y="15768815"/>
            <a:chExt cx="10309971" cy="2538235"/>
          </a:xfrm>
          <a:solidFill>
            <a:srgbClr val="FFFFFF">
              <a:alpha val="69804"/>
            </a:srgbClr>
          </a:solidFill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D6FC01A0-9289-F87F-A9F5-3809D4F1FB36}"/>
                </a:ext>
              </a:extLst>
            </p:cNvPr>
            <p:cNvGrpSpPr/>
            <p:nvPr/>
          </p:nvGrpSpPr>
          <p:grpSpPr>
            <a:xfrm>
              <a:off x="449468" y="15768815"/>
              <a:ext cx="10309971" cy="2538235"/>
              <a:chOff x="449468" y="15768815"/>
              <a:chExt cx="10309971" cy="2538235"/>
            </a:xfrm>
            <a:grpFill/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22F5484-FEE5-4791-BF74-ABB0DF511891}"/>
                  </a:ext>
                </a:extLst>
              </p:cNvPr>
              <p:cNvSpPr/>
              <p:nvPr/>
            </p:nvSpPr>
            <p:spPr>
              <a:xfrm>
                <a:off x="609599" y="15792450"/>
                <a:ext cx="10149840" cy="2514600"/>
              </a:xfrm>
              <a:prstGeom prst="roundRect">
                <a:avLst>
                  <a:gd name="adj" fmla="val 8508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extrusionH="76200" prstMaterial="metal">
                <a:bevelT w="158750" h="171450" prst="coolSlant"/>
                <a:extrusionClr>
                  <a:schemeClr val="tx1"/>
                </a:extrusion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effectLst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Optima" panose="02000503060000020004" pitchFamily="2" charset="0"/>
                  </a:rPr>
                  <a:t>SIMULATIONS</a:t>
                </a:r>
              </a:p>
            </p:txBody>
          </p:sp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A6AF9DDF-236E-E0FB-FD5D-58F8C784EBB5}"/>
                  </a:ext>
                </a:extLst>
              </p:cNvPr>
              <p:cNvSpPr/>
              <p:nvPr/>
            </p:nvSpPr>
            <p:spPr>
              <a:xfrm>
                <a:off x="449468" y="15768815"/>
                <a:ext cx="2199098" cy="12003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7620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MPB </a:t>
                </a:r>
              </a:p>
              <a:p>
                <a:pPr algn="ctr"/>
                <a:r>
                  <a:rPr lang="en-US" sz="2400" b="1" cap="none" spc="0" dirty="0">
                    <a:ln w="7620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MIT-Photonic Bands</a:t>
                </a:r>
              </a:p>
            </p:txBody>
          </p:sp>
          <p:pic>
            <p:nvPicPr>
              <p:cNvPr id="1073" name="Picture 2" descr="Lumerical, an Ansys Company (@Lumerical) / Twitter">
                <a:extLst>
                  <a:ext uri="{FF2B5EF4-FFF2-40B4-BE49-F238E27FC236}">
                    <a16:creationId xmlns:a16="http://schemas.microsoft.com/office/drawing/2014/main" id="{536FA6C1-4555-554E-8313-945E793FDF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37" b="16396"/>
              <a:stretch/>
            </p:blipFill>
            <p:spPr bwMode="auto">
              <a:xfrm>
                <a:off x="8850669" y="17091660"/>
                <a:ext cx="1867706" cy="1200330"/>
              </a:xfrm>
              <a:prstGeom prst="rect">
                <a:avLst/>
              </a:prstGeom>
              <a:grpFill/>
              <a:ln>
                <a:noFill/>
              </a:ln>
              <a:effectLst>
                <a:softEdge rad="112500"/>
              </a:effectLst>
              <a:extLst/>
            </p:spPr>
          </p:pic>
          <p:sp>
            <p:nvSpPr>
              <p:cNvPr id="1074" name="TextBox 1073">
                <a:extLst>
                  <a:ext uri="{FF2B5EF4-FFF2-40B4-BE49-F238E27FC236}">
                    <a16:creationId xmlns:a16="http://schemas.microsoft.com/office/drawing/2014/main" id="{EC42345A-AE23-5229-FE24-3BC5C51D0617}"/>
                  </a:ext>
                </a:extLst>
              </p:cNvPr>
              <p:cNvSpPr txBox="1"/>
              <p:nvPr/>
            </p:nvSpPr>
            <p:spPr>
              <a:xfrm>
                <a:off x="2643182" y="16286720"/>
                <a:ext cx="5654453" cy="19389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Optima" panose="02000503060000020004" pitchFamily="2" charset="0"/>
                  </a:rPr>
                  <a:t>For computing the band structures, or dispersion relations, and electromagnetic modes of periodic dielectric structures.</a:t>
                </a:r>
              </a:p>
              <a:p>
                <a:pPr algn="r"/>
                <a:r>
                  <a:rPr lang="en-US" sz="2000" dirty="0">
                    <a:latin typeface="Optima" panose="02000503060000020004" pitchFamily="2" charset="0"/>
                  </a:rPr>
                  <a:t>For computing Fourier transforms based finite-difference time and frequency simulations for the validation of the self-collimating PhC structures.</a:t>
                </a:r>
              </a:p>
            </p:txBody>
          </p:sp>
          <p:sp>
            <p:nvSpPr>
              <p:cNvPr id="1075" name="Notched Right Arrow 1074">
                <a:extLst>
                  <a:ext uri="{FF2B5EF4-FFF2-40B4-BE49-F238E27FC236}">
                    <a16:creationId xmlns:a16="http://schemas.microsoft.com/office/drawing/2014/main" id="{CEE21F0A-9678-8737-0603-BA3984EEBE47}"/>
                  </a:ext>
                </a:extLst>
              </p:cNvPr>
              <p:cNvSpPr/>
              <p:nvPr/>
            </p:nvSpPr>
            <p:spPr>
              <a:xfrm>
                <a:off x="2213153" y="16519926"/>
                <a:ext cx="443144" cy="390926"/>
              </a:xfrm>
              <a:prstGeom prst="notched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6" name="Notched Right Arrow 1075">
              <a:extLst>
                <a:ext uri="{FF2B5EF4-FFF2-40B4-BE49-F238E27FC236}">
                  <a16:creationId xmlns:a16="http://schemas.microsoft.com/office/drawing/2014/main" id="{91CBC32B-3618-9F4F-0C65-FACD02F4EE8A}"/>
                </a:ext>
              </a:extLst>
            </p:cNvPr>
            <p:cNvSpPr/>
            <p:nvPr/>
          </p:nvSpPr>
          <p:spPr>
            <a:xfrm rot="10800000">
              <a:off x="8380744" y="17478612"/>
              <a:ext cx="443144" cy="390926"/>
            </a:xfrm>
            <a:prstGeom prst="notched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" name="Google Shape;130;g1321dc89e72_0_7">
            <a:extLst>
              <a:ext uri="{FF2B5EF4-FFF2-40B4-BE49-F238E27FC236}">
                <a16:creationId xmlns:a16="http://schemas.microsoft.com/office/drawing/2014/main" id="{D7C51059-0F56-4786-8ED7-E1631317315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86014" y="18455373"/>
            <a:ext cx="9660098" cy="5027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7189CF7F-ED68-AE18-450A-7219300D7749}"/>
              </a:ext>
            </a:extLst>
          </p:cNvPr>
          <p:cNvGrpSpPr/>
          <p:nvPr/>
        </p:nvGrpSpPr>
        <p:grpSpPr>
          <a:xfrm>
            <a:off x="515141" y="16576224"/>
            <a:ext cx="10183326" cy="11199510"/>
            <a:chOff x="609599" y="18497550"/>
            <a:chExt cx="10183326" cy="11199510"/>
          </a:xfrm>
          <a:solidFill>
            <a:schemeClr val="bg1">
              <a:alpha val="69804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64A746D-CADA-44C1-A179-B41929E010AC}"/>
                </a:ext>
              </a:extLst>
            </p:cNvPr>
            <p:cNvSpPr/>
            <p:nvPr/>
          </p:nvSpPr>
          <p:spPr>
            <a:xfrm>
              <a:off x="609599" y="18497550"/>
              <a:ext cx="10149840" cy="10782300"/>
            </a:xfrm>
            <a:prstGeom prst="roundRect">
              <a:avLst>
                <a:gd name="adj" fmla="val 3261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extrusionH="76200" prstMaterial="metal">
              <a:bevelT w="158750" h="171450" prst="coolSlant"/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Optima" panose="02000503060000020004" pitchFamily="2" charset="0"/>
                </a:rPr>
                <a:t>DESIGN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7E429E-53A2-ECC6-1870-0D830E3DD63E}"/>
                </a:ext>
              </a:extLst>
            </p:cNvPr>
            <p:cNvGrpSpPr/>
            <p:nvPr/>
          </p:nvGrpSpPr>
          <p:grpSpPr>
            <a:xfrm>
              <a:off x="643085" y="23738083"/>
              <a:ext cx="10149840" cy="5958977"/>
              <a:chOff x="762671" y="598337"/>
              <a:chExt cx="7784385" cy="4323012"/>
            </a:xfrm>
            <a:grpFill/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E8C9E00-DC62-7F64-0554-9A7773214B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9841" t="47672" r="30200" b="44579"/>
              <a:stretch/>
            </p:blipFill>
            <p:spPr>
              <a:xfrm>
                <a:off x="1163891" y="3477979"/>
                <a:ext cx="5374280" cy="615583"/>
              </a:xfrm>
              <a:prstGeom prst="rect">
                <a:avLst/>
              </a:prstGeom>
              <a:noFill/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C12D84E-D15B-64E4-F456-6E5EF5255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0123" t="35516" r="30000" b="32648"/>
              <a:stretch/>
            </p:blipFill>
            <p:spPr>
              <a:xfrm>
                <a:off x="762671" y="1415948"/>
                <a:ext cx="3021184" cy="1139006"/>
              </a:xfrm>
              <a:prstGeom prst="rect">
                <a:avLst/>
              </a:prstGeom>
              <a:noFill/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A0EF98-D669-C06E-299C-43644BB807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575" t="37800" r="30199" b="34052"/>
              <a:stretch/>
            </p:blipFill>
            <p:spPr>
              <a:xfrm>
                <a:off x="5102455" y="1361673"/>
                <a:ext cx="3444601" cy="1389161"/>
              </a:xfrm>
              <a:prstGeom prst="rect">
                <a:avLst/>
              </a:prstGeom>
              <a:noFill/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3E321F-F72F-6DC6-CE3F-379171D0041C}"/>
                  </a:ext>
                </a:extLst>
              </p:cNvPr>
              <p:cNvSpPr txBox="1"/>
              <p:nvPr/>
            </p:nvSpPr>
            <p:spPr>
              <a:xfrm>
                <a:off x="2825443" y="4323064"/>
                <a:ext cx="136937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Edge-on Detector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46A22E-E523-948B-C6EB-5F8B1521BCE2}"/>
                  </a:ext>
                </a:extLst>
              </p:cNvPr>
              <p:cNvSpPr txBox="1"/>
              <p:nvPr/>
            </p:nvSpPr>
            <p:spPr>
              <a:xfrm>
                <a:off x="5209526" y="3061725"/>
                <a:ext cx="114406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SiO</a:t>
                </a:r>
                <a:r>
                  <a:rPr lang="en-US" sz="1350" baseline="-25000" dirty="0">
                    <a:latin typeface="Baskerville Old Face" panose="02020602080505020303" pitchFamily="18" charset="0"/>
                  </a:rPr>
                  <a:t>2</a:t>
                </a:r>
                <a:endParaRPr lang="en-US" sz="1350" dirty="0">
                  <a:latin typeface="Baskerville Old Face" panose="02020602080505020303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A88C2F-2977-AC19-67FF-95D8B23AAADE}"/>
                  </a:ext>
                </a:extLst>
              </p:cNvPr>
              <p:cNvSpPr txBox="1"/>
              <p:nvPr/>
            </p:nvSpPr>
            <p:spPr>
              <a:xfrm>
                <a:off x="2604848" y="2707900"/>
                <a:ext cx="1971720" cy="403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Metal Contact</a:t>
                </a:r>
              </a:p>
              <a:p>
                <a:pPr algn="ctr"/>
                <a:r>
                  <a:rPr lang="en-US" sz="675" i="1" dirty="0">
                    <a:latin typeface="Baskerville Old Face" panose="02020602080505020303" pitchFamily="18" charset="0"/>
                  </a:rPr>
                  <a:t>Gold or Aluminum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6803AEB-95DB-4E66-13F2-6D84E2CCD8CB}"/>
                  </a:ext>
                </a:extLst>
              </p:cNvPr>
              <p:cNvCxnSpPr>
                <a:cxnSpLocks/>
                <a:endCxn id="21" idx="2"/>
              </p:cNvCxnSpPr>
              <p:nvPr/>
            </p:nvCxnSpPr>
            <p:spPr>
              <a:xfrm flipV="1">
                <a:off x="3467077" y="3111857"/>
                <a:ext cx="123631" cy="496568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470BF36-3696-9640-A292-FC5A9C3587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40719" y="2992073"/>
                <a:ext cx="765966" cy="616352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7284C6D-9B26-E2B3-C3C5-4FA5CB5445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60020" y="3291457"/>
                <a:ext cx="274033" cy="336257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022E8E3-D859-55B3-BCD1-02F4C14F2D7B}"/>
                  </a:ext>
                </a:extLst>
              </p:cNvPr>
              <p:cNvSpPr/>
              <p:nvPr/>
            </p:nvSpPr>
            <p:spPr>
              <a:xfrm>
                <a:off x="2985948" y="3333031"/>
                <a:ext cx="838200" cy="805342"/>
              </a:xfrm>
              <a:prstGeom prst="rect">
                <a:avLst/>
              </a:prstGeom>
              <a:noFill/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0C8A3B6D-9979-B44C-A637-8F044C19A146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H="1">
                <a:off x="3510132" y="4146702"/>
                <a:ext cx="80576" cy="176362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Arrow Connector 1023">
                <a:extLst>
                  <a:ext uri="{FF2B5EF4-FFF2-40B4-BE49-F238E27FC236}">
                    <a16:creationId xmlns:a16="http://schemas.microsoft.com/office/drawing/2014/main" id="{18838F3B-010D-0CF1-A926-D72C350744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018" y="3812857"/>
                <a:ext cx="541662" cy="507401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A1EF5106-03FD-4849-3CB3-8174CBAC755D}"/>
                  </a:ext>
                </a:extLst>
              </p:cNvPr>
              <p:cNvSpPr txBox="1"/>
              <p:nvPr/>
            </p:nvSpPr>
            <p:spPr>
              <a:xfrm>
                <a:off x="6117680" y="3998019"/>
                <a:ext cx="23976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Large Bandgap Semiconductors (300nm-500nm)</a:t>
                </a:r>
              </a:p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GaN, </a:t>
                </a:r>
                <a:r>
                  <a:rPr lang="en-US" sz="1350" dirty="0" err="1">
                    <a:latin typeface="Baskerville Old Face" panose="02020602080505020303" pitchFamily="18" charset="0"/>
                  </a:rPr>
                  <a:t>AlN</a:t>
                </a:r>
                <a:r>
                  <a:rPr lang="en-US" sz="1350" dirty="0">
                    <a:latin typeface="Baskerville Old Face" panose="02020602080505020303" pitchFamily="18" charset="0"/>
                  </a:rPr>
                  <a:t>, ZnS, </a:t>
                </a:r>
                <a:r>
                  <a:rPr lang="en-US" sz="1350" dirty="0" err="1">
                    <a:latin typeface="Baskerville Old Face" panose="02020602080505020303" pitchFamily="18" charset="0"/>
                  </a:rPr>
                  <a:t>ZnSe</a:t>
                </a:r>
                <a:r>
                  <a:rPr lang="en-US" sz="1350" dirty="0">
                    <a:latin typeface="Baskerville Old Face" panose="02020602080505020303" pitchFamily="18" charset="0"/>
                  </a:rPr>
                  <a:t>, </a:t>
                </a:r>
                <a:r>
                  <a:rPr lang="en-US" sz="1350" dirty="0" err="1">
                    <a:latin typeface="Baskerville Old Face" panose="02020602080505020303" pitchFamily="18" charset="0"/>
                  </a:rPr>
                  <a:t>MgSe</a:t>
                </a:r>
                <a:r>
                  <a:rPr lang="en-US" sz="1350" dirty="0">
                    <a:latin typeface="Baskerville Old Face" panose="02020602080505020303" pitchFamily="18" charset="0"/>
                  </a:rPr>
                  <a:t>, </a:t>
                </a:r>
                <a:r>
                  <a:rPr lang="en-US" sz="1350" dirty="0" err="1">
                    <a:latin typeface="Baskerville Old Face" panose="02020602080505020303" pitchFamily="18" charset="0"/>
                  </a:rPr>
                  <a:t>MgTe</a:t>
                </a:r>
                <a:r>
                  <a:rPr lang="en-US" sz="1350" dirty="0">
                    <a:latin typeface="Baskerville Old Face" panose="02020602080505020303" pitchFamily="18" charset="0"/>
                  </a:rPr>
                  <a:t>, …</a:t>
                </a:r>
              </a:p>
            </p:txBody>
          </p:sp>
          <p:cxnSp>
            <p:nvCxnSpPr>
              <p:cNvPr id="1026" name="Straight Arrow Connector 1025">
                <a:extLst>
                  <a:ext uri="{FF2B5EF4-FFF2-40B4-BE49-F238E27FC236}">
                    <a16:creationId xmlns:a16="http://schemas.microsoft.com/office/drawing/2014/main" id="{B58E316E-3E23-DF77-434F-52FD36C6C082}"/>
                  </a:ext>
                </a:extLst>
              </p:cNvPr>
              <p:cNvCxnSpPr>
                <a:cxnSpLocks/>
                <a:endCxn id="1027" idx="0"/>
              </p:cNvCxnSpPr>
              <p:nvPr/>
            </p:nvCxnSpPr>
            <p:spPr>
              <a:xfrm>
                <a:off x="4844832" y="3982504"/>
                <a:ext cx="80577" cy="337754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1ACDC0B4-CB03-CEC7-8D87-2CD5C00BB266}"/>
                  </a:ext>
                </a:extLst>
              </p:cNvPr>
              <p:cNvSpPr txBox="1"/>
              <p:nvPr/>
            </p:nvSpPr>
            <p:spPr>
              <a:xfrm>
                <a:off x="4240719" y="4320259"/>
                <a:ext cx="136937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n-type Substrate</a:t>
                </a:r>
              </a:p>
            </p:txBody>
          </p:sp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D0B66A93-0A24-D9EB-80C8-D3202FCFEA51}"/>
                  </a:ext>
                </a:extLst>
              </p:cNvPr>
              <p:cNvGrpSpPr/>
              <p:nvPr/>
            </p:nvGrpSpPr>
            <p:grpSpPr>
              <a:xfrm>
                <a:off x="1127337" y="598337"/>
                <a:ext cx="5505966" cy="1735659"/>
                <a:chOff x="2015055" y="782559"/>
                <a:chExt cx="7341289" cy="2314213"/>
              </a:xfrm>
              <a:grpFill/>
            </p:grpSpPr>
            <p:cxnSp>
              <p:nvCxnSpPr>
                <p:cNvPr id="1036" name="Straight Arrow Connector 1035">
                  <a:extLst>
                    <a:ext uri="{FF2B5EF4-FFF2-40B4-BE49-F238E27FC236}">
                      <a16:creationId xmlns:a16="http://schemas.microsoft.com/office/drawing/2014/main" id="{CF54A91B-EF50-5425-52D9-6CFFB2556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20759" y="1354696"/>
                  <a:ext cx="779085" cy="731933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7" name="Straight Arrow Connector 1036">
                  <a:extLst>
                    <a:ext uri="{FF2B5EF4-FFF2-40B4-BE49-F238E27FC236}">
                      <a16:creationId xmlns:a16="http://schemas.microsoft.com/office/drawing/2014/main" id="{4F6EDA3E-D7D9-6267-11D9-61C787485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8514" y="1357873"/>
                  <a:ext cx="0" cy="1274172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8" name="Straight Arrow Connector 1037">
                  <a:extLst>
                    <a:ext uri="{FF2B5EF4-FFF2-40B4-BE49-F238E27FC236}">
                      <a16:creationId xmlns:a16="http://schemas.microsoft.com/office/drawing/2014/main" id="{581F49AE-1FD1-362E-029E-05DFEF4361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9158" y="1341092"/>
                  <a:ext cx="906784" cy="1707625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9" name="TextBox 1038">
                  <a:extLst>
                    <a:ext uri="{FF2B5EF4-FFF2-40B4-BE49-F238E27FC236}">
                      <a16:creationId xmlns:a16="http://schemas.microsoft.com/office/drawing/2014/main" id="{C214B99C-6846-24AB-5681-6E61D2163023}"/>
                    </a:ext>
                  </a:extLst>
                </p:cNvPr>
                <p:cNvSpPr txBox="1"/>
                <p:nvPr/>
              </p:nvSpPr>
              <p:spPr>
                <a:xfrm>
                  <a:off x="2015055" y="782559"/>
                  <a:ext cx="2346919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50" dirty="0">
                      <a:latin typeface="Baskerville Old Face" panose="02020602080505020303" pitchFamily="18" charset="0"/>
                    </a:rPr>
                    <a:t>Photonic Crystal Stack of various scintillators</a:t>
                  </a:r>
                </a:p>
              </p:txBody>
            </p:sp>
            <p:cxnSp>
              <p:nvCxnSpPr>
                <p:cNvPr id="1040" name="Straight Arrow Connector 1039">
                  <a:extLst>
                    <a:ext uri="{FF2B5EF4-FFF2-40B4-BE49-F238E27FC236}">
                      <a16:creationId xmlns:a16="http://schemas.microsoft.com/office/drawing/2014/main" id="{935ACAA7-6042-8094-B1A8-707DE9E2EB43}"/>
                    </a:ext>
                  </a:extLst>
                </p:cNvPr>
                <p:cNvCxnSpPr>
                  <a:cxnSpLocks/>
                  <a:endCxn id="1043" idx="2"/>
                </p:cNvCxnSpPr>
                <p:nvPr/>
              </p:nvCxnSpPr>
              <p:spPr>
                <a:xfrm flipH="1" flipV="1">
                  <a:off x="8042925" y="1529226"/>
                  <a:ext cx="1313417" cy="514688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1" name="Straight Arrow Connector 1040">
                  <a:extLst>
                    <a:ext uri="{FF2B5EF4-FFF2-40B4-BE49-F238E27FC236}">
                      <a16:creationId xmlns:a16="http://schemas.microsoft.com/office/drawing/2014/main" id="{DE83C0C5-C657-484F-E913-C88F88FFB381}"/>
                    </a:ext>
                  </a:extLst>
                </p:cNvPr>
                <p:cNvCxnSpPr>
                  <a:cxnSpLocks/>
                  <a:endCxn id="1043" idx="2"/>
                </p:cNvCxnSpPr>
                <p:nvPr/>
              </p:nvCxnSpPr>
              <p:spPr>
                <a:xfrm flipH="1" flipV="1">
                  <a:off x="8042925" y="1529226"/>
                  <a:ext cx="1313419" cy="100942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2" name="Straight Arrow Connector 1041">
                  <a:extLst>
                    <a:ext uri="{FF2B5EF4-FFF2-40B4-BE49-F238E27FC236}">
                      <a16:creationId xmlns:a16="http://schemas.microsoft.com/office/drawing/2014/main" id="{CC5B9A6B-0EE9-C793-5BA8-B1572331FAAD}"/>
                    </a:ext>
                  </a:extLst>
                </p:cNvPr>
                <p:cNvCxnSpPr>
                  <a:cxnSpLocks/>
                  <a:endCxn id="1043" idx="2"/>
                </p:cNvCxnSpPr>
                <p:nvPr/>
              </p:nvCxnSpPr>
              <p:spPr>
                <a:xfrm flipH="1" flipV="1">
                  <a:off x="8042925" y="1529226"/>
                  <a:ext cx="1313417" cy="1494167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3" name="TextBox 1042">
                  <a:extLst>
                    <a:ext uri="{FF2B5EF4-FFF2-40B4-BE49-F238E27FC236}">
                      <a16:creationId xmlns:a16="http://schemas.microsoft.com/office/drawing/2014/main" id="{9E085A9C-C376-F2C0-F6EA-FA271F6E930A}"/>
                    </a:ext>
                  </a:extLst>
                </p:cNvPr>
                <p:cNvSpPr txBox="1"/>
                <p:nvPr/>
              </p:nvSpPr>
              <p:spPr>
                <a:xfrm>
                  <a:off x="6869465" y="852118"/>
                  <a:ext cx="2346919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50" dirty="0">
                      <a:latin typeface="Baskerville Old Face" panose="02020602080505020303" pitchFamily="18" charset="0"/>
                    </a:rPr>
                    <a:t>Multilayer Linear Detector arrays</a:t>
                  </a:r>
                </a:p>
              </p:txBody>
            </p:sp>
            <p:cxnSp>
              <p:nvCxnSpPr>
                <p:cNvPr id="1044" name="Straight Arrow Connector 1043">
                  <a:extLst>
                    <a:ext uri="{FF2B5EF4-FFF2-40B4-BE49-F238E27FC236}">
                      <a16:creationId xmlns:a16="http://schemas.microsoft.com/office/drawing/2014/main" id="{1E3A3556-6438-2955-139A-F8B478FC1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19747" y="1496329"/>
                  <a:ext cx="2197457" cy="677108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5" name="Straight Arrow Connector 1044">
                  <a:extLst>
                    <a:ext uri="{FF2B5EF4-FFF2-40B4-BE49-F238E27FC236}">
                      <a16:creationId xmlns:a16="http://schemas.microsoft.com/office/drawing/2014/main" id="{FAB9AB5E-6EF2-26B1-ACB0-E1DD8E9CF9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84674" y="1506131"/>
                  <a:ext cx="2232531" cy="110376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6" name="Straight Arrow Connector 1045">
                  <a:extLst>
                    <a:ext uri="{FF2B5EF4-FFF2-40B4-BE49-F238E27FC236}">
                      <a16:creationId xmlns:a16="http://schemas.microsoft.com/office/drawing/2014/main" id="{8B0F3D97-CD12-B629-9C77-BD76C5FA0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84672" y="1496330"/>
                  <a:ext cx="2249311" cy="1600442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30" name="Straight Arrow Connector 1029">
                <a:extLst>
                  <a:ext uri="{FF2B5EF4-FFF2-40B4-BE49-F238E27FC236}">
                    <a16:creationId xmlns:a16="http://schemas.microsoft.com/office/drawing/2014/main" id="{AA8A9AC3-309A-FAC2-7B81-FB5BC03CAE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3626" y="2992074"/>
                <a:ext cx="999137" cy="616351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Arrow Connector 1030">
                <a:extLst>
                  <a:ext uri="{FF2B5EF4-FFF2-40B4-BE49-F238E27FC236}">
                    <a16:creationId xmlns:a16="http://schemas.microsoft.com/office/drawing/2014/main" id="{A3C11008-A131-EC2F-90B7-04AB9C39C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432" y="3724597"/>
                <a:ext cx="1738616" cy="524143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Arrow Connector 1032">
                <a:extLst>
                  <a:ext uri="{FF2B5EF4-FFF2-40B4-BE49-F238E27FC236}">
                    <a16:creationId xmlns:a16="http://schemas.microsoft.com/office/drawing/2014/main" id="{5841CA3C-022E-6487-A0D6-A9BEEBE9AB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02924" y="3698937"/>
                <a:ext cx="163824" cy="586965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5C158363-2654-98BC-646B-6BF7E114F56E}"/>
                  </a:ext>
                </a:extLst>
              </p:cNvPr>
              <p:cNvSpPr txBox="1"/>
              <p:nvPr/>
            </p:nvSpPr>
            <p:spPr>
              <a:xfrm>
                <a:off x="1046799" y="4235023"/>
                <a:ext cx="136937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p-type Strip</a:t>
                </a:r>
              </a:p>
            </p:txBody>
          </p:sp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213C1EBB-B818-33B8-C5EA-65591F2055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02924" y="3698937"/>
                <a:ext cx="958767" cy="608816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3DDACEBA-62E9-0155-409A-DEBFF2173D72}"/>
                </a:ext>
              </a:extLst>
            </p:cNvPr>
            <p:cNvGrpSpPr/>
            <p:nvPr/>
          </p:nvGrpSpPr>
          <p:grpSpPr>
            <a:xfrm>
              <a:off x="609599" y="19133540"/>
              <a:ext cx="6316372" cy="4396408"/>
              <a:chOff x="1291065" y="620921"/>
              <a:chExt cx="6316372" cy="4396408"/>
            </a:xfrm>
            <a:grpFill/>
          </p:grpSpPr>
          <p:pic>
            <p:nvPicPr>
              <p:cNvPr id="1048" name="Picture 1047">
                <a:extLst>
                  <a:ext uri="{FF2B5EF4-FFF2-40B4-BE49-F238E27FC236}">
                    <a16:creationId xmlns:a16="http://schemas.microsoft.com/office/drawing/2014/main" id="{9AF3CFA8-53CB-0050-E91C-5A50FF4D1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7249" t="15926" r="34865" b="18641"/>
              <a:stretch/>
            </p:blipFill>
            <p:spPr>
              <a:xfrm>
                <a:off x="2826523" y="1333913"/>
                <a:ext cx="3302662" cy="3135945"/>
              </a:xfrm>
              <a:prstGeom prst="rect">
                <a:avLst/>
              </a:prstGeom>
              <a:noFill/>
            </p:spPr>
          </p:pic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7F434FAD-D07B-6BD7-B90C-B3C2AAF1893F}"/>
                  </a:ext>
                </a:extLst>
              </p:cNvPr>
              <p:cNvSpPr txBox="1"/>
              <p:nvPr/>
            </p:nvSpPr>
            <p:spPr>
              <a:xfrm>
                <a:off x="2843582" y="789125"/>
                <a:ext cx="114406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Scintillator</a:t>
                </a:r>
              </a:p>
            </p:txBody>
          </p:sp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A0829424-2651-B253-0434-34C9FEFBF0D8}"/>
                  </a:ext>
                </a:extLst>
              </p:cNvPr>
              <p:cNvSpPr txBox="1"/>
              <p:nvPr/>
            </p:nvSpPr>
            <p:spPr>
              <a:xfrm>
                <a:off x="4951848" y="620921"/>
                <a:ext cx="1144065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Photonic Crystal Structure</a:t>
                </a:r>
              </a:p>
            </p:txBody>
          </p:sp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60F77841-A3E0-61A2-C2F8-D5872EE40C87}"/>
                  </a:ext>
                </a:extLst>
              </p:cNvPr>
              <p:cNvSpPr txBox="1"/>
              <p:nvPr/>
            </p:nvSpPr>
            <p:spPr>
              <a:xfrm>
                <a:off x="1630548" y="3438480"/>
                <a:ext cx="1144065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Edge-on Detector</a:t>
                </a:r>
              </a:p>
            </p:txBody>
          </p:sp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53555EEE-A349-088E-027D-AC03EC412C3F}"/>
                  </a:ext>
                </a:extLst>
              </p:cNvPr>
              <p:cNvSpPr txBox="1"/>
              <p:nvPr/>
            </p:nvSpPr>
            <p:spPr>
              <a:xfrm>
                <a:off x="6463372" y="2665874"/>
                <a:ext cx="1144065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Edge-on</a:t>
                </a:r>
              </a:p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Detector Array</a:t>
                </a:r>
              </a:p>
            </p:txBody>
          </p:sp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97C00A0E-A124-6EFE-47E4-42F748D542C8}"/>
                  </a:ext>
                </a:extLst>
              </p:cNvPr>
              <p:cNvSpPr txBox="1"/>
              <p:nvPr/>
            </p:nvSpPr>
            <p:spPr>
              <a:xfrm>
                <a:off x="1691108" y="2303978"/>
                <a:ext cx="114406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SiO</a:t>
                </a:r>
                <a:r>
                  <a:rPr lang="en-US" sz="1350" baseline="-25000" dirty="0">
                    <a:latin typeface="Baskerville Old Face" panose="02020602080505020303" pitchFamily="18" charset="0"/>
                  </a:rPr>
                  <a:t>2</a:t>
                </a:r>
                <a:endParaRPr lang="en-US" sz="1350" dirty="0">
                  <a:latin typeface="Baskerville Old Face" panose="02020602080505020303" pitchFamily="18" charset="0"/>
                </a:endParaRPr>
              </a:p>
            </p:txBody>
          </p:sp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985A90D0-03F3-C9C9-B7AC-83A5073D8989}"/>
                  </a:ext>
                </a:extLst>
              </p:cNvPr>
              <p:cNvSpPr txBox="1"/>
              <p:nvPr/>
            </p:nvSpPr>
            <p:spPr>
              <a:xfrm>
                <a:off x="1291065" y="1736107"/>
                <a:ext cx="114406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Metal Contact</a:t>
                </a:r>
              </a:p>
            </p:txBody>
          </p:sp>
          <p:sp>
            <p:nvSpPr>
              <p:cNvPr id="1055" name="Right Brace 1054">
                <a:extLst>
                  <a:ext uri="{FF2B5EF4-FFF2-40B4-BE49-F238E27FC236}">
                    <a16:creationId xmlns:a16="http://schemas.microsoft.com/office/drawing/2014/main" id="{A178F147-B3FD-AE3E-5129-8DFB0FBD37E6}"/>
                  </a:ext>
                </a:extLst>
              </p:cNvPr>
              <p:cNvSpPr/>
              <p:nvPr/>
            </p:nvSpPr>
            <p:spPr>
              <a:xfrm>
                <a:off x="6135956" y="1459164"/>
                <a:ext cx="346046" cy="2913077"/>
              </a:xfrm>
              <a:prstGeom prst="rightBrace">
                <a:avLst/>
              </a:prstGeom>
              <a:noFill/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0218D112-4463-0EE8-1B85-1E6582A1AEC8}"/>
                  </a:ext>
                </a:extLst>
              </p:cNvPr>
              <p:cNvCxnSpPr>
                <a:cxnSpLocks/>
                <a:endCxn id="1049" idx="2"/>
              </p:cNvCxnSpPr>
              <p:nvPr/>
            </p:nvCxnSpPr>
            <p:spPr>
              <a:xfrm flipV="1">
                <a:off x="3415614" y="1089207"/>
                <a:ext cx="1" cy="444295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627155A4-C5FD-8FC9-5EFC-19669D31B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1848" y="1066124"/>
                <a:ext cx="224370" cy="385586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FF7E9C94-0BD9-A0ED-AE93-5B0CD1B64C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3706" y="1666857"/>
                <a:ext cx="417707" cy="195114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B75CC294-EA2B-7443-D1B9-39492BBE14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2336" y="2052340"/>
                <a:ext cx="401978" cy="138500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0" name="Right Brace 1059">
                <a:extLst>
                  <a:ext uri="{FF2B5EF4-FFF2-40B4-BE49-F238E27FC236}">
                    <a16:creationId xmlns:a16="http://schemas.microsoft.com/office/drawing/2014/main" id="{6585A7C7-6B0E-7A99-6EFC-A1402C560860}"/>
                  </a:ext>
                </a:extLst>
              </p:cNvPr>
              <p:cNvSpPr/>
              <p:nvPr/>
            </p:nvSpPr>
            <p:spPr>
              <a:xfrm rot="10800000">
                <a:off x="2636652" y="3461211"/>
                <a:ext cx="206930" cy="426703"/>
              </a:xfrm>
              <a:prstGeom prst="rightBrace">
                <a:avLst>
                  <a:gd name="adj1" fmla="val 41779"/>
                  <a:gd name="adj2" fmla="val 51311"/>
                </a:avLst>
              </a:prstGeom>
              <a:noFill/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46AB3822-A4BB-1AD9-D2D7-4A99E8204DFD}"/>
                  </a:ext>
                </a:extLst>
              </p:cNvPr>
              <p:cNvSpPr/>
              <p:nvPr/>
            </p:nvSpPr>
            <p:spPr>
              <a:xfrm>
                <a:off x="3978997" y="3432189"/>
                <a:ext cx="503339" cy="484748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062" name="Straight Arrow Connector 1061">
                <a:extLst>
                  <a:ext uri="{FF2B5EF4-FFF2-40B4-BE49-F238E27FC236}">
                    <a16:creationId xmlns:a16="http://schemas.microsoft.com/office/drawing/2014/main" id="{93EA159B-FFF1-1F7F-24E9-A873B0684D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6998" y="3923229"/>
                <a:ext cx="58758" cy="579977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5C91D009-5C2C-A5B6-8A0A-0B56DCE2613F}"/>
                  </a:ext>
                </a:extLst>
              </p:cNvPr>
              <p:cNvSpPr txBox="1"/>
              <p:nvPr/>
            </p:nvSpPr>
            <p:spPr>
              <a:xfrm>
                <a:off x="2950781" y="4509498"/>
                <a:ext cx="242077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Photonic Crystal Unit Cell</a:t>
                </a:r>
              </a:p>
              <a:p>
                <a:pPr algn="ctr"/>
                <a:r>
                  <a:rPr lang="en-US" sz="1350" dirty="0">
                    <a:latin typeface="Baskerville Old Face" panose="02020602080505020303" pitchFamily="18" charset="0"/>
                  </a:rPr>
                  <a:t>150nm x 150nm</a:t>
                </a:r>
              </a:p>
            </p:txBody>
          </p:sp>
          <p:cxnSp>
            <p:nvCxnSpPr>
              <p:cNvPr id="1064" name="Straight Arrow Connector 1063">
                <a:extLst>
                  <a:ext uri="{FF2B5EF4-FFF2-40B4-BE49-F238E27FC236}">
                    <a16:creationId xmlns:a16="http://schemas.microsoft.com/office/drawing/2014/main" id="{F00C6F5E-6B33-1DB5-A26D-DD12F7D18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92336" y="2432273"/>
                <a:ext cx="444495" cy="0"/>
              </a:xfrm>
              <a:prstGeom prst="straightConnector1">
                <a:avLst/>
              </a:prstGeom>
              <a:grpFill/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350A6736-FE0D-BC11-3F1E-456C9EFF98BA}"/>
                </a:ext>
              </a:extLst>
            </p:cNvPr>
            <p:cNvSpPr txBox="1"/>
            <p:nvPr/>
          </p:nvSpPr>
          <p:spPr>
            <a:xfrm>
              <a:off x="6142074" y="18619536"/>
              <a:ext cx="4482080" cy="594008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Optima" panose="02000503060000020004" pitchFamily="2" charset="0"/>
                </a:rPr>
                <a:t>2-dimensional photonic crystal structure, which consists periodic cylindrical air holes.</a:t>
              </a:r>
            </a:p>
            <a:p>
              <a:pPr algn="r"/>
              <a:endParaRPr lang="en-US" sz="2000" dirty="0">
                <a:latin typeface="Optima" panose="02000503060000020004" pitchFamily="2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Optima" panose="02000503060000020004" pitchFamily="2" charset="0"/>
                </a:rPr>
                <a:t>150nm unit cell size of Photonic crystal media, with ~ 500 nm thick scintillator thin films.</a:t>
              </a:r>
            </a:p>
            <a:p>
              <a:pPr algn="r"/>
              <a:endParaRPr lang="en-US" sz="2000" dirty="0">
                <a:latin typeface="Optima" panose="02000503060000020004" pitchFamily="2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Optima" panose="02000503060000020004" pitchFamily="2" charset="0"/>
                </a:rPr>
                <a:t>Edge-on detectors integrated laterally to the active scintillation layers.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endParaRPr lang="en-US" sz="2000" dirty="0">
                <a:latin typeface="Optima" panose="02000503060000020004" pitchFamily="2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Optima" panose="02000503060000020004" pitchFamily="2" charset="0"/>
                </a:rPr>
                <a:t>A simple p-i-n structure for perimetric pixels.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endParaRPr lang="en-US" sz="2000" dirty="0">
                <a:latin typeface="Optima" panose="02000503060000020004" pitchFamily="2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Optima" panose="02000503060000020004" pitchFamily="2" charset="0"/>
                </a:rPr>
                <a:t>Multilayer architecture of variety of stacked thin film scintillators.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endParaRPr lang="en-US" sz="2000" dirty="0">
                <a:latin typeface="Optima" panose="02000503060000020004" pitchFamily="2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endParaRPr lang="en-US" sz="20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7EA1EBA0-80C8-F809-293B-778A524BA421}"/>
              </a:ext>
            </a:extLst>
          </p:cNvPr>
          <p:cNvGrpSpPr/>
          <p:nvPr/>
        </p:nvGrpSpPr>
        <p:grpSpPr>
          <a:xfrm>
            <a:off x="11163303" y="22967154"/>
            <a:ext cx="10149840" cy="7096470"/>
            <a:chOff x="11163303" y="22183380"/>
            <a:chExt cx="10149840" cy="70964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B003E44-8EC6-418A-8A51-17EEE31E5FBD}"/>
                </a:ext>
              </a:extLst>
            </p:cNvPr>
            <p:cNvSpPr/>
            <p:nvPr/>
          </p:nvSpPr>
          <p:spPr>
            <a:xfrm>
              <a:off x="11163303" y="22183380"/>
              <a:ext cx="10149840" cy="7096470"/>
            </a:xfrm>
            <a:prstGeom prst="roundRect">
              <a:avLst>
                <a:gd name="adj" fmla="val 3115"/>
              </a:avLst>
            </a:prstGeom>
            <a:solidFill>
              <a:srgbClr val="FFFFFF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extrusionH="76200" prstMaterial="metal">
              <a:bevelT w="158750" h="171450" prst="coolSlant"/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200" b="1" dirty="0">
                  <a:solidFill>
                    <a:srgbClr val="0070C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Optima" panose="02000503060000020004" pitchFamily="2" charset="0"/>
                </a:rPr>
                <a:t>TARGETED RESULTS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Optima" panose="02000503060000020004" pitchFamily="2" charset="0"/>
                </a:rPr>
                <a:t>200 nm – 500 nm spatial resolution with about or less than 3% ~ energy resolution at 662 keV.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Optima" panose="02000503060000020004" pitchFamily="2" charset="0"/>
                </a:rPr>
                <a:t>Polarization sensitive imaging with an engineered PhC structure.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Optima" panose="02000503060000020004" pitchFamily="2" charset="0"/>
                </a:rPr>
                <a:t>Broadband X-ray imaging including soft, tender and hard X-rays (0.1-100keV).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Optima" panose="02000503060000020004" pitchFamily="2" charset="0"/>
                </a:rPr>
                <a:t>Reduced coupling loss with the X-ray optics of the space telescopes.</a:t>
              </a:r>
            </a:p>
            <a:p>
              <a:pPr algn="ctr"/>
              <a:r>
                <a:rPr lang="en-US" sz="2200" dirty="0">
                  <a:latin typeface="Optima" panose="02000503060000020004" pitchFamily="2" charset="0"/>
                </a:rPr>
                <a:t> </a:t>
              </a:r>
            </a:p>
          </p:txBody>
        </p:sp>
        <p:pic>
          <p:nvPicPr>
            <p:cNvPr id="1079" name="Picture 1078">
              <a:extLst>
                <a:ext uri="{FF2B5EF4-FFF2-40B4-BE49-F238E27FC236}">
                  <a16:creationId xmlns:a16="http://schemas.microsoft.com/office/drawing/2014/main" id="{C9701E8B-D9BC-474F-CA5E-DDD8471EA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88385"/>
            <a:stretch/>
          </p:blipFill>
          <p:spPr>
            <a:xfrm>
              <a:off x="11376995" y="28644366"/>
              <a:ext cx="9803038" cy="557523"/>
            </a:xfrm>
            <a:prstGeom prst="rect">
              <a:avLst/>
            </a:prstGeom>
          </p:spPr>
        </p:pic>
      </p:grpSp>
      <p:pic>
        <p:nvPicPr>
          <p:cNvPr id="188" name="Picture 187">
            <a:extLst>
              <a:ext uri="{FF2B5EF4-FFF2-40B4-BE49-F238E27FC236}">
                <a16:creationId xmlns:a16="http://schemas.microsoft.com/office/drawing/2014/main" id="{FF544F22-CF1F-4144-908E-E795B5F008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485"/>
            <a:ext cx="3593841" cy="2096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3823C-A3FF-4161-A27F-04597EC3A687}"/>
              </a:ext>
            </a:extLst>
          </p:cNvPr>
          <p:cNvSpPr txBox="1"/>
          <p:nvPr/>
        </p:nvSpPr>
        <p:spPr>
          <a:xfrm>
            <a:off x="18277367" y="32376741"/>
            <a:ext cx="30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ngsanaUPC" panose="02020603050405020304" pitchFamily="18" charset="-34"/>
              </a:rPr>
              <a:t>© 2022. All rights reserved. 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CA9E9DFA-9013-42AD-AE3C-566D57325E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47486" y="-210568"/>
            <a:ext cx="2209799" cy="2209799"/>
          </a:xfrm>
          <a:prstGeom prst="rect">
            <a:avLst/>
          </a:prstGeom>
        </p:spPr>
      </p:pic>
      <p:sp>
        <p:nvSpPr>
          <p:cNvPr id="195" name="Google Shape;131;g1321dc89e72_0_7">
            <a:extLst>
              <a:ext uri="{FF2B5EF4-FFF2-40B4-BE49-F238E27FC236}">
                <a16:creationId xmlns:a16="http://schemas.microsoft.com/office/drawing/2014/main" id="{A6E66728-1E71-4865-8D08-578D1682EECF}"/>
              </a:ext>
            </a:extLst>
          </p:cNvPr>
          <p:cNvSpPr txBox="1"/>
          <p:nvPr/>
        </p:nvSpPr>
        <p:spPr>
          <a:xfrm>
            <a:off x="13008151" y="21957830"/>
            <a:ext cx="6977273" cy="9140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68569" tIns="68569" rIns="68569" bIns="68569" anchor="t" anchorCtr="0">
            <a:spAutoFit/>
          </a:bodyPr>
          <a:lstStyle/>
          <a:p>
            <a:pPr marL="385763" algn="ctr">
              <a:lnSpc>
                <a:spcPct val="7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  <a:ea typeface="Spectral Medium"/>
                <a:cs typeface="Spectral Medium"/>
                <a:sym typeface="Spectral Medium"/>
              </a:rPr>
              <a:t>The figure shows an experimental setup for verification of the self-collimated scintillation. The objective lens with a specific X-ray filter is focused on the sides of the active layer where the self-collimated in-lane scintillation will be observed.</a:t>
            </a:r>
            <a:endParaRPr dirty="0">
              <a:solidFill>
                <a:schemeClr val="bg1"/>
              </a:solidFill>
              <a:latin typeface="Optima" panose="0200050306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271746-D3DB-4C51-B45A-3D8F74FDAE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931" y="25268006"/>
            <a:ext cx="5328635" cy="399647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95958C2C-F470-4C3F-A2D1-C8F7134E6F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90" y="25268006"/>
            <a:ext cx="4336471" cy="4001013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942E3092-A0CA-4A70-95C6-9C2A9071B718}"/>
              </a:ext>
            </a:extLst>
          </p:cNvPr>
          <p:cNvSpPr txBox="1"/>
          <p:nvPr/>
        </p:nvSpPr>
        <p:spPr>
          <a:xfrm>
            <a:off x="735309" y="32376741"/>
            <a:ext cx="30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ngsanaUPC" panose="02020603050405020304" pitchFamily="18" charset="-34"/>
              </a:rPr>
              <a:t>Poster Number: PRD-T#017 </a:t>
            </a:r>
          </a:p>
        </p:txBody>
      </p:sp>
    </p:spTree>
    <p:extLst>
      <p:ext uri="{BB962C8B-B14F-4D97-AF65-F5344CB8AC3E}">
        <p14:creationId xmlns:p14="http://schemas.microsoft.com/office/powerpoint/2010/main" val="229959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893</Words>
  <Application>Microsoft Office PowerPoint</Application>
  <PresentationFormat>Custom</PresentationFormat>
  <Paragraphs>156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AngsanaUPC</vt:lpstr>
      <vt:lpstr>Arial</vt:lpstr>
      <vt:lpstr>Baskerville Old Face</vt:lpstr>
      <vt:lpstr>Book Antiqua</vt:lpstr>
      <vt:lpstr>Calibri</vt:lpstr>
      <vt:lpstr>Calibri Light</vt:lpstr>
      <vt:lpstr>Optima</vt:lpstr>
      <vt:lpstr>Spectral Medium</vt:lpstr>
      <vt:lpstr>Spectral SemiBold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Yasar, Firat (US 3890)</dc:creator>
  <cp:lastModifiedBy>Hong, Sophia (US 1230)</cp:lastModifiedBy>
  <cp:revision>49</cp:revision>
  <cp:lastPrinted>2022-10-17T16:28:24Z</cp:lastPrinted>
  <dcterms:created xsi:type="dcterms:W3CDTF">2022-10-06T22:10:50Z</dcterms:created>
  <dcterms:modified xsi:type="dcterms:W3CDTF">2022-11-23T18:04:00Z</dcterms:modified>
</cp:coreProperties>
</file>