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8" r:id="rId2"/>
  </p:sldIdLst>
  <p:sldSz cx="219456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1415"/>
    <a:srgbClr val="9F2B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06"/>
    <p:restoredTop sz="96405"/>
  </p:normalViewPr>
  <p:slideViewPr>
    <p:cSldViewPr snapToGrid="0">
      <p:cViewPr varScale="1">
        <p:scale>
          <a:sx n="26" d="100"/>
          <a:sy n="26" d="100"/>
        </p:scale>
        <p:origin x="5419" y="11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4AB520-A69C-424D-8CBA-6F0B6C3AF48C}" type="datetimeFigureOut">
              <a:rPr lang="en-US" smtClean="0"/>
              <a:t>11/22/2022</a:t>
            </a:fld>
            <a:endParaRPr lang="en-US"/>
          </a:p>
        </p:txBody>
      </p:sp>
      <p:sp>
        <p:nvSpPr>
          <p:cNvPr id="4" name="Slide Image Placeholder 3"/>
          <p:cNvSpPr>
            <a:spLocks noGrp="1" noRot="1" noChangeAspect="1"/>
          </p:cNvSpPr>
          <p:nvPr>
            <p:ph type="sldImg" idx="2"/>
          </p:nvPr>
        </p:nvSpPr>
        <p:spPr>
          <a:xfrm>
            <a:off x="2400300" y="1143000"/>
            <a:ext cx="2057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4D57B6-39E1-A142-B17A-2D554DDADA04}" type="slidenum">
              <a:rPr lang="en-US" smtClean="0"/>
              <a:t>‹#›</a:t>
            </a:fld>
            <a:endParaRPr lang="en-US"/>
          </a:p>
        </p:txBody>
      </p:sp>
    </p:spTree>
    <p:extLst>
      <p:ext uri="{BB962C8B-B14F-4D97-AF65-F5344CB8AC3E}">
        <p14:creationId xmlns:p14="http://schemas.microsoft.com/office/powerpoint/2010/main" val="886296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45920" y="5387342"/>
            <a:ext cx="18653760" cy="11460480"/>
          </a:xfrm>
        </p:spPr>
        <p:txBody>
          <a:bodyPr anchor="b"/>
          <a:lstStyle>
            <a:lvl1pPr algn="ctr">
              <a:defRPr sz="14400"/>
            </a:lvl1pPr>
          </a:lstStyle>
          <a:p>
            <a:r>
              <a:rPr lang="en-US"/>
              <a:t>Click to edit Master title style</a:t>
            </a:r>
            <a:endParaRPr lang="en-US" dirty="0"/>
          </a:p>
        </p:txBody>
      </p:sp>
      <p:sp>
        <p:nvSpPr>
          <p:cNvPr id="3" name="Subtitle 2"/>
          <p:cNvSpPr>
            <a:spLocks noGrp="1"/>
          </p:cNvSpPr>
          <p:nvPr>
            <p:ph type="subTitle" idx="1"/>
          </p:nvPr>
        </p:nvSpPr>
        <p:spPr>
          <a:xfrm>
            <a:off x="2743200" y="17289782"/>
            <a:ext cx="16459200" cy="7947658"/>
          </a:xfrm>
        </p:spPr>
        <p:txBody>
          <a:bodyPr/>
          <a:lstStyle>
            <a:lvl1pPr marL="0" indent="0" algn="ctr">
              <a:buNone/>
              <a:defRPr sz="5760"/>
            </a:lvl1pPr>
            <a:lvl2pPr marL="1097280" indent="0" algn="ctr">
              <a:buNone/>
              <a:defRPr sz="4800"/>
            </a:lvl2pPr>
            <a:lvl3pPr marL="2194560" indent="0" algn="ctr">
              <a:buNone/>
              <a:defRPr sz="4320"/>
            </a:lvl3pPr>
            <a:lvl4pPr marL="3291840" indent="0" algn="ctr">
              <a:buNone/>
              <a:defRPr sz="3840"/>
            </a:lvl4pPr>
            <a:lvl5pPr marL="4389120" indent="0" algn="ctr">
              <a:buNone/>
              <a:defRPr sz="3840"/>
            </a:lvl5pPr>
            <a:lvl6pPr marL="5486400" indent="0" algn="ctr">
              <a:buNone/>
              <a:defRPr sz="3840"/>
            </a:lvl6pPr>
            <a:lvl7pPr marL="6583680" indent="0" algn="ctr">
              <a:buNone/>
              <a:defRPr sz="3840"/>
            </a:lvl7pPr>
            <a:lvl8pPr marL="7680960" indent="0" algn="ctr">
              <a:buNone/>
              <a:defRPr sz="3840"/>
            </a:lvl8pPr>
            <a:lvl9pPr marL="8778240" indent="0" algn="ctr">
              <a:buNone/>
              <a:defRPr sz="38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1820138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3890185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704821" y="1752600"/>
            <a:ext cx="473202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508761" y="1752600"/>
            <a:ext cx="1392174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4146967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1408014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97331" y="8206749"/>
            <a:ext cx="18928080" cy="13693138"/>
          </a:xfrm>
        </p:spPr>
        <p:txBody>
          <a:bodyPr anchor="b"/>
          <a:lstStyle>
            <a:lvl1pPr>
              <a:defRPr sz="14400"/>
            </a:lvl1pPr>
          </a:lstStyle>
          <a:p>
            <a:r>
              <a:rPr lang="en-US"/>
              <a:t>Click to edit Master title style</a:t>
            </a:r>
            <a:endParaRPr lang="en-US" dirty="0"/>
          </a:p>
        </p:txBody>
      </p:sp>
      <p:sp>
        <p:nvSpPr>
          <p:cNvPr id="3" name="Text Placeholder 2"/>
          <p:cNvSpPr>
            <a:spLocks noGrp="1"/>
          </p:cNvSpPr>
          <p:nvPr>
            <p:ph type="body" idx="1"/>
          </p:nvPr>
        </p:nvSpPr>
        <p:spPr>
          <a:xfrm>
            <a:off x="1497331" y="22029429"/>
            <a:ext cx="18928080" cy="7200898"/>
          </a:xfrm>
        </p:spPr>
        <p:txBody>
          <a:bodyPr/>
          <a:lstStyle>
            <a:lvl1pPr marL="0" indent="0">
              <a:buNone/>
              <a:defRPr sz="5760">
                <a:solidFill>
                  <a:schemeClr val="tx1"/>
                </a:solidFill>
              </a:defRPr>
            </a:lvl1pPr>
            <a:lvl2pPr marL="1097280" indent="0">
              <a:buNone/>
              <a:defRPr sz="4800">
                <a:solidFill>
                  <a:schemeClr val="tx1">
                    <a:tint val="75000"/>
                  </a:schemeClr>
                </a:solidFill>
              </a:defRPr>
            </a:lvl2pPr>
            <a:lvl3pPr marL="2194560" indent="0">
              <a:buNone/>
              <a:defRPr sz="4320">
                <a:solidFill>
                  <a:schemeClr val="tx1">
                    <a:tint val="75000"/>
                  </a:schemeClr>
                </a:solidFill>
              </a:defRPr>
            </a:lvl3pPr>
            <a:lvl4pPr marL="3291840" indent="0">
              <a:buNone/>
              <a:defRPr sz="3840">
                <a:solidFill>
                  <a:schemeClr val="tx1">
                    <a:tint val="75000"/>
                  </a:schemeClr>
                </a:solidFill>
              </a:defRPr>
            </a:lvl4pPr>
            <a:lvl5pPr marL="4389120" indent="0">
              <a:buNone/>
              <a:defRPr sz="3840">
                <a:solidFill>
                  <a:schemeClr val="tx1">
                    <a:tint val="75000"/>
                  </a:schemeClr>
                </a:solidFill>
              </a:defRPr>
            </a:lvl5pPr>
            <a:lvl6pPr marL="5486400" indent="0">
              <a:buNone/>
              <a:defRPr sz="3840">
                <a:solidFill>
                  <a:schemeClr val="tx1">
                    <a:tint val="75000"/>
                  </a:schemeClr>
                </a:solidFill>
              </a:defRPr>
            </a:lvl6pPr>
            <a:lvl7pPr marL="6583680" indent="0">
              <a:buNone/>
              <a:defRPr sz="3840">
                <a:solidFill>
                  <a:schemeClr val="tx1">
                    <a:tint val="75000"/>
                  </a:schemeClr>
                </a:solidFill>
              </a:defRPr>
            </a:lvl7pPr>
            <a:lvl8pPr marL="7680960" indent="0">
              <a:buNone/>
              <a:defRPr sz="3840">
                <a:solidFill>
                  <a:schemeClr val="tx1">
                    <a:tint val="75000"/>
                  </a:schemeClr>
                </a:solidFill>
              </a:defRPr>
            </a:lvl8pPr>
            <a:lvl9pPr marL="8778240" indent="0">
              <a:buNone/>
              <a:defRPr sz="38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41C0FA-16C0-894C-A716-8787E14EF5B7}"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3970350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08760" y="8763000"/>
            <a:ext cx="932688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1109960" y="8763000"/>
            <a:ext cx="932688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B41C0FA-16C0-894C-A716-8787E14EF5B7}" type="datetimeFigureOut">
              <a:rPr lang="en-US" smtClean="0"/>
              <a:t>11/22/2022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70036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1618" y="1752607"/>
            <a:ext cx="1892808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11621" y="8069582"/>
            <a:ext cx="9284016" cy="3954778"/>
          </a:xfr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a:t>Click to edit Master text styles</a:t>
            </a:r>
          </a:p>
        </p:txBody>
      </p:sp>
      <p:sp>
        <p:nvSpPr>
          <p:cNvPr id="4" name="Content Placeholder 3"/>
          <p:cNvSpPr>
            <a:spLocks noGrp="1"/>
          </p:cNvSpPr>
          <p:nvPr>
            <p:ph sz="half" idx="2"/>
          </p:nvPr>
        </p:nvSpPr>
        <p:spPr>
          <a:xfrm>
            <a:off x="1511621" y="12024360"/>
            <a:ext cx="9284016"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1109961" y="8069582"/>
            <a:ext cx="9329738" cy="3954778"/>
          </a:xfr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a:t>Click to edit Master text styles</a:t>
            </a:r>
          </a:p>
        </p:txBody>
      </p:sp>
      <p:sp>
        <p:nvSpPr>
          <p:cNvPr id="6" name="Content Placeholder 5"/>
          <p:cNvSpPr>
            <a:spLocks noGrp="1"/>
          </p:cNvSpPr>
          <p:nvPr>
            <p:ph sz="quarter" idx="4"/>
          </p:nvPr>
        </p:nvSpPr>
        <p:spPr>
          <a:xfrm>
            <a:off x="11109961" y="12024360"/>
            <a:ext cx="9329738"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41C0FA-16C0-894C-A716-8787E14EF5B7}" type="datetimeFigureOut">
              <a:rPr lang="en-US" smtClean="0"/>
              <a:t>11/22/2022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1713448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B41C0FA-16C0-894C-A716-8787E14EF5B7}" type="datetimeFigureOut">
              <a:rPr lang="en-US" smtClean="0"/>
              <a:t>11/22/2022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498772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41C0FA-16C0-894C-A716-8787E14EF5B7}" type="datetimeFigureOut">
              <a:rPr lang="en-US" smtClean="0"/>
              <a:t>11/22/2022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3819746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619" y="2194560"/>
            <a:ext cx="7078027" cy="7680960"/>
          </a:xfrm>
        </p:spPr>
        <p:txBody>
          <a:bodyPr anchor="b"/>
          <a:lstStyle>
            <a:lvl1pPr>
              <a:defRPr sz="7680"/>
            </a:lvl1pPr>
          </a:lstStyle>
          <a:p>
            <a:r>
              <a:rPr lang="en-US"/>
              <a:t>Click to edit Master title style</a:t>
            </a:r>
            <a:endParaRPr lang="en-US" dirty="0"/>
          </a:p>
        </p:txBody>
      </p:sp>
      <p:sp>
        <p:nvSpPr>
          <p:cNvPr id="3" name="Content Placeholder 2"/>
          <p:cNvSpPr>
            <a:spLocks noGrp="1"/>
          </p:cNvSpPr>
          <p:nvPr>
            <p:ph idx="1"/>
          </p:nvPr>
        </p:nvSpPr>
        <p:spPr>
          <a:xfrm>
            <a:off x="9329738" y="4739647"/>
            <a:ext cx="11109960" cy="23393400"/>
          </a:xfrm>
        </p:spPr>
        <p:txBody>
          <a:bodyPr/>
          <a:lstStyle>
            <a:lvl1pPr>
              <a:defRPr sz="7680"/>
            </a:lvl1pPr>
            <a:lvl2pPr>
              <a:defRPr sz="6720"/>
            </a:lvl2pPr>
            <a:lvl3pPr>
              <a:defRPr sz="5760"/>
            </a:lvl3pPr>
            <a:lvl4pPr>
              <a:defRPr sz="4800"/>
            </a:lvl4pPr>
            <a:lvl5pPr>
              <a:defRPr sz="4800"/>
            </a:lvl5pPr>
            <a:lvl6pPr>
              <a:defRPr sz="4800"/>
            </a:lvl6pPr>
            <a:lvl7pPr>
              <a:defRPr sz="4800"/>
            </a:lvl7pPr>
            <a:lvl8pPr>
              <a:defRPr sz="4800"/>
            </a:lvl8pPr>
            <a:lvl9pPr>
              <a:defRPr sz="4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11619" y="9875520"/>
            <a:ext cx="7078027" cy="18295622"/>
          </a:xfr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a:t>Click to edit Master text styles</a:t>
            </a:r>
          </a:p>
        </p:txBody>
      </p:sp>
      <p:sp>
        <p:nvSpPr>
          <p:cNvPr id="5" name="Date Placeholder 4"/>
          <p:cNvSpPr>
            <a:spLocks noGrp="1"/>
          </p:cNvSpPr>
          <p:nvPr>
            <p:ph type="dt" sz="half" idx="10"/>
          </p:nvPr>
        </p:nvSpPr>
        <p:spPr/>
        <p:txBody>
          <a:bodyPr/>
          <a:lstStyle/>
          <a:p>
            <a:fld id="{9B41C0FA-16C0-894C-A716-8787E14EF5B7}" type="datetimeFigureOut">
              <a:rPr lang="en-US" smtClean="0"/>
              <a:t>11/22/2022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3697742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619" y="2194560"/>
            <a:ext cx="7078027" cy="7680960"/>
          </a:xfrm>
        </p:spPr>
        <p:txBody>
          <a:bodyPr anchor="b"/>
          <a:lstStyle>
            <a:lvl1pPr>
              <a:defRPr sz="7680"/>
            </a:lvl1pPr>
          </a:lstStyle>
          <a:p>
            <a:r>
              <a:rPr lang="en-US"/>
              <a:t>Click to edit Master title style</a:t>
            </a:r>
            <a:endParaRPr lang="en-US" dirty="0"/>
          </a:p>
        </p:txBody>
      </p:sp>
      <p:sp>
        <p:nvSpPr>
          <p:cNvPr id="3" name="Picture Placeholder 2"/>
          <p:cNvSpPr>
            <a:spLocks noGrp="1" noChangeAspect="1"/>
          </p:cNvSpPr>
          <p:nvPr>
            <p:ph type="pic" idx="1"/>
          </p:nvPr>
        </p:nvSpPr>
        <p:spPr>
          <a:xfrm>
            <a:off x="9329738" y="4739647"/>
            <a:ext cx="11109960" cy="23393400"/>
          </a:xfrm>
        </p:spPr>
        <p:txBody>
          <a:bodyPr anchor="t"/>
          <a:lstStyle>
            <a:lvl1pPr marL="0" indent="0">
              <a:buNone/>
              <a:defRPr sz="7680"/>
            </a:lvl1pPr>
            <a:lvl2pPr marL="1097280" indent="0">
              <a:buNone/>
              <a:defRPr sz="6720"/>
            </a:lvl2pPr>
            <a:lvl3pPr marL="2194560" indent="0">
              <a:buNone/>
              <a:defRPr sz="5760"/>
            </a:lvl3pPr>
            <a:lvl4pPr marL="3291840" indent="0">
              <a:buNone/>
              <a:defRPr sz="4800"/>
            </a:lvl4pPr>
            <a:lvl5pPr marL="4389120" indent="0">
              <a:buNone/>
              <a:defRPr sz="4800"/>
            </a:lvl5pPr>
            <a:lvl6pPr marL="5486400" indent="0">
              <a:buNone/>
              <a:defRPr sz="4800"/>
            </a:lvl6pPr>
            <a:lvl7pPr marL="6583680" indent="0">
              <a:buNone/>
              <a:defRPr sz="4800"/>
            </a:lvl7pPr>
            <a:lvl8pPr marL="7680960" indent="0">
              <a:buNone/>
              <a:defRPr sz="4800"/>
            </a:lvl8pPr>
            <a:lvl9pPr marL="8778240" indent="0">
              <a:buNone/>
              <a:defRPr sz="4800"/>
            </a:lvl9pPr>
          </a:lstStyle>
          <a:p>
            <a:r>
              <a:rPr lang="en-US"/>
              <a:t>Click icon to add picture</a:t>
            </a:r>
            <a:endParaRPr lang="en-US" dirty="0"/>
          </a:p>
        </p:txBody>
      </p:sp>
      <p:sp>
        <p:nvSpPr>
          <p:cNvPr id="4" name="Text Placeholder 3"/>
          <p:cNvSpPr>
            <a:spLocks noGrp="1"/>
          </p:cNvSpPr>
          <p:nvPr>
            <p:ph type="body" sz="half" idx="2"/>
          </p:nvPr>
        </p:nvSpPr>
        <p:spPr>
          <a:xfrm>
            <a:off x="1511619" y="9875520"/>
            <a:ext cx="7078027" cy="18295622"/>
          </a:xfr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a:t>Click to edit Master text styles</a:t>
            </a:r>
          </a:p>
        </p:txBody>
      </p:sp>
      <p:sp>
        <p:nvSpPr>
          <p:cNvPr id="5" name="Date Placeholder 4"/>
          <p:cNvSpPr>
            <a:spLocks noGrp="1"/>
          </p:cNvSpPr>
          <p:nvPr>
            <p:ph type="dt" sz="half" idx="10"/>
          </p:nvPr>
        </p:nvSpPr>
        <p:spPr/>
        <p:txBody>
          <a:bodyPr/>
          <a:lstStyle/>
          <a:p>
            <a:fld id="{9B41C0FA-16C0-894C-A716-8787E14EF5B7}" type="datetimeFigureOut">
              <a:rPr lang="en-US" smtClean="0"/>
              <a:t>11/22/2022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545459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08760" y="1752607"/>
            <a:ext cx="1892808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508760" y="8763000"/>
            <a:ext cx="1892808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508760" y="30510487"/>
            <a:ext cx="4937760" cy="1752600"/>
          </a:xfrm>
          <a:prstGeom prst="rect">
            <a:avLst/>
          </a:prstGeom>
        </p:spPr>
        <p:txBody>
          <a:bodyPr vert="horz" lIns="91440" tIns="45720" rIns="91440" bIns="45720" rtlCol="0" anchor="ctr"/>
          <a:lstStyle>
            <a:lvl1pPr algn="l">
              <a:defRPr sz="2880">
                <a:solidFill>
                  <a:schemeClr val="tx1">
                    <a:tint val="75000"/>
                  </a:schemeClr>
                </a:solidFill>
              </a:defRPr>
            </a:lvl1pPr>
          </a:lstStyle>
          <a:p>
            <a:fld id="{9B41C0FA-16C0-894C-A716-8787E14EF5B7}" type="datetimeFigureOut">
              <a:rPr lang="en-US" smtClean="0"/>
              <a:t>11/22/2022</a:t>
            </a:fld>
            <a:endParaRPr lang="en-US"/>
          </a:p>
        </p:txBody>
      </p:sp>
      <p:sp>
        <p:nvSpPr>
          <p:cNvPr id="5" name="Footer Placeholder 4"/>
          <p:cNvSpPr>
            <a:spLocks noGrp="1"/>
          </p:cNvSpPr>
          <p:nvPr>
            <p:ph type="ftr" sz="quarter" idx="3"/>
          </p:nvPr>
        </p:nvSpPr>
        <p:spPr>
          <a:xfrm>
            <a:off x="7269480" y="30510487"/>
            <a:ext cx="7406640" cy="1752600"/>
          </a:xfrm>
          <a:prstGeom prst="rect">
            <a:avLst/>
          </a:prstGeom>
        </p:spPr>
        <p:txBody>
          <a:bodyPr vert="horz" lIns="91440" tIns="45720" rIns="91440" bIns="45720" rtlCol="0" anchor="ctr"/>
          <a:lstStyle>
            <a:lvl1pPr algn="ctr">
              <a:defRPr sz="28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499080" y="30510487"/>
            <a:ext cx="4937760" cy="1752600"/>
          </a:xfrm>
          <a:prstGeom prst="rect">
            <a:avLst/>
          </a:prstGeom>
        </p:spPr>
        <p:txBody>
          <a:bodyPr vert="horz" lIns="91440" tIns="45720" rIns="91440" bIns="45720" rtlCol="0" anchor="ctr"/>
          <a:lstStyle>
            <a:lvl1pPr algn="r">
              <a:defRPr sz="2880">
                <a:solidFill>
                  <a:schemeClr val="tx1">
                    <a:tint val="75000"/>
                  </a:schemeClr>
                </a:solidFill>
              </a:defRPr>
            </a:lvl1pPr>
          </a:lstStyle>
          <a:p>
            <a:fld id="{92CA531C-7793-A540-B2EB-21B5693E78E3}" type="slidenum">
              <a:rPr lang="en-US" smtClean="0"/>
              <a:t>‹#›</a:t>
            </a:fld>
            <a:endParaRPr lang="en-US"/>
          </a:p>
        </p:txBody>
      </p:sp>
    </p:spTree>
    <p:extLst>
      <p:ext uri="{BB962C8B-B14F-4D97-AF65-F5344CB8AC3E}">
        <p14:creationId xmlns:p14="http://schemas.microsoft.com/office/powerpoint/2010/main" val="32614262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194560" rtl="0" eaLnBrk="1" latinLnBrk="0" hangingPunct="1">
        <a:lnSpc>
          <a:spcPct val="90000"/>
        </a:lnSpc>
        <a:spcBef>
          <a:spcPct val="0"/>
        </a:spcBef>
        <a:buNone/>
        <a:defRPr sz="10560" kern="1200">
          <a:solidFill>
            <a:schemeClr val="tx1"/>
          </a:solidFill>
          <a:latin typeface="+mj-lt"/>
          <a:ea typeface="+mj-ea"/>
          <a:cs typeface="+mj-cs"/>
        </a:defRPr>
      </a:lvl1pPr>
    </p:titleStyle>
    <p:bodyStyle>
      <a:lvl1pPr marL="548640" indent="-548640" algn="l" defTabSz="2194560" rtl="0" eaLnBrk="1" latinLnBrk="0" hangingPunct="1">
        <a:lnSpc>
          <a:spcPct val="90000"/>
        </a:lnSpc>
        <a:spcBef>
          <a:spcPts val="2400"/>
        </a:spcBef>
        <a:buFont typeface="Arial" panose="020B0604020202020204" pitchFamily="34" charset="0"/>
        <a:buChar char="•"/>
        <a:defRPr sz="6720" kern="1200">
          <a:solidFill>
            <a:schemeClr val="tx1"/>
          </a:solidFill>
          <a:latin typeface="+mn-lt"/>
          <a:ea typeface="+mn-ea"/>
          <a:cs typeface="+mn-cs"/>
        </a:defRPr>
      </a:lvl1pPr>
      <a:lvl2pPr marL="1645920" indent="-548640" algn="l" defTabSz="2194560" rtl="0" eaLnBrk="1" latinLnBrk="0" hangingPunct="1">
        <a:lnSpc>
          <a:spcPct val="90000"/>
        </a:lnSpc>
        <a:spcBef>
          <a:spcPts val="1200"/>
        </a:spcBef>
        <a:buFont typeface="Arial" panose="020B0604020202020204" pitchFamily="34" charset="0"/>
        <a:buChar char="•"/>
        <a:defRPr sz="5760" kern="1200">
          <a:solidFill>
            <a:schemeClr val="tx1"/>
          </a:solidFill>
          <a:latin typeface="+mn-lt"/>
          <a:ea typeface="+mn-ea"/>
          <a:cs typeface="+mn-cs"/>
        </a:defRPr>
      </a:lvl2pPr>
      <a:lvl3pPr marL="2743200" indent="-548640" algn="l" defTabSz="2194560" rtl="0" eaLnBrk="1" latinLnBrk="0" hangingPunct="1">
        <a:lnSpc>
          <a:spcPct val="90000"/>
        </a:lnSpc>
        <a:spcBef>
          <a:spcPts val="1200"/>
        </a:spcBef>
        <a:buFont typeface="Arial" panose="020B0604020202020204" pitchFamily="34" charset="0"/>
        <a:buChar char="•"/>
        <a:defRPr sz="4800" kern="1200">
          <a:solidFill>
            <a:schemeClr val="tx1"/>
          </a:solidFill>
          <a:latin typeface="+mn-lt"/>
          <a:ea typeface="+mn-ea"/>
          <a:cs typeface="+mn-cs"/>
        </a:defRPr>
      </a:lvl3pPr>
      <a:lvl4pPr marL="38404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4pPr>
      <a:lvl5pPr marL="493776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5pPr>
      <a:lvl6pPr marL="603504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6pPr>
      <a:lvl7pPr marL="713232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7pPr>
      <a:lvl8pPr marL="822960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8pPr>
      <a:lvl9pPr marL="93268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9pPr>
    </p:bodyStyle>
    <p:otherStyle>
      <a:defPPr>
        <a:defRPr lang="en-US"/>
      </a:defPPr>
      <a:lvl1pPr marL="0" algn="l" defTabSz="2194560" rtl="0" eaLnBrk="1" latinLnBrk="0" hangingPunct="1">
        <a:defRPr sz="4320" kern="1200">
          <a:solidFill>
            <a:schemeClr val="tx1"/>
          </a:solidFill>
          <a:latin typeface="+mn-lt"/>
          <a:ea typeface="+mn-ea"/>
          <a:cs typeface="+mn-cs"/>
        </a:defRPr>
      </a:lvl1pPr>
      <a:lvl2pPr marL="1097280" algn="l" defTabSz="2194560" rtl="0" eaLnBrk="1" latinLnBrk="0" hangingPunct="1">
        <a:defRPr sz="4320" kern="1200">
          <a:solidFill>
            <a:schemeClr val="tx1"/>
          </a:solidFill>
          <a:latin typeface="+mn-lt"/>
          <a:ea typeface="+mn-ea"/>
          <a:cs typeface="+mn-cs"/>
        </a:defRPr>
      </a:lvl2pPr>
      <a:lvl3pPr marL="2194560" algn="l" defTabSz="2194560" rtl="0" eaLnBrk="1" latinLnBrk="0" hangingPunct="1">
        <a:defRPr sz="4320" kern="1200">
          <a:solidFill>
            <a:schemeClr val="tx1"/>
          </a:solidFill>
          <a:latin typeface="+mn-lt"/>
          <a:ea typeface="+mn-ea"/>
          <a:cs typeface="+mn-cs"/>
        </a:defRPr>
      </a:lvl3pPr>
      <a:lvl4pPr marL="3291840" algn="l" defTabSz="2194560" rtl="0" eaLnBrk="1" latinLnBrk="0" hangingPunct="1">
        <a:defRPr sz="4320" kern="1200">
          <a:solidFill>
            <a:schemeClr val="tx1"/>
          </a:solidFill>
          <a:latin typeface="+mn-lt"/>
          <a:ea typeface="+mn-ea"/>
          <a:cs typeface="+mn-cs"/>
        </a:defRPr>
      </a:lvl4pPr>
      <a:lvl5pPr marL="4389120" algn="l" defTabSz="2194560" rtl="0" eaLnBrk="1" latinLnBrk="0" hangingPunct="1">
        <a:defRPr sz="4320" kern="1200">
          <a:solidFill>
            <a:schemeClr val="tx1"/>
          </a:solidFill>
          <a:latin typeface="+mn-lt"/>
          <a:ea typeface="+mn-ea"/>
          <a:cs typeface="+mn-cs"/>
        </a:defRPr>
      </a:lvl5pPr>
      <a:lvl6pPr marL="5486400" algn="l" defTabSz="2194560" rtl="0" eaLnBrk="1" latinLnBrk="0" hangingPunct="1">
        <a:defRPr sz="4320" kern="1200">
          <a:solidFill>
            <a:schemeClr val="tx1"/>
          </a:solidFill>
          <a:latin typeface="+mn-lt"/>
          <a:ea typeface="+mn-ea"/>
          <a:cs typeface="+mn-cs"/>
        </a:defRPr>
      </a:lvl6pPr>
      <a:lvl7pPr marL="6583680" algn="l" defTabSz="2194560" rtl="0" eaLnBrk="1" latinLnBrk="0" hangingPunct="1">
        <a:defRPr sz="4320" kern="1200">
          <a:solidFill>
            <a:schemeClr val="tx1"/>
          </a:solidFill>
          <a:latin typeface="+mn-lt"/>
          <a:ea typeface="+mn-ea"/>
          <a:cs typeface="+mn-cs"/>
        </a:defRPr>
      </a:lvl7pPr>
      <a:lvl8pPr marL="7680960" algn="l" defTabSz="2194560" rtl="0" eaLnBrk="1" latinLnBrk="0" hangingPunct="1">
        <a:defRPr sz="4320" kern="1200">
          <a:solidFill>
            <a:schemeClr val="tx1"/>
          </a:solidFill>
          <a:latin typeface="+mn-lt"/>
          <a:ea typeface="+mn-ea"/>
          <a:cs typeface="+mn-cs"/>
        </a:defRPr>
      </a:lvl8pPr>
      <a:lvl9pPr marL="8778240" algn="l" defTabSz="2194560" rtl="0" eaLnBrk="1" latinLnBrk="0" hangingPunct="1">
        <a:defRPr sz="43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7F925E5-BC6C-6558-78A9-83D1AB5786F2}"/>
              </a:ext>
            </a:extLst>
          </p:cNvPr>
          <p:cNvSpPr/>
          <p:nvPr/>
        </p:nvSpPr>
        <p:spPr>
          <a:xfrm>
            <a:off x="314793" y="14298151"/>
            <a:ext cx="21313756" cy="13428734"/>
          </a:xfrm>
          <a:prstGeom prst="rect">
            <a:avLst/>
          </a:prstGeom>
          <a:ln w="76200">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Rectangle 2">
            <a:extLst>
              <a:ext uri="{FF2B5EF4-FFF2-40B4-BE49-F238E27FC236}">
                <a16:creationId xmlns:a16="http://schemas.microsoft.com/office/drawing/2014/main" id="{993D79FD-575E-A545-4884-230365678996}"/>
              </a:ext>
            </a:extLst>
          </p:cNvPr>
          <p:cNvSpPr/>
          <p:nvPr/>
        </p:nvSpPr>
        <p:spPr>
          <a:xfrm>
            <a:off x="314793" y="7749271"/>
            <a:ext cx="10776129" cy="6548880"/>
          </a:xfrm>
          <a:prstGeom prst="rect">
            <a:avLst/>
          </a:prstGeom>
          <a:ln w="76200">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Rectangle 3">
            <a:extLst>
              <a:ext uri="{FF2B5EF4-FFF2-40B4-BE49-F238E27FC236}">
                <a16:creationId xmlns:a16="http://schemas.microsoft.com/office/drawing/2014/main" id="{204185AC-9F19-D1B5-3E2C-C165D877F433}"/>
              </a:ext>
            </a:extLst>
          </p:cNvPr>
          <p:cNvSpPr/>
          <p:nvPr/>
        </p:nvSpPr>
        <p:spPr>
          <a:xfrm>
            <a:off x="0" y="1017"/>
            <a:ext cx="21945600" cy="7508049"/>
          </a:xfrm>
          <a:prstGeom prst="rect">
            <a:avLst/>
          </a:prstGeom>
          <a:gradFill flip="none" rotWithShape="1">
            <a:gsLst>
              <a:gs pos="0">
                <a:schemeClr val="accent6">
                  <a:lumMod val="75000"/>
                </a:schemeClr>
              </a:gs>
              <a:gs pos="36000">
                <a:schemeClr val="accent6">
                  <a:lumMod val="75000"/>
                </a:schemeClr>
              </a:gs>
              <a:gs pos="82000">
                <a:schemeClr val="accent6">
                  <a:lumMod val="5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66A532A-FFBD-15D8-A09B-9CB6F0E3F99E}"/>
              </a:ext>
            </a:extLst>
          </p:cNvPr>
          <p:cNvSpPr txBox="1"/>
          <p:nvPr/>
        </p:nvSpPr>
        <p:spPr>
          <a:xfrm>
            <a:off x="914400" y="28008071"/>
            <a:ext cx="8050696" cy="2354491"/>
          </a:xfrm>
          <a:prstGeom prst="rect">
            <a:avLst/>
          </a:prstGeom>
          <a:noFill/>
        </p:spPr>
        <p:txBody>
          <a:bodyPr wrap="square" rtlCol="0">
            <a:spAutoFit/>
          </a:bodyPr>
          <a:lstStyle/>
          <a:p>
            <a:r>
              <a:rPr lang="en-US" sz="2200" b="1" dirty="0">
                <a:latin typeface="Helvetica" pitchFamily="2" charset="0"/>
                <a:cs typeface="Arial" panose="020B0604020202020204" pitchFamily="34" charset="0"/>
              </a:rPr>
              <a:t>National Aeronautics and Space Administration</a:t>
            </a:r>
          </a:p>
          <a:p>
            <a:pPr>
              <a:spcBef>
                <a:spcPts val="1800"/>
              </a:spcBef>
            </a:pPr>
            <a:r>
              <a:rPr lang="en-US" sz="2200" b="1" dirty="0">
                <a:latin typeface="Helvetica" pitchFamily="2" charset="0"/>
                <a:cs typeface="Arial" panose="020B0604020202020204" pitchFamily="34" charset="0"/>
              </a:rPr>
              <a:t>Jet Propulsion Laboratory</a:t>
            </a:r>
          </a:p>
          <a:p>
            <a:r>
              <a:rPr lang="en-US" sz="2200" dirty="0">
                <a:latin typeface="Helvetica" pitchFamily="2" charset="0"/>
                <a:cs typeface="Arial" panose="020B0604020202020204" pitchFamily="34" charset="0"/>
              </a:rPr>
              <a:t>California Institute of Technology</a:t>
            </a:r>
          </a:p>
          <a:p>
            <a:r>
              <a:rPr lang="en-US" sz="2200" dirty="0">
                <a:latin typeface="Helvetica" pitchFamily="2" charset="0"/>
                <a:cs typeface="Arial" panose="020B0604020202020204" pitchFamily="34" charset="0"/>
              </a:rPr>
              <a:t>Pasadena, California</a:t>
            </a:r>
          </a:p>
          <a:p>
            <a:endParaRPr lang="en-US" sz="2200" dirty="0">
              <a:latin typeface="Helvetica" pitchFamily="2" charset="0"/>
              <a:cs typeface="Arial" panose="020B0604020202020204" pitchFamily="34" charset="0"/>
            </a:endParaRPr>
          </a:p>
          <a:p>
            <a:r>
              <a:rPr lang="en-US" sz="2200" b="1" dirty="0" err="1">
                <a:latin typeface="Helvetica" pitchFamily="2" charset="0"/>
                <a:cs typeface="Arial" panose="020B0604020202020204" pitchFamily="34" charset="0"/>
              </a:rPr>
              <a:t>www.nasa.gov</a:t>
            </a:r>
            <a:endParaRPr lang="en-US" sz="2200" b="1" dirty="0">
              <a:latin typeface="Helvetica" pitchFamily="2" charset="0"/>
              <a:cs typeface="Arial" panose="020B0604020202020204" pitchFamily="34" charset="0"/>
            </a:endParaRPr>
          </a:p>
        </p:txBody>
      </p:sp>
      <p:sp>
        <p:nvSpPr>
          <p:cNvPr id="9" name="TextBox 8">
            <a:extLst>
              <a:ext uri="{FF2B5EF4-FFF2-40B4-BE49-F238E27FC236}">
                <a16:creationId xmlns:a16="http://schemas.microsoft.com/office/drawing/2014/main" id="{D68DB0F1-A907-BDB2-DC66-13092EE4F97A}"/>
              </a:ext>
            </a:extLst>
          </p:cNvPr>
          <p:cNvSpPr txBox="1"/>
          <p:nvPr/>
        </p:nvSpPr>
        <p:spPr>
          <a:xfrm>
            <a:off x="1173616" y="1076382"/>
            <a:ext cx="7515225" cy="430887"/>
          </a:xfrm>
          <a:prstGeom prst="rect">
            <a:avLst/>
          </a:prstGeom>
          <a:noFill/>
        </p:spPr>
        <p:txBody>
          <a:bodyPr wrap="square" rtlCol="0">
            <a:spAutoFit/>
          </a:bodyPr>
          <a:lstStyle/>
          <a:p>
            <a:r>
              <a:rPr lang="en-US" sz="2200" dirty="0">
                <a:solidFill>
                  <a:schemeClr val="bg1"/>
                </a:solidFill>
                <a:latin typeface="Helvetica" pitchFamily="2" charset="0"/>
                <a:cs typeface="Arial" panose="020B0604020202020204" pitchFamily="34" charset="0"/>
              </a:rPr>
              <a:t>National Aeronautics and Space Administration</a:t>
            </a:r>
            <a:endParaRPr lang="en-US" sz="2000" dirty="0">
              <a:solidFill>
                <a:schemeClr val="bg1"/>
              </a:solidFill>
              <a:latin typeface="Helvetica" pitchFamily="2" charset="0"/>
              <a:cs typeface="Arial" panose="020B0604020202020204" pitchFamily="34" charset="0"/>
            </a:endParaRPr>
          </a:p>
        </p:txBody>
      </p:sp>
      <p:sp>
        <p:nvSpPr>
          <p:cNvPr id="10" name="TextBox 9">
            <a:extLst>
              <a:ext uri="{FF2B5EF4-FFF2-40B4-BE49-F238E27FC236}">
                <a16:creationId xmlns:a16="http://schemas.microsoft.com/office/drawing/2014/main" id="{852392DB-040A-4601-1FDF-EE467A2C2C89}"/>
              </a:ext>
            </a:extLst>
          </p:cNvPr>
          <p:cNvSpPr txBox="1"/>
          <p:nvPr/>
        </p:nvSpPr>
        <p:spPr>
          <a:xfrm>
            <a:off x="914400" y="31665670"/>
            <a:ext cx="5976257" cy="400110"/>
          </a:xfrm>
          <a:prstGeom prst="rect">
            <a:avLst/>
          </a:prstGeom>
          <a:noFill/>
        </p:spPr>
        <p:txBody>
          <a:bodyPr wrap="square" rtlCol="0">
            <a:spAutoFit/>
          </a:bodyPr>
          <a:lstStyle/>
          <a:p>
            <a:r>
              <a:rPr lang="en-US" sz="2000" dirty="0">
                <a:latin typeface="Helvetica" pitchFamily="2" charset="0"/>
                <a:cs typeface="Arial" panose="020B0604020202020204" pitchFamily="34" charset="0"/>
              </a:rPr>
              <a:t>Copyright 2022. All rights reserved.</a:t>
            </a:r>
          </a:p>
        </p:txBody>
      </p:sp>
      <p:sp>
        <p:nvSpPr>
          <p:cNvPr id="12" name="Rectangle 11">
            <a:extLst>
              <a:ext uri="{FF2B5EF4-FFF2-40B4-BE49-F238E27FC236}">
                <a16:creationId xmlns:a16="http://schemas.microsoft.com/office/drawing/2014/main" id="{E1B6AD9F-C2D0-FAA0-B80B-B64AFDA924FD}"/>
              </a:ext>
            </a:extLst>
          </p:cNvPr>
          <p:cNvSpPr/>
          <p:nvPr/>
        </p:nvSpPr>
        <p:spPr>
          <a:xfrm>
            <a:off x="8429625" y="28008071"/>
            <a:ext cx="12674727" cy="4057709"/>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C58744A6-324B-83AB-035A-35E0AAF38EC7}"/>
              </a:ext>
            </a:extLst>
          </p:cNvPr>
          <p:cNvSpPr txBox="1"/>
          <p:nvPr/>
        </p:nvSpPr>
        <p:spPr>
          <a:xfrm>
            <a:off x="8820716" y="28326810"/>
            <a:ext cx="11834659" cy="4247317"/>
          </a:xfrm>
          <a:prstGeom prst="rect">
            <a:avLst/>
          </a:prstGeom>
          <a:noFill/>
        </p:spPr>
        <p:txBody>
          <a:bodyPr wrap="square" rtlCol="0">
            <a:spAutoFit/>
          </a:bodyPr>
          <a:lstStyle/>
          <a:p>
            <a:pPr>
              <a:spcBef>
                <a:spcPct val="0"/>
              </a:spcBef>
            </a:pPr>
            <a:r>
              <a:rPr lang="en-US" altLang="en-US" sz="3000" b="1" dirty="0">
                <a:latin typeface="Arial" panose="020B0604020202020204" pitchFamily="34" charset="0"/>
              </a:rPr>
              <a:t>Publications:</a:t>
            </a:r>
          </a:p>
          <a:p>
            <a:pPr>
              <a:spcBef>
                <a:spcPct val="0"/>
              </a:spcBef>
            </a:pPr>
            <a:endParaRPr lang="en-US" altLang="en-US" sz="3000" b="1" dirty="0">
              <a:latin typeface="Arial" panose="020B0604020202020204" pitchFamily="34" charset="0"/>
            </a:endParaRPr>
          </a:p>
          <a:p>
            <a:pPr>
              <a:spcBef>
                <a:spcPct val="0"/>
              </a:spcBef>
            </a:pPr>
            <a:r>
              <a:rPr lang="en-US" altLang="en-US" sz="3000" dirty="0">
                <a:latin typeface="Arial" panose="020B0604020202020204" pitchFamily="34" charset="0"/>
              </a:rPr>
              <a:t>Complementary Cosmological Simulations, G. </a:t>
            </a:r>
            <a:r>
              <a:rPr lang="en-US" altLang="en-US" sz="3000" dirty="0" err="1">
                <a:latin typeface="Arial" panose="020B0604020202020204" pitchFamily="34" charset="0"/>
              </a:rPr>
              <a:t>Rácz</a:t>
            </a:r>
            <a:r>
              <a:rPr lang="en-US" altLang="en-US" sz="3000" dirty="0">
                <a:latin typeface="Arial" panose="020B0604020202020204" pitchFamily="34" charset="0"/>
              </a:rPr>
              <a:t>, A. Kiessling, I. Csabai, and I. Szapudi, 2022, in prep.</a:t>
            </a:r>
          </a:p>
          <a:p>
            <a:pPr>
              <a:spcBef>
                <a:spcPct val="0"/>
              </a:spcBef>
            </a:pPr>
            <a:endParaRPr lang="en-US" altLang="en-US" sz="3000" dirty="0">
              <a:latin typeface="Arial" panose="020B0604020202020204" pitchFamily="34" charset="0"/>
            </a:endParaRPr>
          </a:p>
          <a:p>
            <a:pPr>
              <a:spcBef>
                <a:spcPct val="0"/>
              </a:spcBef>
            </a:pPr>
            <a:r>
              <a:rPr lang="en-US" altLang="en-US" sz="3000" b="1" dirty="0">
                <a:latin typeface="Arial" panose="020B0604020202020204" pitchFamily="34" charset="0"/>
              </a:rPr>
              <a:t>Author Contact Information: </a:t>
            </a:r>
          </a:p>
          <a:p>
            <a:pPr>
              <a:spcBef>
                <a:spcPct val="0"/>
              </a:spcBef>
            </a:pPr>
            <a:r>
              <a:rPr lang="en-US" altLang="en-US" sz="3000" b="1" i="1" dirty="0">
                <a:solidFill>
                  <a:schemeClr val="bg2">
                    <a:lumMod val="50000"/>
                  </a:schemeClr>
                </a:solidFill>
                <a:latin typeface="Arial" panose="020B0604020202020204" pitchFamily="34" charset="0"/>
              </a:rPr>
              <a:t>Phone: +1 (626) 298-4492</a:t>
            </a:r>
          </a:p>
          <a:p>
            <a:pPr>
              <a:spcBef>
                <a:spcPct val="0"/>
              </a:spcBef>
            </a:pPr>
            <a:r>
              <a:rPr lang="en-US" altLang="en-US" sz="3000" b="1" i="1" dirty="0">
                <a:solidFill>
                  <a:schemeClr val="bg2">
                    <a:lumMod val="50000"/>
                  </a:schemeClr>
                </a:solidFill>
                <a:latin typeface="Arial" panose="020B0604020202020204" pitchFamily="34" charset="0"/>
              </a:rPr>
              <a:t>Email: </a:t>
            </a:r>
            <a:r>
              <a:rPr lang="en-US" altLang="en-US" sz="3000" b="1" i="1" dirty="0" err="1">
                <a:solidFill>
                  <a:schemeClr val="bg2">
                    <a:lumMod val="50000"/>
                  </a:schemeClr>
                </a:solidFill>
                <a:latin typeface="Arial" panose="020B0604020202020204" pitchFamily="34" charset="0"/>
              </a:rPr>
              <a:t>gabor.racz@jpl.nasa.gov</a:t>
            </a:r>
            <a:endParaRPr lang="en-US" altLang="en-US" sz="3000" i="1" dirty="0">
              <a:solidFill>
                <a:schemeClr val="bg2">
                  <a:lumMod val="50000"/>
                </a:schemeClr>
              </a:solidFill>
              <a:latin typeface="Arial" panose="020B0604020202020204" pitchFamily="34" charset="0"/>
            </a:endParaRPr>
          </a:p>
          <a:p>
            <a:endParaRPr lang="en-US" sz="3000" dirty="0"/>
          </a:p>
        </p:txBody>
      </p:sp>
      <p:sp>
        <p:nvSpPr>
          <p:cNvPr id="14" name="TextBox 13">
            <a:extLst>
              <a:ext uri="{FF2B5EF4-FFF2-40B4-BE49-F238E27FC236}">
                <a16:creationId xmlns:a16="http://schemas.microsoft.com/office/drawing/2014/main" id="{E03CE19A-D280-F67F-3E02-115A87F9AEB3}"/>
              </a:ext>
            </a:extLst>
          </p:cNvPr>
          <p:cNvSpPr txBox="1"/>
          <p:nvPr/>
        </p:nvSpPr>
        <p:spPr>
          <a:xfrm>
            <a:off x="1485900" y="3152057"/>
            <a:ext cx="19376571" cy="1200329"/>
          </a:xfrm>
          <a:prstGeom prst="rect">
            <a:avLst/>
          </a:prstGeom>
          <a:noFill/>
        </p:spPr>
        <p:txBody>
          <a:bodyPr wrap="square" rtlCol="0">
            <a:spAutoFit/>
          </a:bodyPr>
          <a:lstStyle/>
          <a:p>
            <a:pPr algn="ctr"/>
            <a:r>
              <a:rPr lang="en-US" sz="7200" b="1" dirty="0">
                <a:solidFill>
                  <a:schemeClr val="bg1"/>
                </a:solidFill>
                <a:latin typeface="Arial" panose="020B0604020202020204" pitchFamily="34" charset="0"/>
                <a:cs typeface="Arial" panose="020B0604020202020204" pitchFamily="34" charset="0"/>
              </a:rPr>
              <a:t>Complementary Cosmological Simulations</a:t>
            </a:r>
          </a:p>
        </p:txBody>
      </p:sp>
      <p:sp>
        <p:nvSpPr>
          <p:cNvPr id="15" name="TextBox 14">
            <a:extLst>
              <a:ext uri="{FF2B5EF4-FFF2-40B4-BE49-F238E27FC236}">
                <a16:creationId xmlns:a16="http://schemas.microsoft.com/office/drawing/2014/main" id="{1432E216-21F1-A2C5-49F4-69DE267EBFE5}"/>
              </a:ext>
            </a:extLst>
          </p:cNvPr>
          <p:cNvSpPr txBox="1"/>
          <p:nvPr/>
        </p:nvSpPr>
        <p:spPr>
          <a:xfrm>
            <a:off x="1284514" y="4673735"/>
            <a:ext cx="19376571" cy="1323439"/>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Author: </a:t>
            </a:r>
            <a:r>
              <a:rPr lang="en-US" sz="4000" b="1" dirty="0" err="1">
                <a:solidFill>
                  <a:schemeClr val="bg1"/>
                </a:solidFill>
                <a:latin typeface="Arial" panose="020B0604020202020204" pitchFamily="34" charset="0"/>
                <a:cs typeface="Arial" panose="020B0604020202020204" pitchFamily="34" charset="0"/>
              </a:rPr>
              <a:t>Gábor</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Rácz</a:t>
            </a:r>
            <a:r>
              <a:rPr lang="en-US" sz="4000" b="1" dirty="0">
                <a:solidFill>
                  <a:schemeClr val="bg1"/>
                </a:solidFill>
                <a:latin typeface="Arial" panose="020B0604020202020204" pitchFamily="34" charset="0"/>
                <a:cs typeface="Arial" panose="020B0604020202020204" pitchFamily="34" charset="0"/>
              </a:rPr>
              <a:t>, NPP fellow (3266)</a:t>
            </a:r>
          </a:p>
          <a:p>
            <a:pPr algn="ctr"/>
            <a:r>
              <a:rPr lang="en-US" sz="4000" dirty="0">
                <a:solidFill>
                  <a:schemeClr val="bg1"/>
                </a:solidFill>
                <a:latin typeface="Arial" panose="020B0604020202020204" pitchFamily="34" charset="0"/>
                <a:cs typeface="Arial" panose="020B0604020202020204" pitchFamily="34" charset="0"/>
              </a:rPr>
              <a:t>Alina Kiessling (3266), </a:t>
            </a:r>
            <a:r>
              <a:rPr lang="en-US" sz="4000" dirty="0" err="1">
                <a:solidFill>
                  <a:schemeClr val="bg1"/>
                </a:solidFill>
                <a:latin typeface="Arial" panose="020B0604020202020204" pitchFamily="34" charset="0"/>
                <a:cs typeface="Arial" panose="020B0604020202020204" pitchFamily="34" charset="0"/>
              </a:rPr>
              <a:t>István</a:t>
            </a:r>
            <a:r>
              <a:rPr lang="en-US" sz="4000" dirty="0">
                <a:solidFill>
                  <a:schemeClr val="bg1"/>
                </a:solidFill>
                <a:latin typeface="Arial" panose="020B0604020202020204" pitchFamily="34" charset="0"/>
                <a:cs typeface="Arial" panose="020B0604020202020204" pitchFamily="34" charset="0"/>
              </a:rPr>
              <a:t> Csabai (ELTE), </a:t>
            </a:r>
            <a:r>
              <a:rPr lang="en-US" sz="4000" dirty="0" err="1">
                <a:solidFill>
                  <a:schemeClr val="bg1"/>
                </a:solidFill>
                <a:latin typeface="Arial" panose="020B0604020202020204" pitchFamily="34" charset="0"/>
                <a:cs typeface="Arial" panose="020B0604020202020204" pitchFamily="34" charset="0"/>
              </a:rPr>
              <a:t>István</a:t>
            </a:r>
            <a:r>
              <a:rPr lang="en-US" sz="4000" dirty="0">
                <a:solidFill>
                  <a:schemeClr val="bg1"/>
                </a:solidFill>
                <a:latin typeface="Arial" panose="020B0604020202020204" pitchFamily="34" charset="0"/>
                <a:cs typeface="Arial" panose="020B0604020202020204" pitchFamily="34" charset="0"/>
              </a:rPr>
              <a:t> Szapudi (</a:t>
            </a:r>
            <a:r>
              <a:rPr lang="en-US" sz="4000" dirty="0" err="1">
                <a:solidFill>
                  <a:schemeClr val="bg1"/>
                </a:solidFill>
                <a:latin typeface="Arial" panose="020B0604020202020204" pitchFamily="34" charset="0"/>
                <a:cs typeface="Arial" panose="020B0604020202020204" pitchFamily="34" charset="0"/>
              </a:rPr>
              <a:t>IfA</a:t>
            </a:r>
            <a:r>
              <a:rPr lang="en-US" sz="4000" dirty="0">
                <a:solidFill>
                  <a:schemeClr val="bg1"/>
                </a:solidFill>
                <a:latin typeface="Arial" panose="020B0604020202020204" pitchFamily="34" charset="0"/>
                <a:cs typeface="Arial" panose="020B0604020202020204" pitchFamily="34" charset="0"/>
              </a:rPr>
              <a:t> UH)</a:t>
            </a:r>
          </a:p>
        </p:txBody>
      </p:sp>
      <p:pic>
        <p:nvPicPr>
          <p:cNvPr id="19" name="Picture 18">
            <a:extLst>
              <a:ext uri="{FF2B5EF4-FFF2-40B4-BE49-F238E27FC236}">
                <a16:creationId xmlns:a16="http://schemas.microsoft.com/office/drawing/2014/main" id="{3A78E8C2-04FE-7596-E6E5-FDFA926D84D3}"/>
              </a:ext>
            </a:extLst>
          </p:cNvPr>
          <p:cNvPicPr>
            <a:picLocks noChangeAspect="1"/>
          </p:cNvPicPr>
          <p:nvPr/>
        </p:nvPicPr>
        <p:blipFill>
          <a:blip r:embed="rId2"/>
          <a:stretch>
            <a:fillRect/>
          </a:stretch>
        </p:blipFill>
        <p:spPr>
          <a:xfrm>
            <a:off x="18999759" y="587830"/>
            <a:ext cx="2209799" cy="2209799"/>
          </a:xfrm>
          <a:prstGeom prst="rect">
            <a:avLst/>
          </a:prstGeom>
        </p:spPr>
      </p:pic>
      <p:sp>
        <p:nvSpPr>
          <p:cNvPr id="2" name="TextBox 1">
            <a:extLst>
              <a:ext uri="{FF2B5EF4-FFF2-40B4-BE49-F238E27FC236}">
                <a16:creationId xmlns:a16="http://schemas.microsoft.com/office/drawing/2014/main" id="{561728FA-0EFF-656C-E1A6-9DB0FF8B67CF}"/>
              </a:ext>
            </a:extLst>
          </p:cNvPr>
          <p:cNvSpPr txBox="1"/>
          <p:nvPr/>
        </p:nvSpPr>
        <p:spPr>
          <a:xfrm>
            <a:off x="923278" y="31292378"/>
            <a:ext cx="5976257" cy="400110"/>
          </a:xfrm>
          <a:prstGeom prst="rect">
            <a:avLst/>
          </a:prstGeom>
          <a:noFill/>
        </p:spPr>
        <p:txBody>
          <a:bodyPr wrap="square" rtlCol="0">
            <a:spAutoFit/>
          </a:bodyPr>
          <a:lstStyle/>
          <a:p>
            <a:pPr>
              <a:spcBef>
                <a:spcPts val="1200"/>
              </a:spcBef>
            </a:pPr>
            <a:r>
              <a:rPr lang="en-US" sz="2000" dirty="0">
                <a:latin typeface="Arial" panose="020B0604020202020204" pitchFamily="34" charset="0"/>
                <a:cs typeface="Arial" panose="020B0604020202020204" pitchFamily="34" charset="0"/>
              </a:rPr>
              <a:t>Poster Number: PRD-A#008</a:t>
            </a:r>
          </a:p>
        </p:txBody>
      </p:sp>
      <p:sp>
        <p:nvSpPr>
          <p:cNvPr id="6" name="TextBox 5">
            <a:extLst>
              <a:ext uri="{FF2B5EF4-FFF2-40B4-BE49-F238E27FC236}">
                <a16:creationId xmlns:a16="http://schemas.microsoft.com/office/drawing/2014/main" id="{726F495A-3D82-A7B6-5EC3-3453392AD977}"/>
              </a:ext>
            </a:extLst>
          </p:cNvPr>
          <p:cNvSpPr txBox="1"/>
          <p:nvPr/>
        </p:nvSpPr>
        <p:spPr>
          <a:xfrm>
            <a:off x="314793" y="7790252"/>
            <a:ext cx="10788636" cy="6309420"/>
          </a:xfrm>
          <a:prstGeom prst="rect">
            <a:avLst/>
          </a:prstGeom>
          <a:noFill/>
        </p:spPr>
        <p:txBody>
          <a:bodyPr wrap="square" rtlCol="0">
            <a:spAutoFit/>
          </a:bodyPr>
          <a:lstStyle/>
          <a:p>
            <a:r>
              <a:rPr lang="en-US" sz="3200" b="1" dirty="0"/>
              <a:t>Introduction</a:t>
            </a:r>
          </a:p>
          <a:p>
            <a:endParaRPr lang="en-US" sz="1200" dirty="0"/>
          </a:p>
          <a:p>
            <a:pPr marL="800100" lvl="1" indent="-342900">
              <a:buFont typeface="Wingdings" pitchFamily="2" charset="2"/>
              <a:buChar char="Ø"/>
            </a:pPr>
            <a:r>
              <a:rPr lang="en-US" sz="2400" dirty="0"/>
              <a:t>Large-scale galaxy surveys are important probes to test models of how the Universe is evolving over time.</a:t>
            </a:r>
          </a:p>
          <a:p>
            <a:pPr marL="800100" lvl="1" indent="-342900">
              <a:buFont typeface="Wingdings" pitchFamily="2" charset="2"/>
              <a:buChar char="Ø"/>
            </a:pPr>
            <a:r>
              <a:rPr lang="en-US" sz="2400" dirty="0"/>
              <a:t>The upcoming NASA Roman, </a:t>
            </a:r>
            <a:r>
              <a:rPr lang="en-US" sz="2400" dirty="0" err="1"/>
              <a:t>SPHEREx</a:t>
            </a:r>
            <a:r>
              <a:rPr lang="en-US" sz="2400" dirty="0"/>
              <a:t>, and ESA/NASA Euclid surveys will greatly extend our knowledge of the large-scale structure of the Universe by mapping unprecedented volumes.</a:t>
            </a:r>
          </a:p>
          <a:p>
            <a:pPr marL="800100" lvl="1" indent="-342900">
              <a:buFont typeface="Wingdings" pitchFamily="2" charset="2"/>
              <a:buChar char="Ø"/>
            </a:pPr>
            <a:r>
              <a:rPr lang="en-US" sz="2400" dirty="0"/>
              <a:t>Cosmological N-body simulations use theoretical models to predict the nonlinear evolution of the 3D matter density distribution in the Universe.</a:t>
            </a:r>
          </a:p>
          <a:p>
            <a:pPr marL="800100" lvl="1" indent="-342900">
              <a:buFont typeface="Wingdings" pitchFamily="2" charset="2"/>
              <a:buChar char="Ø"/>
            </a:pPr>
            <a:r>
              <a:rPr lang="en-US" sz="2400" dirty="0"/>
              <a:t>This simulation process is computationally expensive since it follows the motion of billions of particles in very large volumes.</a:t>
            </a:r>
          </a:p>
          <a:p>
            <a:pPr marL="800100" lvl="1" indent="-342900">
              <a:buFont typeface="Wingdings" pitchFamily="2" charset="2"/>
              <a:buChar char="Ø"/>
            </a:pPr>
            <a:r>
              <a:rPr lang="en-US" sz="2400" dirty="0"/>
              <a:t>Simulation sample variance can grow significantly over the evolution of the simulation, and this </a:t>
            </a:r>
            <a:r>
              <a:rPr lang="en-US" sz="2400" b="0" i="0" u="none" strike="noStrike" dirty="0">
                <a:solidFill>
                  <a:srgbClr val="000000"/>
                </a:solidFill>
                <a:effectLst/>
                <a:latin typeface="Calibri" panose="020F0502020204030204" pitchFamily="34" charset="0"/>
              </a:rPr>
              <a:t>will introduce bias in important statistics used for comparison to observations.</a:t>
            </a:r>
          </a:p>
          <a:p>
            <a:pPr marL="800100" lvl="1" indent="-342900">
              <a:buFont typeface="Wingdings" pitchFamily="2" charset="2"/>
              <a:buChar char="Ø"/>
            </a:pPr>
            <a:r>
              <a:rPr lang="en-US" sz="2400" dirty="0">
                <a:solidFill>
                  <a:srgbClr val="000000"/>
                </a:solidFill>
                <a:latin typeface="Calibri" panose="020F0502020204030204" pitchFamily="34" charset="0"/>
              </a:rPr>
              <a:t>S</a:t>
            </a:r>
            <a:r>
              <a:rPr lang="en-US" sz="2400" b="0" i="0" u="none" strike="noStrike" dirty="0">
                <a:solidFill>
                  <a:srgbClr val="000000"/>
                </a:solidFill>
                <a:effectLst/>
                <a:latin typeface="Calibri" panose="020F0502020204030204" pitchFamily="34" charset="0"/>
              </a:rPr>
              <a:t>ample variance is typically mitigated by running hundreds of simulations, or by using extremely large volumes which can be prohibitively expensive computationally.</a:t>
            </a:r>
            <a:endParaRPr lang="en-US" sz="2400" dirty="0"/>
          </a:p>
        </p:txBody>
      </p:sp>
      <p:sp>
        <p:nvSpPr>
          <p:cNvPr id="94" name="Rectangle 93">
            <a:extLst>
              <a:ext uri="{FF2B5EF4-FFF2-40B4-BE49-F238E27FC236}">
                <a16:creationId xmlns:a16="http://schemas.microsoft.com/office/drawing/2014/main" id="{A5450BAA-419E-C3C1-EB2A-ACC867CA6163}"/>
              </a:ext>
            </a:extLst>
          </p:cNvPr>
          <p:cNvSpPr/>
          <p:nvPr/>
        </p:nvSpPr>
        <p:spPr>
          <a:xfrm>
            <a:off x="10472765" y="24473506"/>
            <a:ext cx="11155784" cy="3253377"/>
          </a:xfrm>
          <a:prstGeom prst="rect">
            <a:avLst/>
          </a:prstGeom>
          <a:ln w="76200">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TextBox 24">
            <a:extLst>
              <a:ext uri="{FF2B5EF4-FFF2-40B4-BE49-F238E27FC236}">
                <a16:creationId xmlns:a16="http://schemas.microsoft.com/office/drawing/2014/main" id="{89D5B9E1-96D0-0EF5-B7E8-C0148D254DB7}"/>
              </a:ext>
            </a:extLst>
          </p:cNvPr>
          <p:cNvSpPr txBox="1"/>
          <p:nvPr/>
        </p:nvSpPr>
        <p:spPr>
          <a:xfrm>
            <a:off x="317051" y="14298151"/>
            <a:ext cx="10118240" cy="738664"/>
          </a:xfrm>
          <a:prstGeom prst="rect">
            <a:avLst/>
          </a:prstGeom>
          <a:noFill/>
        </p:spPr>
        <p:txBody>
          <a:bodyPr wrap="square" rtlCol="0">
            <a:spAutoFit/>
          </a:bodyPr>
          <a:lstStyle/>
          <a:p>
            <a:r>
              <a:rPr lang="en-US" sz="3200" b="1" dirty="0"/>
              <a:t>Results</a:t>
            </a:r>
          </a:p>
          <a:p>
            <a:endParaRPr lang="en-US" sz="1000" dirty="0"/>
          </a:p>
        </p:txBody>
      </p:sp>
      <p:sp>
        <p:nvSpPr>
          <p:cNvPr id="29" name="TextBox 28">
            <a:extLst>
              <a:ext uri="{FF2B5EF4-FFF2-40B4-BE49-F238E27FC236}">
                <a16:creationId xmlns:a16="http://schemas.microsoft.com/office/drawing/2014/main" id="{6DC9594B-B7D7-A9E7-503E-990632ED4B5E}"/>
              </a:ext>
            </a:extLst>
          </p:cNvPr>
          <p:cNvSpPr txBox="1"/>
          <p:nvPr/>
        </p:nvSpPr>
        <p:spPr>
          <a:xfrm>
            <a:off x="10437594" y="24473506"/>
            <a:ext cx="11191000" cy="3170099"/>
          </a:xfrm>
          <a:prstGeom prst="rect">
            <a:avLst/>
          </a:prstGeom>
          <a:noFill/>
        </p:spPr>
        <p:txBody>
          <a:bodyPr wrap="square" rtlCol="0">
            <a:spAutoFit/>
          </a:bodyPr>
          <a:lstStyle/>
          <a:p>
            <a:r>
              <a:rPr lang="en-US" sz="3200" b="1" dirty="0"/>
              <a:t>Conclusions</a:t>
            </a:r>
          </a:p>
          <a:p>
            <a:pPr marL="800100" lvl="1" indent="-342900">
              <a:buFont typeface="Wingdings" pitchFamily="2" charset="2"/>
              <a:buChar char="Ø"/>
            </a:pPr>
            <a:r>
              <a:rPr lang="en-US" sz="2400" b="0" i="0" u="none" strike="noStrike" dirty="0">
                <a:solidFill>
                  <a:srgbClr val="000000"/>
                </a:solidFill>
                <a:effectLst/>
                <a:latin typeface="Calibri" panose="020F0502020204030204" pitchFamily="34" charset="0"/>
              </a:rPr>
              <a:t>Errors introduced by sample variance in</a:t>
            </a:r>
            <a:r>
              <a:rPr lang="en-US" sz="2400" dirty="0"/>
              <a:t> the original simulation</a:t>
            </a:r>
            <a:r>
              <a:rPr lang="en-US" sz="2400" b="0" i="0" u="none" strike="noStrike" dirty="0">
                <a:solidFill>
                  <a:srgbClr val="000000"/>
                </a:solidFill>
                <a:effectLst/>
                <a:latin typeface="Calibri" panose="020F0502020204030204" pitchFamily="34" charset="0"/>
              </a:rPr>
              <a:t> can be estimated using the complementary pair, since structure evolution in this is directly inverted.</a:t>
            </a:r>
            <a:endParaRPr lang="en-US" sz="2400" dirty="0"/>
          </a:p>
          <a:p>
            <a:pPr marL="800100" lvl="1" indent="-342900">
              <a:buFont typeface="Wingdings" pitchFamily="2" charset="2"/>
              <a:buChar char="Ø"/>
            </a:pPr>
            <a:r>
              <a:rPr lang="en-US" sz="2400" dirty="0"/>
              <a:t>Using complementary pairs of simulations greatly reduces the computational cost of cosmological predictions and analyses since the evolution of the Universe can be followed using a significantly smaller volume than with a single simulation.</a:t>
            </a:r>
          </a:p>
          <a:p>
            <a:pPr marL="800100" lvl="1" indent="-342900">
              <a:buFont typeface="Wingdings" pitchFamily="2" charset="2"/>
              <a:buChar char="Ø"/>
            </a:pPr>
            <a:r>
              <a:rPr lang="en-US" sz="2400" dirty="0"/>
              <a:t>As a consequence, we will be able to compare more cosmological scenarios with the observations while using significantly fewer computational resources.</a:t>
            </a:r>
          </a:p>
        </p:txBody>
      </p:sp>
      <p:pic>
        <p:nvPicPr>
          <p:cNvPr id="5" name="Picture 4">
            <a:extLst>
              <a:ext uri="{FF2B5EF4-FFF2-40B4-BE49-F238E27FC236}">
                <a16:creationId xmlns:a16="http://schemas.microsoft.com/office/drawing/2014/main" id="{204D5666-4A10-063B-5C83-2DED77339BEB}"/>
              </a:ext>
            </a:extLst>
          </p:cNvPr>
          <p:cNvPicPr>
            <a:picLocks noChangeAspect="1"/>
          </p:cNvPicPr>
          <p:nvPr/>
        </p:nvPicPr>
        <p:blipFill>
          <a:blip r:embed="rId3"/>
          <a:stretch>
            <a:fillRect/>
          </a:stretch>
        </p:blipFill>
        <p:spPr>
          <a:xfrm>
            <a:off x="1341400" y="15050540"/>
            <a:ext cx="8831405" cy="9231141"/>
          </a:xfrm>
          <a:prstGeom prst="rect">
            <a:avLst/>
          </a:prstGeom>
        </p:spPr>
      </p:pic>
      <p:pic>
        <p:nvPicPr>
          <p:cNvPr id="21" name="Picture 20">
            <a:extLst>
              <a:ext uri="{FF2B5EF4-FFF2-40B4-BE49-F238E27FC236}">
                <a16:creationId xmlns:a16="http://schemas.microsoft.com/office/drawing/2014/main" id="{F07679FB-A0D7-3DEB-BEAB-2AB1D05734BA}"/>
              </a:ext>
            </a:extLst>
          </p:cNvPr>
          <p:cNvPicPr>
            <a:picLocks noChangeAspect="1"/>
          </p:cNvPicPr>
          <p:nvPr/>
        </p:nvPicPr>
        <p:blipFill>
          <a:blip r:embed="rId4"/>
          <a:stretch>
            <a:fillRect/>
          </a:stretch>
        </p:blipFill>
        <p:spPr>
          <a:xfrm>
            <a:off x="10167935" y="17134615"/>
            <a:ext cx="11401263" cy="3886793"/>
          </a:xfrm>
          <a:prstGeom prst="rect">
            <a:avLst/>
          </a:prstGeom>
        </p:spPr>
      </p:pic>
      <p:sp>
        <p:nvSpPr>
          <p:cNvPr id="30" name="TextBox 29">
            <a:extLst>
              <a:ext uri="{FF2B5EF4-FFF2-40B4-BE49-F238E27FC236}">
                <a16:creationId xmlns:a16="http://schemas.microsoft.com/office/drawing/2014/main" id="{3F8817BD-E233-05BB-FC0F-22AD0CB01C49}"/>
              </a:ext>
            </a:extLst>
          </p:cNvPr>
          <p:cNvSpPr txBox="1"/>
          <p:nvPr/>
        </p:nvSpPr>
        <p:spPr>
          <a:xfrm>
            <a:off x="10435291" y="21095995"/>
            <a:ext cx="11133907" cy="3046988"/>
          </a:xfrm>
          <a:prstGeom prst="rect">
            <a:avLst/>
          </a:prstGeom>
          <a:noFill/>
        </p:spPr>
        <p:txBody>
          <a:bodyPr wrap="square" rtlCol="0">
            <a:spAutoFit/>
          </a:bodyPr>
          <a:lstStyle/>
          <a:p>
            <a:pPr marR="0" lvl="0" algn="l" defTabSz="4572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solidFill>
                  <a:prstClr val="black"/>
                </a:solidFill>
                <a:effectLst/>
                <a:uLnTx/>
                <a:uFillTx/>
                <a:ea typeface="+mn-ea"/>
                <a:cs typeface="+mn-cs"/>
              </a:rPr>
              <a:t>The power spectrum of the original Millennium simulation and its complementary pair. </a:t>
            </a:r>
          </a:p>
          <a:p>
            <a:pPr marL="800100" lvl="1" indent="-342900">
              <a:buFont typeface="Wingdings" pitchFamily="2" charset="2"/>
              <a:buChar char="Ø"/>
              <a:defRPr/>
            </a:pPr>
            <a:r>
              <a:rPr kumimoji="0" lang="en-US" sz="2400" b="0" i="0" u="none" strike="noStrike" kern="1200" cap="none" spc="0" normalizeH="0" baseline="0" noProof="0" dirty="0">
                <a:ln>
                  <a:noFill/>
                </a:ln>
                <a:solidFill>
                  <a:prstClr val="black"/>
                </a:solidFill>
                <a:effectLst/>
                <a:uLnTx/>
                <a:uFillTx/>
                <a:ea typeface="+mn-ea"/>
                <a:cs typeface="+mn-cs"/>
              </a:rPr>
              <a:t>These wiggles in the power spectrum are the results of the baryon acoustic oscillation (BAO) that happened in the early Universe, and they are used as standard rulers in the observations.</a:t>
            </a:r>
            <a:endParaRPr lang="en-US" sz="2400" dirty="0">
              <a:solidFill>
                <a:prstClr val="black"/>
              </a:solidFill>
            </a:endParaRPr>
          </a:p>
          <a:p>
            <a:pPr marL="800100" lvl="1" indent="-342900">
              <a:buFont typeface="Wingdings" pitchFamily="2" charset="2"/>
              <a:buChar char="Ø"/>
              <a:defRPr/>
            </a:pPr>
            <a:r>
              <a:rPr kumimoji="0" lang="en-US" sz="2400" b="0" i="0" u="none" strike="noStrike" kern="1200" cap="none" spc="0" normalizeH="0" baseline="0" noProof="0" dirty="0">
                <a:ln>
                  <a:noFill/>
                </a:ln>
                <a:solidFill>
                  <a:prstClr val="black"/>
                </a:solidFill>
                <a:effectLst/>
                <a:uLnTx/>
                <a:uFillTx/>
                <a:ea typeface="+mn-ea"/>
                <a:cs typeface="+mn-cs"/>
              </a:rPr>
              <a:t>While by itself the original simulation was not large enough to resolve the BAO wiggles in the power spectrum due to the sample variance at the large scales (low-k modes), the average with the new complementary simulation was able to effectively follow the evolution of these fine details.</a:t>
            </a:r>
          </a:p>
        </p:txBody>
      </p:sp>
      <p:cxnSp>
        <p:nvCxnSpPr>
          <p:cNvPr id="35" name="Straight Connector 34">
            <a:extLst>
              <a:ext uri="{FF2B5EF4-FFF2-40B4-BE49-F238E27FC236}">
                <a16:creationId xmlns:a16="http://schemas.microsoft.com/office/drawing/2014/main" id="{9A0EB8C6-1211-8802-6D1A-3D9A0120A30F}"/>
              </a:ext>
            </a:extLst>
          </p:cNvPr>
          <p:cNvCxnSpPr>
            <a:cxnSpLocks/>
          </p:cNvCxnSpPr>
          <p:nvPr/>
        </p:nvCxnSpPr>
        <p:spPr>
          <a:xfrm flipH="1">
            <a:off x="1771550" y="16870966"/>
            <a:ext cx="1636294" cy="2983831"/>
          </a:xfrm>
          <a:prstGeom prst="line">
            <a:avLst/>
          </a:prstGeom>
          <a:ln>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9AB39D4E-21F2-BBCB-A428-7BC2FB890C37}"/>
              </a:ext>
            </a:extLst>
          </p:cNvPr>
          <p:cNvSpPr/>
          <p:nvPr/>
        </p:nvSpPr>
        <p:spPr>
          <a:xfrm>
            <a:off x="11103429" y="7749271"/>
            <a:ext cx="10525120" cy="9407939"/>
          </a:xfrm>
          <a:prstGeom prst="rect">
            <a:avLst/>
          </a:prstGeom>
          <a:ln w="76200">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cxnSp>
        <p:nvCxnSpPr>
          <p:cNvPr id="37" name="Straight Connector 36">
            <a:extLst>
              <a:ext uri="{FF2B5EF4-FFF2-40B4-BE49-F238E27FC236}">
                <a16:creationId xmlns:a16="http://schemas.microsoft.com/office/drawing/2014/main" id="{1D6D21EA-118D-1637-DFE3-AD4C42D61185}"/>
              </a:ext>
            </a:extLst>
          </p:cNvPr>
          <p:cNvCxnSpPr>
            <a:cxnSpLocks/>
          </p:cNvCxnSpPr>
          <p:nvPr/>
        </p:nvCxnSpPr>
        <p:spPr>
          <a:xfrm flipH="1">
            <a:off x="5997963" y="16870966"/>
            <a:ext cx="1625600" cy="2983831"/>
          </a:xfrm>
          <a:prstGeom prst="line">
            <a:avLst/>
          </a:prstGeom>
          <a:ln>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593F7FB6-F459-6CF0-2B9F-3CBC76342603}"/>
              </a:ext>
            </a:extLst>
          </p:cNvPr>
          <p:cNvSpPr txBox="1"/>
          <p:nvPr/>
        </p:nvSpPr>
        <p:spPr>
          <a:xfrm>
            <a:off x="11115936" y="7790252"/>
            <a:ext cx="10525120" cy="9264075"/>
          </a:xfrm>
          <a:prstGeom prst="rect">
            <a:avLst/>
          </a:prstGeom>
          <a:noFill/>
        </p:spPr>
        <p:txBody>
          <a:bodyPr wrap="square" rtlCol="0">
            <a:spAutoFit/>
          </a:bodyPr>
          <a:lstStyle/>
          <a:p>
            <a:r>
              <a:rPr lang="en-US" sz="3200" b="1" dirty="0"/>
              <a:t>Complementary initial conditions</a:t>
            </a:r>
          </a:p>
          <a:p>
            <a:endParaRPr lang="en-US" sz="1200" dirty="0"/>
          </a:p>
          <a:p>
            <a:pPr marL="800100" lvl="1" indent="-342900">
              <a:buFont typeface="Wingdings" pitchFamily="2" charset="2"/>
              <a:buChar char="Ø"/>
            </a:pPr>
            <a:r>
              <a:rPr lang="en-US" sz="2400" dirty="0"/>
              <a:t>Initial conditions for simulations are random gaussian realizations of the linear power spectrum for the matter density field at early times.</a:t>
            </a:r>
            <a:endParaRPr lang="en-US" sz="2400" b="0" i="0" u="none" strike="noStrike" dirty="0">
              <a:solidFill>
                <a:srgbClr val="000000"/>
              </a:solidFill>
              <a:effectLst/>
              <a:latin typeface="Calibri" panose="020F0502020204030204" pitchFamily="34" charset="0"/>
            </a:endParaRPr>
          </a:p>
          <a:p>
            <a:pPr marL="800100" lvl="1" indent="-342900">
              <a:buFont typeface="Wingdings" pitchFamily="2" charset="2"/>
              <a:buChar char="Ø"/>
            </a:pPr>
            <a:r>
              <a:rPr lang="en-US" sz="2400" b="0" i="0" u="none" strike="noStrike" dirty="0">
                <a:solidFill>
                  <a:srgbClr val="000000"/>
                </a:solidFill>
                <a:effectLst/>
                <a:latin typeface="Calibri" panose="020F0502020204030204" pitchFamily="34" charset="0"/>
              </a:rPr>
              <a:t>For a given initial condition, a complementary pair can be generated, in which the amplitude values </a:t>
            </a:r>
            <a:r>
              <a:rPr lang="en-US" sz="2400" dirty="0">
                <a:solidFill>
                  <a:srgbClr val="000000"/>
                </a:solidFill>
                <a:latin typeface="Calibri" panose="020F0502020204030204" pitchFamily="34" charset="0"/>
              </a:rPr>
              <a:t>are </a:t>
            </a:r>
            <a:r>
              <a:rPr lang="en-US" sz="2400" b="0" i="0" u="none" strike="noStrike" dirty="0">
                <a:solidFill>
                  <a:srgbClr val="000000"/>
                </a:solidFill>
                <a:effectLst/>
                <a:latin typeface="Calibri" panose="020F0502020204030204" pitchFamily="34" charset="0"/>
              </a:rPr>
              <a:t>selected such that the average of the two initial power spectra match the cosmic average power spectra</a:t>
            </a:r>
            <a:r>
              <a:rPr lang="en-US" sz="2400" dirty="0">
                <a:solidFill>
                  <a:srgbClr val="000000"/>
                </a:solidFill>
                <a:latin typeface="Calibri" panose="020F0502020204030204" pitchFamily="34" charset="0"/>
              </a:rPr>
              <a:t>:</a:t>
            </a:r>
            <a:endParaRPr lang="en-US" sz="2400" b="0" i="0" u="none" strike="noStrike" dirty="0">
              <a:solidFill>
                <a:srgbClr val="000000"/>
              </a:solidFill>
              <a:effectLst/>
              <a:latin typeface="Calibri" panose="020F0502020204030204" pitchFamily="34" charset="0"/>
            </a:endParaRPr>
          </a:p>
          <a:p>
            <a:pPr marL="800100" lvl="1" indent="-342900">
              <a:buFont typeface="Wingdings" pitchFamily="2" charset="2"/>
              <a:buChar char="Ø"/>
            </a:pPr>
            <a:endParaRPr lang="en-US" sz="2400" dirty="0">
              <a:solidFill>
                <a:srgbClr val="000000"/>
              </a:solidFill>
              <a:latin typeface="Calibri" panose="020F0502020204030204" pitchFamily="34" charset="0"/>
            </a:endParaRPr>
          </a:p>
          <a:p>
            <a:pPr marL="800100" lvl="1" indent="-342900">
              <a:buFont typeface="Wingdings" pitchFamily="2" charset="2"/>
              <a:buChar char="Ø"/>
            </a:pPr>
            <a:endParaRPr lang="en-US" sz="2400" b="0" i="0" u="none" strike="noStrike" dirty="0">
              <a:solidFill>
                <a:srgbClr val="000000"/>
              </a:solidFill>
              <a:effectLst/>
              <a:latin typeface="Calibri" panose="020F0502020204030204" pitchFamily="34" charset="0"/>
            </a:endParaRPr>
          </a:p>
          <a:p>
            <a:pPr marL="800100" lvl="1" indent="-342900">
              <a:buFont typeface="Wingdings" pitchFamily="2" charset="2"/>
              <a:buChar char="Ø"/>
            </a:pPr>
            <a:endParaRPr lang="en-US" sz="2400" dirty="0">
              <a:solidFill>
                <a:srgbClr val="000000"/>
              </a:solidFill>
              <a:latin typeface="Calibri" panose="020F0502020204030204" pitchFamily="34" charset="0"/>
            </a:endParaRPr>
          </a:p>
          <a:p>
            <a:pPr marL="800100" lvl="1" indent="-342900">
              <a:buFont typeface="Wingdings" pitchFamily="2" charset="2"/>
              <a:buChar char="Ø"/>
            </a:pPr>
            <a:endParaRPr lang="en-US" sz="2400" b="0" i="0" u="none" strike="noStrike" dirty="0">
              <a:solidFill>
                <a:srgbClr val="000000"/>
              </a:solidFill>
              <a:effectLst/>
              <a:latin typeface="Calibri" panose="020F0502020204030204" pitchFamily="34" charset="0"/>
            </a:endParaRPr>
          </a:p>
          <a:p>
            <a:pPr marL="800100" lvl="1" indent="-342900">
              <a:buFont typeface="Wingdings" pitchFamily="2" charset="2"/>
              <a:buChar char="Ø"/>
            </a:pPr>
            <a:endParaRPr lang="en-US" sz="2400" dirty="0">
              <a:solidFill>
                <a:srgbClr val="000000"/>
              </a:solidFill>
              <a:latin typeface="Calibri" panose="020F0502020204030204" pitchFamily="34" charset="0"/>
            </a:endParaRPr>
          </a:p>
          <a:p>
            <a:pPr marL="800100" lvl="1" indent="-342900">
              <a:buFont typeface="Wingdings" pitchFamily="2" charset="2"/>
              <a:buChar char="Ø"/>
            </a:pPr>
            <a:endParaRPr lang="en-US" sz="2400" b="0" i="0" u="none" strike="noStrike" dirty="0">
              <a:solidFill>
                <a:srgbClr val="000000"/>
              </a:solidFill>
              <a:effectLst/>
              <a:latin typeface="Calibri" panose="020F0502020204030204" pitchFamily="34" charset="0"/>
            </a:endParaRPr>
          </a:p>
          <a:p>
            <a:pPr marL="800100" lvl="1" indent="-342900">
              <a:buFont typeface="Wingdings" pitchFamily="2" charset="2"/>
              <a:buChar char="Ø"/>
            </a:pPr>
            <a:endParaRPr lang="en-US" sz="2400" dirty="0">
              <a:solidFill>
                <a:srgbClr val="000000"/>
              </a:solidFill>
              <a:latin typeface="Calibri" panose="020F0502020204030204" pitchFamily="34" charset="0"/>
            </a:endParaRPr>
          </a:p>
          <a:p>
            <a:pPr marL="800100" lvl="1" indent="-342900">
              <a:buFont typeface="Wingdings" pitchFamily="2" charset="2"/>
              <a:buChar char="Ø"/>
            </a:pPr>
            <a:endParaRPr lang="en-US" sz="2400" b="0" i="0" u="none" strike="noStrike" dirty="0">
              <a:solidFill>
                <a:srgbClr val="000000"/>
              </a:solidFill>
              <a:effectLst/>
              <a:latin typeface="Calibri" panose="020F0502020204030204" pitchFamily="34" charset="0"/>
            </a:endParaRPr>
          </a:p>
          <a:p>
            <a:pPr marL="800100" lvl="1" indent="-342900">
              <a:buFont typeface="Wingdings" pitchFamily="2" charset="2"/>
              <a:buChar char="Ø"/>
            </a:pPr>
            <a:endParaRPr lang="en-US" sz="2400" b="0" i="0" u="none" strike="noStrike" dirty="0">
              <a:solidFill>
                <a:srgbClr val="000000"/>
              </a:solidFill>
              <a:effectLst/>
              <a:latin typeface="Calibri" panose="020F0502020204030204" pitchFamily="34" charset="0"/>
            </a:endParaRPr>
          </a:p>
          <a:p>
            <a:pPr marL="800100" lvl="1" indent="-342900">
              <a:buFont typeface="Wingdings" pitchFamily="2" charset="2"/>
              <a:buChar char="Ø"/>
            </a:pPr>
            <a:r>
              <a:rPr lang="en-US" sz="2400" b="0" i="0" dirty="0">
                <a:effectLst/>
              </a:rPr>
              <a:t>We use inverted initial phases in the pairs, to reduce the effect of phase correlations.</a:t>
            </a:r>
          </a:p>
          <a:p>
            <a:pPr marL="800100" lvl="1" indent="-342900">
              <a:buFont typeface="Wingdings" pitchFamily="2" charset="2"/>
              <a:buChar char="Ø"/>
            </a:pPr>
            <a:r>
              <a:rPr lang="en-US" sz="2400" dirty="0"/>
              <a:t>The average power spectrum of a pair of simulations started from these initial conditions have significantly reduced sample variance, and this spectrum remains consistent with the estimated non-linear spectra of the state-of-the-art methods even at late times.</a:t>
            </a:r>
          </a:p>
          <a:p>
            <a:pPr marL="800100" lvl="1" indent="-342900">
              <a:buFont typeface="Wingdings" pitchFamily="2" charset="2"/>
              <a:buChar char="Ø"/>
            </a:pPr>
            <a:r>
              <a:rPr lang="en-US" sz="2400" dirty="0"/>
              <a:t>To </a:t>
            </a:r>
            <a:r>
              <a:rPr lang="en-US" sz="2400" b="0" i="0" dirty="0">
                <a:effectLst/>
              </a:rPr>
              <a:t>demonstrate the effectiveness of this new method in reducing sample variance, we run the complementary pair of the most widely-used simulation in cosmology (known as Millennium simulation).</a:t>
            </a:r>
            <a:endParaRPr lang="en-US" sz="2400" dirty="0"/>
          </a:p>
        </p:txBody>
      </p:sp>
      <p:cxnSp>
        <p:nvCxnSpPr>
          <p:cNvPr id="40" name="Straight Connector 39">
            <a:extLst>
              <a:ext uri="{FF2B5EF4-FFF2-40B4-BE49-F238E27FC236}">
                <a16:creationId xmlns:a16="http://schemas.microsoft.com/office/drawing/2014/main" id="{CE5477CB-99BD-CEAD-BD5A-548D32D4C2A4}"/>
              </a:ext>
            </a:extLst>
          </p:cNvPr>
          <p:cNvCxnSpPr>
            <a:cxnSpLocks/>
          </p:cNvCxnSpPr>
          <p:nvPr/>
        </p:nvCxnSpPr>
        <p:spPr>
          <a:xfrm>
            <a:off x="4219978" y="16870965"/>
            <a:ext cx="1628760" cy="2983832"/>
          </a:xfrm>
          <a:prstGeom prst="line">
            <a:avLst/>
          </a:prstGeom>
          <a:ln>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ECFB4DC-D435-C6A8-EC7C-BBCA9EE7343A}"/>
              </a:ext>
            </a:extLst>
          </p:cNvPr>
          <p:cNvCxnSpPr>
            <a:cxnSpLocks/>
          </p:cNvCxnSpPr>
          <p:nvPr/>
        </p:nvCxnSpPr>
        <p:spPr>
          <a:xfrm>
            <a:off x="8435697" y="16870965"/>
            <a:ext cx="1619427" cy="2983832"/>
          </a:xfrm>
          <a:prstGeom prst="line">
            <a:avLst/>
          </a:prstGeom>
          <a:ln>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4F698CA-5E4B-899A-EE04-1376975BFAF0}"/>
              </a:ext>
            </a:extLst>
          </p:cNvPr>
          <p:cNvCxnSpPr>
            <a:cxnSpLocks/>
          </p:cNvCxnSpPr>
          <p:nvPr/>
        </p:nvCxnSpPr>
        <p:spPr>
          <a:xfrm flipH="1">
            <a:off x="1771550" y="19854797"/>
            <a:ext cx="1068042" cy="4079813"/>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3" name="Straight Connector 52">
            <a:extLst>
              <a:ext uri="{FF2B5EF4-FFF2-40B4-BE49-F238E27FC236}">
                <a16:creationId xmlns:a16="http://schemas.microsoft.com/office/drawing/2014/main" id="{E99AA78A-8021-868F-9D5D-8C6E99D1D755}"/>
              </a:ext>
            </a:extLst>
          </p:cNvPr>
          <p:cNvCxnSpPr>
            <a:cxnSpLocks/>
          </p:cNvCxnSpPr>
          <p:nvPr/>
        </p:nvCxnSpPr>
        <p:spPr>
          <a:xfrm>
            <a:off x="4787868" y="19854797"/>
            <a:ext cx="1055623" cy="4079813"/>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7" name="Straight Connector 56">
            <a:extLst>
              <a:ext uri="{FF2B5EF4-FFF2-40B4-BE49-F238E27FC236}">
                <a16:creationId xmlns:a16="http://schemas.microsoft.com/office/drawing/2014/main" id="{BA6A22F5-9524-2F8E-AA9F-7603835E1B56}"/>
              </a:ext>
            </a:extLst>
          </p:cNvPr>
          <p:cNvCxnSpPr>
            <a:cxnSpLocks/>
          </p:cNvCxnSpPr>
          <p:nvPr/>
        </p:nvCxnSpPr>
        <p:spPr>
          <a:xfrm flipH="1">
            <a:off x="5999688" y="19854797"/>
            <a:ext cx="1055623" cy="4079813"/>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0" name="Straight Connector 59">
            <a:extLst>
              <a:ext uri="{FF2B5EF4-FFF2-40B4-BE49-F238E27FC236}">
                <a16:creationId xmlns:a16="http://schemas.microsoft.com/office/drawing/2014/main" id="{44E419CC-CCBF-6940-18E4-132B34C54110}"/>
              </a:ext>
            </a:extLst>
          </p:cNvPr>
          <p:cNvCxnSpPr>
            <a:cxnSpLocks/>
          </p:cNvCxnSpPr>
          <p:nvPr/>
        </p:nvCxnSpPr>
        <p:spPr>
          <a:xfrm>
            <a:off x="9002976" y="19854797"/>
            <a:ext cx="1052148" cy="4079813"/>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8" name="Straight Connector 67">
            <a:extLst>
              <a:ext uri="{FF2B5EF4-FFF2-40B4-BE49-F238E27FC236}">
                <a16:creationId xmlns:a16="http://schemas.microsoft.com/office/drawing/2014/main" id="{3C0BA3B1-60F2-236F-FF25-1A7B05C51C3D}"/>
              </a:ext>
            </a:extLst>
          </p:cNvPr>
          <p:cNvCxnSpPr>
            <a:cxnSpLocks/>
          </p:cNvCxnSpPr>
          <p:nvPr/>
        </p:nvCxnSpPr>
        <p:spPr>
          <a:xfrm flipH="1">
            <a:off x="2839592" y="17689976"/>
            <a:ext cx="568071" cy="216482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AD39A7C1-BEBE-F2A1-2025-2C69459737B8}"/>
              </a:ext>
            </a:extLst>
          </p:cNvPr>
          <p:cNvCxnSpPr/>
          <p:nvPr/>
        </p:nvCxnSpPr>
        <p:spPr>
          <a:xfrm>
            <a:off x="4219616" y="17689975"/>
            <a:ext cx="568252" cy="216482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754CA7C2-62C6-B28B-9E41-7F71F3F07267}"/>
              </a:ext>
            </a:extLst>
          </p:cNvPr>
          <p:cNvCxnSpPr>
            <a:cxnSpLocks/>
          </p:cNvCxnSpPr>
          <p:nvPr/>
        </p:nvCxnSpPr>
        <p:spPr>
          <a:xfrm flipH="1">
            <a:off x="7055311" y="17689975"/>
            <a:ext cx="565735" cy="217253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1E452BA0-762F-6335-9C6C-23B9BCABB384}"/>
              </a:ext>
            </a:extLst>
          </p:cNvPr>
          <p:cNvCxnSpPr>
            <a:cxnSpLocks/>
          </p:cNvCxnSpPr>
          <p:nvPr/>
        </p:nvCxnSpPr>
        <p:spPr>
          <a:xfrm>
            <a:off x="8432999" y="17689975"/>
            <a:ext cx="569977" cy="216482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54A7C488-6A0A-A72B-57EA-1605C7478527}"/>
              </a:ext>
            </a:extLst>
          </p:cNvPr>
          <p:cNvSpPr txBox="1"/>
          <p:nvPr/>
        </p:nvSpPr>
        <p:spPr>
          <a:xfrm>
            <a:off x="13413876" y="20569929"/>
            <a:ext cx="1348446" cy="461665"/>
          </a:xfrm>
          <a:prstGeom prst="rect">
            <a:avLst/>
          </a:prstGeom>
          <a:solidFill>
            <a:schemeClr val="bg1"/>
          </a:solidFill>
        </p:spPr>
        <p:txBody>
          <a:bodyPr wrap="none" rtlCol="0">
            <a:spAutoFit/>
          </a:bodyPr>
          <a:lstStyle/>
          <a:p>
            <a:r>
              <a:rPr lang="en-US" sz="2400" i="1" dirty="0"/>
              <a:t>k</a:t>
            </a:r>
            <a:r>
              <a:rPr lang="en-US" sz="2400" dirty="0"/>
              <a:t>[</a:t>
            </a:r>
            <a:r>
              <a:rPr lang="en-US" sz="2400" i="1" dirty="0"/>
              <a:t>h</a:t>
            </a:r>
            <a:r>
              <a:rPr lang="en-US" sz="2400" dirty="0"/>
              <a:t>/</a:t>
            </a:r>
            <a:r>
              <a:rPr lang="en-US" sz="2400" dirty="0" err="1"/>
              <a:t>Mpc</a:t>
            </a:r>
            <a:r>
              <a:rPr lang="en-US" sz="2400" dirty="0"/>
              <a:t>]</a:t>
            </a:r>
          </a:p>
        </p:txBody>
      </p:sp>
      <p:sp>
        <p:nvSpPr>
          <p:cNvPr id="97" name="TextBox 96">
            <a:extLst>
              <a:ext uri="{FF2B5EF4-FFF2-40B4-BE49-F238E27FC236}">
                <a16:creationId xmlns:a16="http://schemas.microsoft.com/office/drawing/2014/main" id="{271359EE-8B37-7523-D99F-28F776CC4172}"/>
              </a:ext>
            </a:extLst>
          </p:cNvPr>
          <p:cNvSpPr txBox="1"/>
          <p:nvPr/>
        </p:nvSpPr>
        <p:spPr>
          <a:xfrm>
            <a:off x="18203103" y="20563974"/>
            <a:ext cx="1348446" cy="461665"/>
          </a:xfrm>
          <a:prstGeom prst="rect">
            <a:avLst/>
          </a:prstGeom>
          <a:solidFill>
            <a:schemeClr val="bg1"/>
          </a:solidFill>
        </p:spPr>
        <p:txBody>
          <a:bodyPr wrap="none" rtlCol="0">
            <a:spAutoFit/>
          </a:bodyPr>
          <a:lstStyle/>
          <a:p>
            <a:r>
              <a:rPr lang="en-US" sz="2400" i="1" dirty="0"/>
              <a:t>k</a:t>
            </a:r>
            <a:r>
              <a:rPr lang="en-US" sz="2400" dirty="0"/>
              <a:t>[</a:t>
            </a:r>
            <a:r>
              <a:rPr lang="en-US" sz="2400" i="1" dirty="0"/>
              <a:t>h</a:t>
            </a:r>
            <a:r>
              <a:rPr lang="en-US" sz="2400" dirty="0"/>
              <a:t>/</a:t>
            </a:r>
            <a:r>
              <a:rPr lang="en-US" sz="2400" dirty="0" err="1"/>
              <a:t>Mpc</a:t>
            </a:r>
            <a:r>
              <a:rPr lang="en-US" sz="2400" dirty="0"/>
              <a:t>]</a:t>
            </a:r>
          </a:p>
        </p:txBody>
      </p:sp>
      <p:sp>
        <p:nvSpPr>
          <p:cNvPr id="98" name="TextBox 97">
            <a:extLst>
              <a:ext uri="{FF2B5EF4-FFF2-40B4-BE49-F238E27FC236}">
                <a16:creationId xmlns:a16="http://schemas.microsoft.com/office/drawing/2014/main" id="{2924CF3A-0499-D13D-FC45-C750FD877086}"/>
              </a:ext>
            </a:extLst>
          </p:cNvPr>
          <p:cNvSpPr txBox="1"/>
          <p:nvPr/>
        </p:nvSpPr>
        <p:spPr>
          <a:xfrm rot="16200000">
            <a:off x="10067880" y="18661845"/>
            <a:ext cx="2024913" cy="461665"/>
          </a:xfrm>
          <a:prstGeom prst="rect">
            <a:avLst/>
          </a:prstGeom>
          <a:solidFill>
            <a:schemeClr val="bg1"/>
          </a:solidFill>
        </p:spPr>
        <p:txBody>
          <a:bodyPr wrap="none" rtlCol="0">
            <a:spAutoFit/>
          </a:bodyPr>
          <a:lstStyle/>
          <a:p>
            <a:r>
              <a:rPr lang="en-US" sz="2400" dirty="0"/>
              <a:t>log</a:t>
            </a:r>
            <a:r>
              <a:rPr lang="en-US" sz="2400" i="1" dirty="0"/>
              <a:t>(</a:t>
            </a:r>
            <a:r>
              <a:rPr lang="en-US" sz="2400" dirty="0"/>
              <a:t>Δ</a:t>
            </a:r>
            <a:r>
              <a:rPr lang="en-US" sz="2400" i="1" baseline="30000" dirty="0"/>
              <a:t>2</a:t>
            </a:r>
            <a:r>
              <a:rPr lang="en-US" sz="2400" i="1" dirty="0"/>
              <a:t>/ </a:t>
            </a:r>
            <a:r>
              <a:rPr lang="en-US" sz="2400" dirty="0"/>
              <a:t>Δ</a:t>
            </a:r>
            <a:r>
              <a:rPr lang="en-US" sz="2400" baseline="-25000" dirty="0"/>
              <a:t>lin</a:t>
            </a:r>
            <a:r>
              <a:rPr lang="en-US" sz="2400" i="1" baseline="30000" dirty="0"/>
              <a:t>2</a:t>
            </a:r>
            <a:r>
              <a:rPr lang="en-US" sz="2400" i="1" dirty="0"/>
              <a:t>)(k)</a:t>
            </a:r>
          </a:p>
        </p:txBody>
      </p:sp>
      <p:sp>
        <p:nvSpPr>
          <p:cNvPr id="99" name="TextBox 98">
            <a:extLst>
              <a:ext uri="{FF2B5EF4-FFF2-40B4-BE49-F238E27FC236}">
                <a16:creationId xmlns:a16="http://schemas.microsoft.com/office/drawing/2014/main" id="{6A3E51AC-0982-4192-615D-A1991087C491}"/>
              </a:ext>
            </a:extLst>
          </p:cNvPr>
          <p:cNvSpPr txBox="1"/>
          <p:nvPr/>
        </p:nvSpPr>
        <p:spPr>
          <a:xfrm>
            <a:off x="7338178" y="24101927"/>
            <a:ext cx="1348446" cy="461665"/>
          </a:xfrm>
          <a:prstGeom prst="rect">
            <a:avLst/>
          </a:prstGeom>
          <a:solidFill>
            <a:schemeClr val="bg1"/>
          </a:solidFill>
        </p:spPr>
        <p:txBody>
          <a:bodyPr wrap="none" rtlCol="0">
            <a:spAutoFit/>
          </a:bodyPr>
          <a:lstStyle/>
          <a:p>
            <a:r>
              <a:rPr lang="en-US" sz="2400" i="1" dirty="0"/>
              <a:t>x</a:t>
            </a:r>
            <a:r>
              <a:rPr lang="en-US" sz="2400" dirty="0"/>
              <a:t>[</a:t>
            </a:r>
            <a:r>
              <a:rPr lang="en-US" sz="2400" dirty="0" err="1"/>
              <a:t>Mpc</a:t>
            </a:r>
            <a:r>
              <a:rPr lang="en-US" sz="2400" dirty="0"/>
              <a:t>/</a:t>
            </a:r>
            <a:r>
              <a:rPr lang="en-US" sz="2400" i="1" dirty="0"/>
              <a:t>h</a:t>
            </a:r>
            <a:r>
              <a:rPr lang="en-US" sz="2400" dirty="0"/>
              <a:t>]</a:t>
            </a:r>
          </a:p>
        </p:txBody>
      </p:sp>
      <p:sp>
        <p:nvSpPr>
          <p:cNvPr id="100" name="TextBox 99">
            <a:extLst>
              <a:ext uri="{FF2B5EF4-FFF2-40B4-BE49-F238E27FC236}">
                <a16:creationId xmlns:a16="http://schemas.microsoft.com/office/drawing/2014/main" id="{DE7B7B71-7086-BD1D-D9CF-AAC076AAD68E}"/>
              </a:ext>
            </a:extLst>
          </p:cNvPr>
          <p:cNvSpPr txBox="1"/>
          <p:nvPr/>
        </p:nvSpPr>
        <p:spPr>
          <a:xfrm>
            <a:off x="3123627" y="24101927"/>
            <a:ext cx="1348446" cy="461665"/>
          </a:xfrm>
          <a:prstGeom prst="rect">
            <a:avLst/>
          </a:prstGeom>
          <a:solidFill>
            <a:schemeClr val="bg1"/>
          </a:solidFill>
        </p:spPr>
        <p:txBody>
          <a:bodyPr wrap="none" rtlCol="0">
            <a:spAutoFit/>
          </a:bodyPr>
          <a:lstStyle/>
          <a:p>
            <a:r>
              <a:rPr lang="en-US" sz="2400" i="1" dirty="0"/>
              <a:t>x</a:t>
            </a:r>
            <a:r>
              <a:rPr lang="en-US" sz="2400" dirty="0"/>
              <a:t>[</a:t>
            </a:r>
            <a:r>
              <a:rPr lang="en-US" sz="2400" dirty="0" err="1"/>
              <a:t>Mpc</a:t>
            </a:r>
            <a:r>
              <a:rPr lang="en-US" sz="2400" dirty="0"/>
              <a:t>/</a:t>
            </a:r>
            <a:r>
              <a:rPr lang="en-US" sz="2400" i="1" dirty="0"/>
              <a:t>h</a:t>
            </a:r>
            <a:r>
              <a:rPr lang="en-US" sz="2400" dirty="0"/>
              <a:t>]</a:t>
            </a:r>
          </a:p>
        </p:txBody>
      </p:sp>
      <p:sp>
        <p:nvSpPr>
          <p:cNvPr id="101" name="TextBox 100">
            <a:extLst>
              <a:ext uri="{FF2B5EF4-FFF2-40B4-BE49-F238E27FC236}">
                <a16:creationId xmlns:a16="http://schemas.microsoft.com/office/drawing/2014/main" id="{26655CC2-26F5-2047-CBC1-138E0CC62117}"/>
              </a:ext>
            </a:extLst>
          </p:cNvPr>
          <p:cNvSpPr txBox="1"/>
          <p:nvPr/>
        </p:nvSpPr>
        <p:spPr>
          <a:xfrm rot="16200000">
            <a:off x="600454" y="21695134"/>
            <a:ext cx="1343638" cy="461665"/>
          </a:xfrm>
          <a:prstGeom prst="rect">
            <a:avLst/>
          </a:prstGeom>
          <a:solidFill>
            <a:schemeClr val="bg1"/>
          </a:solidFill>
        </p:spPr>
        <p:txBody>
          <a:bodyPr wrap="none" rtlCol="0">
            <a:spAutoFit/>
          </a:bodyPr>
          <a:lstStyle/>
          <a:p>
            <a:r>
              <a:rPr lang="en-US" sz="2400" i="1" dirty="0"/>
              <a:t>y</a:t>
            </a:r>
            <a:r>
              <a:rPr lang="en-US" sz="2400" dirty="0"/>
              <a:t>[</a:t>
            </a:r>
            <a:r>
              <a:rPr lang="en-US" sz="2400" dirty="0" err="1"/>
              <a:t>Mpc</a:t>
            </a:r>
            <a:r>
              <a:rPr lang="en-US" sz="2400" dirty="0"/>
              <a:t>/</a:t>
            </a:r>
            <a:r>
              <a:rPr lang="en-US" sz="2400" i="1" dirty="0"/>
              <a:t>h</a:t>
            </a:r>
            <a:r>
              <a:rPr lang="en-US" sz="2400" dirty="0"/>
              <a:t>]</a:t>
            </a:r>
          </a:p>
        </p:txBody>
      </p:sp>
      <p:sp>
        <p:nvSpPr>
          <p:cNvPr id="103" name="TextBox 102">
            <a:extLst>
              <a:ext uri="{FF2B5EF4-FFF2-40B4-BE49-F238E27FC236}">
                <a16:creationId xmlns:a16="http://schemas.microsoft.com/office/drawing/2014/main" id="{09819F7F-0E81-4FF9-6DED-CE4D697A8A9E}"/>
              </a:ext>
            </a:extLst>
          </p:cNvPr>
          <p:cNvSpPr txBox="1"/>
          <p:nvPr/>
        </p:nvSpPr>
        <p:spPr>
          <a:xfrm rot="16200000">
            <a:off x="600454" y="17051840"/>
            <a:ext cx="1343638" cy="461665"/>
          </a:xfrm>
          <a:prstGeom prst="rect">
            <a:avLst/>
          </a:prstGeom>
          <a:solidFill>
            <a:schemeClr val="bg1"/>
          </a:solidFill>
        </p:spPr>
        <p:txBody>
          <a:bodyPr wrap="none" rtlCol="0">
            <a:spAutoFit/>
          </a:bodyPr>
          <a:lstStyle/>
          <a:p>
            <a:r>
              <a:rPr lang="en-US" sz="2400" i="1" dirty="0"/>
              <a:t>y</a:t>
            </a:r>
            <a:r>
              <a:rPr lang="en-US" sz="2400" dirty="0"/>
              <a:t>[</a:t>
            </a:r>
            <a:r>
              <a:rPr lang="en-US" sz="2400" dirty="0" err="1"/>
              <a:t>Mpc</a:t>
            </a:r>
            <a:r>
              <a:rPr lang="en-US" sz="2400" dirty="0"/>
              <a:t>/</a:t>
            </a:r>
            <a:r>
              <a:rPr lang="en-US" sz="2400" i="1" dirty="0"/>
              <a:t>h</a:t>
            </a:r>
            <a:r>
              <a:rPr lang="en-US" sz="2400" dirty="0"/>
              <a:t>]</a:t>
            </a:r>
          </a:p>
        </p:txBody>
      </p:sp>
      <p:pic>
        <p:nvPicPr>
          <p:cNvPr id="28" name="Picture 27">
            <a:extLst>
              <a:ext uri="{FF2B5EF4-FFF2-40B4-BE49-F238E27FC236}">
                <a16:creationId xmlns:a16="http://schemas.microsoft.com/office/drawing/2014/main" id="{4E93F1E9-8110-A0AA-321B-FC650BDFBFB2}"/>
              </a:ext>
            </a:extLst>
          </p:cNvPr>
          <p:cNvPicPr>
            <a:picLocks noChangeAspect="1"/>
          </p:cNvPicPr>
          <p:nvPr/>
        </p:nvPicPr>
        <p:blipFill>
          <a:blip r:embed="rId5"/>
          <a:stretch>
            <a:fillRect/>
          </a:stretch>
        </p:blipFill>
        <p:spPr>
          <a:xfrm>
            <a:off x="11238339" y="10445139"/>
            <a:ext cx="10315252" cy="2578813"/>
          </a:xfrm>
          <a:prstGeom prst="rect">
            <a:avLst/>
          </a:prstGeom>
        </p:spPr>
      </p:pic>
      <p:sp>
        <p:nvSpPr>
          <p:cNvPr id="31" name="TextBox 30">
            <a:extLst>
              <a:ext uri="{FF2B5EF4-FFF2-40B4-BE49-F238E27FC236}">
                <a16:creationId xmlns:a16="http://schemas.microsoft.com/office/drawing/2014/main" id="{9942708D-8C0B-28DD-A0E1-9A62676E6BB4}"/>
              </a:ext>
            </a:extLst>
          </p:cNvPr>
          <p:cNvSpPr txBox="1"/>
          <p:nvPr/>
        </p:nvSpPr>
        <p:spPr>
          <a:xfrm>
            <a:off x="15709235" y="13012884"/>
            <a:ext cx="1348446" cy="461665"/>
          </a:xfrm>
          <a:prstGeom prst="rect">
            <a:avLst/>
          </a:prstGeom>
          <a:solidFill>
            <a:schemeClr val="bg1"/>
          </a:solidFill>
        </p:spPr>
        <p:txBody>
          <a:bodyPr wrap="none" rtlCol="0">
            <a:spAutoFit/>
          </a:bodyPr>
          <a:lstStyle/>
          <a:p>
            <a:r>
              <a:rPr lang="en-US" sz="2400" i="1" dirty="0"/>
              <a:t>k</a:t>
            </a:r>
            <a:r>
              <a:rPr lang="en-US" sz="2400" dirty="0"/>
              <a:t>[</a:t>
            </a:r>
            <a:r>
              <a:rPr lang="en-US" sz="2400" i="1" dirty="0"/>
              <a:t>h</a:t>
            </a:r>
            <a:r>
              <a:rPr lang="en-US" sz="2400" dirty="0"/>
              <a:t>/</a:t>
            </a:r>
            <a:r>
              <a:rPr lang="en-US" sz="2400" dirty="0" err="1"/>
              <a:t>Mpc</a:t>
            </a:r>
            <a:r>
              <a:rPr lang="en-US" sz="2400" dirty="0"/>
              <a:t>]</a:t>
            </a:r>
          </a:p>
        </p:txBody>
      </p:sp>
      <p:sp>
        <p:nvSpPr>
          <p:cNvPr id="32" name="TextBox 31">
            <a:extLst>
              <a:ext uri="{FF2B5EF4-FFF2-40B4-BE49-F238E27FC236}">
                <a16:creationId xmlns:a16="http://schemas.microsoft.com/office/drawing/2014/main" id="{7631B9CF-9FC8-2DB4-DD21-BDDC0BD2009A}"/>
              </a:ext>
            </a:extLst>
          </p:cNvPr>
          <p:cNvSpPr txBox="1"/>
          <p:nvPr/>
        </p:nvSpPr>
        <p:spPr>
          <a:xfrm rot="16200000">
            <a:off x="11039166" y="11503712"/>
            <a:ext cx="1606594" cy="461665"/>
          </a:xfrm>
          <a:prstGeom prst="rect">
            <a:avLst/>
          </a:prstGeom>
          <a:solidFill>
            <a:schemeClr val="bg1"/>
          </a:solidFill>
        </p:spPr>
        <p:txBody>
          <a:bodyPr wrap="none" rtlCol="0">
            <a:spAutoFit/>
          </a:bodyPr>
          <a:lstStyle/>
          <a:p>
            <a:r>
              <a:rPr lang="en-US" sz="2400" i="1" dirty="0"/>
              <a:t>P</a:t>
            </a:r>
            <a:r>
              <a:rPr lang="en-US" sz="2400" baseline="-25000" dirty="0"/>
              <a:t>IC</a:t>
            </a:r>
            <a:r>
              <a:rPr lang="en-US" sz="2400" dirty="0"/>
              <a:t>/</a:t>
            </a:r>
            <a:r>
              <a:rPr lang="en-US" sz="2400" i="1" dirty="0" err="1"/>
              <a:t>P</a:t>
            </a:r>
            <a:r>
              <a:rPr lang="en-US" sz="2400" baseline="-25000" dirty="0" err="1"/>
              <a:t>target</a:t>
            </a:r>
            <a:r>
              <a:rPr lang="en-US" sz="2400" dirty="0"/>
              <a:t>(</a:t>
            </a:r>
            <a:r>
              <a:rPr lang="en-US" sz="2400" i="1" dirty="0"/>
              <a:t>k)</a:t>
            </a:r>
          </a:p>
        </p:txBody>
      </p:sp>
      <p:sp>
        <p:nvSpPr>
          <p:cNvPr id="36" name="TextBox 35">
            <a:extLst>
              <a:ext uri="{FF2B5EF4-FFF2-40B4-BE49-F238E27FC236}">
                <a16:creationId xmlns:a16="http://schemas.microsoft.com/office/drawing/2014/main" id="{92C01F24-7B8E-9848-028E-9ABE48E9F011}"/>
              </a:ext>
            </a:extLst>
          </p:cNvPr>
          <p:cNvSpPr txBox="1"/>
          <p:nvPr/>
        </p:nvSpPr>
        <p:spPr>
          <a:xfrm>
            <a:off x="670837" y="25086906"/>
            <a:ext cx="9916854" cy="1938992"/>
          </a:xfrm>
          <a:prstGeom prst="rect">
            <a:avLst/>
          </a:prstGeom>
          <a:noFill/>
        </p:spPr>
        <p:txBody>
          <a:bodyPr wrap="square" rtlCol="0">
            <a:spAutoFit/>
          </a:bodyPr>
          <a:lstStyle/>
          <a:p>
            <a:r>
              <a:rPr lang="en-US" sz="2400" dirty="0"/>
              <a:t>The dark matter density field of the Millennium simulation (</a:t>
            </a:r>
            <a:r>
              <a:rPr lang="en-US" sz="2400" b="1" dirty="0"/>
              <a:t>left</a:t>
            </a:r>
            <a:r>
              <a:rPr lang="en-US" sz="2400" dirty="0"/>
              <a:t>) and its complementary pair (</a:t>
            </a:r>
            <a:r>
              <a:rPr lang="en-US" sz="2400" b="1" dirty="0"/>
              <a:t>right</a:t>
            </a:r>
            <a:r>
              <a:rPr lang="en-US" sz="2400" dirty="0"/>
              <a:t>) today. The bottom row is a zoom in of the region outlined by the red boxes in the figures in the top row. A region that collapses to a galaxy cluster (bright spots) in the original Millennium simulation is a void (black region) in the complementary simulation and vice versa.</a:t>
            </a:r>
          </a:p>
        </p:txBody>
      </p:sp>
    </p:spTree>
    <p:extLst>
      <p:ext uri="{BB962C8B-B14F-4D97-AF65-F5344CB8AC3E}">
        <p14:creationId xmlns:p14="http://schemas.microsoft.com/office/powerpoint/2010/main" val="187670383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1597</TotalTime>
  <Words>726</Words>
  <Application>Microsoft Office PowerPoint</Application>
  <PresentationFormat>Custom</PresentationFormat>
  <Paragraphs>61</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Helvetica</vt:lpstr>
      <vt:lpstr>Wingdings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Poster Template Guidelines</dc:title>
  <dc:creator>Chen, Joy (US 183B)</dc:creator>
  <cp:lastModifiedBy>Hong, Sophia (US 1230)</cp:lastModifiedBy>
  <cp:revision>54</cp:revision>
  <dcterms:created xsi:type="dcterms:W3CDTF">2022-08-22T17:05:38Z</dcterms:created>
  <dcterms:modified xsi:type="dcterms:W3CDTF">2022-11-22T21:50:28Z</dcterms:modified>
</cp:coreProperties>
</file>