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8" r:id="rId2"/>
  </p:sldIdLst>
  <p:sldSz cx="21945600" cy="3291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51415"/>
    <a:srgbClr val="9F2B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477" autoAdjust="0"/>
    <p:restoredTop sz="96405"/>
  </p:normalViewPr>
  <p:slideViewPr>
    <p:cSldViewPr snapToGrid="0">
      <p:cViewPr varScale="1">
        <p:scale>
          <a:sx n="25" d="100"/>
          <a:sy n="25" d="100"/>
        </p:scale>
        <p:origin x="5846" y="11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5920" y="5387342"/>
            <a:ext cx="18653760" cy="11460480"/>
          </a:xfrm>
        </p:spPr>
        <p:txBody>
          <a:bodyPr anchor="b"/>
          <a:lstStyle>
            <a:lvl1pPr algn="ctr"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43200" y="17289782"/>
            <a:ext cx="16459200" cy="7947658"/>
          </a:xfrm>
        </p:spPr>
        <p:txBody>
          <a:bodyPr/>
          <a:lstStyle>
            <a:lvl1pPr marL="0" indent="0" algn="ctr">
              <a:buNone/>
              <a:defRPr sz="5760"/>
            </a:lvl1pPr>
            <a:lvl2pPr marL="1097280" indent="0" algn="ctr">
              <a:buNone/>
              <a:defRPr sz="4800"/>
            </a:lvl2pPr>
            <a:lvl3pPr marL="2194560" indent="0" algn="ctr">
              <a:buNone/>
              <a:defRPr sz="4320"/>
            </a:lvl3pPr>
            <a:lvl4pPr marL="3291840" indent="0" algn="ctr">
              <a:buNone/>
              <a:defRPr sz="3840"/>
            </a:lvl4pPr>
            <a:lvl5pPr marL="4389120" indent="0" algn="ctr">
              <a:buNone/>
              <a:defRPr sz="3840"/>
            </a:lvl5pPr>
            <a:lvl6pPr marL="5486400" indent="0" algn="ctr">
              <a:buNone/>
              <a:defRPr sz="3840"/>
            </a:lvl6pPr>
            <a:lvl7pPr marL="6583680" indent="0" algn="ctr">
              <a:buNone/>
              <a:defRPr sz="3840"/>
            </a:lvl7pPr>
            <a:lvl8pPr marL="7680960" indent="0" algn="ctr">
              <a:buNone/>
              <a:defRPr sz="3840"/>
            </a:lvl8pPr>
            <a:lvl9pPr marL="8778240" indent="0" algn="ctr">
              <a:buNone/>
              <a:defRPr sz="38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138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90185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704821" y="1752600"/>
            <a:ext cx="4732020" cy="2789682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08761" y="1752600"/>
            <a:ext cx="13921740" cy="278968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69679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8014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7331" y="8206749"/>
            <a:ext cx="18928080" cy="13693138"/>
          </a:xfrm>
        </p:spPr>
        <p:txBody>
          <a:bodyPr anchor="b"/>
          <a:lstStyle>
            <a:lvl1pPr>
              <a:defRPr sz="1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97331" y="22029429"/>
            <a:ext cx="18928080" cy="7200898"/>
          </a:xfrm>
        </p:spPr>
        <p:txBody>
          <a:bodyPr/>
          <a:lstStyle>
            <a:lvl1pPr marL="0" indent="0">
              <a:buNone/>
              <a:defRPr sz="5760">
                <a:solidFill>
                  <a:schemeClr val="tx1"/>
                </a:solidFill>
              </a:defRPr>
            </a:lvl1pPr>
            <a:lvl2pPr marL="1097280" indent="0">
              <a:buNone/>
              <a:defRPr sz="4800">
                <a:solidFill>
                  <a:schemeClr val="tx1">
                    <a:tint val="75000"/>
                  </a:schemeClr>
                </a:solidFill>
              </a:defRPr>
            </a:lvl2pPr>
            <a:lvl3pPr marL="2194560" indent="0">
              <a:buNone/>
              <a:defRPr sz="4320">
                <a:solidFill>
                  <a:schemeClr val="tx1">
                    <a:tint val="75000"/>
                  </a:schemeClr>
                </a:solidFill>
              </a:defRPr>
            </a:lvl3pPr>
            <a:lvl4pPr marL="32918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4pPr>
            <a:lvl5pPr marL="438912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5pPr>
            <a:lvl6pPr marL="548640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6pPr>
            <a:lvl7pPr marL="658368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7pPr>
            <a:lvl8pPr marL="768096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8pPr>
            <a:lvl9pPr marL="8778240" indent="0">
              <a:buNone/>
              <a:defRPr sz="3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3502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087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109960" y="8763000"/>
            <a:ext cx="9326880" cy="208864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36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8" y="1752607"/>
            <a:ext cx="18928080" cy="636270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11621" y="8069582"/>
            <a:ext cx="9284016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11621" y="12024360"/>
            <a:ext cx="9284016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11109961" y="8069582"/>
            <a:ext cx="9329738" cy="3954778"/>
          </a:xfrm>
        </p:spPr>
        <p:txBody>
          <a:bodyPr anchor="b"/>
          <a:lstStyle>
            <a:lvl1pPr marL="0" indent="0">
              <a:buNone/>
              <a:defRPr sz="5760" b="1"/>
            </a:lvl1pPr>
            <a:lvl2pPr marL="1097280" indent="0">
              <a:buNone/>
              <a:defRPr sz="4800" b="1"/>
            </a:lvl2pPr>
            <a:lvl3pPr marL="2194560" indent="0">
              <a:buNone/>
              <a:defRPr sz="4320" b="1"/>
            </a:lvl3pPr>
            <a:lvl4pPr marL="3291840" indent="0">
              <a:buNone/>
              <a:defRPr sz="3840" b="1"/>
            </a:lvl4pPr>
            <a:lvl5pPr marL="4389120" indent="0">
              <a:buNone/>
              <a:defRPr sz="3840" b="1"/>
            </a:lvl5pPr>
            <a:lvl6pPr marL="5486400" indent="0">
              <a:buNone/>
              <a:defRPr sz="3840" b="1"/>
            </a:lvl6pPr>
            <a:lvl7pPr marL="6583680" indent="0">
              <a:buNone/>
              <a:defRPr sz="3840" b="1"/>
            </a:lvl7pPr>
            <a:lvl8pPr marL="7680960" indent="0">
              <a:buNone/>
              <a:defRPr sz="3840" b="1"/>
            </a:lvl8pPr>
            <a:lvl9pPr marL="8778240" indent="0">
              <a:buNone/>
              <a:defRPr sz="38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1109961" y="12024360"/>
            <a:ext cx="9329738" cy="176860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34488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77213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746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329738" y="4739647"/>
            <a:ext cx="11109960" cy="23393400"/>
          </a:xfrm>
        </p:spPr>
        <p:txBody>
          <a:bodyPr/>
          <a:lstStyle>
            <a:lvl1pPr>
              <a:defRPr sz="7680"/>
            </a:lvl1pPr>
            <a:lvl2pPr>
              <a:defRPr sz="6720"/>
            </a:lvl2pPr>
            <a:lvl3pPr>
              <a:defRPr sz="5760"/>
            </a:lvl3pPr>
            <a:lvl4pPr>
              <a:defRPr sz="4800"/>
            </a:lvl4pPr>
            <a:lvl5pPr>
              <a:defRPr sz="4800"/>
            </a:lvl5pPr>
            <a:lvl6pPr>
              <a:defRPr sz="4800"/>
            </a:lvl6pPr>
            <a:lvl7pPr>
              <a:defRPr sz="4800"/>
            </a:lvl7pPr>
            <a:lvl8pPr>
              <a:defRPr sz="4800"/>
            </a:lvl8pPr>
            <a:lvl9pPr>
              <a:defRPr sz="4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7428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11619" y="2194560"/>
            <a:ext cx="7078027" cy="7680960"/>
          </a:xfrm>
        </p:spPr>
        <p:txBody>
          <a:bodyPr anchor="b"/>
          <a:lstStyle>
            <a:lvl1pPr>
              <a:defRPr sz="76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329738" y="4739647"/>
            <a:ext cx="11109960" cy="23393400"/>
          </a:xfrm>
        </p:spPr>
        <p:txBody>
          <a:bodyPr anchor="t"/>
          <a:lstStyle>
            <a:lvl1pPr marL="0" indent="0">
              <a:buNone/>
              <a:defRPr sz="7680"/>
            </a:lvl1pPr>
            <a:lvl2pPr marL="1097280" indent="0">
              <a:buNone/>
              <a:defRPr sz="6720"/>
            </a:lvl2pPr>
            <a:lvl3pPr marL="2194560" indent="0">
              <a:buNone/>
              <a:defRPr sz="5760"/>
            </a:lvl3pPr>
            <a:lvl4pPr marL="3291840" indent="0">
              <a:buNone/>
              <a:defRPr sz="4800"/>
            </a:lvl4pPr>
            <a:lvl5pPr marL="4389120" indent="0">
              <a:buNone/>
              <a:defRPr sz="4800"/>
            </a:lvl5pPr>
            <a:lvl6pPr marL="5486400" indent="0">
              <a:buNone/>
              <a:defRPr sz="4800"/>
            </a:lvl6pPr>
            <a:lvl7pPr marL="6583680" indent="0">
              <a:buNone/>
              <a:defRPr sz="4800"/>
            </a:lvl7pPr>
            <a:lvl8pPr marL="7680960" indent="0">
              <a:buNone/>
              <a:defRPr sz="4800"/>
            </a:lvl8pPr>
            <a:lvl9pPr marL="8778240" indent="0">
              <a:buNone/>
              <a:defRPr sz="4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511619" y="9875520"/>
            <a:ext cx="7078027" cy="18295622"/>
          </a:xfrm>
        </p:spPr>
        <p:txBody>
          <a:bodyPr/>
          <a:lstStyle>
            <a:lvl1pPr marL="0" indent="0">
              <a:buNone/>
              <a:defRPr sz="3840"/>
            </a:lvl1pPr>
            <a:lvl2pPr marL="1097280" indent="0">
              <a:buNone/>
              <a:defRPr sz="3360"/>
            </a:lvl2pPr>
            <a:lvl3pPr marL="2194560" indent="0">
              <a:buNone/>
              <a:defRPr sz="2880"/>
            </a:lvl3pPr>
            <a:lvl4pPr marL="3291840" indent="0">
              <a:buNone/>
              <a:defRPr sz="2400"/>
            </a:lvl4pPr>
            <a:lvl5pPr marL="4389120" indent="0">
              <a:buNone/>
              <a:defRPr sz="2400"/>
            </a:lvl5pPr>
            <a:lvl6pPr marL="5486400" indent="0">
              <a:buNone/>
              <a:defRPr sz="2400"/>
            </a:lvl6pPr>
            <a:lvl7pPr marL="6583680" indent="0">
              <a:buNone/>
              <a:defRPr sz="2400"/>
            </a:lvl7pPr>
            <a:lvl8pPr marL="7680960" indent="0">
              <a:buNone/>
              <a:defRPr sz="2400"/>
            </a:lvl8pPr>
            <a:lvl9pPr marL="8778240" indent="0">
              <a:buNone/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4593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08760" y="1752607"/>
            <a:ext cx="18928080" cy="636270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08760" y="8763000"/>
            <a:ext cx="18928080" cy="20886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50876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41C0FA-16C0-894C-A716-8787E14EF5B7}" type="datetimeFigureOut">
              <a:rPr lang="en-US" smtClean="0"/>
              <a:t>11/22/2022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7269480" y="30510487"/>
            <a:ext cx="740664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5499080" y="30510487"/>
            <a:ext cx="4937760" cy="1752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CA531C-7793-A540-B2EB-21B5693E78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14262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2194560" rtl="0" eaLnBrk="1" latinLnBrk="0" hangingPunct="1">
        <a:lnSpc>
          <a:spcPct val="90000"/>
        </a:lnSpc>
        <a:spcBef>
          <a:spcPct val="0"/>
        </a:spcBef>
        <a:buNone/>
        <a:defRPr sz="105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548640" indent="-548640" algn="l" defTabSz="2194560" rtl="0" eaLnBrk="1" latinLnBrk="0" hangingPunct="1">
        <a:lnSpc>
          <a:spcPct val="90000"/>
        </a:lnSpc>
        <a:spcBef>
          <a:spcPts val="2400"/>
        </a:spcBef>
        <a:buFont typeface="Arial" panose="020B0604020202020204" pitchFamily="34" charset="0"/>
        <a:buChar char="•"/>
        <a:defRPr sz="6720" kern="1200">
          <a:solidFill>
            <a:schemeClr val="tx1"/>
          </a:solidFill>
          <a:latin typeface="+mn-lt"/>
          <a:ea typeface="+mn-ea"/>
          <a:cs typeface="+mn-cs"/>
        </a:defRPr>
      </a:lvl1pPr>
      <a:lvl2pPr marL="16459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5760" kern="1200">
          <a:solidFill>
            <a:schemeClr val="tx1"/>
          </a:solidFill>
          <a:latin typeface="+mn-lt"/>
          <a:ea typeface="+mn-ea"/>
          <a:cs typeface="+mn-cs"/>
        </a:defRPr>
      </a:lvl2pPr>
      <a:lvl3pPr marL="27432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800" kern="1200">
          <a:solidFill>
            <a:schemeClr val="tx1"/>
          </a:solidFill>
          <a:latin typeface="+mn-lt"/>
          <a:ea typeface="+mn-ea"/>
          <a:cs typeface="+mn-cs"/>
        </a:defRPr>
      </a:lvl3pPr>
      <a:lvl4pPr marL="38404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93776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603504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713232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822960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9326880" indent="-548640" algn="l" defTabSz="219456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1pPr>
      <a:lvl2pPr marL="10972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2pPr>
      <a:lvl3pPr marL="21945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3pPr>
      <a:lvl4pPr marL="32918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4pPr>
      <a:lvl5pPr marL="438912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5pPr>
      <a:lvl6pPr marL="548640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6pPr>
      <a:lvl7pPr marL="658368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7pPr>
      <a:lvl8pPr marL="768096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8pPr>
      <a:lvl9pPr marL="8778240" algn="l" defTabSz="2194560" rtl="0" eaLnBrk="1" latinLnBrk="0" hangingPunct="1">
        <a:defRPr sz="43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4.tif"/><Relationship Id="rId26" Type="http://schemas.openxmlformats.org/officeDocument/2006/relationships/image" Target="../media/image22.emf"/><Relationship Id="rId3" Type="http://schemas.openxmlformats.org/officeDocument/2006/relationships/image" Target="../media/image2.png"/><Relationship Id="rId21" Type="http://schemas.openxmlformats.org/officeDocument/2006/relationships/image" Target="../media/image17.png"/><Relationship Id="rId34" Type="http://schemas.openxmlformats.org/officeDocument/2006/relationships/image" Target="../media/image30.jpeg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2" Type="http://schemas.openxmlformats.org/officeDocument/2006/relationships/image" Target="../media/image1.png"/><Relationship Id="rId16" Type="http://schemas.openxmlformats.org/officeDocument/2006/relationships/image" Target="../media/image12.png"/><Relationship Id="rId20" Type="http://schemas.openxmlformats.org/officeDocument/2006/relationships/image" Target="../media/image16.pn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cid:image001.jpg@01D8A34F.561525C0" TargetMode="External"/><Relationship Id="rId11" Type="http://schemas.openxmlformats.org/officeDocument/2006/relationships/image" Target="../media/image8.jpeg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5" Type="http://schemas.openxmlformats.org/officeDocument/2006/relationships/image" Target="../media/image4.jpeg"/><Relationship Id="rId15" Type="http://schemas.microsoft.com/office/2007/relationships/hdphoto" Target="../media/hdphoto2.wdp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microsoft.com/office/2007/relationships/hdphoto" Target="../media/hdphoto1.wdp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image" Target="../media/image3.jpg"/><Relationship Id="rId9" Type="http://schemas.openxmlformats.org/officeDocument/2006/relationships/image" Target="../media/image7.png"/><Relationship Id="rId14" Type="http://schemas.openxmlformats.org/officeDocument/2006/relationships/image" Target="../media/image11.png"/><Relationship Id="rId22" Type="http://schemas.openxmlformats.org/officeDocument/2006/relationships/image" Target="../media/image18.tif"/><Relationship Id="rId27" Type="http://schemas.openxmlformats.org/officeDocument/2006/relationships/image" Target="../media/image23.emf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image" Target="../media/image6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>
            <a:extLst>
              <a:ext uri="{FF2B5EF4-FFF2-40B4-BE49-F238E27FC236}">
                <a16:creationId xmlns:a16="http://schemas.microsoft.com/office/drawing/2014/main" id="{227390DE-3B55-4015-8C71-EF34A50AD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93110" y="21219317"/>
            <a:ext cx="2989954" cy="1359629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4185AC-9F19-D1B5-3E2C-C165D877F433}"/>
              </a:ext>
            </a:extLst>
          </p:cNvPr>
          <p:cNvSpPr/>
          <p:nvPr/>
        </p:nvSpPr>
        <p:spPr>
          <a:xfrm>
            <a:off x="0" y="1017"/>
            <a:ext cx="21945600" cy="7508049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36000">
                <a:schemeClr val="accent6">
                  <a:lumMod val="75000"/>
                </a:schemeClr>
              </a:gs>
              <a:gs pos="82000">
                <a:schemeClr val="accent6">
                  <a:lumMod val="5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66A532A-FFBD-15D8-A09B-9CB6F0E3F99E}"/>
              </a:ext>
            </a:extLst>
          </p:cNvPr>
          <p:cNvSpPr txBox="1"/>
          <p:nvPr/>
        </p:nvSpPr>
        <p:spPr>
          <a:xfrm>
            <a:off x="408566" y="28358264"/>
            <a:ext cx="8050696" cy="23544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</a:p>
          <a:p>
            <a:pPr>
              <a:spcBef>
                <a:spcPts val="1800"/>
              </a:spcBef>
            </a:pPr>
            <a:r>
              <a:rPr lang="en-US" sz="2200" b="1" dirty="0">
                <a:latin typeface="Helvetica" pitchFamily="2" charset="0"/>
                <a:cs typeface="Arial" panose="020B0604020202020204" pitchFamily="34" charset="0"/>
              </a:rPr>
              <a:t>Jet Propulsion Laboratory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California Institute of Technology</a:t>
            </a:r>
          </a:p>
          <a:p>
            <a:r>
              <a:rPr lang="en-US" sz="2200" dirty="0">
                <a:latin typeface="Helvetica" pitchFamily="2" charset="0"/>
                <a:cs typeface="Arial" panose="020B0604020202020204" pitchFamily="34" charset="0"/>
              </a:rPr>
              <a:t>Pasadena, California</a:t>
            </a:r>
          </a:p>
          <a:p>
            <a:endParaRPr lang="en-US" sz="2200" dirty="0">
              <a:latin typeface="Helvetica" pitchFamily="2" charset="0"/>
              <a:cs typeface="Arial" panose="020B0604020202020204" pitchFamily="34" charset="0"/>
            </a:endParaRPr>
          </a:p>
          <a:p>
            <a:r>
              <a:rPr lang="en-US" sz="2200" b="1" dirty="0" err="1">
                <a:latin typeface="Helvetica" pitchFamily="2" charset="0"/>
                <a:cs typeface="Arial" panose="020B0604020202020204" pitchFamily="34" charset="0"/>
              </a:rPr>
              <a:t>www.nasa.gov</a:t>
            </a:r>
            <a:endParaRPr lang="en-US" sz="2200" b="1" dirty="0"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8DB0F1-A907-BDB2-DC66-13092EE4F97A}"/>
              </a:ext>
            </a:extLst>
          </p:cNvPr>
          <p:cNvSpPr txBox="1"/>
          <p:nvPr/>
        </p:nvSpPr>
        <p:spPr>
          <a:xfrm>
            <a:off x="1173616" y="1076382"/>
            <a:ext cx="751522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>
                <a:solidFill>
                  <a:schemeClr val="bg1"/>
                </a:solidFill>
                <a:latin typeface="Helvetica" pitchFamily="2" charset="0"/>
                <a:cs typeface="Arial" panose="020B0604020202020204" pitchFamily="34" charset="0"/>
              </a:rPr>
              <a:t>National Aeronautics and Space Administration</a:t>
            </a:r>
            <a:endParaRPr lang="en-US" sz="2000" dirty="0">
              <a:solidFill>
                <a:schemeClr val="bg1"/>
              </a:solidFill>
              <a:latin typeface="Helvetica" pitchFamily="2" charset="0"/>
              <a:cs typeface="Arial" panose="020B0604020202020204" pitchFamily="34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52392DB-040A-4601-1FDF-EE467A2C2C89}"/>
              </a:ext>
            </a:extLst>
          </p:cNvPr>
          <p:cNvSpPr txBox="1"/>
          <p:nvPr/>
        </p:nvSpPr>
        <p:spPr>
          <a:xfrm>
            <a:off x="408566" y="31646215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Helvetica" pitchFamily="2" charset="0"/>
                <a:cs typeface="Arial" panose="020B0604020202020204" pitchFamily="34" charset="0"/>
              </a:rPr>
              <a:t>Copyright 2022. All rights reserved.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1B6AD9F-C2D0-FAA0-B80B-B64AFDA924FD}"/>
              </a:ext>
            </a:extLst>
          </p:cNvPr>
          <p:cNvSpPr/>
          <p:nvPr/>
        </p:nvSpPr>
        <p:spPr>
          <a:xfrm>
            <a:off x="7607309" y="28296454"/>
            <a:ext cx="13922886" cy="3883626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58744A6-324B-83AB-035A-35E0AAF38EC7}"/>
              </a:ext>
            </a:extLst>
          </p:cNvPr>
          <p:cNvSpPr txBox="1"/>
          <p:nvPr/>
        </p:nvSpPr>
        <p:spPr>
          <a:xfrm>
            <a:off x="7797800" y="28326810"/>
            <a:ext cx="1369429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Publications:</a:t>
            </a:r>
          </a:p>
          <a:p>
            <a:pPr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</a:rPr>
              <a:t>Conferences: </a:t>
            </a:r>
            <a:r>
              <a:rPr lang="en-US" altLang="en-US" sz="2500" dirty="0">
                <a:latin typeface="Arial" panose="020B0604020202020204" pitchFamily="34" charset="0"/>
              </a:rPr>
              <a:t>IEEE AP-S 2022 (2), IEEE WAMS 2022 (3), AAS Meeting 2022 (1), AIAA </a:t>
            </a:r>
            <a:r>
              <a:rPr lang="en-US" altLang="en-US" sz="2500" dirty="0" err="1">
                <a:latin typeface="Arial" panose="020B0604020202020204" pitchFamily="34" charset="0"/>
              </a:rPr>
              <a:t>Scitech</a:t>
            </a:r>
            <a:r>
              <a:rPr lang="en-US" altLang="en-US" sz="2500" dirty="0">
                <a:latin typeface="Arial" panose="020B0604020202020204" pitchFamily="34" charset="0"/>
              </a:rPr>
              <a:t> 2023 (1), EMTS URSI 2023 (1 submitted), </a:t>
            </a:r>
            <a:r>
              <a:rPr lang="en-US" altLang="en-US" sz="2500" dirty="0" err="1">
                <a:latin typeface="Arial" panose="020B0604020202020204" pitchFamily="34" charset="0"/>
              </a:rPr>
              <a:t>EuCAP</a:t>
            </a:r>
            <a:r>
              <a:rPr lang="en-US" altLang="en-US" sz="2500" dirty="0">
                <a:latin typeface="Arial" panose="020B0604020202020204" pitchFamily="34" charset="0"/>
              </a:rPr>
              <a:t> 2023 (1 submitted), White paper (2)</a:t>
            </a:r>
          </a:p>
          <a:p>
            <a:pPr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</a:rPr>
              <a:t>Journals: </a:t>
            </a:r>
            <a:r>
              <a:rPr lang="en-US" altLang="en-US" sz="2500" dirty="0">
                <a:latin typeface="Arial" panose="020B0604020202020204" pitchFamily="34" charset="0"/>
              </a:rPr>
              <a:t>2 under preparation </a:t>
            </a:r>
          </a:p>
          <a:p>
            <a:pPr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</a:rPr>
              <a:t>Patents: </a:t>
            </a:r>
            <a:r>
              <a:rPr lang="en-US" altLang="en-US" sz="2500" dirty="0">
                <a:latin typeface="Arial" panose="020B0604020202020204" pitchFamily="34" charset="0"/>
              </a:rPr>
              <a:t>1 provisional patent filed</a:t>
            </a:r>
          </a:p>
          <a:p>
            <a:pPr>
              <a:spcBef>
                <a:spcPct val="0"/>
              </a:spcBef>
            </a:pPr>
            <a:r>
              <a:rPr lang="en-US" altLang="en-US" sz="2500" b="1" dirty="0">
                <a:latin typeface="Arial" panose="020B0604020202020204" pitchFamily="34" charset="0"/>
              </a:rPr>
              <a:t>Awards: </a:t>
            </a:r>
            <a:r>
              <a:rPr lang="en-US" altLang="en-US" sz="2500" dirty="0">
                <a:latin typeface="Arial" panose="020B0604020202020204" pitchFamily="34" charset="0"/>
              </a:rPr>
              <a:t>Best paper award WAMS 2022, JPL Team Award to Mars Helicopter Operations Team</a:t>
            </a:r>
            <a:endParaRPr lang="en-US" altLang="en-US" sz="2500" b="1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endParaRPr lang="en-US" altLang="en-US" sz="3000" dirty="0">
              <a:latin typeface="Arial" panose="020B0604020202020204" pitchFamily="34" charset="0"/>
            </a:endParaRPr>
          </a:p>
          <a:p>
            <a:pPr>
              <a:spcBef>
                <a:spcPct val="0"/>
              </a:spcBef>
            </a:pPr>
            <a:r>
              <a:rPr lang="en-US" altLang="en-US" sz="3000" b="1" dirty="0">
                <a:latin typeface="Arial" panose="020B0604020202020204" pitchFamily="34" charset="0"/>
              </a:rPr>
              <a:t>Author Contact Information: </a:t>
            </a:r>
          </a:p>
          <a:p>
            <a:pPr>
              <a:spcBef>
                <a:spcPct val="0"/>
              </a:spcBef>
            </a:pPr>
            <a:r>
              <a:rPr lang="en-US" altLang="en-US" sz="2500" b="1" i="1" dirty="0">
                <a:solidFill>
                  <a:schemeClr val="bg2">
                    <a:lumMod val="50000"/>
                  </a:schemeClr>
                </a:solidFill>
                <a:latin typeface="Arial" panose="020B0604020202020204" pitchFamily="34" charset="0"/>
              </a:rPr>
              <a:t>Gaurangi.Gupta@jpl.nasa.gov</a:t>
            </a:r>
            <a:endParaRPr lang="en-US" sz="25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03CE19A-D280-F67F-3E02-115A87F9AEB3}"/>
              </a:ext>
            </a:extLst>
          </p:cNvPr>
          <p:cNvSpPr txBox="1"/>
          <p:nvPr/>
        </p:nvSpPr>
        <p:spPr>
          <a:xfrm>
            <a:off x="979718" y="3152057"/>
            <a:ext cx="2014945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Innovative Antennas for Satellite Telecom, Radio Telescope and Radar 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432E216-21F1-A2C5-49F4-69DE267EBFE5}"/>
              </a:ext>
            </a:extLst>
          </p:cNvPr>
          <p:cNvSpPr txBox="1"/>
          <p:nvPr/>
        </p:nvSpPr>
        <p:spPr>
          <a:xfrm>
            <a:off x="1321088" y="5519039"/>
            <a:ext cx="1937657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Author: Gaurangi Gupta, JPL Postdoctoral Fellow (3370)</a:t>
            </a:r>
          </a:p>
          <a:p>
            <a:pPr algn="ctr"/>
            <a:r>
              <a: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Advisor: Dr. Nacer Chahat (3370)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3A78E8C2-04FE-7596-E6E5-FDFA926D84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999759" y="587830"/>
            <a:ext cx="2209799" cy="220979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61728FA-0EFF-656C-E1A6-9DB0FF8B67CF}"/>
              </a:ext>
            </a:extLst>
          </p:cNvPr>
          <p:cNvSpPr txBox="1"/>
          <p:nvPr/>
        </p:nvSpPr>
        <p:spPr>
          <a:xfrm>
            <a:off x="417444" y="31272923"/>
            <a:ext cx="597625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Poster Number: PRD-T#006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A71C67B2-DFE6-449A-A61F-3B2005EF2861}"/>
              </a:ext>
            </a:extLst>
          </p:cNvPr>
          <p:cNvCxnSpPr/>
          <p:nvPr/>
        </p:nvCxnSpPr>
        <p:spPr>
          <a:xfrm>
            <a:off x="10972800" y="7761767"/>
            <a:ext cx="0" cy="1926619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5561A73-239C-442A-B0CE-586A5159CD1C}"/>
              </a:ext>
            </a:extLst>
          </p:cNvPr>
          <p:cNvCxnSpPr/>
          <p:nvPr/>
        </p:nvCxnSpPr>
        <p:spPr>
          <a:xfrm>
            <a:off x="233916" y="19746433"/>
            <a:ext cx="21371442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9223A0A3-F84A-4A3F-8CC6-877D8252A919}"/>
              </a:ext>
            </a:extLst>
          </p:cNvPr>
          <p:cNvSpPr txBox="1"/>
          <p:nvPr/>
        </p:nvSpPr>
        <p:spPr>
          <a:xfrm>
            <a:off x="2603629" y="7826040"/>
            <a:ext cx="560813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Lunar Crater Radio Telescope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919A1FC7-DA54-421B-8406-F483365E25CA}"/>
              </a:ext>
            </a:extLst>
          </p:cNvPr>
          <p:cNvSpPr txBox="1"/>
          <p:nvPr/>
        </p:nvSpPr>
        <p:spPr>
          <a:xfrm>
            <a:off x="13147963" y="7826040"/>
            <a:ext cx="68147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Europa Lander DTE Communication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79E19A6-4676-4692-AA2B-AAA2D5F38649}"/>
              </a:ext>
            </a:extLst>
          </p:cNvPr>
          <p:cNvSpPr txBox="1"/>
          <p:nvPr/>
        </p:nvSpPr>
        <p:spPr>
          <a:xfrm>
            <a:off x="233916" y="19943516"/>
            <a:ext cx="1067087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Flat Panel </a:t>
            </a:r>
            <a:r>
              <a:rPr lang="en-US" sz="3600" dirty="0" err="1"/>
              <a:t>Metasurface</a:t>
            </a:r>
            <a:r>
              <a:rPr lang="en-US" sz="3600" dirty="0"/>
              <a:t> Antennas for Ice Sounding Radar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1C640E0-5602-4612-927F-4B03A5AA5CD0}"/>
              </a:ext>
            </a:extLst>
          </p:cNvPr>
          <p:cNvSpPr txBox="1"/>
          <p:nvPr/>
        </p:nvSpPr>
        <p:spPr>
          <a:xfrm>
            <a:off x="11799275" y="19939756"/>
            <a:ext cx="91752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VHF Crossed Dipole Antenna for DEBRIS Mission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4EA4E67-388C-4932-A6BA-26803156487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1281" b="9269"/>
          <a:stretch/>
        </p:blipFill>
        <p:spPr>
          <a:xfrm>
            <a:off x="375842" y="9087958"/>
            <a:ext cx="5889107" cy="3312623"/>
          </a:xfrm>
          <a:prstGeom prst="rect">
            <a:avLst/>
          </a:prstGeom>
        </p:spPr>
      </p:pic>
      <p:pic>
        <p:nvPicPr>
          <p:cNvPr id="23" name="Picture 22" descr="cid:image001.jpg@01D8A34F.561525C0">
            <a:extLst>
              <a:ext uri="{FF2B5EF4-FFF2-40B4-BE49-F238E27FC236}">
                <a16:creationId xmlns:a16="http://schemas.microsoft.com/office/drawing/2014/main" id="{ACE4A2B7-AD29-40F6-97CF-B47A8C48F199}"/>
              </a:ext>
            </a:extLst>
          </p:cNvPr>
          <p:cNvPicPr/>
          <p:nvPr/>
        </p:nvPicPr>
        <p:blipFill>
          <a:blip r:embed="rId5" r:link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0564" y="9237843"/>
            <a:ext cx="4337274" cy="28390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5238B25-DFF8-4211-8564-695B307455F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20845" y="8946116"/>
            <a:ext cx="7484023" cy="1610120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DF247FBA-E8D8-4CA1-B909-EA6B322F864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4" r="5248"/>
          <a:stretch/>
        </p:blipFill>
        <p:spPr bwMode="auto">
          <a:xfrm>
            <a:off x="14894708" y="14973184"/>
            <a:ext cx="6629130" cy="4668302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91CDECAF-AD43-4047-BB52-ACA9072238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3288" b="93699" l="10040" r="83201">
                        <a14:foregroundMark x1="10040" y1="40822" x2="10040" y2="40822"/>
                        <a14:foregroundMark x1="58748" y1="13288" x2="58748" y2="13288"/>
                        <a14:foregroundMark x1="79523" y1="61644" x2="79523" y2="61644"/>
                        <a14:foregroundMark x1="83300" y1="63562" x2="83300" y2="63562"/>
                        <a14:foregroundMark x1="34891" y1="88219" x2="34891" y2="88219"/>
                        <a14:foregroundMark x1="30119" y1="93699" x2="30119" y2="93699"/>
                      </a14:backgroundRemoval>
                    </a14:imgEffect>
                  </a14:imgLayer>
                </a14:imgProps>
              </a:ext>
            </a:extLst>
          </a:blip>
          <a:srcRect l="6497" t="8014" r="14311" b="4070"/>
          <a:stretch/>
        </p:blipFill>
        <p:spPr>
          <a:xfrm rot="339716">
            <a:off x="318174" y="21173237"/>
            <a:ext cx="3766461" cy="3034255"/>
          </a:xfrm>
          <a:prstGeom prst="rect">
            <a:avLst/>
          </a:prstGeom>
        </p:spPr>
      </p:pic>
      <p:pic>
        <p:nvPicPr>
          <p:cNvPr id="29" name="Picture 2">
            <a:extLst>
              <a:ext uri="{FF2B5EF4-FFF2-40B4-BE49-F238E27FC236}">
                <a16:creationId xmlns:a16="http://schemas.microsoft.com/office/drawing/2014/main" id="{7E693DC1-60FE-4D71-A59C-8810D136EE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38" b="3076"/>
          <a:stretch>
            <a:fillRect/>
          </a:stretch>
        </p:blipFill>
        <p:spPr bwMode="auto">
          <a:xfrm>
            <a:off x="18213399" y="21219317"/>
            <a:ext cx="3298152" cy="2286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ADAD74B-552F-43F9-AE1B-A54788F991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486470" y="24376642"/>
            <a:ext cx="4374516" cy="3629464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8CE4D1A-1E47-4E4F-960D-1504F359272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894993" y="24707071"/>
            <a:ext cx="3885781" cy="2836689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FF201B6B-18D1-4A4E-B7BE-F988CBBDD343}"/>
              </a:ext>
            </a:extLst>
          </p:cNvPr>
          <p:cNvSpPr txBox="1"/>
          <p:nvPr/>
        </p:nvSpPr>
        <p:spPr>
          <a:xfrm>
            <a:off x="7115964" y="24528555"/>
            <a:ext cx="17852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Aperture efficiency ~ 55-60%</a:t>
            </a:r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94C3B533-40FD-4555-8EE9-6A62A22F3461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5954" b="97429" l="6563" r="98999">
                        <a14:foregroundMark x1="8120" y1="21651" x2="8120" y2="21651"/>
                        <a14:foregroundMark x1="6785" y1="20839" x2="6785" y2="20839"/>
                        <a14:foregroundMark x1="76085" y1="5954" x2="76085" y2="5954"/>
                        <a14:foregroundMark x1="94105" y1="75778" x2="94105" y2="75778"/>
                        <a14:foregroundMark x1="99110" y1="77402" x2="99110" y2="77402"/>
                        <a14:foregroundMark x1="26474" y1="93369" x2="26474" y2="93369"/>
                        <a14:foregroundMark x1="40823" y1="93369" x2="40823" y2="93369"/>
                        <a14:foregroundMark x1="44605" y1="92422" x2="44605" y2="92422"/>
                        <a14:foregroundMark x1="50834" y1="90663" x2="50834" y2="90663"/>
                        <a14:foregroundMark x1="57508" y1="88904" x2="57508" y2="88904"/>
                        <a14:foregroundMark x1="61735" y1="87821" x2="61735" y2="87821"/>
                        <a14:foregroundMark x1="60512" y1="88227" x2="60512" y2="88227"/>
                        <a14:foregroundMark x1="60623" y1="88363" x2="60623" y2="88363"/>
                        <a14:foregroundMark x1="72525" y1="84844" x2="72525" y2="84844"/>
                        <a14:foregroundMark x1="69522" y1="85656" x2="69522" y2="85656"/>
                        <a14:foregroundMark x1="64739" y1="86874" x2="64739" y2="86874"/>
                        <a14:foregroundMark x1="75528" y1="84032" x2="75528" y2="84032"/>
                        <a14:foregroundMark x1="80200" y1="82950" x2="80200" y2="82950"/>
                        <a14:foregroundMark x1="76085" y1="83897" x2="76085" y2="83897"/>
                        <a14:foregroundMark x1="80311" y1="82950" x2="80311" y2="82950"/>
                        <a14:foregroundMark x1="89321" y1="80785" x2="89321" y2="80785"/>
                        <a14:foregroundMark x1="90211" y1="80379" x2="90211" y2="80379"/>
                        <a14:foregroundMark x1="98776" y1="77267" x2="98776" y2="77267"/>
                        <a14:foregroundMark x1="22136" y1="97429" x2="22136" y2="97429"/>
                        <a14:foregroundMark x1="33370" y1="95129" x2="33370" y2="95129"/>
                      </a14:backgroundRemoval>
                    </a14:imgEffect>
                  </a14:imgLayer>
                </a14:imgProps>
              </a:ext>
            </a:extLst>
          </a:blip>
          <a:srcRect l="5581" b="1629"/>
          <a:stretch/>
        </p:blipFill>
        <p:spPr>
          <a:xfrm rot="21055993">
            <a:off x="3528512" y="21039496"/>
            <a:ext cx="3404457" cy="2915658"/>
          </a:xfrm>
          <a:prstGeom prst="rect">
            <a:avLst/>
          </a:prstGeom>
        </p:spPr>
      </p:pic>
      <p:pic>
        <p:nvPicPr>
          <p:cNvPr id="1026" name="Picture 1">
            <a:extLst>
              <a:ext uri="{FF2B5EF4-FFF2-40B4-BE49-F238E27FC236}">
                <a16:creationId xmlns:a16="http://schemas.microsoft.com/office/drawing/2014/main" id="{E54A6687-21D1-404B-8DD6-F149F50E7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28" t="1799"/>
          <a:stretch>
            <a:fillRect/>
          </a:stretch>
        </p:blipFill>
        <p:spPr bwMode="auto">
          <a:xfrm>
            <a:off x="11013662" y="24920947"/>
            <a:ext cx="3124200" cy="2425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068A7B7-B6A2-4A3A-A648-D7C985C01E00}"/>
              </a:ext>
            </a:extLst>
          </p:cNvPr>
          <p:cNvSpPr txBox="1"/>
          <p:nvPr/>
        </p:nvSpPr>
        <p:spPr>
          <a:xfrm>
            <a:off x="2885192" y="20523303"/>
            <a:ext cx="55713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Team: Nacer Chahat, Adrian Tang, Goutam Chattopadhyay</a:t>
            </a:r>
          </a:p>
        </p:txBody>
      </p:sp>
      <p:pic>
        <p:nvPicPr>
          <p:cNvPr id="1027" name="Picture 1">
            <a:extLst>
              <a:ext uri="{FF2B5EF4-FFF2-40B4-BE49-F238E27FC236}">
                <a16:creationId xmlns:a16="http://schemas.microsoft.com/office/drawing/2014/main" id="{8B75F6EE-6899-43E8-9147-3DB883E975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50740" y="24079160"/>
            <a:ext cx="4571273" cy="376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9213E202-BA7F-4CD1-A6BB-87E3F021A9DB}"/>
              </a:ext>
            </a:extLst>
          </p:cNvPr>
          <p:cNvSpPr txBox="1"/>
          <p:nvPr/>
        </p:nvSpPr>
        <p:spPr>
          <a:xfrm>
            <a:off x="14434161" y="20519300"/>
            <a:ext cx="4386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Team: Paolo Focardi, Robert M. Beauchamp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FFBB800B-C5BE-4BD3-B9AE-6A53A70722A7}"/>
              </a:ext>
            </a:extLst>
          </p:cNvPr>
          <p:cNvGrpSpPr/>
          <p:nvPr/>
        </p:nvGrpSpPr>
        <p:grpSpPr>
          <a:xfrm>
            <a:off x="11199923" y="21016133"/>
            <a:ext cx="1875865" cy="1780032"/>
            <a:chOff x="11147645" y="21199197"/>
            <a:chExt cx="1875865" cy="178003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45E4A330-0E7A-4235-87E2-5CAAEA32CC01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>
              <a:off x="11147645" y="21199197"/>
              <a:ext cx="1755648" cy="1780032"/>
            </a:xfrm>
            <a:prstGeom prst="rect">
              <a:avLst/>
            </a:prstGeom>
          </p:spPr>
        </p:pic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E99F505E-5E74-41E1-81BA-ED017B35186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624540" y="22574250"/>
              <a:ext cx="398970" cy="13335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85D54D3D-E97F-4B57-B591-138A17DAAB81}"/>
                </a:ext>
              </a:extLst>
            </p:cNvPr>
            <p:cNvCxnSpPr>
              <a:cxnSpLocks/>
            </p:cNvCxnSpPr>
            <p:nvPr/>
          </p:nvCxnSpPr>
          <p:spPr>
            <a:xfrm>
              <a:off x="12413880" y="21320666"/>
              <a:ext cx="609630" cy="19524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29" name="Picture 42">
            <a:extLst>
              <a:ext uri="{FF2B5EF4-FFF2-40B4-BE49-F238E27FC236}">
                <a16:creationId xmlns:a16="http://schemas.microsoft.com/office/drawing/2014/main" id="{1819BDA2-90EF-4E7F-84CF-3120BF8FA6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2679" y="21226669"/>
            <a:ext cx="1758950" cy="175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:a16="http://schemas.microsoft.com/office/drawing/2014/main" id="{B62EB74E-1A2D-4785-9C17-A8816D22702E}"/>
              </a:ext>
            </a:extLst>
          </p:cNvPr>
          <p:cNvSpPr txBox="1"/>
          <p:nvPr/>
        </p:nvSpPr>
        <p:spPr>
          <a:xfrm>
            <a:off x="11039700" y="23007731"/>
            <a:ext cx="52269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 Mothership (</a:t>
            </a:r>
            <a:r>
              <a:rPr lang="en-US" dirty="0" err="1"/>
              <a:t>Smallsat</a:t>
            </a:r>
            <a:r>
              <a:rPr lang="en-US" dirty="0"/>
              <a:t> with deployable </a:t>
            </a:r>
            <a:r>
              <a:rPr lang="en-US" dirty="0" err="1"/>
              <a:t>yagi</a:t>
            </a:r>
            <a:r>
              <a:rPr lang="en-US" dirty="0"/>
              <a:t> antenna)</a:t>
            </a:r>
          </a:p>
          <a:p>
            <a:r>
              <a:rPr lang="en-US" dirty="0"/>
              <a:t>N = 10 </a:t>
            </a:r>
            <a:r>
              <a:rPr lang="en-US" dirty="0" err="1"/>
              <a:t>Daughterships</a:t>
            </a:r>
            <a:r>
              <a:rPr lang="en-US" dirty="0"/>
              <a:t> (</a:t>
            </a:r>
            <a:r>
              <a:rPr lang="en-US" dirty="0" err="1"/>
              <a:t>Smallsat</a:t>
            </a:r>
            <a:r>
              <a:rPr lang="en-US" dirty="0"/>
              <a:t>/</a:t>
            </a:r>
            <a:r>
              <a:rPr lang="en-US" dirty="0" err="1"/>
              <a:t>Cubesat</a:t>
            </a:r>
            <a:r>
              <a:rPr lang="en-US" dirty="0"/>
              <a:t> with deployable UHF and VHF crossed dipole)</a:t>
            </a:r>
          </a:p>
        </p:txBody>
      </p:sp>
      <p:graphicFrame>
        <p:nvGraphicFramePr>
          <p:cNvPr id="52" name="Table 51">
            <a:extLst>
              <a:ext uri="{FF2B5EF4-FFF2-40B4-BE49-F238E27FC236}">
                <a16:creationId xmlns:a16="http://schemas.microsoft.com/office/drawing/2014/main" id="{C3D9FD27-C812-4C1E-8421-E1B074B2CC3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53469753"/>
              </p:ext>
            </p:extLst>
          </p:nvPr>
        </p:nvGraphicFramePr>
        <p:xfrm>
          <a:off x="14178654" y="24853237"/>
          <a:ext cx="2931478" cy="292225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218938">
                  <a:extLst>
                    <a:ext uri="{9D8B030D-6E8A-4147-A177-3AD203B41FA5}">
                      <a16:colId xmlns:a16="http://schemas.microsoft.com/office/drawing/2014/main" val="689440519"/>
                    </a:ext>
                  </a:extLst>
                </a:gridCol>
                <a:gridCol w="889000">
                  <a:extLst>
                    <a:ext uri="{9D8B030D-6E8A-4147-A177-3AD203B41FA5}">
                      <a16:colId xmlns:a16="http://schemas.microsoft.com/office/drawing/2014/main" val="293420472"/>
                    </a:ext>
                  </a:extLst>
                </a:gridCol>
                <a:gridCol w="823540">
                  <a:extLst>
                    <a:ext uri="{9D8B030D-6E8A-4147-A177-3AD203B41FA5}">
                      <a16:colId xmlns:a16="http://schemas.microsoft.com/office/drawing/2014/main" val="4129080993"/>
                    </a:ext>
                  </a:extLst>
                </a:gridCol>
              </a:tblGrid>
              <a:tr h="36958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Performance Metric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Circuit 1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Circuit 2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1523345614"/>
                  </a:ext>
                </a:extLst>
              </a:tr>
              <a:tr h="5435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I/P port S11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-15.8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-16.2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164019926"/>
                  </a:ext>
                </a:extLst>
              </a:tr>
              <a:tr h="5435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O/P port S22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-5.86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-5.97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16241525"/>
                  </a:ext>
                </a:extLst>
              </a:tr>
              <a:tr h="369584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O/P port S33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-6.1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-6.1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75089351"/>
                  </a:ext>
                </a:extLst>
              </a:tr>
              <a:tr h="543540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Magnitude Imbalance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0.18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0.15 dB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65167657"/>
                  </a:ext>
                </a:extLst>
              </a:tr>
              <a:tr h="464851"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Phase Imbalance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>
                          <a:effectLst/>
                          <a:latin typeface="+mn-lt"/>
                        </a:rPr>
                        <a:t>185°</a:t>
                      </a:r>
                      <a:endParaRPr lang="en-US" sz="1500" b="0" spc="-5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indent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82880" algn="l"/>
                        </a:tabLst>
                      </a:pPr>
                      <a:r>
                        <a:rPr lang="en-US" sz="1500" b="0" spc="-5" dirty="0">
                          <a:effectLst/>
                          <a:latin typeface="+mn-lt"/>
                        </a:rPr>
                        <a:t>184.65°</a:t>
                      </a:r>
                      <a:endParaRPr lang="en-US" sz="1500" b="0" spc="-5" dirty="0">
                        <a:effectLst/>
                        <a:latin typeface="+mn-lt"/>
                        <a:ea typeface="MS Mincho" panose="02020609040205080304" pitchFamily="49" charset="-128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00466181"/>
                  </a:ext>
                </a:extLst>
              </a:tr>
            </a:tbl>
          </a:graphicData>
        </a:graphic>
      </p:graphicFrame>
      <p:sp>
        <p:nvSpPr>
          <p:cNvPr id="58" name="TextBox 57">
            <a:extLst>
              <a:ext uri="{FF2B5EF4-FFF2-40B4-BE49-F238E27FC236}">
                <a16:creationId xmlns:a16="http://schemas.microsoft.com/office/drawing/2014/main" id="{9EF78E14-73F3-4570-9DF1-5F1250DADB0D}"/>
              </a:ext>
            </a:extLst>
          </p:cNvPr>
          <p:cNvSpPr txBox="1"/>
          <p:nvPr/>
        </p:nvSpPr>
        <p:spPr>
          <a:xfrm>
            <a:off x="12569412" y="8426755"/>
            <a:ext cx="81874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Team: Nacer Chahat, Polly Estabrook, Mike Meacham, Kevin </a:t>
            </a:r>
            <a:r>
              <a:rPr lang="en-US" dirty="0" err="1"/>
              <a:t>Barltop</a:t>
            </a:r>
            <a:r>
              <a:rPr lang="en-US" dirty="0"/>
              <a:t>, Stephen Aldama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6D84223-4CDA-48E6-A862-0C81A9FDFAFE}"/>
              </a:ext>
            </a:extLst>
          </p:cNvPr>
          <p:cNvSpPr txBox="1"/>
          <p:nvPr/>
        </p:nvSpPr>
        <p:spPr>
          <a:xfrm>
            <a:off x="1819658" y="8407748"/>
            <a:ext cx="70728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Team: Saptarshi Bandyopadhyay, Ashish Goel, Nacer Chahat, Manan Arya, Paul Goldsmith, Joseph Lazio, Dario Pisanti, Ben Byron</a:t>
            </a:r>
          </a:p>
        </p:txBody>
      </p:sp>
      <p:pic>
        <p:nvPicPr>
          <p:cNvPr id="61" name="Picture 60">
            <a:extLst>
              <a:ext uri="{FF2B5EF4-FFF2-40B4-BE49-F238E27FC236}">
                <a16:creationId xmlns:a16="http://schemas.microsoft.com/office/drawing/2014/main" id="{351077D0-8A81-493D-A936-4E52AED2E610}"/>
              </a:ext>
            </a:extLst>
          </p:cNvPr>
          <p:cNvPicPr>
            <a:picLocks noChangeAspect="1"/>
          </p:cNvPicPr>
          <p:nvPr/>
        </p:nvPicPr>
        <p:blipFill rotWithShape="1">
          <a:blip r:embed="rId20"/>
          <a:srcRect t="2284" r="49605"/>
          <a:stretch/>
        </p:blipFill>
        <p:spPr>
          <a:xfrm rot="16200000">
            <a:off x="868115" y="24298323"/>
            <a:ext cx="1141346" cy="1804137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43A7297B-360D-485E-92B1-910B80DB540F}"/>
              </a:ext>
            </a:extLst>
          </p:cNvPr>
          <p:cNvPicPr>
            <a:picLocks noChangeAspect="1"/>
          </p:cNvPicPr>
          <p:nvPr/>
        </p:nvPicPr>
        <p:blipFill rotWithShape="1">
          <a:blip r:embed="rId21"/>
          <a:srcRect t="1505" r="49259"/>
          <a:stretch/>
        </p:blipFill>
        <p:spPr>
          <a:xfrm rot="16200000">
            <a:off x="880601" y="25718390"/>
            <a:ext cx="1131447" cy="1801368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D8B3FB98-51C7-4D84-A8E1-8467744FE246}"/>
              </a:ext>
            </a:extLst>
          </p:cNvPr>
          <p:cNvGrpSpPr/>
          <p:nvPr/>
        </p:nvGrpSpPr>
        <p:grpSpPr>
          <a:xfrm>
            <a:off x="13913321" y="11350078"/>
            <a:ext cx="7647813" cy="3814032"/>
            <a:chOff x="13913321" y="10579608"/>
            <a:chExt cx="7647813" cy="3814032"/>
          </a:xfrm>
        </p:grpSpPr>
        <p:pic>
          <p:nvPicPr>
            <p:cNvPr id="63" name="Picture 62">
              <a:extLst>
                <a:ext uri="{FF2B5EF4-FFF2-40B4-BE49-F238E27FC236}">
                  <a16:creationId xmlns:a16="http://schemas.microsoft.com/office/drawing/2014/main" id="{DC418FFF-BEFD-4CFF-A6EF-ACCF90CCCED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728" t="10003" r="13577" b="4542"/>
            <a:stretch/>
          </p:blipFill>
          <p:spPr>
            <a:xfrm>
              <a:off x="13913321" y="10990141"/>
              <a:ext cx="4092902" cy="3403499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528F322A-6C89-43A8-9083-513BB599CF0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3"/>
            <a:srcRect l="21057" t="5254"/>
            <a:stretch/>
          </p:blipFill>
          <p:spPr>
            <a:xfrm>
              <a:off x="15386885" y="10579608"/>
              <a:ext cx="1687406" cy="1484126"/>
            </a:xfrm>
            <a:prstGeom prst="rect">
              <a:avLst/>
            </a:prstGeom>
          </p:spPr>
        </p:pic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7C87BB71-CE31-4480-A294-1BD772EF35B8}"/>
                </a:ext>
              </a:extLst>
            </p:cNvPr>
            <p:cNvGrpSpPr/>
            <p:nvPr/>
          </p:nvGrpSpPr>
          <p:grpSpPr>
            <a:xfrm>
              <a:off x="18096707" y="11048966"/>
              <a:ext cx="3464427" cy="2967790"/>
              <a:chOff x="4187222" y="1620641"/>
              <a:chExt cx="3464427" cy="2967790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9F5F4A64-F3D2-458F-8B13-B7DD92BFB610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/>
              <a:srcRect t="5751" b="5168"/>
              <a:stretch/>
            </p:blipFill>
            <p:spPr>
              <a:xfrm>
                <a:off x="4187222" y="1620641"/>
                <a:ext cx="3427131" cy="2967790"/>
              </a:xfrm>
              <a:prstGeom prst="rect">
                <a:avLst/>
              </a:prstGeom>
            </p:spPr>
          </p:pic>
          <p:sp>
            <p:nvSpPr>
              <p:cNvPr id="75" name="Rectangle: Rounded Corners 74">
                <a:extLst>
                  <a:ext uri="{FF2B5EF4-FFF2-40B4-BE49-F238E27FC236}">
                    <a16:creationId xmlns:a16="http://schemas.microsoft.com/office/drawing/2014/main" id="{0D229346-A94E-42DA-B4AC-26583A2B01E6}"/>
                  </a:ext>
                </a:extLst>
              </p:cNvPr>
              <p:cNvSpPr/>
              <p:nvPr/>
            </p:nvSpPr>
            <p:spPr>
              <a:xfrm>
                <a:off x="4625563" y="1761274"/>
                <a:ext cx="1155069" cy="268941"/>
              </a:xfrm>
              <a:prstGeom prst="roundRect">
                <a:avLst/>
              </a:prstGeom>
              <a:noFill/>
              <a:ln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TextBox 75">
                <a:extLst>
                  <a:ext uri="{FF2B5EF4-FFF2-40B4-BE49-F238E27FC236}">
                    <a16:creationId xmlns:a16="http://schemas.microsoft.com/office/drawing/2014/main" id="{340005E9-EBB6-485C-B16E-7905E0BB6D34}"/>
                  </a:ext>
                </a:extLst>
              </p:cNvPr>
              <p:cNvSpPr txBox="1"/>
              <p:nvPr/>
            </p:nvSpPr>
            <p:spPr>
              <a:xfrm>
                <a:off x="5944707" y="1678803"/>
                <a:ext cx="170694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600" dirty="0"/>
                  <a:t>Breakdown power</a:t>
                </a:r>
              </a:p>
            </p:txBody>
          </p:sp>
          <p:cxnSp>
            <p:nvCxnSpPr>
              <p:cNvPr id="77" name="Straight Arrow Connector 76">
                <a:extLst>
                  <a:ext uri="{FF2B5EF4-FFF2-40B4-BE49-F238E27FC236}">
                    <a16:creationId xmlns:a16="http://schemas.microsoft.com/office/drawing/2014/main" id="{9C156427-B6CF-49CC-B2C2-D38E72EF8C4D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5780632" y="1878391"/>
                <a:ext cx="260735" cy="0"/>
              </a:xfrm>
              <a:prstGeom prst="straightConnector1">
                <a:avLst/>
              </a:prstGeom>
              <a:ln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669FE764-D2A5-4441-9B09-3C77915E2E73}"/>
              </a:ext>
            </a:extLst>
          </p:cNvPr>
          <p:cNvPicPr>
            <a:picLocks noChangeAspect="1"/>
          </p:cNvPicPr>
          <p:nvPr/>
        </p:nvPicPr>
        <p:blipFill>
          <a:blip r:embed="rId2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1285322" y="12409078"/>
            <a:ext cx="2423524" cy="246553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1C4EB164-0F78-4186-88CC-53F09BDE16D0}"/>
              </a:ext>
            </a:extLst>
          </p:cNvPr>
          <p:cNvPicPr>
            <a:picLocks noChangeAspect="1"/>
          </p:cNvPicPr>
          <p:nvPr/>
        </p:nvPicPr>
        <p:blipFill rotWithShape="1">
          <a:blip r:embed="rId26"/>
          <a:srcRect l="22420"/>
          <a:stretch/>
        </p:blipFill>
        <p:spPr>
          <a:xfrm>
            <a:off x="11211881" y="9021233"/>
            <a:ext cx="2958156" cy="2854166"/>
          </a:xfrm>
          <a:prstGeom prst="rect">
            <a:avLst/>
          </a:prstGeom>
        </p:spPr>
      </p:pic>
      <p:pic>
        <p:nvPicPr>
          <p:cNvPr id="82" name="Picture 81">
            <a:extLst>
              <a:ext uri="{FF2B5EF4-FFF2-40B4-BE49-F238E27FC236}">
                <a16:creationId xmlns:a16="http://schemas.microsoft.com/office/drawing/2014/main" id="{F0D17CCC-BDBD-4747-B038-E8E3F3E9FCA4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1820" t="9080" r="52312" b="65497"/>
          <a:stretch/>
        </p:blipFill>
        <p:spPr>
          <a:xfrm>
            <a:off x="11118415" y="15639622"/>
            <a:ext cx="3295766" cy="1850178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4A4C37C3-F7FC-4FF6-96E2-C4E7D1B9E870}"/>
              </a:ext>
            </a:extLst>
          </p:cNvPr>
          <p:cNvPicPr>
            <a:picLocks noChangeAspect="1"/>
          </p:cNvPicPr>
          <p:nvPr/>
        </p:nvPicPr>
        <p:blipFill rotWithShape="1">
          <a:blip r:embed="rId27"/>
          <a:srcRect l="51312" t="9080" r="2840" b="65497"/>
          <a:stretch/>
        </p:blipFill>
        <p:spPr>
          <a:xfrm>
            <a:off x="11112906" y="17690631"/>
            <a:ext cx="3453840" cy="1939742"/>
          </a:xfrm>
          <a:prstGeom prst="rect">
            <a:avLst/>
          </a:prstGeom>
        </p:spPr>
      </p:pic>
      <p:sp>
        <p:nvSpPr>
          <p:cNvPr id="80" name="TextBox 79">
            <a:extLst>
              <a:ext uri="{FF2B5EF4-FFF2-40B4-BE49-F238E27FC236}">
                <a16:creationId xmlns:a16="http://schemas.microsoft.com/office/drawing/2014/main" id="{CEB9316F-0206-4558-BBC5-B817C4C7F5C5}"/>
              </a:ext>
            </a:extLst>
          </p:cNvPr>
          <p:cNvSpPr txBox="1"/>
          <p:nvPr/>
        </p:nvSpPr>
        <p:spPr>
          <a:xfrm>
            <a:off x="11276813" y="15468669"/>
            <a:ext cx="325383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Coverage hours in 1 Europa Day (</a:t>
            </a:r>
            <a:r>
              <a:rPr lang="en-US" sz="1600" dirty="0" err="1"/>
              <a:t>hrs</a:t>
            </a:r>
            <a:r>
              <a:rPr lang="en-US" sz="1600" dirty="0"/>
              <a:t>)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A217F9ED-17BD-4BAA-97EF-61343B02C9E4}"/>
              </a:ext>
            </a:extLst>
          </p:cNvPr>
          <p:cNvSpPr txBox="1"/>
          <p:nvPr/>
        </p:nvSpPr>
        <p:spPr>
          <a:xfrm>
            <a:off x="11342992" y="17452245"/>
            <a:ext cx="301460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Data volume in 1 Europa Day (</a:t>
            </a:r>
            <a:r>
              <a:rPr lang="en-US" sz="1600" dirty="0" err="1"/>
              <a:t>hrs</a:t>
            </a:r>
            <a:r>
              <a:rPr lang="en-US" sz="1600" dirty="0"/>
              <a:t>)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B710C284-5024-467D-B249-3999DC33BBC8}"/>
              </a:ext>
            </a:extLst>
          </p:cNvPr>
          <p:cNvSpPr txBox="1"/>
          <p:nvPr/>
        </p:nvSpPr>
        <p:spPr>
          <a:xfrm>
            <a:off x="11850005" y="14861722"/>
            <a:ext cx="125675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DDL Strategy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87D62047-7638-438E-AFFE-45FC99B21E48}"/>
              </a:ext>
            </a:extLst>
          </p:cNvPr>
          <p:cNvSpPr txBox="1"/>
          <p:nvPr/>
        </p:nvSpPr>
        <p:spPr>
          <a:xfrm>
            <a:off x="11422725" y="11851348"/>
            <a:ext cx="241271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Secondary Comm. strategy</a:t>
            </a:r>
          </a:p>
        </p:txBody>
      </p: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9A896032-423F-46F3-A89F-C73963B18ADA}"/>
              </a:ext>
            </a:extLst>
          </p:cNvPr>
          <p:cNvCxnSpPr>
            <a:cxnSpLocks/>
          </p:cNvCxnSpPr>
          <p:nvPr/>
        </p:nvCxnSpPr>
        <p:spPr>
          <a:xfrm>
            <a:off x="11953384" y="10961385"/>
            <a:ext cx="224520" cy="34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Straight Connector 93">
            <a:extLst>
              <a:ext uri="{FF2B5EF4-FFF2-40B4-BE49-F238E27FC236}">
                <a16:creationId xmlns:a16="http://schemas.microsoft.com/office/drawing/2014/main" id="{128C2A45-26BF-43CA-9BD4-F352AA28E3D4}"/>
              </a:ext>
            </a:extLst>
          </p:cNvPr>
          <p:cNvCxnSpPr>
            <a:cxnSpLocks/>
          </p:cNvCxnSpPr>
          <p:nvPr/>
        </p:nvCxnSpPr>
        <p:spPr>
          <a:xfrm rot="-2400000">
            <a:off x="12342964" y="10953126"/>
            <a:ext cx="224520" cy="34925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F386A2F3-72AC-458C-A425-8B690C0B94DC}"/>
              </a:ext>
            </a:extLst>
          </p:cNvPr>
          <p:cNvSpPr txBox="1"/>
          <p:nvPr/>
        </p:nvSpPr>
        <p:spPr>
          <a:xfrm>
            <a:off x="11335554" y="11037851"/>
            <a:ext cx="827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Antenna 1</a:t>
            </a:r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281AEEC3-0C0C-4A3E-9D58-89CA2890060F}"/>
              </a:ext>
            </a:extLst>
          </p:cNvPr>
          <p:cNvSpPr txBox="1"/>
          <p:nvPr/>
        </p:nvSpPr>
        <p:spPr>
          <a:xfrm>
            <a:off x="12426026" y="10631195"/>
            <a:ext cx="8275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solidFill>
                  <a:schemeClr val="bg1"/>
                </a:solidFill>
              </a:rPr>
              <a:t>Antenna 2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86D7D974-737F-4304-9E0E-32C5C798A293}"/>
              </a:ext>
            </a:extLst>
          </p:cNvPr>
          <p:cNvSpPr txBox="1"/>
          <p:nvPr/>
        </p:nvSpPr>
        <p:spPr>
          <a:xfrm>
            <a:off x="14085596" y="10460849"/>
            <a:ext cx="75732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8 × 1 Fan beam Array (Patch excited cup antenna)</a:t>
            </a:r>
          </a:p>
          <a:p>
            <a:pPr algn="ctr"/>
            <a:r>
              <a:rPr lang="en-US" dirty="0"/>
              <a:t>RHCP, Dual band, 100 W power, </a:t>
            </a:r>
            <a:r>
              <a:rPr lang="el-GR" dirty="0"/>
              <a:t>-70° ≤ θ ≤ 70°</a:t>
            </a:r>
            <a:r>
              <a:rPr lang="en-US" dirty="0"/>
              <a:t>, -5° ≤ φ ≤ 5° beam coverage, </a:t>
            </a:r>
          </a:p>
          <a:p>
            <a:pPr algn="ctr"/>
            <a:r>
              <a:rPr lang="en-US" dirty="0"/>
              <a:t>-170 °C to +130 °C temperature variation, Radiation environment</a:t>
            </a:r>
            <a:endParaRPr lang="el-GR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5840F2F6-C0BA-4504-93F3-1223E0768AC1}"/>
              </a:ext>
            </a:extLst>
          </p:cNvPr>
          <p:cNvSpPr txBox="1"/>
          <p:nvPr/>
        </p:nvSpPr>
        <p:spPr>
          <a:xfrm>
            <a:off x="15502265" y="18746417"/>
            <a:ext cx="288315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Data rates for secondary communication at different latitudes on Europa Surface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C684124E-EC36-4DE9-8F9D-559EB2F54818}"/>
              </a:ext>
            </a:extLst>
          </p:cNvPr>
          <p:cNvSpPr txBox="1"/>
          <p:nvPr/>
        </p:nvSpPr>
        <p:spPr>
          <a:xfrm>
            <a:off x="14371130" y="24514683"/>
            <a:ext cx="266464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Balun</a:t>
            </a:r>
            <a:r>
              <a:rPr lang="en-US" sz="1600" dirty="0"/>
              <a:t> Measured Performance</a:t>
            </a:r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84C93098-0B07-4194-A73E-E3A10E45108D}"/>
              </a:ext>
            </a:extLst>
          </p:cNvPr>
          <p:cNvSpPr txBox="1"/>
          <p:nvPr/>
        </p:nvSpPr>
        <p:spPr>
          <a:xfrm>
            <a:off x="18222564" y="23516700"/>
            <a:ext cx="3335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Measurement in MESA outdoor range</a:t>
            </a:r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0005A067-87A0-4F8D-99DA-4E529A9749F5}"/>
              </a:ext>
            </a:extLst>
          </p:cNvPr>
          <p:cNvSpPr txBox="1"/>
          <p:nvPr/>
        </p:nvSpPr>
        <p:spPr>
          <a:xfrm>
            <a:off x="11605423" y="24522765"/>
            <a:ext cx="166462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err="1"/>
              <a:t>Balun</a:t>
            </a:r>
            <a:r>
              <a:rPr lang="en-US" sz="1600" dirty="0"/>
              <a:t> Feed circuit</a:t>
            </a:r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C00EB585-B647-4F51-A9F3-D8348D4528C4}"/>
              </a:ext>
            </a:extLst>
          </p:cNvPr>
          <p:cNvSpPr txBox="1"/>
          <p:nvPr/>
        </p:nvSpPr>
        <p:spPr>
          <a:xfrm>
            <a:off x="495486" y="27415585"/>
            <a:ext cx="2322861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50" dirty="0"/>
              <a:t>Electric Field Distribution in lower and upper layer</a:t>
            </a:r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A855661C-9FA7-440A-87AA-EF00CF2FEF90}"/>
              </a:ext>
            </a:extLst>
          </p:cNvPr>
          <p:cNvSpPr txBox="1"/>
          <p:nvPr/>
        </p:nvSpPr>
        <p:spPr>
          <a:xfrm>
            <a:off x="1481589" y="24007348"/>
            <a:ext cx="243105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dirty="0" err="1"/>
              <a:t>Metasurface</a:t>
            </a:r>
            <a:r>
              <a:rPr lang="en-US" sz="1550" dirty="0"/>
              <a:t> Radiating layer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CB76698A-B824-4751-9C10-E4711AB0E071}"/>
              </a:ext>
            </a:extLst>
          </p:cNvPr>
          <p:cNvSpPr txBox="1"/>
          <p:nvPr/>
        </p:nvSpPr>
        <p:spPr>
          <a:xfrm>
            <a:off x="4448624" y="24007207"/>
            <a:ext cx="2414700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550" dirty="0"/>
              <a:t>Feed horn and coupling slot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5164BFC9-BA2E-46D5-8BAA-90CA854561D5}"/>
              </a:ext>
            </a:extLst>
          </p:cNvPr>
          <p:cNvSpPr txBox="1"/>
          <p:nvPr/>
        </p:nvSpPr>
        <p:spPr>
          <a:xfrm>
            <a:off x="7167929" y="12083664"/>
            <a:ext cx="3051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RF Model inside Lunar Crater </a:t>
            </a:r>
          </a:p>
        </p:txBody>
      </p:sp>
      <p:pic>
        <p:nvPicPr>
          <p:cNvPr id="108" name="Picture 107">
            <a:extLst>
              <a:ext uri="{FF2B5EF4-FFF2-40B4-BE49-F238E27FC236}">
                <a16:creationId xmlns:a16="http://schemas.microsoft.com/office/drawing/2014/main" id="{DC6625FF-D407-4D6D-800E-2AF2BC02B743}"/>
              </a:ext>
            </a:extLst>
          </p:cNvPr>
          <p:cNvPicPr>
            <a:picLocks noChangeAspect="1"/>
          </p:cNvPicPr>
          <p:nvPr/>
        </p:nvPicPr>
        <p:blipFill>
          <a:blip r:embed="rId28"/>
          <a:stretch>
            <a:fillRect/>
          </a:stretch>
        </p:blipFill>
        <p:spPr>
          <a:xfrm>
            <a:off x="822523" y="16621139"/>
            <a:ext cx="1926920" cy="2557090"/>
          </a:xfrm>
          <a:prstGeom prst="rect">
            <a:avLst/>
          </a:prstGeom>
        </p:spPr>
      </p:pic>
      <p:grpSp>
        <p:nvGrpSpPr>
          <p:cNvPr id="109" name="Group 108">
            <a:extLst>
              <a:ext uri="{FF2B5EF4-FFF2-40B4-BE49-F238E27FC236}">
                <a16:creationId xmlns:a16="http://schemas.microsoft.com/office/drawing/2014/main" id="{E70D3317-234F-4CF7-AD5C-6AC0C4F472F7}"/>
              </a:ext>
            </a:extLst>
          </p:cNvPr>
          <p:cNvGrpSpPr/>
          <p:nvPr/>
        </p:nvGrpSpPr>
        <p:grpSpPr>
          <a:xfrm>
            <a:off x="366173" y="12686913"/>
            <a:ext cx="2982252" cy="2518940"/>
            <a:chOff x="3367122" y="1802599"/>
            <a:chExt cx="2982252" cy="2518940"/>
          </a:xfrm>
        </p:grpSpPr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74D40AC7-3D34-41B2-9F12-6BAD657B8F10}"/>
                </a:ext>
              </a:extLst>
            </p:cNvPr>
            <p:cNvGrpSpPr/>
            <p:nvPr/>
          </p:nvGrpSpPr>
          <p:grpSpPr>
            <a:xfrm>
              <a:off x="3367122" y="1976072"/>
              <a:ext cx="2875844" cy="2345467"/>
              <a:chOff x="4295367" y="2018073"/>
              <a:chExt cx="2875844" cy="2345467"/>
            </a:xfrm>
          </p:grpSpPr>
          <p:grpSp>
            <p:nvGrpSpPr>
              <p:cNvPr id="112" name="Group 111">
                <a:extLst>
                  <a:ext uri="{FF2B5EF4-FFF2-40B4-BE49-F238E27FC236}">
                    <a16:creationId xmlns:a16="http://schemas.microsoft.com/office/drawing/2014/main" id="{14D55312-35CD-42C8-99D0-828D3E6298E9}"/>
                  </a:ext>
                </a:extLst>
              </p:cNvPr>
              <p:cNvGrpSpPr/>
              <p:nvPr/>
            </p:nvGrpSpPr>
            <p:grpSpPr>
              <a:xfrm>
                <a:off x="4295367" y="2018073"/>
                <a:ext cx="2875844" cy="2270348"/>
                <a:chOff x="3776663" y="1867305"/>
                <a:chExt cx="2875844" cy="2270348"/>
              </a:xfrm>
            </p:grpSpPr>
            <p:pic>
              <p:nvPicPr>
                <p:cNvPr id="116" name="Picture 115">
                  <a:extLst>
                    <a:ext uri="{FF2B5EF4-FFF2-40B4-BE49-F238E27FC236}">
                      <a16:creationId xmlns:a16="http://schemas.microsoft.com/office/drawing/2014/main" id="{BFF94F65-A047-45AD-9357-902A6AA1735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29"/>
                <a:srcRect t="1" b="11235"/>
                <a:stretch/>
              </p:blipFill>
              <p:spPr>
                <a:xfrm>
                  <a:off x="3776663" y="1867305"/>
                  <a:ext cx="2772080" cy="2270348"/>
                </a:xfrm>
                <a:prstGeom prst="rect">
                  <a:avLst/>
                </a:prstGeom>
              </p:spPr>
            </p:pic>
            <p:sp>
              <p:nvSpPr>
                <p:cNvPr id="117" name="TextBox 116">
                  <a:extLst>
                    <a:ext uri="{FF2B5EF4-FFF2-40B4-BE49-F238E27FC236}">
                      <a16:creationId xmlns:a16="http://schemas.microsoft.com/office/drawing/2014/main" id="{9BC28BCB-4B0D-4500-921F-98354FDD5DEE}"/>
                    </a:ext>
                  </a:extLst>
                </p:cNvPr>
                <p:cNvSpPr txBox="1"/>
                <p:nvPr/>
              </p:nvSpPr>
              <p:spPr>
                <a:xfrm>
                  <a:off x="3965012" y="2440141"/>
                  <a:ext cx="684803" cy="307777"/>
                </a:xfrm>
                <a:prstGeom prst="rect">
                  <a:avLst/>
                </a:prstGeom>
                <a:noFill/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N = 19</a:t>
                  </a:r>
                </a:p>
              </p:txBody>
            </p:sp>
            <p:sp>
              <p:nvSpPr>
                <p:cNvPr id="118" name="TextBox 117">
                  <a:extLst>
                    <a:ext uri="{FF2B5EF4-FFF2-40B4-BE49-F238E27FC236}">
                      <a16:creationId xmlns:a16="http://schemas.microsoft.com/office/drawing/2014/main" id="{A809D7C9-E37B-4E55-9766-B937E25BAB0C}"/>
                    </a:ext>
                  </a:extLst>
                </p:cNvPr>
                <p:cNvSpPr txBox="1"/>
                <p:nvPr/>
              </p:nvSpPr>
              <p:spPr>
                <a:xfrm>
                  <a:off x="6103959" y="2957575"/>
                  <a:ext cx="548548" cy="307777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none" rtlCol="0">
                  <a:spAutoFit/>
                </a:bodyPr>
                <a:lstStyle/>
                <a:p>
                  <a:r>
                    <a:rPr lang="en-US" sz="1400" dirty="0">
                      <a:solidFill>
                        <a:srgbClr val="00B050"/>
                      </a:solidFill>
                      <a:latin typeface="Times New Roman" panose="02020603050405020304" pitchFamily="18" charset="0"/>
                      <a:cs typeface="Times New Roman" panose="02020603050405020304" pitchFamily="18" charset="0"/>
                    </a:rPr>
                    <a:t>37 m</a:t>
                  </a:r>
                </a:p>
              </p:txBody>
            </p:sp>
          </p:grpSp>
          <p:cxnSp>
            <p:nvCxnSpPr>
              <p:cNvPr id="113" name="Straight Arrow Connector 112">
                <a:extLst>
                  <a:ext uri="{FF2B5EF4-FFF2-40B4-BE49-F238E27FC236}">
                    <a16:creationId xmlns:a16="http://schemas.microsoft.com/office/drawing/2014/main" id="{7C190881-BCC6-46E1-BFF9-3764B6506044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4424680" y="4236720"/>
                <a:ext cx="660400" cy="0"/>
              </a:xfrm>
              <a:prstGeom prst="straightConnector1">
                <a:avLst/>
              </a:prstGeom>
              <a:ln>
                <a:solidFill>
                  <a:srgbClr val="C54B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4" name="Straight Arrow Connector 113">
                <a:extLst>
                  <a:ext uri="{FF2B5EF4-FFF2-40B4-BE49-F238E27FC236}">
                    <a16:creationId xmlns:a16="http://schemas.microsoft.com/office/drawing/2014/main" id="{C4DADF5B-4D6D-490B-AEF2-89A80B226DE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6600" y="4231640"/>
                <a:ext cx="650240" cy="0"/>
              </a:xfrm>
              <a:prstGeom prst="straightConnector1">
                <a:avLst/>
              </a:prstGeom>
              <a:ln>
                <a:solidFill>
                  <a:srgbClr val="C54B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5" name="TextBox 114">
                <a:extLst>
                  <a:ext uri="{FF2B5EF4-FFF2-40B4-BE49-F238E27FC236}">
                    <a16:creationId xmlns:a16="http://schemas.microsoft.com/office/drawing/2014/main" id="{78CC784A-2019-47F2-9245-6EC0552FA8F5}"/>
                  </a:ext>
                </a:extLst>
              </p:cNvPr>
              <p:cNvSpPr txBox="1"/>
              <p:nvPr/>
            </p:nvSpPr>
            <p:spPr>
              <a:xfrm>
                <a:off x="5126335" y="4055763"/>
                <a:ext cx="97629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dirty="0">
                    <a:solidFill>
                      <a:srgbClr val="00B05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L = 37.5 m</a:t>
                </a:r>
              </a:p>
            </p:txBody>
          </p:sp>
        </p:grpSp>
        <p:sp>
          <p:nvSpPr>
            <p:cNvPr id="110" name="TextBox 109">
              <a:extLst>
                <a:ext uri="{FF2B5EF4-FFF2-40B4-BE49-F238E27FC236}">
                  <a16:creationId xmlns:a16="http://schemas.microsoft.com/office/drawing/2014/main" id="{3D3D5899-070F-4062-9307-3F7FF1FFAA19}"/>
                </a:ext>
              </a:extLst>
            </p:cNvPr>
            <p:cNvSpPr txBox="1"/>
            <p:nvPr/>
          </p:nvSpPr>
          <p:spPr>
            <a:xfrm>
              <a:off x="3496435" y="1802599"/>
              <a:ext cx="285293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/>
                <a:t>Feed (4.7-47 MHz)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7FDD0015-DA3A-4C30-9318-D70F59772D92}"/>
              </a:ext>
            </a:extLst>
          </p:cNvPr>
          <p:cNvGrpSpPr/>
          <p:nvPr/>
        </p:nvGrpSpPr>
        <p:grpSpPr>
          <a:xfrm>
            <a:off x="3201673" y="12847656"/>
            <a:ext cx="3704368" cy="3085612"/>
            <a:chOff x="7137400" y="12675951"/>
            <a:chExt cx="3704368" cy="3085612"/>
          </a:xfrm>
        </p:grpSpPr>
        <p:pic>
          <p:nvPicPr>
            <p:cNvPr id="120" name="Picture 119">
              <a:extLst>
                <a:ext uri="{FF2B5EF4-FFF2-40B4-BE49-F238E27FC236}">
                  <a16:creationId xmlns:a16="http://schemas.microsoft.com/office/drawing/2014/main" id="{A3B3E2ED-00E3-40BB-BF76-B3BE850B9694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/>
            <a:stretch>
              <a:fillRect/>
            </a:stretch>
          </p:blipFill>
          <p:spPr>
            <a:xfrm>
              <a:off x="7137400" y="12675951"/>
              <a:ext cx="3704368" cy="3085612"/>
            </a:xfrm>
            <a:prstGeom prst="rect">
              <a:avLst/>
            </a:prstGeom>
          </p:spPr>
        </p:pic>
        <p:pic>
          <p:nvPicPr>
            <p:cNvPr id="121" name="Picture 120">
              <a:extLst>
                <a:ext uri="{FF2B5EF4-FFF2-40B4-BE49-F238E27FC236}">
                  <a16:creationId xmlns:a16="http://schemas.microsoft.com/office/drawing/2014/main" id="{9EEDFC67-168B-4EF1-8725-14956660A71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1"/>
            <a:srcRect l="46499" t="9641" r="3374" b="5014"/>
            <a:stretch/>
          </p:blipFill>
          <p:spPr>
            <a:xfrm>
              <a:off x="9678707" y="14475502"/>
              <a:ext cx="903347" cy="845147"/>
            </a:xfrm>
            <a:prstGeom prst="rect">
              <a:avLst/>
            </a:prstGeom>
          </p:spPr>
        </p:pic>
      </p:grpSp>
      <p:pic>
        <p:nvPicPr>
          <p:cNvPr id="124" name="Picture 123">
            <a:extLst>
              <a:ext uri="{FF2B5EF4-FFF2-40B4-BE49-F238E27FC236}">
                <a16:creationId xmlns:a16="http://schemas.microsoft.com/office/drawing/2014/main" id="{8735C18F-5A8F-4711-B1E3-3D46D4EAA23A}"/>
              </a:ext>
            </a:extLst>
          </p:cNvPr>
          <p:cNvPicPr>
            <a:picLocks noChangeAspect="1"/>
          </p:cNvPicPr>
          <p:nvPr/>
        </p:nvPicPr>
        <p:blipFill>
          <a:blip r:embed="rId32"/>
          <a:stretch>
            <a:fillRect/>
          </a:stretch>
        </p:blipFill>
        <p:spPr>
          <a:xfrm>
            <a:off x="7211197" y="16579144"/>
            <a:ext cx="3598339" cy="3017520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19E78070-FC08-4798-B682-A42D53C79806}"/>
              </a:ext>
            </a:extLst>
          </p:cNvPr>
          <p:cNvSpPr txBox="1"/>
          <p:nvPr/>
        </p:nvSpPr>
        <p:spPr>
          <a:xfrm>
            <a:off x="7725047" y="16725950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47 MHz</a:t>
            </a:r>
          </a:p>
        </p:txBody>
      </p:sp>
      <p:pic>
        <p:nvPicPr>
          <p:cNvPr id="127" name="Picture 126">
            <a:extLst>
              <a:ext uri="{FF2B5EF4-FFF2-40B4-BE49-F238E27FC236}">
                <a16:creationId xmlns:a16="http://schemas.microsoft.com/office/drawing/2014/main" id="{48BA8E28-7109-4A0A-8830-8636C2B37C08}"/>
              </a:ext>
            </a:extLst>
          </p:cNvPr>
          <p:cNvPicPr>
            <a:picLocks noChangeAspect="1"/>
          </p:cNvPicPr>
          <p:nvPr/>
        </p:nvPicPr>
        <p:blipFill>
          <a:blip r:embed="rId33"/>
          <a:stretch>
            <a:fillRect/>
          </a:stretch>
        </p:blipFill>
        <p:spPr>
          <a:xfrm>
            <a:off x="3601282" y="16560001"/>
            <a:ext cx="3623762" cy="3017520"/>
          </a:xfrm>
          <a:prstGeom prst="rect">
            <a:avLst/>
          </a:prstGeom>
        </p:spPr>
      </p:pic>
      <p:sp>
        <p:nvSpPr>
          <p:cNvPr id="95" name="TextBox 94">
            <a:extLst>
              <a:ext uri="{FF2B5EF4-FFF2-40B4-BE49-F238E27FC236}">
                <a16:creationId xmlns:a16="http://schemas.microsoft.com/office/drawing/2014/main" id="{25BBA0DF-5CA5-461C-A7B2-546F3F7EE235}"/>
              </a:ext>
            </a:extLst>
          </p:cNvPr>
          <p:cNvSpPr txBox="1"/>
          <p:nvPr/>
        </p:nvSpPr>
        <p:spPr>
          <a:xfrm>
            <a:off x="4071627" y="16730376"/>
            <a:ext cx="82426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10 MHz</a:t>
            </a:r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5759142F-F4AC-4630-AFA5-E2267982CBFC}"/>
              </a:ext>
            </a:extLst>
          </p:cNvPr>
          <p:cNvSpPr txBox="1"/>
          <p:nvPr/>
        </p:nvSpPr>
        <p:spPr>
          <a:xfrm>
            <a:off x="4384822" y="16256000"/>
            <a:ext cx="610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Effect of Lunar Crater on Radiation Performance in field of view</a:t>
            </a:r>
          </a:p>
        </p:txBody>
      </p:sp>
      <p:graphicFrame>
        <p:nvGraphicFramePr>
          <p:cNvPr id="100" name="Table 99">
            <a:extLst>
              <a:ext uri="{FF2B5EF4-FFF2-40B4-BE49-F238E27FC236}">
                <a16:creationId xmlns:a16="http://schemas.microsoft.com/office/drawing/2014/main" id="{DAD54064-C815-4855-8B58-3E75D986A14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40849454"/>
              </p:ext>
            </p:extLst>
          </p:nvPr>
        </p:nvGraphicFramePr>
        <p:xfrm>
          <a:off x="6942114" y="12597549"/>
          <a:ext cx="3918205" cy="3429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28800">
                  <a:extLst>
                    <a:ext uri="{9D8B030D-6E8A-4147-A177-3AD203B41FA5}">
                      <a16:colId xmlns:a16="http://schemas.microsoft.com/office/drawing/2014/main" val="1049989289"/>
                    </a:ext>
                  </a:extLst>
                </a:gridCol>
                <a:gridCol w="1049876">
                  <a:extLst>
                    <a:ext uri="{9D8B030D-6E8A-4147-A177-3AD203B41FA5}">
                      <a16:colId xmlns:a16="http://schemas.microsoft.com/office/drawing/2014/main" val="3761572029"/>
                    </a:ext>
                  </a:extLst>
                </a:gridCol>
                <a:gridCol w="1039529">
                  <a:extLst>
                    <a:ext uri="{9D8B030D-6E8A-4147-A177-3AD203B41FA5}">
                      <a16:colId xmlns:a16="http://schemas.microsoft.com/office/drawing/2014/main" val="217871595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Implementation stages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Gain at 4.7 MHz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Gain at </a:t>
                      </a:r>
                    </a:p>
                    <a:p>
                      <a:r>
                        <a:rPr lang="en-US" sz="1600" dirty="0"/>
                        <a:t>47 MHz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99844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Ideal Gaussian feed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23.61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43.61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377588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LPDA feed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19.09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42.94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896254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Feed blockage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19.08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42.65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2998325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Faceted reflector with support nodes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19.37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42.87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136815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Meshed reflector </a:t>
                      </a:r>
                    </a:p>
                    <a:p>
                      <a:r>
                        <a:rPr lang="en-US" sz="1600" dirty="0"/>
                        <a:t>(1 OPI)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19.37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42.86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707142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600" dirty="0"/>
                        <a:t>Reflector shape errors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19.31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dirty="0"/>
                        <a:t>36.86 </a:t>
                      </a:r>
                      <a:r>
                        <a:rPr lang="en-US" sz="1600" dirty="0" err="1"/>
                        <a:t>dBi</a:t>
                      </a:r>
                      <a:endParaRPr lang="en-US" sz="16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05952830"/>
                  </a:ext>
                </a:extLst>
              </a:tr>
            </a:tbl>
          </a:graphicData>
        </a:graphic>
      </p:graphicFrame>
      <p:pic>
        <p:nvPicPr>
          <p:cNvPr id="131" name="Picture 2" descr="data:image/jpeg;base64,/9j/4AAQSkZJRgABAQAAAQABAAD/2wCEAAoHCBYWFRgWFhYYGBgaGhoaHBwcGhwcHRweHBwZHBoaGhwcJC4lHB4rJBkcJjgmKy8xNTU1GiQ7QDszPy40NTEBDAwMEA8QHxISHzQnJCs0NDQ0NDQ0NDQ0NDQ0NDQ0NDQ0NDQ0NDQ2NDQ0NDQ0NDQ0NDQ0NDQ0NDQ0NDQ0NDQ0NP/AABEIAJgBSgMBIgACEQEDEQH/xAAbAAABBQEBAAAAAAAAAAAAAAADAAECBAUGB//EAEEQAAIBAgQDBQUGBAQFBQAAAAECEQADBBIhMQVBUSJhcYGRBjKhsfATQlJiwdEHcpLhFTOC8RQjQ1OiNFSywtL/xAAZAQADAQEBAAAAAAAAAAAAAAAAAQIDBAX/xAAkEQACAgIDAQABBQEAAAAAAAAAAQIRITEDEkFRIhMyYXGBQv/aAAwDAQACEQMRAD8A7ClTZqU0jUlTqajNODQBOaeoTUgaYExUpqANSFMCQNODUQakKYiYp5qE1IGgRMGpA0MGnDUAEmnBoc1IGgCU0pqM05NADzSmmmlNAEs1IVEGnmgCQanmoTSmgCZamzVEmmzUATLVDNTFqjNAA7zVTd6sX3qg71LYqB33oOaldfWh5qhsqghqS1WOIXTtDWYgzMb06YtTsGOgOi9dBRaKouEUG6tSzvyTqNTG23rQrxf8K+pP6VRJk4sb1jYic1bmIwznWV+PQnr3Gsfi2DYKRnyluzImRvMRPT41jKNsoo4jGovZZ1B6TU7bgrIMjqDNc1c4WASFcmDqYEeM1LAXvsrgRXLK2jaaSdiO/wDem4KsE0dA4p8w6/Oh3HqOYVmI9PpUop66ShoqVNNPQMkKVNNPNAxxUwKgDTg0CCCnBqvfxKIMzsqDqxgepoyMDqNQdZGo60WKiYNOKgrg7EHzqYp2BJaeog04NOxEqeKiDTg0APT0wNKixj0pppp5piHFKmp81IBU9MDUHuqPeIHiY+dDaQVYQ1EmqlrHq85JbKYMacgRvuIIOnWhLibhcrkCLEzOY9OvPXrtU9kOmXZoVy+o0LAHpOvpvVQ4Zy+ZnZkggrsJ0jQRr3+I5iEmFRTnAAOo9YJ+Q0othSXoK5j0bMFliu+kdRpO+oNU89xwAFCsx2Yzp5VoYgCBA1M/pHzNBuOA08grHzAYcvAVDT9Y8eIonDsc7ZtFA7O25ifWmTCKCky2mhJmCTG5q2bg7Q6krPQMGKSfECgPfBSSdJGx2DABpHKCFI/mqaQ7ZCAiyE92ZEcj9fEULhjk89FPqjAlfmD69KjxDEqTBk/aAAkAkjNILADkGUN6daBhcNcYmcqFHHvsFVlBJfTcwSeUduleR1g3Wbv/ALgfrVS9d756d/Xwb50r19BJDZliRl1IPTXwrMx2LM9lQASNG1naezG9W5E9Sd7GADmYnx030Gx1OmxrJ4mFdWZyEyqZ6tBAg9E7UkGRqdKLawN9zpImdSMu+8bmDtVbjvs8yWyxcsYM9rKBtqZPlrU1J5HhHJcQxXICBEAfDXqZ6n4RUPZ7Am9iETYkkgnqATWtZsIxZcPbZ1hRmPuK3ZzQ8wRII56N3VZw/DBaJa5ehjP+WIcSIK5zt6czWiwskvJqNgMPZMXHLv8AgWWb+lNh46U/+J2P/at626ysTj57NtFtp0X3j3setV/+GHSpckvCev8AJ6pNOKVKrKGBp6Y080DB3b6pq7KoO0kCfWh38daQw9xE/mZQfQmvOfbDi6X8QFTX7NWQN+IkyduWmnX0rAsoxY9vNvtuSO7eocmikj2FeM4fcXkMdGB+VYntN7ThLJ/4dpuEiDkkAT2pzxJI2ia81e8QYGlWMPjyRBEnxp9mDSI8V41iL0C+7NGwICgeQAFaXCOJXRbABhFkTlSBJPaL5Q0iSd9IFDW0HEFTH5ufhTpwxRssgSeZGmpJ7tJoeUJOmbHC3N5gP+NQPsqvagECAArhoPhE13Hs7w67YRlu3ftCWkaGFEagSZ1Mnurzj2fw9jEu6ElColYgZ1+9v0+Rr0HBI1tAgd2A2LEEx0mNqwnzQ43TTsunI3Zp5rMs3yGkknrJNWWxiBgmdcxBMT0IH6jSr4eePInREoOJYvXcqs28An0FV8Njg7ZQIgSdaWKfsN3qf7Vk2cX9m4zD3jlXtDXQbSd9Bp31cpNNIIxtHRBqWaql3FquhgHkCwk+Qk/Cs2/xhw6oLcZiAGMxrIEyFKyR3703NLAdJG6GpG4BuR18utUitwjV1X+RZ+LfsKyl4O5vZ3cuqnMsxI0iCCI1k+EDns3KXiDqvWb5xCn3Tm/l1HrsPWq9nFszsmQqFEyZ11iNNJ576gigY7CC4jIXcZhEhyI8hAqVjCIFAyrsAecwI1nuFK5Nh+I+NcOrorwyxIBUEaAifwmCCD4b7VFcZaRlTOrORy1JgaknWPPvpsPgkRnKKFzkEgARIET3VYdASGIErMHmJ3j65UdfQtFa5iltR2SS7AdlSBJB5nYb8+ZomLxTIsqjPqBpAAnmeceVFIn0pg3pRkWAGKuuAMig9oTJ2XmQOZqN9nlAuXLm7XWI0jTrFGZvKpKqnV3/AKZY+fKj/R2UrxYOJYZddBI6azz0HdvVexh3aVUF5zwYkgNyPKNauYm+kEII731+WgrKe/AKsN9srDXaTEx02rOTBWXbuFCKud0VlK6KwJJVSvaA0nn5UNVRGOZJVhrmBymCYMajkPSg2MLfuDKqFk/E4A8td/Kd608L7LE/5jmPwpoAOmY8tTyG9CTekDaW2YnE+MQmQZVH3chABGxEZdd++qaYXE3IKoQIADuSoOkTl3Nd9hOEW7ZlEAP4t282OtZHFvafDW2KKWvXf+3aXO/nByr5mr/T+sXf4jPw3B3CgM8kD7oj1NLFvh8Moa46rPU6k93NvKq96/jr+5XCW+ikPejvb3U8prmuKCxYc5A1y5zdiXc89Xb5CqpRRKt7NfEe01xzlw9rIu2e5I8wg7R8yKxOI3EnNfd8Q/JdkHgo7I85NUmuu6Kx0za5RsB39eVQifL5Vm5uylEtWuLO47UIkEBF2mdJPP4Cql65ULrQY6AfKqt67Uu2wosWXlqtZ6oYAksSauigD1MGkKjNKa1CiU1h8cxrMjpb2Ayu86yf+mkbsYInlqdIJF7i+NFq07zBiF8Tp+58q4//AIhGCKjuCYV82i5iRJB84n8nfWXLJrCNeOKeWc3isMF2CZwds0QR1Man0FULqHNMou594Hfzq5xW6hd8ktLsFJ5gEgN57+dUhhHZsoQlug1+U1UNZJlsGySZzr5H9pouHYBtweUCT+lDu4RkPbGUjlzHj0prNkliswYJGxnSQPOratErDOh4bdBIUnrHlyq3i1U9gjsnRoPXl9b1y2HvOpBnY9BXVZS6hhzFJKsDeco5ws+GvhkkFGGXmG0BImIhgdt4NehH2twuRWLkEgHIFYspP3TAiR41zmK4cHTtyPszuBJynoOoJ3/NVD/DEUiUdlkEmfumDpl01BrLm448jV2VFSSOpT2xRjlt23djoAYWfma3MAgLi8yzdykFbeZ1HQZvcnVpPh0rlOE8PS1fVyq5MyrJ5FoIIn7vajzE16KXiI5UocEYO4lSlimVr32jgrAQEQcxzN39lYH/AJVncHwbMXN0lkV2Cfd1V2Dbdog8pMaxy11bzRtz28/2/Q1JIGnSteqbzkzt1gLbtomiqq+Aie+oZQXzc1BAOvOCdJ7h6UQzl2Mj6y+NJLLAbfXOqwhDtUUO9Qe5Ej6nkairsCOyNOp9NhR2QUGufX7VJaCt38s6666af3oj4hhEBR3gD9edOxUNse796T3AflNDZyScxJ/2FBxDqoGu5CgnTflJ5900rYy2LqCJk89NPjSGKBHZRQe/U+ROlAVXI0Bjv09JH1NWMNwxoGdtdZA1331NFN6F/ZRbEEzm16z3zEGNNtqgtu47QivETm2EyPvHz2rfscMRSWC9o7kyTp0nYdwq6FHj4UdH6xdl4YCcAZ2DO/iqDfbdvLpzNauF4LaQhgig9T2m8idvKqfGfavC4aRdvKH/AAJ23JOwhfd84rn7ntBj8TIw1gYVD/1b4zXD3qh0HnIpqKWhfkztMbibVlS9x0RRuzsFHx3rlr/tp9qSuBw74g7Z2H2Vkd+ZtWjoBVG37M2VP2uKuPiXGue83YX+VJygdxmnxPtMikJaXNyB91B4Dc/AVTklt0CivMiu8JxGI1x2JOT/ALNkm3bA6Ow7T+dSw12xYTJYRR/KuUE9Sd2rOv4t3MuxPdsB5UIvpWT5Phaj9C4vGM258htWBjbc5mjf9qvX3qsx7BJrK23kuqMx3hQOgFDw4JBM8/XTahYq5An68qNgJKT3n50JekspYm9LsB1PhQUQ89alk1J+taIoqrEFwwifD9KtiqyDRvSrihYH/wCW/agD0s01O1Vsbcyod9dBG8nQAd5NXOSirYkm3SOS9r+Il+wmqIe0dwW00HfDT4FetcjZvEKest8z+9dvx/BKlq0m/v5j+Jmgu3mZ+HSuIxKBHZSZ2n0kGpatlxdIpM5BBHI/rWuuOKtke3bkBWUqoDQORZD2h3HpWY6LBkn8sAHXvnYUGxfZCcpGuhkAz61fW0K6wGuvMzqSZknxoRJR+QZTOnIyD8KY3vWpJ2jJO8TuxHhO/hNV4T6aJ4c7sxtozKQHEDQBtYnbQyP9JrX4FdUIVeeydv0rIlijIMxQSd8o0M6qDqYJ0k70XDMcoVUAyiOyDJ723k1LemWvTpcRxFABkXY8zMg6EfKsx+KEKy7CT6HWPDWs57h+u6q11hrO1O2JMtvizliTv8oA+Vek4K6720cuozIp0WdwDzNeSLiRmynQGBJ5b6/E16f7LYh3w4LrlVYCEDKHTKMrAdKTX0LNWyGOhZiRtooEncbdPnVzDuRrMdNBVe2lWXEgMPMdD18D+9NRpCbBPfcmMx/21+dGYGJ17+7+xoSJqTyH1FERyDO87ju6UJUAHLrRpB0Jjoen9qyE4sGuugDNlEQiljmnaR3EchWjawt5/uhB+Y5m/pXQf1ULOgqt4GF0Zo5gTsY179uVIX91WWPMLrt1MGPGrOC4BbV2dgXdtyx08Mo0jTathMOIAAgd2gpqL9wJyijDwGBulZeFJJO+YiTMchV+zw5JBKyRsSJI8OlaIQeP11rM4vx/DYYTeuqnRRq58FEn5VfVIlybL4tAb016+qKXZlRRuzEADz/vXBXvbfE4klOH4Y5djdubCece6PU+FCT2Re8wfHYl7zDXIphB3f7AU7b0Kq2auP8A4gWM32eGR8Vc5BAQnjMajvAPjWdcscRxf/qLwwts/wDTsjtkHkzyY9T4VuWlsYdIVUtqOSgCfIanes/E8aOyCO87+Q5Vm5RW2Wl8C8N4JhsKuZUUNzdzmc9e0fkoFNi+O8kEn8TfoKxLt1mMsST3mhE1lLlf/OBqP0nj7zv77E+PLwA2rLQRcA6VfZqzrZ/5prL0s0w9M7UOahdeBJ0AplAsQ9QvNFvyrPxOJLmE0HNvratHGf5Y76aRMmc6yFjJ1PwFaeFWEFC+z7qtIvZAppksz0w/dRlw3ca07Vjuo62aixGVbtFTIY9NgfnNGmrhQVHJ3U8gdvnobopYMRqNtTHSY2nU1GpRW7SexJ0YvtSJRD+Y/wDx/tXn/G7RzFgNCFB9P2+Veg+04/5afzj5NWFw/Ai+MRb2LW7ZHirPlnun50J0x+HEq8AAgf71B37l9KlfQqxDSCDBHSNIqK6amtFWyM6JDNGm/dpTrbb7xI0BGu4O1TRwG1+vSrd1JQEfdMf6WkjyBkf6hSb8LUfQKEgaH1rouEvKEgwc0H0HpXPoK3uBe4/c3/1FQ0DZDj9yEtyFmXlgBmOx7R3McprAuOTJ762vaT3bfi3yFYT+kaVSBEIk6CTy7ya9lwNxEtpaDL2QtuJ/CsHTf7przH2dw6teVm91CGiRJO6KBudRyB2ruMNwq894XEU2xvDQqkkQTBBYzpoVGvPek27pAljJ0puR+9U8TxBQCqks5GiqCxPTQbjwq5huAZtbrs/cJRfKDm/8o7q2cLg0QZURVHcAJ8Y3NNRk94E5RX8nMcLw2LKQyIksSS7FiJ6KCZ57kVrWuAqf813u9xOVP6F0I/mmtlLJoigePwFUoJbz/ZLm/MFPD4NVAVVVVGyqIHoBVvIB7xA+fpVbiXF7OHXNfupbHIEwT4AdpvKuJ4j/ABHzsbWBw7XHOgd108Qg1Pi0VViSZ6AzBQSeyBqWbQAdenxrk+N/xAwlklEZsQ+wVPdB73On9M1zX+AY3F9rHYh1T/tKRp07K9hfia6LhXAMPhv8u2M3427Tf1HbygUvyY8IXA/a1mS5exqDDpK/ZIFcu2jZt99hyFZtlsLj8W9/7BiES2qm4QwMFtcg7PMcz5Vne3l7O1q0jgtmJZRBK6QCeY3NR4QHw9o21bdixIEHUAR4aVEpqLyUlejsMRi7dpQCQojRQPko2rExnH3OiDIOp1b9hWWVJNL7A1jLlk9YKUUiAcs0sSTzJMmrSWyfClYtAHrVh2rNIdlK6sVXzUfEGqppDRMtWfhm7bVaZ6x7eKIZgmpPPp4daaVjNa/iFQSfIcz+wrOuuz6sdOQ+vnSCcz2mPw/c0ZLfWndDQNLeo6A7VpY0dkDxquBqPEVZxh7Sjupp4ZEtoqKndT4fUqKldxCLudTMcxPiPGo4Fu2JiApO47h176IrYmaa26dhU83ShuaQgFLLSenjw9aAOrpxSuuFUsxhQCSTyAEk15bx32nu32IRmS1PZVSVJHVyNST02HxrpUbIbo7r2lcfZDbRx+tYHD8ctpmdgSCsEAx7pzCuFPxq1axTxkmQdNe/oaHB7GpIvcXu27jm4mhZiWSNtAQRpty8u+splJPyqQYqQdiP0NXThQ4LoBIglQddZEgc+npTuh1aKirWjgIZSh03U+DbHyaDWeFI3FWsKDmULLSNR8/kKTCLIkEaEQRoR0I0Irb4CwyuPzCfMVl8UBU5ypBMesamdtd/M1a4ICoadyQfgaTYyftAsqniap8O4Y93O5IVE1djvtICr7zMdIAGpNaPEUDBAeRJ767fgWAR7Vq8yIxCiH7IdCvZMFtCOyNDsZ3nQi7dBVK2WvZrgy2bSDIA+UFzGpYjWT8PKuks2JqrYboGbvICj5SfQ1axGLS0he9cRE6sci+pMmtfDN5ZeVANzSNweHxP7CuC4z/EvDpK4dGvEaZmlEnz7Teg8a567/ivEPfJt2jy/wAtI/l99/OaVgo/TveNe2uDwxIa59o4+4nbM9CR2U8zXH4r2z4hjGyYS39mnNlhmH81xuwh7hrVrhHsJYtw14m63T3UH+kat5mO6ustW1RQFAVRsAAAPIaCnTewwjjOH+wgZs+Luvdc7gMY83PabyiutweBt2ly2kVF6KInxO5PjVbGcYRNAc56D9TWLiuIu+5gdBp6nnWcuSMdZKScjdxXE0TScx6DWPE7CuO43x++7FEORZiE3Pi2/pFWVWo4fDANm5kmslOUmV1SKnBOGZGLNq0N5SPnWolkmi4JNT4GrcRSnHKBMBbsgU100dtqqYhoqXoayRRqTtQ0amutSRRUvvVS5dAEkx9cqhjsYF0GrdOnj+1UcjN2n8h9bClX0dCu3mfbsr9bn9KBZsETlMd9XAp6QOgqSJTch0DRCPvUZbXeamLZqaqRSsBrdkAg99WriS8dwoIOq6c5+FWbOrMeWgpr9pm9jCwsbD0qCYRJnIv9I9atuNDUBUgxyYqDPSaoNvvVCETRYFV3an+0oA0/bO6VwdyOeRT4M4B+E15STXp3ts4OGdZGYlIX7xhxMDc1xvD/AGUxd6Mtoose8/YEeB7XwrtjoyeztuFcAw4w6I1tGLopdiO0xIBJzbjXYTXIe0fCEt3ClpX0jMCQRqAeyBrz513uA4LdZFR78BVCZbQyTlGXVzLcjtl2q43s9YVeygDc21LmObO0k+ZpKMhto8Ya2Zggg/Gj4Zyv19d1ejcU4OD7yK4BkGPUH+3dWK3AbTQEco2pMiRM8p1jU8+VDT9KRkM1s9poE85if3o6XkRZUCSN5O1Y/F8HctuyOGIzHK2uVtvdJ33FBwqlhvHnUuNC7Gi2LJ50SzciqbYdlGZhpRbTTSaRSZ0fs/aS4zZxmCiQIJ5jlt6zXR3OP4bDaO6nKNEQZmHgBonwrgFs3HTJazFmeCFMSI+8ZAietdBwj+HpMNiHA/In6uR8h504r4Ji4h/ELEOcmGthJ0BjPcPgNgfJqr4T2RxeKb7TE3GTvcl374WYUePpXecO4RYw4i0ir1O7HxY6mrj3ABJIA8YFXX0m60ZXB/ZrDYaCiBn/ABvDN5GIXyraZwBqaxcXxpRIQZj12H7msbEYt395iR02HpWUuWMdZKUW9m9iuNIuiDOfQevOsbF493946dBoKqgURUrCXJKRaikRQUVLdGt2asIkVKQ2wVux1oKWxMxzNXhVO1rWvGsik8FjCrqfCKsRQMOYJ+ulHJ6VUhRRBqoYk1easbimMVN9W5D9+lZstE1cCSTA6k1nYnGs5yWwfHmf2FVkL3CSxhR6DuA61czhRCSBO/NvHl5VN0OikLAToW68h+5pwhmTVnL9TTlDypN2MAyxTLRjZY+FFTCgcjSACGHSpgsdAKspZjlVhLZFIlszUS4p1IccsxMjuBGgHlVjCFwW7CAE+8WZiAQJAEASetWmT4UlGlUpOqJaIuRUCadv7/OoGkIizaUNjUpH6UwoAFUoP0RUglFyfWtUKzscHwa1bMoihubHtOfF2lj61duWGKkKcrQYO8HkYO9XEt0iyzEyei6nzA2869DCMNlHh+BKaEljlUFydWILHUd2bQ99W3twCdvGijMdgFHf2m+BgepoGMuW7aZ7zqqj77sAB4TAB8BRYzKxL75FL940X+o7jwmuaxfDjcZmJCcoXYxM6nvJGkbUbjn8Q8OgK4dWuttmMog7xmGY90CO+uExnHcVijkBIXYJbBVR3E+83mdYpNplp0H9p1VAifaK5VpKhpI0gkjkayUxzG2LSoJzEggEuSdcoI5dwqfEOCPZth3IBLZcnPYmSfL413H8MrCfZO+VS/2hGYgFogRB5VNCvJy/DfZnF3RIVkQ/ec5QfBT2j6R31sN7Kuijtz+aNB5b16M+tUb+IRJzMAOnP03pSWMsqLOT9m+Hvads+WCRBBmfKu2fEKiyzBRHM/KuWxWOBaba5e8/tVVrhYyxJPfWP6yjhZL6t7NvE8c5IJ/M36Csq9iXcyzE9JOnpyoIWiIlYynKW2UopDKtTCUZLdGVAKVDBpZo6JFOBU4ppAICpimUVMCqSEMVqtY0ANWnbQ1RR+wNPStIbJloOj6NUy/Paqty+qIWbQCO/ciAKyruJe8cqjTko+bH6FTN0xxVot47ig1Ca/m5eU/PvrKfBn3nJ117z3np/etBLKpt236xKr0j8R7zp060PIZkzP1vWUpGiQC1Z6bVYFoDlRbYjlUwPr68qkGBKCpJbnkaMqeNFRI+v1oACU5f3oqWvrSiLb9aOqfX1ypktgRZFEFv5UdEmpHTQfXfTSIKF1CTQ8uvrV1hQilFAUXFCIq+1vSqxt0gKx+uf1vTjuoot1Aj63oAjFFk9aiqUeKdCZ6Hkn3ifAHKPQanzJrF4t7WYTDAqbgzD7iAOQe8DQecUqVdzMkcHxX+JN95XDqttde0wDP4j7qnug1kWOC43GN9pcLkHXPcJ2/Iu/koilSpDOo4f7F2Eylz9qRqcwIWdNlB233nlW6LKIuVFVQNgoAHwpUqoGcT7cJ/ywY++p+BFWf4e8QS1YuZzr9poNyeytKlUzbSwCNrF8fdtEGQdd29dhWUzEmSZPU60qVcUpN7OhJIkooiLSpUkMMlujIlKlTQBlFSilSpgTAoirSpVQhy1MzUqVUAJ20NVU2jz5UqVVDZE9AsYkoQSB2lk0FGAXKo7PPqT+bu7qVKo5N/4XD9oRU6jvpmXXz0pUqwZZNU2/fw1omTTrSpUxMIid/r+9GRNfEU1KmTIIidP19KKqfWnrFKlTQiYMcv70o9edKlVIkE5oRFKlSAhl8fWokClSoAgUB8ai1vuilSoAYWaJB6UqVMk//Z">
            <a:extLst>
              <a:ext uri="{FF2B5EF4-FFF2-40B4-BE49-F238E27FC236}">
                <a16:creationId xmlns:a16="http://schemas.microsoft.com/office/drawing/2014/main" id="{7262675B-43D2-4602-B47D-1867C51C6B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911" y="15243630"/>
            <a:ext cx="2248919" cy="1035865"/>
          </a:xfrm>
          <a:prstGeom prst="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32" name="TextBox 131">
            <a:extLst>
              <a:ext uri="{FF2B5EF4-FFF2-40B4-BE49-F238E27FC236}">
                <a16:creationId xmlns:a16="http://schemas.microsoft.com/office/drawing/2014/main" id="{DEA13A67-EA63-4309-9146-BBA282C1D674}"/>
              </a:ext>
            </a:extLst>
          </p:cNvPr>
          <p:cNvSpPr txBox="1"/>
          <p:nvPr/>
        </p:nvSpPr>
        <p:spPr>
          <a:xfrm>
            <a:off x="581843" y="16284983"/>
            <a:ext cx="31486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i="1" dirty="0"/>
              <a:t>Ref. </a:t>
            </a:r>
            <a:r>
              <a:rPr lang="en-US" sz="1600" i="1" dirty="0" err="1"/>
              <a:t>Astromast</a:t>
            </a:r>
            <a:r>
              <a:rPr lang="en-US" sz="1600" i="1" dirty="0"/>
              <a:t> deployable structure</a:t>
            </a:r>
          </a:p>
        </p:txBody>
      </p: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C2305813-86CF-4339-BF21-4D8EA07C025F}"/>
              </a:ext>
            </a:extLst>
          </p:cNvPr>
          <p:cNvGrpSpPr>
            <a:grpSpLocks noChangeAspect="1"/>
          </p:cNvGrpSpPr>
          <p:nvPr/>
        </p:nvGrpSpPr>
        <p:grpSpPr>
          <a:xfrm>
            <a:off x="7115964" y="21291446"/>
            <a:ext cx="3628883" cy="2208785"/>
            <a:chOff x="6658193" y="1353620"/>
            <a:chExt cx="4364256" cy="2656383"/>
          </a:xfrm>
        </p:grpSpPr>
        <p:pic>
          <p:nvPicPr>
            <p:cNvPr id="119" name="Picture 118">
              <a:extLst>
                <a:ext uri="{FF2B5EF4-FFF2-40B4-BE49-F238E27FC236}">
                  <a16:creationId xmlns:a16="http://schemas.microsoft.com/office/drawing/2014/main" id="{5D07752F-705C-432D-A40B-F963CE2E87AF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/>
            <a:stretch>
              <a:fillRect/>
            </a:stretch>
          </p:blipFill>
          <p:spPr>
            <a:xfrm>
              <a:off x="6658193" y="1353620"/>
              <a:ext cx="4364256" cy="2656383"/>
            </a:xfrm>
            <a:prstGeom prst="rect">
              <a:avLst/>
            </a:prstGeom>
            <a:solidFill>
              <a:srgbClr val="0070C0"/>
            </a:solidFill>
            <a:ln w="28575">
              <a:noFill/>
            </a:ln>
          </p:spPr>
        </p:pic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4E84E9A5-8FB5-4172-B34B-CD62B3A2D7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/>
            <a:srcRect l="28789" t="-3216" r="19958" b="44582"/>
            <a:stretch/>
          </p:blipFill>
          <p:spPr>
            <a:xfrm>
              <a:off x="6949648" y="1927785"/>
              <a:ext cx="900060" cy="960289"/>
            </a:xfrm>
            <a:prstGeom prst="rect">
              <a:avLst/>
            </a:prstGeom>
            <a:ln>
              <a:solidFill>
                <a:srgbClr val="0070C0"/>
              </a:solidFill>
            </a:ln>
          </p:spPr>
        </p:pic>
        <p:cxnSp>
          <p:nvCxnSpPr>
            <p:cNvPr id="123" name="Straight Arrow Connector 122">
              <a:extLst>
                <a:ext uri="{FF2B5EF4-FFF2-40B4-BE49-F238E27FC236}">
                  <a16:creationId xmlns:a16="http://schemas.microsoft.com/office/drawing/2014/main" id="{66F49D31-59B9-4232-976B-89F1614B3FC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760354" y="2168960"/>
              <a:ext cx="751635" cy="135107"/>
            </a:xfrm>
            <a:prstGeom prst="straightConnector1">
              <a:avLst/>
            </a:prstGeom>
            <a:ln>
              <a:solidFill>
                <a:srgbClr val="0070C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BAC96CBB-35EF-494F-9E51-8071A4F0677A}"/>
              </a:ext>
            </a:extLst>
          </p:cNvPr>
          <p:cNvSpPr txBox="1"/>
          <p:nvPr/>
        </p:nvSpPr>
        <p:spPr>
          <a:xfrm>
            <a:off x="8172501" y="23534969"/>
            <a:ext cx="144001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Measurements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F6A0432-1742-474C-B6CE-C26693E5D15A}"/>
              </a:ext>
            </a:extLst>
          </p:cNvPr>
          <p:cNvSpPr txBox="1"/>
          <p:nvPr/>
        </p:nvSpPr>
        <p:spPr>
          <a:xfrm>
            <a:off x="624202" y="19059452"/>
            <a:ext cx="28810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i="1" dirty="0"/>
              <a:t>Ref. Permittivity variation on </a:t>
            </a:r>
            <a:r>
              <a:rPr lang="en-US" sz="1600" i="1" dirty="0" err="1"/>
              <a:t>farside</a:t>
            </a:r>
            <a:r>
              <a:rPr lang="en-US" sz="1600" i="1" dirty="0"/>
              <a:t> of Moon, </a:t>
            </a:r>
            <a:r>
              <a:rPr lang="en-US" sz="1600" i="1" dirty="0" err="1"/>
              <a:t>Chang’E</a:t>
            </a:r>
            <a:r>
              <a:rPr lang="en-US" sz="1600" i="1" dirty="0"/>
              <a:t> 4 data</a:t>
            </a:r>
          </a:p>
        </p:txBody>
      </p:sp>
    </p:spTree>
    <p:extLst>
      <p:ext uri="{BB962C8B-B14F-4D97-AF65-F5344CB8AC3E}">
        <p14:creationId xmlns:p14="http://schemas.microsoft.com/office/powerpoint/2010/main" val="18767038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4214</TotalTime>
  <Words>548</Words>
  <Application>Microsoft Office PowerPoint</Application>
  <PresentationFormat>Custom</PresentationFormat>
  <Paragraphs>100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MS Mincho</vt:lpstr>
      <vt:lpstr>Arial</vt:lpstr>
      <vt:lpstr>Calibri</vt:lpstr>
      <vt:lpstr>Calibri Light</vt:lpstr>
      <vt:lpstr>Helvetica</vt:lpstr>
      <vt:lpstr>Times New Roman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2022 Poster Template Guidelines</dc:title>
  <dc:creator>Chen, Joy (US 183B)</dc:creator>
  <cp:lastModifiedBy>Hong, Sophia (US 1230)</cp:lastModifiedBy>
  <cp:revision>76</cp:revision>
  <dcterms:created xsi:type="dcterms:W3CDTF">2022-08-22T17:05:38Z</dcterms:created>
  <dcterms:modified xsi:type="dcterms:W3CDTF">2022-11-23T00:10:11Z</dcterms:modified>
</cp:coreProperties>
</file>