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</p:sldIdLst>
  <p:sldSz cx="21945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1415"/>
    <a:srgbClr val="9F2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58"/>
    <p:restoredTop sz="96405"/>
  </p:normalViewPr>
  <p:slideViewPr>
    <p:cSldViewPr snapToGrid="0">
      <p:cViewPr varScale="1">
        <p:scale>
          <a:sx n="18" d="100"/>
          <a:sy n="18" d="100"/>
        </p:scale>
        <p:origin x="55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2"/>
            <a:ext cx="18653760" cy="1146048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7289782"/>
            <a:ext cx="16459200" cy="7947658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3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8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1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5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4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7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4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4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5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1C0FA-16C0-894C-A716-8787E14EF5B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2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jp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4185AC-9F19-D1B5-3E2C-C165D877F433}"/>
              </a:ext>
            </a:extLst>
          </p:cNvPr>
          <p:cNvSpPr/>
          <p:nvPr/>
        </p:nvSpPr>
        <p:spPr>
          <a:xfrm>
            <a:off x="0" y="1019"/>
            <a:ext cx="21945600" cy="4430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36000">
                <a:schemeClr val="accent6">
                  <a:lumMod val="75000"/>
                </a:schemeClr>
              </a:gs>
              <a:gs pos="82000">
                <a:schemeClr val="accent6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6A532A-FFBD-15D8-A09B-9CB6F0E3F99E}"/>
              </a:ext>
            </a:extLst>
          </p:cNvPr>
          <p:cNvSpPr txBox="1"/>
          <p:nvPr/>
        </p:nvSpPr>
        <p:spPr>
          <a:xfrm>
            <a:off x="139581" y="30412781"/>
            <a:ext cx="805069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Helvetica" pitchFamily="2" charset="0"/>
                <a:cs typeface="Arial" panose="020B0604020202020204" pitchFamily="34" charset="0"/>
              </a:rPr>
              <a:t>National Aeronautics and Space Administration</a:t>
            </a:r>
          </a:p>
          <a:p>
            <a:pPr>
              <a:spcBef>
                <a:spcPts val="1800"/>
              </a:spcBef>
            </a:pPr>
            <a:r>
              <a:rPr lang="en-US" sz="2200" b="1" dirty="0">
                <a:latin typeface="Helvetica" pitchFamily="2" charset="0"/>
                <a:cs typeface="Arial" panose="020B0604020202020204" pitchFamily="34" charset="0"/>
              </a:rPr>
              <a:t>Jet Propulsion Laboratory</a:t>
            </a:r>
          </a:p>
          <a:p>
            <a:r>
              <a:rPr lang="en-US" sz="2200" dirty="0">
                <a:latin typeface="Helvetica" pitchFamily="2" charset="0"/>
                <a:cs typeface="Arial" panose="020B0604020202020204" pitchFamily="34" charset="0"/>
              </a:rPr>
              <a:t>California Institute of Technology</a:t>
            </a:r>
          </a:p>
          <a:p>
            <a:r>
              <a:rPr lang="en-US" sz="2200" dirty="0">
                <a:latin typeface="Helvetica" pitchFamily="2" charset="0"/>
                <a:cs typeface="Arial" panose="020B0604020202020204" pitchFamily="34" charset="0"/>
              </a:rPr>
              <a:t>Pasadena, California</a:t>
            </a:r>
          </a:p>
          <a:p>
            <a:endParaRPr lang="en-US" sz="2200" dirty="0"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en-US" sz="2200" b="1" dirty="0" err="1">
                <a:latin typeface="Helvetica" pitchFamily="2" charset="0"/>
                <a:cs typeface="Arial" panose="020B0604020202020204" pitchFamily="34" charset="0"/>
              </a:rPr>
              <a:t>www.nasa.gov</a:t>
            </a:r>
            <a:endParaRPr lang="en-US" sz="2200" b="1" dirty="0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8DB0F1-A907-BDB2-DC66-13092EE4F97A}"/>
              </a:ext>
            </a:extLst>
          </p:cNvPr>
          <p:cNvSpPr txBox="1"/>
          <p:nvPr/>
        </p:nvSpPr>
        <p:spPr>
          <a:xfrm>
            <a:off x="247641" y="115685"/>
            <a:ext cx="7515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National Aeronautics and Space Administration</a:t>
            </a:r>
            <a:endParaRPr lang="en-US" sz="200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2392DB-040A-4601-1FDF-EE467A2C2C89}"/>
              </a:ext>
            </a:extLst>
          </p:cNvPr>
          <p:cNvSpPr txBox="1"/>
          <p:nvPr/>
        </p:nvSpPr>
        <p:spPr>
          <a:xfrm>
            <a:off x="17861280" y="32493327"/>
            <a:ext cx="5976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itchFamily="2" charset="0"/>
                <a:cs typeface="Arial" panose="020B0604020202020204" pitchFamily="34" charset="0"/>
              </a:rPr>
              <a:t>Copyright 2022. All rights reserved.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B66B652-F93E-47A5-9A39-526AC2B343E8}"/>
              </a:ext>
            </a:extLst>
          </p:cNvPr>
          <p:cNvGrpSpPr/>
          <p:nvPr/>
        </p:nvGrpSpPr>
        <p:grpSpPr>
          <a:xfrm>
            <a:off x="6810349" y="30412781"/>
            <a:ext cx="9849704" cy="2400657"/>
            <a:chOff x="13387125" y="29681664"/>
            <a:chExt cx="9849704" cy="240065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1B6AD9F-C2D0-FAA0-B80B-B64AFDA924FD}"/>
                </a:ext>
              </a:extLst>
            </p:cNvPr>
            <p:cNvSpPr/>
            <p:nvPr/>
          </p:nvSpPr>
          <p:spPr>
            <a:xfrm>
              <a:off x="13387125" y="29681664"/>
              <a:ext cx="6837933" cy="232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8744A6-324B-83AB-035A-35E0AAF38EC7}"/>
                </a:ext>
              </a:extLst>
            </p:cNvPr>
            <p:cNvSpPr txBox="1"/>
            <p:nvPr/>
          </p:nvSpPr>
          <p:spPr>
            <a:xfrm>
              <a:off x="13438437" y="29681664"/>
              <a:ext cx="9798392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3000" b="1" dirty="0">
                  <a:latin typeface="Arial" panose="020B0604020202020204" pitchFamily="34" charset="0"/>
                </a:rPr>
                <a:t>Publications:</a:t>
              </a:r>
            </a:p>
            <a:p>
              <a:pPr>
                <a:spcBef>
                  <a:spcPct val="0"/>
                </a:spcBef>
              </a:pPr>
              <a:r>
                <a:rPr lang="en-US" altLang="en-US" sz="3000" dirty="0">
                  <a:latin typeface="Arial" panose="020B0604020202020204" pitchFamily="34" charset="0"/>
                </a:rPr>
                <a:t>Manuscript in preparation </a:t>
              </a:r>
            </a:p>
            <a:p>
              <a:pPr>
                <a:spcBef>
                  <a:spcPct val="0"/>
                </a:spcBef>
              </a:pPr>
              <a:r>
                <a:rPr lang="en-US" altLang="en-US" sz="2800" b="1" dirty="0">
                  <a:latin typeface="Arial" panose="020B0604020202020204" pitchFamily="34" charset="0"/>
                </a:rPr>
                <a:t>Author Contact Information: </a:t>
              </a:r>
            </a:p>
            <a:p>
              <a:pPr>
                <a:spcBef>
                  <a:spcPct val="0"/>
                </a:spcBef>
              </a:pPr>
              <a:r>
                <a:rPr lang="en-US" altLang="en-US" sz="3000" b="1" i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</a:rPr>
                <a:t>Email: hani.nejadriahi@jpl.nasa.gov</a:t>
              </a:r>
            </a:p>
            <a:p>
              <a:pPr>
                <a:spcBef>
                  <a:spcPct val="0"/>
                </a:spcBef>
              </a:pPr>
              <a:r>
                <a:rPr lang="en-US" altLang="en-US" sz="3000" b="1" i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</a:rPr>
                <a:t>Phone: 626-298-5046</a:t>
              </a:r>
              <a:endParaRPr lang="en-US" altLang="en-US" sz="30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03CE19A-D280-F67F-3E02-115A87F9AEB3}"/>
              </a:ext>
            </a:extLst>
          </p:cNvPr>
          <p:cNvSpPr txBox="1"/>
          <p:nvPr/>
        </p:nvSpPr>
        <p:spPr>
          <a:xfrm>
            <a:off x="4483387" y="499243"/>
            <a:ext cx="130519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Photonic Devices for Quantum Sensors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32E216-21F1-A2C5-49F4-69DE267EBFE5}"/>
              </a:ext>
            </a:extLst>
          </p:cNvPr>
          <p:cNvSpPr txBox="1"/>
          <p:nvPr/>
        </p:nvSpPr>
        <p:spPr>
          <a:xfrm>
            <a:off x="1321088" y="2884317"/>
            <a:ext cx="19376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Author: Hani Nejadriahi (3890)- JPL Postdoctoral Fellow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Advisor: Dr. Siamak Forouhar (389)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78E8C2-04FE-7596-E6E5-FDFA926D8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5503" y="-104765"/>
            <a:ext cx="2209799" cy="2209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1728FA-0EFF-656C-E1A6-9DB0FF8B67CF}"/>
              </a:ext>
            </a:extLst>
          </p:cNvPr>
          <p:cNvSpPr txBox="1"/>
          <p:nvPr/>
        </p:nvSpPr>
        <p:spPr>
          <a:xfrm>
            <a:off x="17861280" y="32096349"/>
            <a:ext cx="5976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Poster Number: </a:t>
            </a:r>
            <a:r>
              <a:rPr lang="en-US" sz="2000" b="1" dirty="0"/>
              <a:t>PRD-T#016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749C7F3-548A-4D9E-AA7E-9514E008D1EA}"/>
              </a:ext>
            </a:extLst>
          </p:cNvPr>
          <p:cNvSpPr/>
          <p:nvPr/>
        </p:nvSpPr>
        <p:spPr>
          <a:xfrm>
            <a:off x="187770" y="4644621"/>
            <a:ext cx="14077507" cy="10886864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A2AA52-FEA3-4DA8-829F-FAFFDCB00418}"/>
              </a:ext>
            </a:extLst>
          </p:cNvPr>
          <p:cNvSpPr/>
          <p:nvPr/>
        </p:nvSpPr>
        <p:spPr>
          <a:xfrm>
            <a:off x="187771" y="15826820"/>
            <a:ext cx="14161858" cy="14362178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39F01A2-80E6-4D33-90EE-747576420845}"/>
              </a:ext>
            </a:extLst>
          </p:cNvPr>
          <p:cNvSpPr/>
          <p:nvPr/>
        </p:nvSpPr>
        <p:spPr>
          <a:xfrm>
            <a:off x="14502809" y="4929763"/>
            <a:ext cx="7282771" cy="7721366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C2DB26-1951-4BF0-A212-D5B97DF21A16}"/>
              </a:ext>
            </a:extLst>
          </p:cNvPr>
          <p:cNvSpPr/>
          <p:nvPr/>
        </p:nvSpPr>
        <p:spPr>
          <a:xfrm>
            <a:off x="14502809" y="12734652"/>
            <a:ext cx="7282771" cy="9476144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CFBB192-5AB1-434A-9258-752E790CCDAE}"/>
              </a:ext>
            </a:extLst>
          </p:cNvPr>
          <p:cNvSpPr/>
          <p:nvPr/>
        </p:nvSpPr>
        <p:spPr>
          <a:xfrm>
            <a:off x="14502808" y="22304402"/>
            <a:ext cx="7282771" cy="9726673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82DDD4-DAC8-4DBD-A057-0BD4986A4243}"/>
              </a:ext>
            </a:extLst>
          </p:cNvPr>
          <p:cNvSpPr txBox="1"/>
          <p:nvPr/>
        </p:nvSpPr>
        <p:spPr>
          <a:xfrm>
            <a:off x="14321524" y="5013286"/>
            <a:ext cx="74640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                        Objective</a:t>
            </a:r>
          </a:p>
          <a:p>
            <a:pPr algn="ctr"/>
            <a:r>
              <a:rPr lang="en-US" sz="3000" b="1" dirty="0"/>
              <a:t>The design and fabrication of an integrated narrow linewidth external cavity laser (ECL) and a wave-meter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63E0C5-3F42-49C3-92F8-2CA2B9105C5A}"/>
              </a:ext>
            </a:extLst>
          </p:cNvPr>
          <p:cNvSpPr txBox="1"/>
          <p:nvPr/>
        </p:nvSpPr>
        <p:spPr>
          <a:xfrm>
            <a:off x="14824071" y="7341965"/>
            <a:ext cx="68738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ultra-narrow linewidth ECL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Operating at </a:t>
            </a:r>
            <a:r>
              <a:rPr lang="en-US" sz="2800" b="1" dirty="0"/>
              <a:t>780</a:t>
            </a:r>
            <a:r>
              <a:rPr lang="en-US" sz="2800" dirty="0"/>
              <a:t> and </a:t>
            </a:r>
            <a:r>
              <a:rPr lang="en-US" sz="2800" b="1" dirty="0"/>
              <a:t>852 nm</a:t>
            </a:r>
            <a:r>
              <a:rPr lang="en-US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Narrow linewidth </a:t>
            </a:r>
            <a:r>
              <a:rPr lang="en-US" sz="2800" b="1" dirty="0"/>
              <a:t>&lt; 10 kHz</a:t>
            </a:r>
            <a:r>
              <a:rPr lang="en-US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High optical power </a:t>
            </a:r>
            <a:r>
              <a:rPr lang="en-US" sz="2800" b="1" dirty="0"/>
              <a:t>&gt; 10 dBm</a:t>
            </a:r>
            <a:r>
              <a:rPr lang="en-US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r>
              <a:rPr lang="en-US" sz="2800" b="1" dirty="0"/>
              <a:t>   The wave-meter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Operating at </a:t>
            </a:r>
            <a:r>
              <a:rPr lang="en-US" sz="2800" b="1" dirty="0"/>
              <a:t>780 </a:t>
            </a:r>
            <a:r>
              <a:rPr lang="en-US" sz="2800" dirty="0"/>
              <a:t>and </a:t>
            </a:r>
            <a:r>
              <a:rPr lang="en-US" sz="2800" b="1" dirty="0"/>
              <a:t>852 nm</a:t>
            </a:r>
            <a:r>
              <a:rPr lang="en-US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Precision: </a:t>
            </a:r>
            <a:r>
              <a:rPr lang="en-US" sz="2800" b="1" dirty="0"/>
              <a:t>5-10 pm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dirty="0"/>
              <a:t>Both devices are fabricated in stoichiometric silicon nitride platform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D33AD9-63F9-47C8-A90F-1A193433642C}"/>
              </a:ext>
            </a:extLst>
          </p:cNvPr>
          <p:cNvSpPr txBox="1"/>
          <p:nvPr/>
        </p:nvSpPr>
        <p:spPr>
          <a:xfrm>
            <a:off x="5649147" y="4654081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Background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6F1FCC9-9BDA-4FE5-9E64-5A4A44D2A1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4"/>
          <a:stretch/>
        </p:blipFill>
        <p:spPr>
          <a:xfrm>
            <a:off x="5765504" y="9138721"/>
            <a:ext cx="1626735" cy="11697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70DF810-1206-477D-AB45-F040E4B805C7}"/>
              </a:ext>
            </a:extLst>
          </p:cNvPr>
          <p:cNvSpPr txBox="1"/>
          <p:nvPr/>
        </p:nvSpPr>
        <p:spPr>
          <a:xfrm>
            <a:off x="721054" y="8517574"/>
            <a:ext cx="333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Distributed Bragg Laser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2F70E3-6446-42F2-A195-40B578323387}"/>
              </a:ext>
            </a:extLst>
          </p:cNvPr>
          <p:cNvSpPr txBox="1"/>
          <p:nvPr/>
        </p:nvSpPr>
        <p:spPr>
          <a:xfrm>
            <a:off x="3897473" y="8556307"/>
            <a:ext cx="296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Distributed Feedback Laser </a:t>
            </a:r>
          </a:p>
        </p:txBody>
      </p:sp>
      <p:pic>
        <p:nvPicPr>
          <p:cNvPr id="23" name="Picture 6" descr="https://www.thorlabs.com/images/TabImages/DBFvsDBR_dwg_DBR-800.gif">
            <a:extLst>
              <a:ext uri="{FF2B5EF4-FFF2-40B4-BE49-F238E27FC236}">
                <a16:creationId xmlns:a16="http://schemas.microsoft.com/office/drawing/2014/main" id="{E525907C-E019-42CB-A2FA-5C3BD47A2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6" t="12811"/>
          <a:stretch/>
        </p:blipFill>
        <p:spPr bwMode="auto">
          <a:xfrm>
            <a:off x="369867" y="10946633"/>
            <a:ext cx="3156045" cy="166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www.thorlabs.com/images/TabImages/DBFvsDBR_dwg_DBF-800.gif">
            <a:extLst>
              <a:ext uri="{FF2B5EF4-FFF2-40B4-BE49-F238E27FC236}">
                <a16:creationId xmlns:a16="http://schemas.microsoft.com/office/drawing/2014/main" id="{C14C8B17-2FE1-43FA-AD96-56AD8F934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3" t="17226"/>
          <a:stretch/>
        </p:blipFill>
        <p:spPr bwMode="auto">
          <a:xfrm>
            <a:off x="3903547" y="10905523"/>
            <a:ext cx="3156045" cy="137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1257AE1-3D80-41A2-8FBE-BF9E7D7A17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94" y="9116020"/>
            <a:ext cx="2284131" cy="128839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69EFBA3-B5BC-46F3-8CA4-5564E3901B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7" y="8839105"/>
            <a:ext cx="2814540" cy="197017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6157D5E-0CBB-45B2-BFC3-3A8B03DD1205}"/>
              </a:ext>
            </a:extLst>
          </p:cNvPr>
          <p:cNvSpPr/>
          <p:nvPr/>
        </p:nvSpPr>
        <p:spPr>
          <a:xfrm>
            <a:off x="1353308" y="10689404"/>
            <a:ext cx="1232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Photodigm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76C1FA1-1455-48CF-BB47-79B0E2523F3B}"/>
              </a:ext>
            </a:extLst>
          </p:cNvPr>
          <p:cNvSpPr/>
          <p:nvPr/>
        </p:nvSpPr>
        <p:spPr>
          <a:xfrm>
            <a:off x="4172955" y="10512371"/>
            <a:ext cx="2623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Ferdinand Braun Institute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87F8C6-351C-48B8-8BD3-04C413562E62}"/>
              </a:ext>
            </a:extLst>
          </p:cNvPr>
          <p:cNvSpPr txBox="1"/>
          <p:nvPr/>
        </p:nvSpPr>
        <p:spPr>
          <a:xfrm>
            <a:off x="1584960" y="15921200"/>
            <a:ext cx="13091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Design and concept of narrow-linewidth ECL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DD10E4C-7A68-45D9-A0C1-9D98F43386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1128" y="9583142"/>
            <a:ext cx="2980704" cy="1794009"/>
          </a:xfrm>
          <a:prstGeom prst="rect">
            <a:avLst/>
          </a:prstGeom>
        </p:spPr>
      </p:pic>
      <p:pic>
        <p:nvPicPr>
          <p:cNvPr id="31" name="Content Placeholder 3">
            <a:extLst>
              <a:ext uri="{FF2B5EF4-FFF2-40B4-BE49-F238E27FC236}">
                <a16:creationId xmlns:a16="http://schemas.microsoft.com/office/drawing/2014/main" id="{D4DB473E-4237-4628-B550-6358B6B1FD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43436" y="9583142"/>
            <a:ext cx="3558703" cy="17963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D28181E-D3E4-4ABA-96C3-04D8A90648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9213" y="12954191"/>
            <a:ext cx="2519643" cy="1857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CE0720B-1A7B-4C16-B575-1D04448F602B}"/>
              </a:ext>
            </a:extLst>
          </p:cNvPr>
          <p:cNvSpPr txBox="1"/>
          <p:nvPr/>
        </p:nvSpPr>
        <p:spPr>
          <a:xfrm>
            <a:off x="14977872" y="12750310"/>
            <a:ext cx="6126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Design and  concept of integrated wave-meter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D2969F-072B-45A3-81D1-45E3EDE1F1F9}"/>
              </a:ext>
            </a:extLst>
          </p:cNvPr>
          <p:cNvSpPr txBox="1"/>
          <p:nvPr/>
        </p:nvSpPr>
        <p:spPr>
          <a:xfrm>
            <a:off x="14977872" y="22318287"/>
            <a:ext cx="612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Summary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A5BA4DE-583A-47D4-97CF-01698F29D3DC}"/>
              </a:ext>
            </a:extLst>
          </p:cNvPr>
          <p:cNvSpPr txBox="1"/>
          <p:nvPr/>
        </p:nvSpPr>
        <p:spPr>
          <a:xfrm>
            <a:off x="388752" y="7587543"/>
            <a:ext cx="8230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Today, </a:t>
            </a:r>
            <a:r>
              <a:rPr lang="en-US" sz="2800" dirty="0"/>
              <a:t>there is a gap between current lasers reliability and specification and what is needed for quantum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8BD6EC-E7DC-4C50-A40F-4F20268A8C34}"/>
              </a:ext>
            </a:extLst>
          </p:cNvPr>
          <p:cNvSpPr txBox="1"/>
          <p:nvPr/>
        </p:nvSpPr>
        <p:spPr>
          <a:xfrm>
            <a:off x="721054" y="5500311"/>
            <a:ext cx="11531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Lasers are essential to cold atom sensors and quantum applications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2AF6B23-ACF6-41B5-BB25-B04A2778F2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84242" y="6019763"/>
            <a:ext cx="5312780" cy="3227278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57C1C773-0637-4835-9E12-495E4C3A0D66}"/>
              </a:ext>
            </a:extLst>
          </p:cNvPr>
          <p:cNvSpPr/>
          <p:nvPr/>
        </p:nvSpPr>
        <p:spPr>
          <a:xfrm>
            <a:off x="388753" y="6116053"/>
            <a:ext cx="109728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4-8 Lasers used typically used for  cooling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Wavelength of operation: 852 nm (Cs)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Integration and compact solutions for optical components: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i.e., Modulators, attenuators, MEMS switches, splitters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716A22-4548-4CBB-B73A-011A802B24F0}"/>
              </a:ext>
            </a:extLst>
          </p:cNvPr>
          <p:cNvSpPr/>
          <p:nvPr/>
        </p:nvSpPr>
        <p:spPr>
          <a:xfrm>
            <a:off x="7700558" y="9050094"/>
            <a:ext cx="6748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JPL </a:t>
            </a:r>
            <a:r>
              <a:rPr lang="en-US" sz="2400" dirty="0"/>
              <a:t>wants to study micro-gravity at the atomic scale</a:t>
            </a:r>
            <a:endParaRPr lang="en-US" sz="24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3D060AE-2598-42AA-96FF-5555B2621F6C}"/>
              </a:ext>
            </a:extLst>
          </p:cNvPr>
          <p:cNvSpPr txBox="1"/>
          <p:nvPr/>
        </p:nvSpPr>
        <p:spPr>
          <a:xfrm>
            <a:off x="2521695" y="12548355"/>
            <a:ext cx="551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External Cavity Laser : Grating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684C51A-4AA0-468F-9332-F5BC09CC23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830" y="12993601"/>
            <a:ext cx="4029259" cy="1887659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E327F797-A90C-4DB3-ACAB-72215459CE9C}"/>
              </a:ext>
            </a:extLst>
          </p:cNvPr>
          <p:cNvSpPr/>
          <p:nvPr/>
        </p:nvSpPr>
        <p:spPr>
          <a:xfrm>
            <a:off x="1217653" y="14842245"/>
            <a:ext cx="4972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Limitations of the existing lasers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EF36842-8D02-49C2-8425-FDC6B654AF02}"/>
              </a:ext>
            </a:extLst>
          </p:cNvPr>
          <p:cNvSpPr/>
          <p:nvPr/>
        </p:nvSpPr>
        <p:spPr>
          <a:xfrm>
            <a:off x="9307169" y="14894323"/>
            <a:ext cx="2714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New Approaches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7438A58-FADA-4978-BA7E-E60E56167A7E}"/>
              </a:ext>
            </a:extLst>
          </p:cNvPr>
          <p:cNvSpPr txBox="1"/>
          <p:nvPr/>
        </p:nvSpPr>
        <p:spPr>
          <a:xfrm>
            <a:off x="7437227" y="11562992"/>
            <a:ext cx="3179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Linewidth: </a:t>
            </a:r>
            <a:r>
              <a:rPr lang="en-US" sz="2400" b="1" dirty="0"/>
              <a:t>1-10 kHz </a:t>
            </a:r>
          </a:p>
          <a:p>
            <a:r>
              <a:rPr lang="en-US" sz="2400" dirty="0"/>
              <a:t>Power: </a:t>
            </a:r>
            <a:r>
              <a:rPr lang="en-US" sz="2400" b="1" dirty="0"/>
              <a:t>5-30  </a:t>
            </a:r>
            <a:r>
              <a:rPr lang="en-US" sz="2400" b="1" dirty="0" err="1"/>
              <a:t>mW</a:t>
            </a:r>
            <a:endParaRPr lang="en-US" sz="2400" b="1" dirty="0"/>
          </a:p>
          <a:p>
            <a:r>
              <a:rPr lang="en-US" sz="2400" dirty="0">
                <a:solidFill>
                  <a:srgbClr val="FF0000"/>
                </a:solidFill>
              </a:rPr>
              <a:t>Wavelength: </a:t>
            </a:r>
            <a:r>
              <a:rPr lang="en-US" sz="2400" b="1" dirty="0">
                <a:solidFill>
                  <a:srgbClr val="FF0000"/>
                </a:solidFill>
              </a:rPr>
              <a:t>1550 nm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203D1AE-9D5C-48E8-9D55-40BDE91A01A5}"/>
              </a:ext>
            </a:extLst>
          </p:cNvPr>
          <p:cNvSpPr/>
          <p:nvPr/>
        </p:nvSpPr>
        <p:spPr>
          <a:xfrm>
            <a:off x="10649103" y="11640541"/>
            <a:ext cx="35574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Linewidth: </a:t>
            </a:r>
            <a:r>
              <a:rPr lang="en-US" sz="2400" b="1" dirty="0"/>
              <a:t>~10 kHz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Power: </a:t>
            </a:r>
            <a:r>
              <a:rPr lang="en-US" sz="2400" b="1" dirty="0">
                <a:solidFill>
                  <a:srgbClr val="FF0000"/>
                </a:solidFill>
              </a:rPr>
              <a:t>5 </a:t>
            </a:r>
            <a:r>
              <a:rPr lang="en-US" sz="2400" b="1" dirty="0" err="1">
                <a:solidFill>
                  <a:srgbClr val="FF0000"/>
                </a:solidFill>
              </a:rPr>
              <a:t>mW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dirty="0"/>
              <a:t>Wavelengths: </a:t>
            </a:r>
            <a:r>
              <a:rPr lang="en-US" sz="2400" b="1" dirty="0"/>
              <a:t>835-865 nm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D50C04F-2D82-44F5-9688-B30A6B725916}"/>
              </a:ext>
            </a:extLst>
          </p:cNvPr>
          <p:cNvSpPr txBox="1"/>
          <p:nvPr/>
        </p:nvSpPr>
        <p:spPr>
          <a:xfrm>
            <a:off x="10193164" y="13337265"/>
            <a:ext cx="3705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Laterally coupled </a:t>
            </a:r>
            <a:r>
              <a:rPr lang="en-US" sz="2400" dirty="0"/>
              <a:t>Bragg Grating architecture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Wavelength: </a:t>
            </a:r>
            <a:r>
              <a:rPr lang="en-US" sz="2400" b="1" dirty="0">
                <a:solidFill>
                  <a:srgbClr val="FF0000"/>
                </a:solidFill>
              </a:rPr>
              <a:t>1550 nm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2070561-4B5B-4218-9A95-584BD1DE7F59}"/>
              </a:ext>
            </a:extLst>
          </p:cNvPr>
          <p:cNvCxnSpPr/>
          <p:nvPr/>
        </p:nvCxnSpPr>
        <p:spPr>
          <a:xfrm>
            <a:off x="7278350" y="16906627"/>
            <a:ext cx="0" cy="9218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D3CC26D0-747F-40D4-B384-432D107A55C6}"/>
              </a:ext>
            </a:extLst>
          </p:cNvPr>
          <p:cNvSpPr txBox="1"/>
          <p:nvPr/>
        </p:nvSpPr>
        <p:spPr>
          <a:xfrm>
            <a:off x="9227226" y="16780945"/>
            <a:ext cx="4653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Bragg Grating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CF7241CB-A143-4D99-B56C-317E05C120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118" y="27334085"/>
            <a:ext cx="3856042" cy="2570694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998C98C8-07C4-4E33-A48C-86830026C6D1}"/>
              </a:ext>
            </a:extLst>
          </p:cNvPr>
          <p:cNvSpPr/>
          <p:nvPr/>
        </p:nvSpPr>
        <p:spPr>
          <a:xfrm>
            <a:off x="416689" y="26220647"/>
            <a:ext cx="62508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Packaging: coupling efficiency &lt; micron alignment  precision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Isolators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B148077-099C-4438-9E47-46983469BF32}"/>
              </a:ext>
            </a:extLst>
          </p:cNvPr>
          <p:cNvSpPr txBox="1"/>
          <p:nvPr/>
        </p:nvSpPr>
        <p:spPr>
          <a:xfrm>
            <a:off x="8205610" y="23717339"/>
            <a:ext cx="5299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Waveguiding Material: Si</a:t>
            </a:r>
            <a:r>
              <a:rPr lang="en-US" sz="3200" b="1" baseline="-25000" dirty="0"/>
              <a:t>3</a:t>
            </a:r>
            <a:r>
              <a:rPr lang="en-US" sz="3200" b="1" dirty="0"/>
              <a:t>N</a:t>
            </a:r>
            <a:r>
              <a:rPr lang="en-US" sz="3200" b="1" baseline="-25000" dirty="0"/>
              <a:t>4</a:t>
            </a:r>
            <a:endParaRPr lang="en-US" sz="3200" b="1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DA1E81F-230A-45C9-938F-8FE72A9C6EC7}"/>
              </a:ext>
            </a:extLst>
          </p:cNvPr>
          <p:cNvSpPr txBox="1"/>
          <p:nvPr/>
        </p:nvSpPr>
        <p:spPr>
          <a:xfrm>
            <a:off x="2891455" y="25598840"/>
            <a:ext cx="4653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Packaging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FCB45576-9422-41B3-9747-A2F182413EB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714469" y="14265651"/>
            <a:ext cx="3728935" cy="198049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3AEF1351-E5D7-4759-B74D-16721ED9271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09431" y="17519105"/>
            <a:ext cx="6492046" cy="207865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D3667DC8-CE1E-4E76-85E9-6ED4ADCA039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41567" y="16786908"/>
            <a:ext cx="5065146" cy="3281644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17C8D77B-A981-4F78-ABB4-EE6628E20893}"/>
              </a:ext>
            </a:extLst>
          </p:cNvPr>
          <p:cNvSpPr txBox="1"/>
          <p:nvPr/>
        </p:nvSpPr>
        <p:spPr>
          <a:xfrm>
            <a:off x="2624074" y="16792242"/>
            <a:ext cx="4653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Ring Resonator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19950B1B-FE2E-43F4-9CC1-EF61212DE4D8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37493" r="76789" b="28683"/>
          <a:stretch/>
        </p:blipFill>
        <p:spPr>
          <a:xfrm>
            <a:off x="716688" y="22381972"/>
            <a:ext cx="3977509" cy="3294218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3A851F58-20E5-47CE-9886-F1AFD8323977}"/>
              </a:ext>
            </a:extLst>
          </p:cNvPr>
          <p:cNvSpPr/>
          <p:nvPr/>
        </p:nvSpPr>
        <p:spPr>
          <a:xfrm>
            <a:off x="7342292" y="24359872"/>
            <a:ext cx="7044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Wide transparency window (Sr, </a:t>
            </a:r>
            <a:r>
              <a:rPr lang="en-US" sz="3200" dirty="0" err="1"/>
              <a:t>Rb</a:t>
            </a:r>
            <a:r>
              <a:rPr lang="en-US" sz="3200" dirty="0"/>
              <a:t>, Cs)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Low temperature sensitivity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Ultra-low loss waveguides </a:t>
            </a:r>
          </a:p>
          <a:p>
            <a:pPr marL="914400" lvl="1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(1 dB/m across the visible spectrum) 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3CCABBCD-EC31-4CB3-8DDC-785AD39C9E7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92746" y="26756627"/>
            <a:ext cx="3327791" cy="2860622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DD98F6F-E86B-4143-BD84-6F1EF215477D}"/>
              </a:ext>
            </a:extLst>
          </p:cNvPr>
          <p:cNvSpPr/>
          <p:nvPr/>
        </p:nvSpPr>
        <p:spPr>
          <a:xfrm>
            <a:off x="512767" y="19934063"/>
            <a:ext cx="80728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High Q  ring resonator &gt; 10</a:t>
            </a:r>
            <a:r>
              <a:rPr lang="en-US" sz="4000" baseline="30000" dirty="0"/>
              <a:t>7 </a:t>
            </a:r>
            <a:r>
              <a:rPr lang="en-US" sz="4000" dirty="0"/>
              <a:t>(minimum)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Waveguide loss &lt; 1-2 dB/m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Large optical path: ring radius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419AB6A7-111F-4215-97CD-F2DB8D0BFA36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2" t="1859"/>
          <a:stretch/>
        </p:blipFill>
        <p:spPr>
          <a:xfrm>
            <a:off x="14753911" y="19805057"/>
            <a:ext cx="2583055" cy="1938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47B1E5ED-28AE-47E7-8519-0DA37ACF1F00}"/>
              </a:ext>
            </a:extLst>
          </p:cNvPr>
          <p:cNvSpPr/>
          <p:nvPr/>
        </p:nvSpPr>
        <p:spPr>
          <a:xfrm>
            <a:off x="7377767" y="19614575"/>
            <a:ext cx="6957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Limited Tunability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Uniformity over large opt. path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Index change between two waveguides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64A8218-4ABF-4BC2-9456-F8185FB34267}"/>
                  </a:ext>
                </a:extLst>
              </p:cNvPr>
              <p:cNvSpPr txBox="1"/>
              <p:nvPr/>
            </p:nvSpPr>
            <p:spPr>
              <a:xfrm>
                <a:off x="4701620" y="23033065"/>
                <a:ext cx="2423549" cy="12491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𝑟𝑒𝑠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𝐿𝑖𝑛𝑒𝑤𝑖𝑑𝑡h</m:t>
                          </m:r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64A8218-4ABF-4BC2-9456-F8185FB34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620" y="23033065"/>
                <a:ext cx="2423549" cy="124912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35C0041-63C2-4C86-848C-CDA5FA302397}"/>
                  </a:ext>
                </a:extLst>
              </p:cNvPr>
              <p:cNvSpPr txBox="1"/>
              <p:nvPr/>
            </p:nvSpPr>
            <p:spPr>
              <a:xfrm>
                <a:off x="4631136" y="24349020"/>
                <a:ext cx="2321169" cy="15163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35C0041-63C2-4C86-848C-CDA5FA302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136" y="24349020"/>
                <a:ext cx="2321169" cy="15163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CEC3329-101D-496E-B416-E5863D249785}"/>
                  </a:ext>
                </a:extLst>
              </p:cNvPr>
              <p:cNvSpPr txBox="1"/>
              <p:nvPr/>
            </p:nvSpPr>
            <p:spPr>
              <a:xfrm>
                <a:off x="7293896" y="22173704"/>
                <a:ext cx="6308277" cy="15043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𝜅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CEC3329-101D-496E-B416-E5863D249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896" y="22173704"/>
                <a:ext cx="6308277" cy="1504386"/>
              </a:xfrm>
              <a:prstGeom prst="rect">
                <a:avLst/>
              </a:prstGeom>
              <a:blipFill>
                <a:blip r:embed="rId22"/>
                <a:stretch>
                  <a:fillRect b="-8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6501EE-C43D-4FB2-990E-015D1F7F8B6F}"/>
                  </a:ext>
                </a:extLst>
              </p:cNvPr>
              <p:cNvSpPr/>
              <p:nvPr/>
            </p:nvSpPr>
            <p:spPr>
              <a:xfrm>
                <a:off x="9977195" y="21266882"/>
                <a:ext cx="4338495" cy="943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𝐿𝑖𝑛𝑒𝑤𝑖𝑑𝑡h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√(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6501EE-C43D-4FB2-990E-015D1F7F8B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7195" y="21266882"/>
                <a:ext cx="4338495" cy="94391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7B87AE5-CEA7-4444-9005-1A48978980B2}"/>
              </a:ext>
            </a:extLst>
          </p:cNvPr>
          <p:cNvGrpSpPr/>
          <p:nvPr/>
        </p:nvGrpSpPr>
        <p:grpSpPr>
          <a:xfrm>
            <a:off x="18115626" y="18332989"/>
            <a:ext cx="3317207" cy="1644879"/>
            <a:chOff x="17347239" y="19683805"/>
            <a:chExt cx="3779052" cy="1921133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54DCD1FF-8DA6-496A-BFAC-805B11CBD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/>
            <a:srcRect l="49006" t="36092" r="32047" b="48693"/>
            <a:stretch/>
          </p:blipFill>
          <p:spPr>
            <a:xfrm>
              <a:off x="17347239" y="19683805"/>
              <a:ext cx="3779052" cy="1921133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5C8C59FA-DF02-4FA3-BA6D-64E448574D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/>
            <a:srcRect l="51566" t="46419" r="45693" b="51082"/>
            <a:stretch/>
          </p:blipFill>
          <p:spPr>
            <a:xfrm>
              <a:off x="17678033" y="19729792"/>
              <a:ext cx="546681" cy="315609"/>
            </a:xfrm>
            <a:prstGeom prst="rect">
              <a:avLst/>
            </a:prstGeom>
          </p:spPr>
        </p:pic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9B457EF-D801-4A54-89A6-2CE23225B904}"/>
              </a:ext>
            </a:extLst>
          </p:cNvPr>
          <p:cNvGrpSpPr/>
          <p:nvPr/>
        </p:nvGrpSpPr>
        <p:grpSpPr>
          <a:xfrm>
            <a:off x="15022488" y="13904921"/>
            <a:ext cx="2351043" cy="3137634"/>
            <a:chOff x="15518727" y="16360924"/>
            <a:chExt cx="2127981" cy="3351915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2D6FBDAE-FD35-40D1-85AA-6E29BA8B5F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/>
            <a:srcRect l="2509" r="77424"/>
            <a:stretch/>
          </p:blipFill>
          <p:spPr>
            <a:xfrm>
              <a:off x="15518727" y="16360924"/>
              <a:ext cx="2127981" cy="3351915"/>
            </a:xfrm>
            <a:prstGeom prst="rect">
              <a:avLst/>
            </a:prstGeom>
          </p:spPr>
        </p:pic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09644DD-7C26-4197-A7C9-9DFBABCAD75D}"/>
                </a:ext>
              </a:extLst>
            </p:cNvPr>
            <p:cNvSpPr/>
            <p:nvPr/>
          </p:nvSpPr>
          <p:spPr>
            <a:xfrm>
              <a:off x="15949657" y="16471544"/>
              <a:ext cx="494965" cy="5061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1330984E-EB25-46B0-8D49-7312553C1883}"/>
              </a:ext>
            </a:extLst>
          </p:cNvPr>
          <p:cNvSpPr txBox="1"/>
          <p:nvPr/>
        </p:nvSpPr>
        <p:spPr>
          <a:xfrm>
            <a:off x="18288151" y="16417347"/>
            <a:ext cx="3317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Precision: </a:t>
            </a:r>
            <a:r>
              <a:rPr lang="en-US" sz="2400" b="1" dirty="0"/>
              <a:t>~ 11 pm over 80 nm</a:t>
            </a:r>
            <a:r>
              <a:rPr lang="en-US" sz="2400" dirty="0"/>
              <a:t> wavelength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Wavelength: </a:t>
            </a:r>
            <a:r>
              <a:rPr lang="en-US" sz="2400" b="1" dirty="0">
                <a:solidFill>
                  <a:srgbClr val="FF0000"/>
                </a:solidFill>
              </a:rPr>
              <a:t>1550 nm 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1D8F3C6-9FC4-472F-AF16-332B03843F00}"/>
              </a:ext>
            </a:extLst>
          </p:cNvPr>
          <p:cNvCxnSpPr>
            <a:cxnSpLocks/>
          </p:cNvCxnSpPr>
          <p:nvPr/>
        </p:nvCxnSpPr>
        <p:spPr>
          <a:xfrm flipH="1">
            <a:off x="16603982" y="19386760"/>
            <a:ext cx="2598418" cy="115666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87E96A5-AF1A-4A9C-B9AD-CC2C2D2A2099}"/>
              </a:ext>
            </a:extLst>
          </p:cNvPr>
          <p:cNvSpPr/>
          <p:nvPr/>
        </p:nvSpPr>
        <p:spPr>
          <a:xfrm>
            <a:off x="17362341" y="19955692"/>
            <a:ext cx="46329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Precision: </a:t>
            </a:r>
            <a:r>
              <a:rPr lang="en-US" sz="2400" b="1" dirty="0"/>
              <a:t>5-10 pm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Good for </a:t>
            </a:r>
            <a:r>
              <a:rPr lang="en-US" sz="2400" b="1" dirty="0"/>
              <a:t>various wavelengths </a:t>
            </a:r>
            <a:r>
              <a:rPr lang="en-US" sz="2400" dirty="0"/>
              <a:t>(quantum)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Small in size, reliable for </a:t>
            </a:r>
            <a:r>
              <a:rPr lang="en-US" sz="2400" b="1" dirty="0"/>
              <a:t>space flights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5250AC2-B0E3-4013-AE5F-DCB243EFBDC0}"/>
              </a:ext>
            </a:extLst>
          </p:cNvPr>
          <p:cNvSpPr txBox="1"/>
          <p:nvPr/>
        </p:nvSpPr>
        <p:spPr>
          <a:xfrm>
            <a:off x="14639732" y="17227685"/>
            <a:ext cx="35668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Current and temperature create instability in lasers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Frequency tracking at </a:t>
            </a:r>
            <a:r>
              <a:rPr lang="en-US" sz="2000" b="1" dirty="0"/>
              <a:t>atomic transitions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Laser stability at those </a:t>
            </a:r>
            <a:r>
              <a:rPr lang="el-GR" sz="2000" b="1" dirty="0"/>
              <a:t>λ</a:t>
            </a:r>
            <a:r>
              <a:rPr lang="en-US" sz="20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Frequency doubling </a:t>
            </a:r>
            <a:r>
              <a:rPr lang="en-US" sz="2000" dirty="0"/>
              <a:t>applications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FB9EC26F-1CA7-458D-B9C7-D1C035C04B0D}"/>
                  </a:ext>
                </a:extLst>
              </p:cNvPr>
              <p:cNvSpPr/>
              <p:nvPr/>
            </p:nvSpPr>
            <p:spPr>
              <a:xfrm>
                <a:off x="14439015" y="23045683"/>
                <a:ext cx="7230140" cy="4175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b="1" dirty="0"/>
                  <a:t>The narrow linewidth laser is being designed using two configs @ </a:t>
                </a:r>
                <a14:m>
                  <m:oMath xmlns:m="http://schemas.openxmlformats.org/officeDocument/2006/math">
                    <m:r>
                      <a:rPr lang="el-GR" sz="3600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3600" b="1" dirty="0"/>
                  <a:t> = 852 nm</a:t>
                </a:r>
              </a:p>
              <a:p>
                <a:pPr marL="914400" lvl="1" indent="-457200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/>
                  <a:t>Ring gives  enhanced cavity length at resonances: r = 2-3 mm</a:t>
                </a:r>
              </a:p>
              <a:p>
                <a:pPr marL="914400" lvl="1" indent="-457200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/>
                  <a:t>Bragg gratings gives frequency stability </a:t>
                </a:r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FB9EC26F-1CA7-458D-B9C7-D1C035C04B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9015" y="23045683"/>
                <a:ext cx="7230140" cy="4175502"/>
              </a:xfrm>
              <a:prstGeom prst="rect">
                <a:avLst/>
              </a:prstGeom>
              <a:blipFill>
                <a:blip r:embed="rId26"/>
                <a:stretch>
                  <a:fillRect l="-2361" t="-2190" r="-2108" b="-4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CD50BC7A-F8DC-4FC6-B7C6-7F266C411183}"/>
                  </a:ext>
                </a:extLst>
              </p:cNvPr>
              <p:cNvSpPr/>
              <p:nvPr/>
            </p:nvSpPr>
            <p:spPr>
              <a:xfrm>
                <a:off x="14861045" y="28884762"/>
                <a:ext cx="6582359" cy="2513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b="1" dirty="0"/>
                  <a:t>Integrated wave-meter is designed to give</a:t>
                </a:r>
              </a:p>
              <a:p>
                <a:pPr marL="457200" indent="-457200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/>
                  <a:t>~ 10-20 pm @  </a:t>
                </a:r>
                <a14:m>
                  <m:oMath xmlns:m="http://schemas.openxmlformats.org/officeDocument/2006/math">
                    <m:r>
                      <a:rPr lang="el-GR" sz="3600" b="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3600" dirty="0"/>
                  <a:t> = 852 nm</a:t>
                </a:r>
              </a:p>
              <a:p>
                <a:pPr marL="457200" indent="-457200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/>
                  <a:t>Area of &lt; 3 x 3 mm</a:t>
                </a:r>
                <a:r>
                  <a:rPr lang="en-US" sz="3600" baseline="30000" dirty="0"/>
                  <a:t>2</a:t>
                </a:r>
                <a:endParaRPr lang="en-US" sz="3600" dirty="0"/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CD50BC7A-F8DC-4FC6-B7C6-7F266C4111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1045" y="28884762"/>
                <a:ext cx="6582359" cy="2513509"/>
              </a:xfrm>
              <a:prstGeom prst="rect">
                <a:avLst/>
              </a:prstGeom>
              <a:blipFill>
                <a:blip r:embed="rId27"/>
                <a:stretch>
                  <a:fillRect l="-2593" t="-3632" b="-8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 113">
            <a:extLst>
              <a:ext uri="{FF2B5EF4-FFF2-40B4-BE49-F238E27FC236}">
                <a16:creationId xmlns:a16="http://schemas.microsoft.com/office/drawing/2014/main" id="{8CE9CE11-3F16-4DDB-9714-642CE81F31E2}"/>
              </a:ext>
            </a:extLst>
          </p:cNvPr>
          <p:cNvSpPr/>
          <p:nvPr/>
        </p:nvSpPr>
        <p:spPr>
          <a:xfrm>
            <a:off x="14244532" y="27278943"/>
            <a:ext cx="75931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800"/>
              </a:spcAft>
            </a:pPr>
            <a:r>
              <a:rPr lang="en-US" sz="3600" b="1" dirty="0"/>
              <a:t>Low loss waveguiding is being studied in collaboration with UCSB</a:t>
            </a:r>
          </a:p>
        </p:txBody>
      </p:sp>
    </p:spTree>
    <p:extLst>
      <p:ext uri="{BB962C8B-B14F-4D97-AF65-F5344CB8AC3E}">
        <p14:creationId xmlns:p14="http://schemas.microsoft.com/office/powerpoint/2010/main" val="71878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7" grpId="0"/>
      <p:bldP spid="28" grpId="0"/>
      <p:bldP spid="39" grpId="0"/>
      <p:bldP spid="40" grpId="0"/>
      <p:bldP spid="44" grpId="0"/>
      <p:bldP spid="64" grpId="0"/>
      <p:bldP spid="67" grpId="0"/>
      <p:bldP spid="68" grpId="0"/>
      <p:bldP spid="90" grpId="0"/>
      <p:bldP spid="91" grpId="0"/>
      <p:bldP spid="101" grpId="0"/>
      <p:bldP spid="1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28540</TotalTime>
  <Words>518</Words>
  <Application>Microsoft Office PowerPoint</Application>
  <PresentationFormat>Custom</PresentationFormat>
  <Paragraphs>94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Poster Template Guidelines</dc:title>
  <dc:creator>Chen, Joy (US 183B)</dc:creator>
  <cp:lastModifiedBy>Hong, Sophia (US 1230)</cp:lastModifiedBy>
  <cp:revision>88</cp:revision>
  <dcterms:created xsi:type="dcterms:W3CDTF">2022-08-22T17:05:38Z</dcterms:created>
  <dcterms:modified xsi:type="dcterms:W3CDTF">2022-11-23T18:02:38Z</dcterms:modified>
</cp:coreProperties>
</file>