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551415"/>
    <a:srgbClr val="9F2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/>
    <p:restoredTop sz="96405"/>
  </p:normalViewPr>
  <p:slideViewPr>
    <p:cSldViewPr snapToGrid="0">
      <p:cViewPr varScale="1">
        <p:scale>
          <a:sx n="26" d="100"/>
          <a:sy n="26" d="100"/>
        </p:scale>
        <p:origin x="4704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4185AC-9F19-D1B5-3E2C-C165D877F433}"/>
              </a:ext>
            </a:extLst>
          </p:cNvPr>
          <p:cNvSpPr/>
          <p:nvPr/>
        </p:nvSpPr>
        <p:spPr>
          <a:xfrm>
            <a:off x="0" y="1017"/>
            <a:ext cx="21945600" cy="75080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36000">
                <a:schemeClr val="accent6">
                  <a:lumMod val="75000"/>
                </a:schemeClr>
              </a:gs>
              <a:gs pos="82000">
                <a:schemeClr val="accent6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A532A-FFBD-15D8-A09B-9CB6F0E3F99E}"/>
              </a:ext>
            </a:extLst>
          </p:cNvPr>
          <p:cNvSpPr txBox="1"/>
          <p:nvPr/>
        </p:nvSpPr>
        <p:spPr>
          <a:xfrm>
            <a:off x="914400" y="28715159"/>
            <a:ext cx="805069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</a:p>
          <a:p>
            <a:pPr>
              <a:spcBef>
                <a:spcPts val="1800"/>
              </a:spcBef>
            </a:pPr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Jet Propulsion Laboratory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California Institute of Technology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Pasadena, California</a:t>
            </a:r>
          </a:p>
          <a:p>
            <a:endParaRPr lang="en-US" sz="2200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US" sz="2200" b="1" dirty="0" err="1">
                <a:latin typeface="Helvetica" pitchFamily="2" charset="0"/>
                <a:cs typeface="Arial" panose="020B0604020202020204" pitchFamily="34" charset="0"/>
              </a:rPr>
              <a:t>www.nasa.gov</a:t>
            </a:r>
            <a:endParaRPr lang="en-US" sz="2200" b="1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DB0F1-A907-BDB2-DC66-13092EE4F97A}"/>
              </a:ext>
            </a:extLst>
          </p:cNvPr>
          <p:cNvSpPr txBox="1"/>
          <p:nvPr/>
        </p:nvSpPr>
        <p:spPr>
          <a:xfrm>
            <a:off x="1173616" y="1076382"/>
            <a:ext cx="7515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  <a:endParaRPr lang="en-US" sz="20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392DB-040A-4601-1FDF-EE467A2C2C89}"/>
              </a:ext>
            </a:extLst>
          </p:cNvPr>
          <p:cNvSpPr txBox="1"/>
          <p:nvPr/>
        </p:nvSpPr>
        <p:spPr>
          <a:xfrm>
            <a:off x="914400" y="32372758"/>
            <a:ext cx="5976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Copyright 2022. All rights reserved.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6AD9F-C2D0-FAA0-B80B-B64AFDA924FD}"/>
              </a:ext>
            </a:extLst>
          </p:cNvPr>
          <p:cNvSpPr/>
          <p:nvPr/>
        </p:nvSpPr>
        <p:spPr>
          <a:xfrm>
            <a:off x="8429625" y="28715159"/>
            <a:ext cx="12674727" cy="40577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8744A6-324B-83AB-035A-35E0AAF38EC7}"/>
              </a:ext>
            </a:extLst>
          </p:cNvPr>
          <p:cNvSpPr txBox="1"/>
          <p:nvPr/>
        </p:nvSpPr>
        <p:spPr>
          <a:xfrm>
            <a:off x="8820717" y="29033898"/>
            <a:ext cx="118769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000" b="1" dirty="0">
                <a:latin typeface="Arial" panose="020B0604020202020204" pitchFamily="34" charset="0"/>
              </a:rPr>
              <a:t>Publications: Yang et al., 2022, submitted to </a:t>
            </a:r>
            <a:r>
              <a:rPr lang="en-US" altLang="en-US" sz="3000" b="1" i="1" dirty="0" err="1">
                <a:latin typeface="Arial" panose="020B0604020202020204" pitchFamily="34" charset="0"/>
              </a:rPr>
              <a:t>ApJ</a:t>
            </a:r>
            <a:endParaRPr lang="en-US" altLang="en-US" sz="3000" b="1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3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3000" dirty="0">
                <a:latin typeface="Arial" panose="020B0604020202020204" pitchFamily="34" charset="0"/>
              </a:rPr>
              <a:t>(if any)</a:t>
            </a:r>
          </a:p>
          <a:p>
            <a:pPr>
              <a:spcBef>
                <a:spcPct val="0"/>
              </a:spcBef>
            </a:pPr>
            <a:endParaRPr lang="en-US" altLang="en-US" sz="3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3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3000" b="1" dirty="0">
                <a:latin typeface="Arial" panose="020B0604020202020204" pitchFamily="34" charset="0"/>
              </a:rPr>
              <a:t>Author Contact Information: Jeehyun.yang@jpl.nasa.gov </a:t>
            </a:r>
          </a:p>
          <a:p>
            <a:pPr>
              <a:spcBef>
                <a:spcPct val="0"/>
              </a:spcBef>
            </a:pPr>
            <a:r>
              <a:rPr lang="en-US" altLang="en-US" sz="30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(Phone and Email address)</a:t>
            </a:r>
            <a:endParaRPr lang="en-US" altLang="en-US" sz="30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US" sz="3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CE19A-D280-F67F-3E02-115A87F9AEB3}"/>
              </a:ext>
            </a:extLst>
          </p:cNvPr>
          <p:cNvSpPr txBox="1"/>
          <p:nvPr/>
        </p:nvSpPr>
        <p:spPr>
          <a:xfrm>
            <a:off x="242702" y="2019285"/>
            <a:ext cx="208616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High-fidelity reaction kinetic modeling of hot-Jupiter atmospheres incorporating thermal and UV-photochemistry enhanced by metastable CO </a:t>
            </a:r>
            <a:r>
              <a:rPr lang="en-US" sz="5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5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𝚷)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2E216-21F1-A2C5-49F4-69DE267EBFE5}"/>
              </a:ext>
            </a:extLst>
          </p:cNvPr>
          <p:cNvSpPr txBox="1"/>
          <p:nvPr/>
        </p:nvSpPr>
        <p:spPr>
          <a:xfrm>
            <a:off x="1321088" y="4817294"/>
            <a:ext cx="19376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 Jeehyun Yang, JPL Postdoctoral Fellow (322)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Murthy S. Gudipati (322), Bryana Henderson (322), Benjamin Fleury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78E8C2-04FE-7596-E6E5-FDFA926D8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759" y="587830"/>
            <a:ext cx="2209799" cy="2209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1728FA-0EFF-656C-E1A6-9DB0FF8B67CF}"/>
              </a:ext>
            </a:extLst>
          </p:cNvPr>
          <p:cNvSpPr txBox="1"/>
          <p:nvPr/>
        </p:nvSpPr>
        <p:spPr>
          <a:xfrm>
            <a:off x="923278" y="31999466"/>
            <a:ext cx="5976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Poster Number: </a:t>
            </a:r>
            <a:r>
              <a:rPr lang="en-US" b="1" dirty="0"/>
              <a:t>PRD-A#006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734F1-A269-11BB-E7D8-0A5C48D289D1}"/>
              </a:ext>
            </a:extLst>
          </p:cNvPr>
          <p:cNvSpPr txBox="1"/>
          <p:nvPr/>
        </p:nvSpPr>
        <p:spPr>
          <a:xfrm>
            <a:off x="914399" y="8309146"/>
            <a:ext cx="7064037" cy="2092881"/>
          </a:xfrm>
          <a:prstGeom prst="rect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 detailed modeling of simultaneous UV-photochemical and thermochemical processes in exoplanet atmosphere-like conditions is essential for the analysis and interpretation of a vast amount of current and </a:t>
            </a:r>
            <a:r>
              <a:rPr lang="en-US" sz="2400" dirty="0" err="1"/>
              <a:t>fugure</a:t>
            </a:r>
            <a:r>
              <a:rPr lang="en-US" sz="2400" dirty="0"/>
              <a:t> spectral data from exoplanets</a:t>
            </a:r>
          </a:p>
          <a:p>
            <a:pPr algn="just"/>
            <a:endParaRPr lang="en-US" sz="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667220-0C1C-2620-F174-100945827584}"/>
                  </a:ext>
                </a:extLst>
              </p:cNvPr>
              <p:cNvSpPr txBox="1"/>
              <p:nvPr/>
            </p:nvSpPr>
            <p:spPr>
              <a:xfrm>
                <a:off x="903751" y="11158769"/>
                <a:ext cx="7074688" cy="15026934"/>
              </a:xfrm>
              <a:prstGeom prst="rect">
                <a:avLst/>
              </a:prstGeom>
              <a:noFill/>
              <a:ln w="7620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endParaRPr lang="en-US" sz="1000" dirty="0"/>
              </a:p>
              <a:p>
                <a:pPr algn="ctr"/>
                <a:r>
                  <a:rPr lang="en-US" sz="2800" b="1" dirty="0"/>
                  <a:t>1. Thermochemical reaction model generation</a:t>
                </a:r>
              </a:p>
              <a:p>
                <a:pPr algn="ctr"/>
                <a:endParaRPr lang="en-US" sz="1000" dirty="0"/>
              </a:p>
              <a:p>
                <a:pPr algn="just"/>
                <a:r>
                  <a:rPr lang="en-US" sz="2400" dirty="0"/>
                  <a:t>Reaction Mechanism Generator (RMG)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 was used to generate the thermal chemistry model that can simulate the experiments of Fleury et al., 2019 and 2020</a:t>
                </a:r>
                <a:r>
                  <a:rPr lang="en-US" sz="2400" baseline="30000" dirty="0"/>
                  <a:t>2−3</a:t>
                </a:r>
                <a:r>
                  <a:rPr lang="en-US" sz="2400" dirty="0"/>
                  <a:t>. </a:t>
                </a:r>
              </a:p>
              <a:p>
                <a:pPr algn="just"/>
                <a:endParaRPr lang="en-US" sz="1050" dirty="0"/>
              </a:p>
              <a:p>
                <a:pPr algn="ctr"/>
                <a:r>
                  <a:rPr lang="en-US" sz="2800" b="1" dirty="0"/>
                  <a:t>2. Rate coefficients of CO → CO*</a:t>
                </a:r>
              </a:p>
              <a:p>
                <a:pPr algn="ctr"/>
                <a:endParaRPr lang="en-US" sz="1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4400" dirty="0"/>
              </a:p>
              <a:p>
                <a:pPr algn="ctr"/>
                <a:endParaRPr lang="en-US" sz="4400" dirty="0"/>
              </a:p>
              <a:p>
                <a:pPr algn="ctr"/>
                <a:endParaRPr lang="en-US" sz="4400" dirty="0"/>
              </a:p>
              <a:p>
                <a:pPr algn="ctr"/>
                <a:endParaRPr lang="en-US" sz="4400" dirty="0"/>
              </a:p>
              <a:p>
                <a:pPr algn="ctr"/>
                <a:endParaRPr lang="en-US" sz="2800" b="1" dirty="0"/>
              </a:p>
              <a:p>
                <a:pPr algn="ctr"/>
                <a:endParaRPr lang="en-US" sz="1000" b="1" dirty="0"/>
              </a:p>
              <a:p>
                <a:pPr algn="ctr"/>
                <a:r>
                  <a:rPr lang="en-US" sz="2800" b="1" dirty="0"/>
                  <a:t>3. Rate coefficients of H</a:t>
                </a:r>
                <a:r>
                  <a:rPr lang="en-US" sz="2800" b="1" baseline="-25000" dirty="0"/>
                  <a:t>2</a:t>
                </a:r>
                <a:r>
                  <a:rPr lang="en-US" sz="2800" b="1" dirty="0"/>
                  <a:t> + CO* and CO + CO*</a:t>
                </a:r>
              </a:p>
              <a:p>
                <a:pPr algn="ctr"/>
                <a:endParaRPr lang="en-US" sz="2800" b="1" dirty="0"/>
              </a:p>
              <a:p>
                <a:pPr algn="ctr"/>
                <a:endParaRPr lang="en-US" sz="2800" b="1" dirty="0"/>
              </a:p>
              <a:p>
                <a:pPr algn="ctr"/>
                <a:endParaRPr lang="en-US" sz="2800" b="1" dirty="0"/>
              </a:p>
              <a:p>
                <a:pPr algn="ctr"/>
                <a:endParaRPr lang="en-US" sz="2800" b="1" dirty="0"/>
              </a:p>
              <a:p>
                <a:pPr algn="ctr"/>
                <a:endParaRPr lang="en-US" sz="2800" b="1" dirty="0"/>
              </a:p>
              <a:p>
                <a:pPr algn="ctr"/>
                <a:endParaRPr lang="en-US" sz="2800" b="1" dirty="0"/>
              </a:p>
              <a:p>
                <a:pPr algn="ctr"/>
                <a:endParaRPr lang="en-US" sz="2800" b="1" dirty="0"/>
              </a:p>
              <a:p>
                <a:pPr algn="ctr"/>
                <a:endParaRPr lang="en-US" sz="2800" b="1" dirty="0"/>
              </a:p>
              <a:p>
                <a:pPr algn="ctr"/>
                <a:endParaRPr lang="en-US" sz="2800" b="1" dirty="0"/>
              </a:p>
              <a:p>
                <a:pPr algn="ctr"/>
                <a:endParaRPr lang="en-US" sz="2800" b="1" dirty="0"/>
              </a:p>
              <a:p>
                <a:pPr algn="ctr"/>
                <a:endParaRPr lang="en-US" sz="2800" b="1" dirty="0"/>
              </a:p>
              <a:p>
                <a:pPr algn="ctr"/>
                <a:endParaRPr lang="en-US" sz="2800" b="1" dirty="0"/>
              </a:p>
              <a:p>
                <a:pPr algn="ctr"/>
                <a:endParaRPr lang="en-US" sz="2800" b="1" dirty="0"/>
              </a:p>
              <a:p>
                <a:pPr algn="ctr"/>
                <a:endParaRPr lang="en-US" sz="2800" b="1" dirty="0"/>
              </a:p>
              <a:p>
                <a:pPr algn="ctr"/>
                <a:endParaRPr lang="en-US" sz="1000" dirty="0"/>
              </a:p>
              <a:p>
                <a:pPr algn="ctr"/>
                <a:endParaRPr lang="en-US" sz="1000" dirty="0"/>
              </a:p>
              <a:p>
                <a:pPr algn="ctr"/>
                <a:r>
                  <a:rPr lang="en-US" sz="2800" b="1" dirty="0"/>
                  <a:t>4. Model simulation and analysis</a:t>
                </a:r>
              </a:p>
              <a:p>
                <a:endParaRPr lang="en-US" sz="2800" b="1" dirty="0"/>
              </a:p>
              <a:p>
                <a:endParaRPr lang="en-US" sz="1000" b="1" dirty="0"/>
              </a:p>
              <a:p>
                <a:endParaRPr lang="en-US" sz="1000" b="1" dirty="0"/>
              </a:p>
              <a:p>
                <a:endParaRPr lang="en-US" sz="1000" b="1" dirty="0"/>
              </a:p>
              <a:p>
                <a:endParaRPr lang="en-US" sz="1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667220-0C1C-2620-F174-100945827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51" y="11158769"/>
                <a:ext cx="7074688" cy="15026934"/>
              </a:xfrm>
              <a:prstGeom prst="rect">
                <a:avLst/>
              </a:prstGeom>
              <a:blipFill>
                <a:blip r:embed="rId3"/>
                <a:stretch>
                  <a:fillRect l="-767" r="-681"/>
                </a:stretch>
              </a:blipFill>
              <a:ln w="76200">
                <a:solidFill>
                  <a:schemeClr val="bg2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842709C-2A35-C55B-B7B2-4EDF3EFA4881}"/>
              </a:ext>
            </a:extLst>
          </p:cNvPr>
          <p:cNvSpPr txBox="1"/>
          <p:nvPr/>
        </p:nvSpPr>
        <p:spPr>
          <a:xfrm>
            <a:off x="877824" y="27005702"/>
            <a:ext cx="20189952" cy="1569660"/>
          </a:xfrm>
          <a:prstGeom prst="rect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txBody>
          <a:bodyPr wrap="square" numCol="2" rtlCol="0">
            <a:spAutoFit/>
          </a:bodyPr>
          <a:lstStyle/>
          <a:p>
            <a:r>
              <a:rPr lang="en-US" sz="2400" dirty="0"/>
              <a:t>1. Gao et al., 2016, </a:t>
            </a:r>
            <a:r>
              <a:rPr lang="en-US" sz="2400" i="1" dirty="0" err="1"/>
              <a:t>Comput</a:t>
            </a:r>
            <a:r>
              <a:rPr lang="en-US" sz="2400" i="1" dirty="0"/>
              <a:t>. Phys. </a:t>
            </a:r>
            <a:r>
              <a:rPr lang="en-US" sz="2400" i="1" dirty="0" err="1"/>
              <a:t>Commun</a:t>
            </a:r>
            <a:r>
              <a:rPr lang="en-US" sz="2400" i="1" dirty="0"/>
              <a:t>.</a:t>
            </a:r>
            <a:r>
              <a:rPr lang="en-US" sz="2400" dirty="0"/>
              <a:t>, 203, 212</a:t>
            </a:r>
          </a:p>
          <a:p>
            <a:r>
              <a:rPr lang="en-US" sz="2400" dirty="0"/>
              <a:t>2. Fleury et al., 2019, </a:t>
            </a:r>
            <a:r>
              <a:rPr lang="en-US" sz="2400" i="1" dirty="0" err="1"/>
              <a:t>ApJ</a:t>
            </a:r>
            <a:r>
              <a:rPr lang="en-US" sz="2400" i="1" dirty="0"/>
              <a:t>, 871, 1</a:t>
            </a:r>
          </a:p>
          <a:p>
            <a:r>
              <a:rPr lang="en-US" sz="2400" dirty="0"/>
              <a:t>3. Fleury et al., 2020, </a:t>
            </a:r>
            <a:r>
              <a:rPr lang="en-US" sz="2400" i="1" dirty="0" err="1"/>
              <a:t>ApJ</a:t>
            </a:r>
            <a:r>
              <a:rPr lang="en-US" sz="2400" i="1" dirty="0"/>
              <a:t>, 899, 1</a:t>
            </a:r>
            <a:r>
              <a:rPr lang="en-US" sz="2400" dirty="0"/>
              <a:t> </a:t>
            </a:r>
          </a:p>
          <a:p>
            <a:r>
              <a:rPr lang="en-US" sz="2400" dirty="0"/>
              <a:t>4. Frisch et al., 2009, </a:t>
            </a:r>
            <a:r>
              <a:rPr lang="en-US" sz="2400" i="1" dirty="0"/>
              <a:t>Gaussian 09 Revision E.01</a:t>
            </a:r>
          </a:p>
          <a:p>
            <a:r>
              <a:rPr lang="en-US" sz="2400" dirty="0"/>
              <a:t>5. Allen et al., 2012, </a:t>
            </a:r>
            <a:r>
              <a:rPr lang="en-US" sz="2400" i="1" dirty="0"/>
              <a:t>Phys. Chem. Chem. Phys., 14, 1131</a:t>
            </a:r>
          </a:p>
          <a:p>
            <a:r>
              <a:rPr lang="en-US" sz="2400" dirty="0"/>
              <a:t>6. Johnson </a:t>
            </a:r>
            <a:r>
              <a:rPr lang="en-US" sz="2400" dirty="0" err="1"/>
              <a:t>eet</a:t>
            </a:r>
            <a:r>
              <a:rPr lang="en-US" sz="2400" dirty="0"/>
              <a:t> al., 2019, </a:t>
            </a:r>
            <a:r>
              <a:rPr lang="en-US" sz="2400" i="1" dirty="0"/>
              <a:t>Reaction Mechanism Simulator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C57365-4A86-464E-91A6-D579261E6C3F}"/>
              </a:ext>
            </a:extLst>
          </p:cNvPr>
          <p:cNvGrpSpPr/>
          <p:nvPr/>
        </p:nvGrpSpPr>
        <p:grpSpPr>
          <a:xfrm>
            <a:off x="1639881" y="14651082"/>
            <a:ext cx="5421186" cy="2971706"/>
            <a:chOff x="1009649" y="15935752"/>
            <a:chExt cx="6777847" cy="37153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5E7967-4EBB-4532-8447-AA12B7F4B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9649" y="15935752"/>
              <a:ext cx="6679336" cy="161400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C16B9ED-B4DF-4527-9E73-72080B27D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9649" y="17672570"/>
              <a:ext cx="6777847" cy="197856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A29FBF-93D5-4642-8F32-C3A0C3E2BD7A}"/>
              </a:ext>
            </a:extLst>
          </p:cNvPr>
          <p:cNvGrpSpPr/>
          <p:nvPr/>
        </p:nvGrpSpPr>
        <p:grpSpPr>
          <a:xfrm>
            <a:off x="1035937" y="18403715"/>
            <a:ext cx="6112666" cy="2633335"/>
            <a:chOff x="7663668" y="11347827"/>
            <a:chExt cx="10934587" cy="471061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7C53034-00AD-42C1-9A29-CE5E569A2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3668" y="11355816"/>
              <a:ext cx="6270170" cy="470262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6A8AEB3-FBA8-41D2-80EC-4DAA6D35C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617492" y="11347827"/>
              <a:ext cx="3980763" cy="4702629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F8AD4C-979C-4663-9C59-F76500A4D2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3272" y="21069744"/>
            <a:ext cx="2478370" cy="19232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AD44FD-B099-4C21-8EFE-DB95A76448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6374" y="21069744"/>
            <a:ext cx="2730402" cy="340650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B87E487-5C4A-4E86-8FF1-FB66B890647F}"/>
              </a:ext>
            </a:extLst>
          </p:cNvPr>
          <p:cNvSpPr/>
          <p:nvPr/>
        </p:nvSpPr>
        <p:spPr>
          <a:xfrm>
            <a:off x="3938061" y="22992969"/>
            <a:ext cx="40403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Extracting rate coefficients from the potential energy surfaces (quantum mechanical calculation)</a:t>
            </a:r>
            <a:r>
              <a:rPr lang="en-US" sz="2400" baseline="30000" dirty="0"/>
              <a:t>4-5</a:t>
            </a:r>
            <a:endParaRPr lang="en-US" sz="2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0A6141-125A-4FCA-A55E-CF4916F654C1}"/>
              </a:ext>
            </a:extLst>
          </p:cNvPr>
          <p:cNvSpPr/>
          <p:nvPr/>
        </p:nvSpPr>
        <p:spPr>
          <a:xfrm>
            <a:off x="877822" y="10493089"/>
            <a:ext cx="7100613" cy="584775"/>
          </a:xfrm>
          <a:prstGeom prst="rect">
            <a:avLst/>
          </a:prstGeom>
          <a:solidFill>
            <a:srgbClr val="548235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165EA8-04CC-4FFB-93CA-FD002A92B9E1}"/>
              </a:ext>
            </a:extLst>
          </p:cNvPr>
          <p:cNvSpPr/>
          <p:nvPr/>
        </p:nvSpPr>
        <p:spPr>
          <a:xfrm>
            <a:off x="877823" y="7603894"/>
            <a:ext cx="7100613" cy="584775"/>
          </a:xfrm>
          <a:prstGeom prst="rect">
            <a:avLst/>
          </a:prstGeom>
          <a:solidFill>
            <a:srgbClr val="548235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FA9EC5-AB37-4ECC-B944-4FE52380E778}"/>
              </a:ext>
            </a:extLst>
          </p:cNvPr>
          <p:cNvSpPr/>
          <p:nvPr/>
        </p:nvSpPr>
        <p:spPr>
          <a:xfrm>
            <a:off x="1035937" y="24941613"/>
            <a:ext cx="6795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Reaction Mechanism Simulator (RMS)</a:t>
            </a:r>
            <a:r>
              <a:rPr lang="en-US" sz="2400" baseline="30000" dirty="0"/>
              <a:t>6 </a:t>
            </a:r>
            <a:r>
              <a:rPr lang="en-US" sz="2400" dirty="0"/>
              <a:t>was used to solve ordinary differential equations and perform rate-of-production analysis. </a:t>
            </a:r>
          </a:p>
          <a:p>
            <a:endParaRPr lang="en-US" sz="10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0DD48C-6099-4652-8642-36ACCA4FC3D6}"/>
              </a:ext>
            </a:extLst>
          </p:cNvPr>
          <p:cNvSpPr txBox="1"/>
          <p:nvPr/>
        </p:nvSpPr>
        <p:spPr>
          <a:xfrm>
            <a:off x="8191893" y="8270458"/>
            <a:ext cx="12875882" cy="14473193"/>
          </a:xfrm>
          <a:prstGeom prst="rect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n-US" sz="1000" dirty="0"/>
          </a:p>
          <a:p>
            <a:pPr algn="ctr"/>
            <a:r>
              <a:rPr lang="en-US" sz="2800" b="1" dirty="0"/>
              <a:t>1. Model predicted-temperature-dependent molecular mixing ratio profiles </a:t>
            </a:r>
          </a:p>
          <a:p>
            <a:pPr algn="ctr"/>
            <a:endParaRPr lang="en-US" sz="1000" dirty="0"/>
          </a:p>
          <a:p>
            <a:pPr algn="just"/>
            <a:endParaRPr lang="en-US" sz="1050" dirty="0"/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endParaRPr lang="en-US" sz="2800" b="1" dirty="0"/>
          </a:p>
          <a:p>
            <a:pPr algn="ctr"/>
            <a:endParaRPr lang="en-US" sz="1000" b="1" dirty="0"/>
          </a:p>
          <a:p>
            <a:pPr algn="ctr"/>
            <a:endParaRPr lang="en-US" sz="2800" b="1" dirty="0"/>
          </a:p>
          <a:p>
            <a:pPr algn="ctr"/>
            <a:endParaRPr lang="en-US" sz="1400" b="1" dirty="0"/>
          </a:p>
          <a:p>
            <a:pPr algn="ctr"/>
            <a:r>
              <a:rPr lang="en-US" sz="2800" b="1" dirty="0"/>
              <a:t>2. Model predicted-major reaction pathways based on the rate-of-production analysis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1000" b="1" dirty="0"/>
          </a:p>
          <a:p>
            <a:pPr algn="ctr"/>
            <a:r>
              <a:rPr lang="en-US" sz="2800" b="1" dirty="0"/>
              <a:t>3. Model C</a:t>
            </a:r>
            <a:r>
              <a:rPr lang="en-US" sz="2800" b="1" baseline="-25000" dirty="0"/>
              <a:t>2</a:t>
            </a:r>
            <a:r>
              <a:rPr lang="en-US" sz="2800" b="1" dirty="0"/>
              <a:t>H</a:t>
            </a:r>
            <a:r>
              <a:rPr lang="en-US" sz="2800" b="1" baseline="-25000" dirty="0"/>
              <a:t>2</a:t>
            </a:r>
            <a:r>
              <a:rPr lang="en-US" sz="2800" b="1" dirty="0"/>
              <a:t> mixing ratio comparison among various conditions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95410B-01A3-46B7-8923-7CDCF63C90A9}"/>
              </a:ext>
            </a:extLst>
          </p:cNvPr>
          <p:cNvSpPr/>
          <p:nvPr/>
        </p:nvSpPr>
        <p:spPr>
          <a:xfrm>
            <a:off x="8177388" y="7603894"/>
            <a:ext cx="12926963" cy="584775"/>
          </a:xfrm>
          <a:prstGeom prst="rect">
            <a:avLst/>
          </a:prstGeom>
          <a:solidFill>
            <a:srgbClr val="548235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RESULTS AND DISCUSSIONS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94FDA84-831F-4E86-845C-76B0DF4073B4}"/>
              </a:ext>
            </a:extLst>
          </p:cNvPr>
          <p:cNvGrpSpPr/>
          <p:nvPr/>
        </p:nvGrpSpPr>
        <p:grpSpPr>
          <a:xfrm>
            <a:off x="8298983" y="9017622"/>
            <a:ext cx="12742866" cy="4091430"/>
            <a:chOff x="8802775" y="8882639"/>
            <a:chExt cx="11876942" cy="381340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6E7FD15-9B79-4E0B-A616-E6E6F6A1C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02775" y="8883805"/>
              <a:ext cx="7707851" cy="381223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5265DE6-BBDB-4709-BDF0-1CBF395C1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535918" y="8882639"/>
              <a:ext cx="4143799" cy="381223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34CAF7AE-C59B-4C01-9F84-A3DB7C3E92BF}"/>
              </a:ext>
            </a:extLst>
          </p:cNvPr>
          <p:cNvSpPr/>
          <p:nvPr/>
        </p:nvSpPr>
        <p:spPr>
          <a:xfrm>
            <a:off x="9339933" y="11770845"/>
            <a:ext cx="2074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15 mbar</a:t>
            </a:r>
          </a:p>
          <a:p>
            <a:pPr algn="ctr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: 0.997, CO: 0.003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9FEBB19-1B93-452E-932D-B3BBABAD6BCC}"/>
              </a:ext>
            </a:extLst>
          </p:cNvPr>
          <p:cNvSpPr/>
          <p:nvPr/>
        </p:nvSpPr>
        <p:spPr>
          <a:xfrm>
            <a:off x="17092634" y="8987072"/>
            <a:ext cx="3605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15 mbar</a:t>
            </a:r>
          </a:p>
          <a:p>
            <a:pPr algn="ctr"/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: 0.9926, H</a:t>
            </a:r>
            <a:r>
              <a:rPr lang="en-US" baseline="-25000" dirty="0"/>
              <a:t>2</a:t>
            </a:r>
            <a:r>
              <a:rPr lang="en-US" dirty="0"/>
              <a:t>O: 0.0048, CO: 0.0026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CD275BA-5D3D-498B-9F61-80D393014505}"/>
              </a:ext>
            </a:extLst>
          </p:cNvPr>
          <p:cNvSpPr/>
          <p:nvPr/>
        </p:nvSpPr>
        <p:spPr>
          <a:xfrm>
            <a:off x="12916265" y="11770844"/>
            <a:ext cx="2074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15 mbar</a:t>
            </a:r>
          </a:p>
          <a:p>
            <a:pPr algn="ctr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: 0.997, CO: 0.003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CB7A30D-BEC9-4810-AF8C-5A3AEEF224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89098" y="13684887"/>
            <a:ext cx="7946017" cy="35289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40B10BA-61B0-4160-A95B-4D9BC84F0A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89097" y="17356085"/>
            <a:ext cx="7946017" cy="33546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D764E45-B395-4CA5-B22C-8385016DD4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41941" y="13684887"/>
            <a:ext cx="4626259" cy="39354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31A81FE-612A-4BA9-9305-C217F8044D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41941" y="17750709"/>
            <a:ext cx="4626259" cy="29600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0B237AC-58D2-4400-B417-D7A91FA4B0B6}"/>
              </a:ext>
            </a:extLst>
          </p:cNvPr>
          <p:cNvSpPr/>
          <p:nvPr/>
        </p:nvSpPr>
        <p:spPr>
          <a:xfrm>
            <a:off x="13344804" y="15989227"/>
            <a:ext cx="14221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Thermal</a:t>
            </a:r>
          </a:p>
          <a:p>
            <a:pPr algn="ctr"/>
            <a:r>
              <a:rPr lang="en-US" sz="2800" b="1" dirty="0"/>
              <a:t>only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C24EC29-6F3A-4B75-8897-1ADAF793C9BB}"/>
              </a:ext>
            </a:extLst>
          </p:cNvPr>
          <p:cNvSpPr/>
          <p:nvPr/>
        </p:nvSpPr>
        <p:spPr>
          <a:xfrm>
            <a:off x="10990866" y="20005568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With UV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59B1CCB-9623-4303-A324-9DC6D25E83CC}"/>
              </a:ext>
            </a:extLst>
          </p:cNvPr>
          <p:cNvSpPr/>
          <p:nvPr/>
        </p:nvSpPr>
        <p:spPr>
          <a:xfrm>
            <a:off x="17617991" y="16272836"/>
            <a:ext cx="2074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15 mbar</a:t>
            </a:r>
          </a:p>
          <a:p>
            <a:pPr algn="ctr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: 0.997, CO: 0.003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2C68912-98D0-4FD8-8068-5B6DA12B7B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78138" y="21295423"/>
            <a:ext cx="12690062" cy="1363906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02583D7A-DCBE-4940-95C6-7918A8FB4579}"/>
              </a:ext>
            </a:extLst>
          </p:cNvPr>
          <p:cNvSpPr/>
          <p:nvPr/>
        </p:nvSpPr>
        <p:spPr>
          <a:xfrm>
            <a:off x="8177389" y="22838141"/>
            <a:ext cx="12926963" cy="584775"/>
          </a:xfrm>
          <a:prstGeom prst="rect">
            <a:avLst/>
          </a:prstGeom>
          <a:solidFill>
            <a:srgbClr val="548235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1CA083E-E4FE-4C86-90E5-E34761A50818}"/>
              </a:ext>
            </a:extLst>
          </p:cNvPr>
          <p:cNvSpPr txBox="1"/>
          <p:nvPr/>
        </p:nvSpPr>
        <p:spPr>
          <a:xfrm>
            <a:off x="8191894" y="23508047"/>
            <a:ext cx="12875881" cy="2677656"/>
          </a:xfrm>
          <a:prstGeom prst="rect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/>
              <a:t>Lyman-</a:t>
            </a:r>
            <a:r>
              <a:rPr lang="el-GR" sz="2400" i="1" dirty="0"/>
              <a:t>α</a:t>
            </a:r>
            <a:r>
              <a:rPr lang="en-US" sz="2400" dirty="0"/>
              <a:t>-aided electronically excited carbon monoxide molecules (a</a:t>
            </a:r>
            <a:r>
              <a:rPr lang="en-US" sz="2400" baseline="30000" dirty="0"/>
              <a:t>3</a:t>
            </a:r>
            <a:r>
              <a:rPr lang="el-GR" sz="2400" dirty="0"/>
              <a:t>Π</a:t>
            </a:r>
            <a:r>
              <a:rPr lang="en-US" sz="2400" dirty="0"/>
              <a:t>) can significantly enhance thermal chemistry in the exoplanet atmosphere-like conditions through two difference reactions which are (i) H</a:t>
            </a:r>
            <a:r>
              <a:rPr lang="en-US" sz="2400" baseline="-25000" dirty="0"/>
              <a:t>2 </a:t>
            </a:r>
            <a:r>
              <a:rPr lang="en-US" sz="2400" dirty="0"/>
              <a:t>+ CO(a</a:t>
            </a:r>
            <a:r>
              <a:rPr lang="en-US" sz="2400" baseline="30000" dirty="0"/>
              <a:t>3</a:t>
            </a:r>
            <a:r>
              <a:rPr lang="el-GR" sz="2400" dirty="0"/>
              <a:t>Π</a:t>
            </a:r>
            <a:r>
              <a:rPr lang="en-US" sz="2400" dirty="0"/>
              <a:t>) → H + HCO and (ii) CO(X</a:t>
            </a:r>
            <a:r>
              <a:rPr lang="en-US" sz="2400" baseline="30000" dirty="0"/>
              <a:t>1</a:t>
            </a:r>
            <a:r>
              <a:rPr lang="el-GR" sz="2400" dirty="0"/>
              <a:t>Σ</a:t>
            </a:r>
            <a:r>
              <a:rPr lang="en-US" sz="2400" baseline="30000" dirty="0"/>
              <a:t>+</a:t>
            </a:r>
            <a:r>
              <a:rPr lang="en-US" sz="2400" dirty="0"/>
              <a:t>) + CO(a</a:t>
            </a:r>
            <a:r>
              <a:rPr lang="en-US" sz="2400" baseline="30000" dirty="0"/>
              <a:t>3</a:t>
            </a:r>
            <a:r>
              <a:rPr lang="el-GR" sz="2400" dirty="0"/>
              <a:t>Π</a:t>
            </a:r>
            <a:r>
              <a:rPr lang="en-US" sz="2400" dirty="0"/>
              <a:t>) → C(</a:t>
            </a:r>
            <a:r>
              <a:rPr lang="en-US" sz="2400" baseline="30000" dirty="0"/>
              <a:t>3</a:t>
            </a:r>
            <a:r>
              <a:rPr lang="en-US" sz="2400" dirty="0"/>
              <a:t>P) + CO</a:t>
            </a:r>
            <a:r>
              <a:rPr lang="en-US" sz="2400" baseline="-25000" dirty="0"/>
              <a:t>2  </a:t>
            </a:r>
            <a:r>
              <a:rPr lang="en-US" sz="2400" dirty="0"/>
              <a:t>at T ˂ 2000 K</a:t>
            </a:r>
          </a:p>
          <a:p>
            <a:pPr marL="457200" indent="-457200" algn="just">
              <a:buAutoNum type="arabicPeriod"/>
            </a:pPr>
            <a:r>
              <a:rPr lang="en-US" sz="2400" dirty="0"/>
              <a:t>At T ≥ 2000 K, thermal chemistry dominates the whole chemistry.</a:t>
            </a:r>
          </a:p>
          <a:p>
            <a:pPr marL="457200" indent="-457200" algn="just">
              <a:buAutoNum type="arabicPeriod"/>
            </a:pPr>
            <a:r>
              <a:rPr lang="en-US" sz="2400" dirty="0"/>
              <a:t>Thermal-only chemistry up to 2500 K cannot push the chemistry to larger species such as PAHs, which indicates that C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-photochemistry might be the key to explain the experimentally observed hydrocarbon aerosol formations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8B0C5E-B9F7-4D60-953F-A77AE5CB9C2A}"/>
              </a:ext>
            </a:extLst>
          </p:cNvPr>
          <p:cNvSpPr/>
          <p:nvPr/>
        </p:nvSpPr>
        <p:spPr>
          <a:xfrm>
            <a:off x="877822" y="26304853"/>
            <a:ext cx="20189953" cy="584775"/>
          </a:xfrm>
          <a:prstGeom prst="rect">
            <a:avLst/>
          </a:prstGeom>
          <a:solidFill>
            <a:srgbClr val="548235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876703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546</Words>
  <Application>Microsoft Office PowerPoint</Application>
  <PresentationFormat>Custom</PresentationFormat>
  <Paragraphs>118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Poster Template Guidelines</dc:title>
  <dc:creator>Chen, Joy (US 183B)</dc:creator>
  <cp:lastModifiedBy>Hong, Sophia (US 1230)</cp:lastModifiedBy>
  <cp:revision>25</cp:revision>
  <dcterms:created xsi:type="dcterms:W3CDTF">2022-08-22T17:05:38Z</dcterms:created>
  <dcterms:modified xsi:type="dcterms:W3CDTF">2022-11-22T21:49:23Z</dcterms:modified>
</cp:coreProperties>
</file>