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21945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1415"/>
    <a:srgbClr val="9F2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58"/>
    <p:restoredTop sz="96405"/>
  </p:normalViewPr>
  <p:slideViewPr>
    <p:cSldViewPr snapToGrid="0">
      <p:cViewPr varScale="1">
        <p:scale>
          <a:sx n="26" d="100"/>
          <a:sy n="26" d="100"/>
        </p:scale>
        <p:origin x="4704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B93F0-1B4E-EF40-986E-39D954A3F18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D4F93-9A61-9742-9E2C-C4671AB57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30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387342"/>
            <a:ext cx="18653760" cy="1146048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7289782"/>
            <a:ext cx="16459200" cy="7947658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3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8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1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5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4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7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4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4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5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1C0FA-16C0-894C-A716-8787E14EF5B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2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4185AC-9F19-D1B5-3E2C-C165D877F433}"/>
              </a:ext>
            </a:extLst>
          </p:cNvPr>
          <p:cNvSpPr/>
          <p:nvPr/>
        </p:nvSpPr>
        <p:spPr>
          <a:xfrm>
            <a:off x="0" y="1017"/>
            <a:ext cx="21945600" cy="75080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36000">
                <a:schemeClr val="accent6">
                  <a:lumMod val="75000"/>
                </a:schemeClr>
              </a:gs>
              <a:gs pos="82000">
                <a:schemeClr val="accent6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6A532A-FFBD-15D8-A09B-9CB6F0E3F99E}"/>
              </a:ext>
            </a:extLst>
          </p:cNvPr>
          <p:cNvSpPr txBox="1"/>
          <p:nvPr/>
        </p:nvSpPr>
        <p:spPr>
          <a:xfrm>
            <a:off x="914400" y="28008071"/>
            <a:ext cx="805069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Helvetica" pitchFamily="2" charset="0"/>
                <a:cs typeface="Arial" panose="020B0604020202020204" pitchFamily="34" charset="0"/>
              </a:rPr>
              <a:t>National Aeronautics and Space Administration</a:t>
            </a:r>
          </a:p>
          <a:p>
            <a:pPr>
              <a:spcBef>
                <a:spcPts val="1800"/>
              </a:spcBef>
            </a:pPr>
            <a:r>
              <a:rPr lang="en-US" sz="2200" b="1" dirty="0">
                <a:latin typeface="Helvetica" pitchFamily="2" charset="0"/>
                <a:cs typeface="Arial" panose="020B0604020202020204" pitchFamily="34" charset="0"/>
              </a:rPr>
              <a:t>Jet Propulsion Laboratory</a:t>
            </a:r>
          </a:p>
          <a:p>
            <a:r>
              <a:rPr lang="en-US" sz="2200" dirty="0">
                <a:latin typeface="Helvetica" pitchFamily="2" charset="0"/>
                <a:cs typeface="Arial" panose="020B0604020202020204" pitchFamily="34" charset="0"/>
              </a:rPr>
              <a:t>California Institute of Technology</a:t>
            </a:r>
          </a:p>
          <a:p>
            <a:r>
              <a:rPr lang="en-US" sz="2200" dirty="0">
                <a:latin typeface="Helvetica" pitchFamily="2" charset="0"/>
                <a:cs typeface="Arial" panose="020B0604020202020204" pitchFamily="34" charset="0"/>
              </a:rPr>
              <a:t>Pasadena, California</a:t>
            </a:r>
          </a:p>
          <a:p>
            <a:endParaRPr lang="en-US" sz="2200" dirty="0"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en-US" sz="2200" b="1" dirty="0" err="1">
                <a:latin typeface="Helvetica" pitchFamily="2" charset="0"/>
                <a:cs typeface="Arial" panose="020B0604020202020204" pitchFamily="34" charset="0"/>
              </a:rPr>
              <a:t>www.nasa.gov</a:t>
            </a:r>
            <a:endParaRPr lang="en-US" sz="2200" b="1" dirty="0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8DB0F1-A907-BDB2-DC66-13092EE4F97A}"/>
              </a:ext>
            </a:extLst>
          </p:cNvPr>
          <p:cNvSpPr txBox="1"/>
          <p:nvPr/>
        </p:nvSpPr>
        <p:spPr>
          <a:xfrm>
            <a:off x="1173616" y="1076382"/>
            <a:ext cx="7515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National Aeronautics and Space Administration</a:t>
            </a:r>
            <a:endParaRPr lang="en-US" sz="200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2392DB-040A-4601-1FDF-EE467A2C2C89}"/>
              </a:ext>
            </a:extLst>
          </p:cNvPr>
          <p:cNvSpPr txBox="1"/>
          <p:nvPr/>
        </p:nvSpPr>
        <p:spPr>
          <a:xfrm>
            <a:off x="914400" y="31665670"/>
            <a:ext cx="5976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itchFamily="2" charset="0"/>
                <a:cs typeface="Arial" panose="020B0604020202020204" pitchFamily="34" charset="0"/>
              </a:rPr>
              <a:t>Copyright 2022. All rights reserved.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B6AD9F-C2D0-FAA0-B80B-B64AFDA924FD}"/>
              </a:ext>
            </a:extLst>
          </p:cNvPr>
          <p:cNvSpPr/>
          <p:nvPr/>
        </p:nvSpPr>
        <p:spPr>
          <a:xfrm>
            <a:off x="8429625" y="28008071"/>
            <a:ext cx="12674727" cy="40577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8744A6-324B-83AB-035A-35E0AAF38EC7}"/>
              </a:ext>
            </a:extLst>
          </p:cNvPr>
          <p:cNvSpPr txBox="1"/>
          <p:nvPr/>
        </p:nvSpPr>
        <p:spPr>
          <a:xfrm>
            <a:off x="8820716" y="28212510"/>
            <a:ext cx="122016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000" b="1" dirty="0">
                <a:latin typeface="Arial" panose="020B0604020202020204" pitchFamily="34" charset="0"/>
              </a:rPr>
              <a:t>Publications:</a:t>
            </a:r>
          </a:p>
          <a:p>
            <a:pPr>
              <a:spcBef>
                <a:spcPct val="0"/>
              </a:spcBef>
            </a:pPr>
            <a:r>
              <a:rPr lang="en-US" altLang="en-US" sz="3000" dirty="0">
                <a:latin typeface="Arial" panose="020B0604020202020204" pitchFamily="34" charset="0"/>
              </a:rPr>
              <a:t>Osterhout, J.T., Farley, K. A., Wadhwa, M., </a:t>
            </a:r>
            <a:r>
              <a:rPr lang="en-US" altLang="en-US" sz="3000" dirty="0" err="1">
                <a:latin typeface="Arial" panose="020B0604020202020204" pitchFamily="34" charset="0"/>
              </a:rPr>
              <a:t>Treffkorn</a:t>
            </a:r>
            <a:r>
              <a:rPr lang="en-US" altLang="en-US" sz="3000" dirty="0">
                <a:latin typeface="Arial" panose="020B0604020202020204" pitchFamily="34" charset="0"/>
              </a:rPr>
              <a:t>, J., </a:t>
            </a:r>
            <a:r>
              <a:rPr lang="en-US" altLang="en-US" sz="3000" dirty="0" err="1">
                <a:latin typeface="Arial" panose="020B0604020202020204" pitchFamily="34" charset="0"/>
              </a:rPr>
              <a:t>Kulczycki</a:t>
            </a:r>
            <a:r>
              <a:rPr lang="en-US" altLang="en-US" sz="3000" dirty="0">
                <a:latin typeface="Arial" panose="020B0604020202020204" pitchFamily="34" charset="0"/>
              </a:rPr>
              <a:t>, E. Helium leak rate measurements of hermetically sealed sample tubes in preparation for Mars Sample Return. (In prep).</a:t>
            </a:r>
          </a:p>
          <a:p>
            <a:pPr>
              <a:spcBef>
                <a:spcPct val="0"/>
              </a:spcBef>
            </a:pPr>
            <a:endParaRPr lang="en-US" altLang="en-US" sz="3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3000" b="1" dirty="0">
                <a:latin typeface="Arial" panose="020B0604020202020204" pitchFamily="34" charset="0"/>
              </a:rPr>
              <a:t>Author Contact Information: </a:t>
            </a:r>
          </a:p>
          <a:p>
            <a:pPr>
              <a:spcBef>
                <a:spcPct val="0"/>
              </a:spcBef>
            </a:pPr>
            <a:r>
              <a:rPr lang="en-US" altLang="en-US" sz="30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jeffrey.t.osterhout@jpl.nasa.gov</a:t>
            </a:r>
          </a:p>
          <a:p>
            <a:pPr>
              <a:spcBef>
                <a:spcPct val="0"/>
              </a:spcBef>
            </a:pPr>
            <a:r>
              <a:rPr lang="en-US" altLang="en-US" sz="30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(626) 372-4497</a:t>
            </a:r>
            <a:endParaRPr lang="en-US" altLang="en-US" sz="30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3CE19A-D280-F67F-3E02-115A87F9AEB3}"/>
              </a:ext>
            </a:extLst>
          </p:cNvPr>
          <p:cNvSpPr txBox="1"/>
          <p:nvPr/>
        </p:nvSpPr>
        <p:spPr>
          <a:xfrm>
            <a:off x="1" y="3152057"/>
            <a:ext cx="2194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Helium Leak Rate Measurements of Flight-Like Sample Tubes in Preparation for Potential Mars Sample Return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32E216-21F1-A2C5-49F4-69DE267EBFE5}"/>
              </a:ext>
            </a:extLst>
          </p:cNvPr>
          <p:cNvSpPr txBox="1"/>
          <p:nvPr/>
        </p:nvSpPr>
        <p:spPr>
          <a:xfrm>
            <a:off x="1321088" y="4817294"/>
            <a:ext cx="19376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Author: Jeff Osterhout, JPL Postdoctoral Fellow (3223)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Kenneth Farley (4300), Meenakshi Wadhwa (4080)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78E8C2-04FE-7596-E6E5-FDFA926D8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9759" y="587830"/>
            <a:ext cx="2209799" cy="22097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1728FA-0EFF-656C-E1A6-9DB0FF8B67CF}"/>
              </a:ext>
            </a:extLst>
          </p:cNvPr>
          <p:cNvSpPr txBox="1"/>
          <p:nvPr/>
        </p:nvSpPr>
        <p:spPr>
          <a:xfrm>
            <a:off x="923278" y="31292378"/>
            <a:ext cx="5976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Poster Number: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PRD-P#021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 Box 1547">
            <a:extLst>
              <a:ext uri="{FF2B5EF4-FFF2-40B4-BE49-F238E27FC236}">
                <a16:creationId xmlns:a16="http://schemas.microsoft.com/office/drawing/2014/main" id="{7CE9E26D-707C-CD87-9245-825A99EB1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5659" y="10415265"/>
            <a:ext cx="6635728" cy="9918293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3130" b="1" u="sng" dirty="0">
                <a:latin typeface="Arial"/>
                <a:cs typeface="Arial"/>
              </a:rPr>
              <a:t>Materials</a:t>
            </a:r>
          </a:p>
          <a:p>
            <a:pPr algn="ctr"/>
            <a:endParaRPr lang="en-US" sz="417" b="1" u="sng" dirty="0">
              <a:latin typeface="Arial"/>
              <a:cs typeface="Arial"/>
            </a:endParaRPr>
          </a:p>
          <a:p>
            <a:pPr algn="ctr"/>
            <a:endParaRPr lang="en-US" sz="417" b="1" u="sng" dirty="0">
              <a:latin typeface="Arial"/>
              <a:cs typeface="Arial"/>
            </a:endParaRPr>
          </a:p>
          <a:p>
            <a:pPr marL="238521" indent="-238521">
              <a:buFont typeface="Arial" panose="020B0604020202020204" pitchFamily="34" charset="0"/>
              <a:buChar char="•"/>
            </a:pPr>
            <a:r>
              <a:rPr lang="en-US" sz="2295" dirty="0">
                <a:latin typeface="Arial"/>
                <a:cs typeface="Arial"/>
              </a:rPr>
              <a:t>Four (4) flight-like sample tubes w/ paired seals</a:t>
            </a:r>
            <a:br>
              <a:rPr lang="en-US" sz="2295" dirty="0">
                <a:latin typeface="Arial"/>
                <a:cs typeface="Arial"/>
              </a:rPr>
            </a:br>
            <a:r>
              <a:rPr lang="en-US" sz="2295" dirty="0">
                <a:latin typeface="Arial"/>
                <a:cs typeface="Arial"/>
              </a:rPr>
              <a:t>	(SN282, SN144, SN251, and SN196)</a:t>
            </a:r>
          </a:p>
          <a:p>
            <a:pPr marL="238521" indent="-238521">
              <a:buFont typeface="Arial" panose="020B0604020202020204" pitchFamily="34" charset="0"/>
              <a:buChar char="•"/>
            </a:pPr>
            <a:r>
              <a:rPr lang="en-US" sz="2295" dirty="0">
                <a:latin typeface="Arial"/>
                <a:cs typeface="Arial"/>
              </a:rPr>
              <a:t>Variations in design:</a:t>
            </a:r>
          </a:p>
          <a:p>
            <a:pPr marL="745379" lvl="2" indent="-268336">
              <a:buFont typeface="+mj-lt"/>
              <a:buAutoNum type="arabicPeriod"/>
            </a:pPr>
            <a:r>
              <a:rPr lang="en-US" sz="2295" dirty="0">
                <a:latin typeface="Arial"/>
                <a:cs typeface="Arial"/>
              </a:rPr>
              <a:t>Sealing temperature (°C)</a:t>
            </a:r>
          </a:p>
          <a:p>
            <a:pPr marL="745379" lvl="2" indent="-268336">
              <a:buFont typeface="+mj-lt"/>
              <a:buAutoNum type="arabicPeriod"/>
            </a:pPr>
            <a:r>
              <a:rPr lang="en-US" sz="2295" dirty="0">
                <a:latin typeface="Arial"/>
                <a:cs typeface="Arial"/>
              </a:rPr>
              <a:t>Tube wall thickness (mm)</a:t>
            </a:r>
          </a:p>
          <a:p>
            <a:pPr marL="745379" lvl="2" indent="-268336">
              <a:buFont typeface="+mj-lt"/>
              <a:buAutoNum type="arabicPeriod"/>
            </a:pPr>
            <a:r>
              <a:rPr lang="en-US" sz="2295" dirty="0">
                <a:latin typeface="Arial"/>
                <a:cs typeface="Arial"/>
              </a:rPr>
              <a:t>Diametric tooth interference (mm)</a:t>
            </a:r>
          </a:p>
          <a:p>
            <a:pPr algn="ctr"/>
            <a:r>
              <a:rPr lang="en-US" sz="2087" b="1" dirty="0">
                <a:latin typeface="Arial"/>
                <a:cs typeface="Arial"/>
              </a:rPr>
              <a:t> </a:t>
            </a:r>
          </a:p>
          <a:p>
            <a:pPr algn="ctr"/>
            <a:endParaRPr lang="en-US" sz="2087" b="1" u="sng" dirty="0">
              <a:latin typeface="Arial"/>
              <a:cs typeface="Arial"/>
            </a:endParaRPr>
          </a:p>
          <a:p>
            <a:pPr algn="ctr"/>
            <a:endParaRPr lang="en-US" sz="2087" b="1" u="sng" dirty="0">
              <a:latin typeface="Arial"/>
              <a:cs typeface="Arial"/>
            </a:endParaRPr>
          </a:p>
          <a:p>
            <a:pPr algn="ctr"/>
            <a:endParaRPr lang="en-US" sz="2087" b="1" u="sng" dirty="0">
              <a:latin typeface="Arial"/>
              <a:cs typeface="Arial"/>
            </a:endParaRPr>
          </a:p>
          <a:p>
            <a:pPr algn="ctr"/>
            <a:endParaRPr lang="en-US" sz="2087" b="1" u="sng" dirty="0">
              <a:latin typeface="Arial"/>
              <a:cs typeface="Arial"/>
            </a:endParaRPr>
          </a:p>
          <a:p>
            <a:pPr algn="ctr"/>
            <a:endParaRPr lang="en-US" sz="2087" b="1" u="sng" dirty="0">
              <a:latin typeface="Arial"/>
              <a:cs typeface="Arial"/>
            </a:endParaRPr>
          </a:p>
          <a:p>
            <a:pPr algn="ctr"/>
            <a:endParaRPr lang="en-US" sz="2087" b="1" u="sng" dirty="0">
              <a:latin typeface="Arial"/>
              <a:cs typeface="Arial"/>
            </a:endParaRPr>
          </a:p>
          <a:p>
            <a:pPr algn="ctr"/>
            <a:endParaRPr lang="en-US" sz="2087" b="1" u="sng" dirty="0">
              <a:latin typeface="Arial"/>
              <a:cs typeface="Arial"/>
            </a:endParaRPr>
          </a:p>
          <a:p>
            <a:pPr algn="ctr"/>
            <a:endParaRPr lang="en-US" sz="2087" b="1" u="sng" dirty="0">
              <a:latin typeface="Arial"/>
              <a:cs typeface="Arial"/>
            </a:endParaRPr>
          </a:p>
          <a:p>
            <a:pPr algn="ctr"/>
            <a:endParaRPr lang="en-US" sz="2087" b="1" u="sng" dirty="0">
              <a:latin typeface="Arial"/>
              <a:cs typeface="Arial"/>
            </a:endParaRPr>
          </a:p>
          <a:p>
            <a:pPr algn="ctr"/>
            <a:endParaRPr lang="en-US" sz="2087" b="1" u="sng" dirty="0">
              <a:latin typeface="Arial"/>
              <a:cs typeface="Arial"/>
            </a:endParaRPr>
          </a:p>
          <a:p>
            <a:pPr algn="ctr"/>
            <a:endParaRPr lang="en-US" sz="417" b="1" u="sng" dirty="0">
              <a:latin typeface="Arial"/>
              <a:cs typeface="Arial"/>
            </a:endParaRPr>
          </a:p>
          <a:p>
            <a:pPr algn="ctr"/>
            <a:endParaRPr lang="en-US" sz="417" b="1" u="sng" dirty="0">
              <a:latin typeface="Arial"/>
              <a:cs typeface="Arial"/>
            </a:endParaRPr>
          </a:p>
          <a:p>
            <a:pPr algn="ctr"/>
            <a:endParaRPr lang="en-US" sz="417" b="1" u="sng" dirty="0">
              <a:latin typeface="Arial"/>
              <a:cs typeface="Arial"/>
            </a:endParaRPr>
          </a:p>
          <a:p>
            <a:pPr algn="ctr"/>
            <a:endParaRPr lang="en-US" sz="417" b="1" u="sng" dirty="0">
              <a:latin typeface="Arial"/>
              <a:cs typeface="Arial"/>
            </a:endParaRPr>
          </a:p>
          <a:p>
            <a:pPr algn="ctr"/>
            <a:endParaRPr lang="en-US" sz="417" b="1" u="sng" dirty="0">
              <a:latin typeface="Arial"/>
              <a:cs typeface="Arial"/>
            </a:endParaRPr>
          </a:p>
          <a:p>
            <a:pPr algn="ctr"/>
            <a:r>
              <a:rPr lang="en-US" sz="3130" b="1" u="sng" dirty="0">
                <a:latin typeface="Arial"/>
                <a:cs typeface="Arial"/>
              </a:rPr>
              <a:t>Methods</a:t>
            </a:r>
          </a:p>
          <a:p>
            <a:pPr algn="ctr"/>
            <a:endParaRPr lang="en-US" sz="417" dirty="0">
              <a:latin typeface="Arial"/>
              <a:cs typeface="Arial"/>
            </a:endParaRPr>
          </a:p>
          <a:p>
            <a:pPr algn="just"/>
            <a:r>
              <a:rPr lang="en-US" sz="219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 sample tube was filled with  ~1 atm of He gas and subjected to static accumulation of He at room temperature for a minimum of ~12 h. Leak rates for SN282 were measured at several different temperatures (from -80 to +50 °C). Following gas purification within a vacuum line, </a:t>
            </a:r>
            <a:r>
              <a:rPr lang="en-US" sz="2191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219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amounts were measured using a </a:t>
            </a:r>
            <a:r>
              <a:rPr lang="en-US" sz="219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Thermo</a:t>
            </a:r>
            <a:r>
              <a:rPr lang="en-US" sz="219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Helix split flight tube (SFT) mass spectrometer. </a:t>
            </a:r>
            <a:r>
              <a:rPr lang="en-US" sz="219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19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Box 1547">
            <a:extLst>
              <a:ext uri="{FF2B5EF4-FFF2-40B4-BE49-F238E27FC236}">
                <a16:creationId xmlns:a16="http://schemas.microsoft.com/office/drawing/2014/main" id="{2AF507F8-64BD-5EFD-DA18-E47054A08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75" y="10395386"/>
            <a:ext cx="7306100" cy="1296643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3130" b="1" u="sng" dirty="0">
                <a:latin typeface="Arial"/>
                <a:cs typeface="Arial"/>
              </a:rPr>
              <a:t>Introduction</a:t>
            </a:r>
          </a:p>
          <a:p>
            <a:pPr algn="ctr"/>
            <a:endParaRPr lang="en-US" sz="41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191" dirty="0">
                <a:latin typeface="Arial" panose="020B0604020202020204" pitchFamily="34" charset="0"/>
                <a:cs typeface="Arial" panose="020B0604020202020204" pitchFamily="34" charset="0"/>
              </a:rPr>
              <a:t>Samples of rocks, regolith, and atmosphere are currently being collected by NASA’s </a:t>
            </a:r>
            <a:r>
              <a:rPr lang="en-US" sz="2191" i="1" dirty="0">
                <a:latin typeface="Arial" panose="020B0604020202020204" pitchFamily="34" charset="0"/>
                <a:cs typeface="Arial" panose="020B0604020202020204" pitchFamily="34" charset="0"/>
              </a:rPr>
              <a:t>Perseverance </a:t>
            </a:r>
            <a:r>
              <a:rPr lang="en-US" sz="2191" dirty="0">
                <a:latin typeface="Arial" panose="020B0604020202020204" pitchFamily="34" charset="0"/>
                <a:cs typeface="Arial" panose="020B0604020202020204" pitchFamily="34" charset="0"/>
              </a:rPr>
              <a:t>rover for their potential retrieval and future return to Earth. H</a:t>
            </a:r>
            <a:r>
              <a:rPr lang="en-US" sz="219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elium (He) leak rates measured for hermetically sealed sample tubes have typically been no greater than ~10</a:t>
            </a:r>
            <a:r>
              <a:rPr lang="en-US" sz="2191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-10 </a:t>
            </a:r>
            <a:r>
              <a:rPr lang="en-US" sz="219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scc</a:t>
            </a:r>
            <a:r>
              <a:rPr lang="en-US" sz="219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/s, which is the detection limit of commercial He leak detectors. However, concerns remain about potential sample loss, contamination, and/or chemical alteration for He leak rates at 10</a:t>
            </a:r>
            <a:r>
              <a:rPr lang="en-US" sz="2191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-10</a:t>
            </a:r>
            <a:r>
              <a:rPr lang="en-US" sz="219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9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scc</a:t>
            </a:r>
            <a:r>
              <a:rPr lang="en-US" sz="219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/s, thus requiring a more sensitive technique for establishing leak rates below this value.</a:t>
            </a:r>
          </a:p>
          <a:p>
            <a:pPr algn="just"/>
            <a:endParaRPr lang="en-US" sz="229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29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29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29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29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29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29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17" dirty="0">
              <a:latin typeface="Helvetica"/>
              <a:cs typeface="Helvetica"/>
            </a:endParaRPr>
          </a:p>
          <a:p>
            <a:endParaRPr lang="en-US" sz="417" dirty="0">
              <a:latin typeface="Helvetica"/>
              <a:cs typeface="Helvetica"/>
            </a:endParaRPr>
          </a:p>
          <a:p>
            <a:endParaRPr lang="en-US" sz="417" dirty="0">
              <a:latin typeface="Helvetica"/>
              <a:cs typeface="Helvetica"/>
            </a:endParaRPr>
          </a:p>
          <a:p>
            <a:endParaRPr lang="en-US" sz="417" dirty="0">
              <a:latin typeface="Helvetica"/>
              <a:cs typeface="Helvetica"/>
            </a:endParaRPr>
          </a:p>
          <a:p>
            <a:endParaRPr lang="en-US" sz="417" dirty="0">
              <a:latin typeface="Helvetica"/>
              <a:cs typeface="Helvetica"/>
            </a:endParaRPr>
          </a:p>
          <a:p>
            <a:endParaRPr lang="en-US" sz="417" dirty="0">
              <a:latin typeface="Helvetica"/>
              <a:cs typeface="Helvetica"/>
            </a:endParaRPr>
          </a:p>
          <a:p>
            <a:endParaRPr lang="en-US" sz="417" dirty="0">
              <a:latin typeface="Helvetica"/>
              <a:cs typeface="Helvetica"/>
            </a:endParaRPr>
          </a:p>
          <a:p>
            <a:endParaRPr lang="en-US" sz="417" dirty="0">
              <a:latin typeface="Helvetica"/>
              <a:cs typeface="Helvetica"/>
            </a:endParaRPr>
          </a:p>
          <a:p>
            <a:endParaRPr lang="en-US" sz="417" dirty="0">
              <a:latin typeface="Helvetica"/>
              <a:cs typeface="Helvetica"/>
            </a:endParaRPr>
          </a:p>
          <a:p>
            <a:endParaRPr lang="en-US" sz="417" dirty="0">
              <a:latin typeface="Helvetica"/>
              <a:cs typeface="Helvetica"/>
            </a:endParaRPr>
          </a:p>
          <a:p>
            <a:endParaRPr lang="en-US" sz="417" dirty="0">
              <a:latin typeface="Helvetica"/>
              <a:cs typeface="Helvetica"/>
            </a:endParaRPr>
          </a:p>
          <a:p>
            <a:endParaRPr lang="en-US" sz="417" dirty="0">
              <a:latin typeface="Helvetica"/>
              <a:cs typeface="Helvetica"/>
            </a:endParaRPr>
          </a:p>
          <a:p>
            <a:endParaRPr lang="en-US" sz="417" dirty="0">
              <a:latin typeface="Helvetica"/>
              <a:cs typeface="Helvetica"/>
            </a:endParaRPr>
          </a:p>
          <a:p>
            <a:endParaRPr lang="en-US" sz="417" dirty="0">
              <a:latin typeface="Helvetica"/>
              <a:cs typeface="Helvetica"/>
            </a:endParaRPr>
          </a:p>
          <a:p>
            <a:endParaRPr lang="en-US" sz="417" dirty="0">
              <a:latin typeface="Helvetica"/>
              <a:cs typeface="Helvetica"/>
            </a:endParaRPr>
          </a:p>
          <a:p>
            <a:endParaRPr lang="en-US" sz="417" dirty="0">
              <a:latin typeface="Helvetica"/>
              <a:cs typeface="Helvetica"/>
            </a:endParaRPr>
          </a:p>
          <a:p>
            <a:endParaRPr lang="en-US" sz="417" dirty="0">
              <a:latin typeface="Helvetica"/>
              <a:cs typeface="Helvetica"/>
            </a:endParaRPr>
          </a:p>
          <a:p>
            <a:endParaRPr lang="en-US" sz="417" dirty="0">
              <a:latin typeface="Helvetica"/>
              <a:cs typeface="Helvetica"/>
            </a:endParaRPr>
          </a:p>
          <a:p>
            <a:pPr algn="ctr"/>
            <a:r>
              <a:rPr lang="en-US" sz="3130" b="1" u="sng" dirty="0">
                <a:latin typeface="Arial"/>
                <a:cs typeface="Arial"/>
              </a:rPr>
              <a:t>Objectives</a:t>
            </a:r>
            <a:endParaRPr lang="en-US" sz="417" dirty="0">
              <a:latin typeface="Helvetica"/>
              <a:cs typeface="Helvetica"/>
            </a:endParaRPr>
          </a:p>
          <a:p>
            <a:endParaRPr lang="en-US" sz="417" dirty="0">
              <a:latin typeface="Helvetica"/>
              <a:cs typeface="Helvetica"/>
            </a:endParaRPr>
          </a:p>
          <a:p>
            <a:pPr algn="just"/>
            <a:r>
              <a:rPr lang="en-US" sz="2191" dirty="0">
                <a:latin typeface="Arial"/>
                <a:cs typeface="Arial"/>
              </a:rPr>
              <a:t>This study was performed to establish the He leak rates of several sealed sample tubes which are similar to those onboard the </a:t>
            </a:r>
            <a:r>
              <a:rPr lang="en-US" sz="2191" i="1" dirty="0">
                <a:latin typeface="Arial"/>
                <a:cs typeface="Arial"/>
              </a:rPr>
              <a:t>Perseverance</a:t>
            </a:r>
            <a:r>
              <a:rPr lang="en-US" sz="2191" dirty="0">
                <a:latin typeface="Arial"/>
                <a:cs typeface="Arial"/>
              </a:rPr>
              <a:t> rover, and to obtain an approximate detection limit for leak rates approaching </a:t>
            </a:r>
            <a:br>
              <a:rPr lang="en-US" sz="2191" dirty="0">
                <a:latin typeface="Arial"/>
                <a:cs typeface="Arial"/>
              </a:rPr>
            </a:br>
            <a:r>
              <a:rPr lang="en-US" sz="219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en-US" sz="2191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-16</a:t>
            </a:r>
            <a:r>
              <a:rPr lang="en-US" sz="219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9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scc</a:t>
            </a:r>
            <a:r>
              <a:rPr lang="en-US" sz="219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/s.</a:t>
            </a:r>
            <a:r>
              <a:rPr lang="en-US" sz="2191" dirty="0">
                <a:latin typeface="Arial"/>
                <a:ea typeface="Calibri" panose="020F0502020204030204" pitchFamily="34" charset="0"/>
                <a:cs typeface="Arial"/>
              </a:rPr>
              <a:t> Also, to measure c</a:t>
            </a:r>
            <a:r>
              <a:rPr lang="en-US" sz="2191" dirty="0">
                <a:latin typeface="Arial"/>
                <a:cs typeface="Arial"/>
              </a:rPr>
              <a:t>hanges to the sample tube leak rate with varying temperatures. </a:t>
            </a:r>
            <a:endParaRPr lang="en-US" sz="2191" dirty="0">
              <a:latin typeface="Helvetica"/>
              <a:cs typeface="Arial"/>
            </a:endParaRPr>
          </a:p>
          <a:p>
            <a:pPr algn="just"/>
            <a:endParaRPr lang="en-US" sz="417" dirty="0">
              <a:latin typeface="Helvetica"/>
              <a:cs typeface="Helvetica"/>
            </a:endParaRPr>
          </a:p>
          <a:p>
            <a:endParaRPr lang="en-US" sz="417" dirty="0">
              <a:latin typeface="Helvetica"/>
              <a:cs typeface="Helvetica"/>
            </a:endParaRPr>
          </a:p>
          <a:p>
            <a:endParaRPr lang="en-US" sz="417" dirty="0">
              <a:latin typeface="Helvetica"/>
              <a:cs typeface="Helvetica"/>
            </a:endParaRPr>
          </a:p>
          <a:p>
            <a:endParaRPr lang="en-US" sz="417" dirty="0">
              <a:latin typeface="Helvetica"/>
              <a:cs typeface="Helvetica"/>
            </a:endParaRPr>
          </a:p>
          <a:p>
            <a:endParaRPr lang="en-US" sz="417" dirty="0">
              <a:latin typeface="Helvetica"/>
              <a:cs typeface="Helvetica"/>
            </a:endParaRPr>
          </a:p>
          <a:p>
            <a:endParaRPr lang="en-US" sz="417" dirty="0">
              <a:latin typeface="Helvetica"/>
              <a:cs typeface="Helvetica"/>
            </a:endParaRPr>
          </a:p>
          <a:p>
            <a:endParaRPr lang="en-US" sz="417" dirty="0">
              <a:latin typeface="Helvetica"/>
              <a:cs typeface="Helvetica"/>
            </a:endParaRPr>
          </a:p>
          <a:p>
            <a:endParaRPr lang="en-US" sz="417" dirty="0">
              <a:latin typeface="Helvetica"/>
              <a:cs typeface="Helvetica"/>
            </a:endParaRPr>
          </a:p>
          <a:p>
            <a:endParaRPr lang="en-US" sz="417" dirty="0">
              <a:latin typeface="Helvetica"/>
              <a:cs typeface="Helvetica"/>
            </a:endParaRPr>
          </a:p>
          <a:p>
            <a:endParaRPr lang="en-US" sz="417" dirty="0">
              <a:latin typeface="Helvetica"/>
              <a:cs typeface="Helvetica"/>
            </a:endParaRPr>
          </a:p>
          <a:p>
            <a:endParaRPr lang="en-US" sz="417" dirty="0">
              <a:latin typeface="Helvetica"/>
              <a:cs typeface="Helvetica"/>
            </a:endParaRPr>
          </a:p>
          <a:p>
            <a:endParaRPr lang="en-US" sz="417" dirty="0">
              <a:latin typeface="Helvetica"/>
              <a:cs typeface="Helvetica"/>
            </a:endParaRPr>
          </a:p>
          <a:p>
            <a:endParaRPr lang="en-US" sz="417" dirty="0">
              <a:latin typeface="Helvetica"/>
              <a:cs typeface="Helvetica"/>
            </a:endParaRPr>
          </a:p>
          <a:p>
            <a:endParaRPr lang="en-US" sz="417" dirty="0">
              <a:latin typeface="Helvetica"/>
              <a:cs typeface="Helvetica"/>
            </a:endParaRPr>
          </a:p>
          <a:p>
            <a:endParaRPr lang="en-US" sz="417" dirty="0">
              <a:latin typeface="Helvetica"/>
              <a:cs typeface="Helvetica"/>
            </a:endParaRPr>
          </a:p>
          <a:p>
            <a:endParaRPr lang="en-US" sz="417" dirty="0">
              <a:latin typeface="Helvetica"/>
              <a:cs typeface="Helvetica"/>
            </a:endParaRPr>
          </a:p>
          <a:p>
            <a:endParaRPr lang="en-US" sz="417" dirty="0">
              <a:latin typeface="Helvetica"/>
              <a:cs typeface="Helvetica"/>
            </a:endParaRPr>
          </a:p>
          <a:p>
            <a:endParaRPr lang="en-US" sz="417" dirty="0">
              <a:latin typeface="Helvetica"/>
              <a:cs typeface="Helvetica"/>
            </a:endParaRPr>
          </a:p>
          <a:p>
            <a:endParaRPr lang="en-US" sz="417" dirty="0">
              <a:latin typeface="Helvetica"/>
              <a:cs typeface="Helvetica"/>
            </a:endParaRPr>
          </a:p>
          <a:p>
            <a:endParaRPr lang="en-US" sz="417" dirty="0">
              <a:latin typeface="Helvetica"/>
              <a:cs typeface="Helvetica"/>
            </a:endParaRPr>
          </a:p>
          <a:p>
            <a:endParaRPr lang="en-US" sz="417" dirty="0">
              <a:latin typeface="Helvetica"/>
              <a:cs typeface="Helvetica"/>
            </a:endParaRPr>
          </a:p>
          <a:p>
            <a:endParaRPr lang="en-US" sz="2295" dirty="0">
              <a:latin typeface="Helvetica"/>
              <a:cs typeface="Helvetica"/>
            </a:endParaRPr>
          </a:p>
          <a:p>
            <a:endParaRPr lang="en-US" sz="2295" dirty="0">
              <a:latin typeface="Helvetica"/>
              <a:cs typeface="Helvetica"/>
            </a:endParaRPr>
          </a:p>
          <a:p>
            <a:endParaRPr lang="en-US" sz="2295" dirty="0">
              <a:latin typeface="Helvetica"/>
              <a:cs typeface="Helvetica"/>
            </a:endParaRPr>
          </a:p>
          <a:p>
            <a:pPr algn="just"/>
            <a:endParaRPr lang="en-US" sz="2295" dirty="0">
              <a:latin typeface="Helvetica"/>
              <a:cs typeface="Helvetica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2B8185A-4DB9-921F-BD52-15588DC92AEC}"/>
              </a:ext>
            </a:extLst>
          </p:cNvPr>
          <p:cNvSpPr/>
          <p:nvPr/>
        </p:nvSpPr>
        <p:spPr bwMode="auto">
          <a:xfrm>
            <a:off x="1" y="10199084"/>
            <a:ext cx="21930674" cy="1339065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47708" tIns="23854" rIns="47708" bIns="23854" numCol="1" rtlCol="0" anchor="t" anchorCtr="0" compatLnSpc="1">
            <a:prstTxWarp prst="textNoShape">
              <a:avLst/>
            </a:prstTxWarp>
          </a:bodyPr>
          <a:lstStyle/>
          <a:p>
            <a:pPr defTabSz="47704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91">
              <a:latin typeface="Times New Roman" pitchFamily="18" charset="0"/>
            </a:endParaRPr>
          </a:p>
        </p:txBody>
      </p:sp>
      <p:sp>
        <p:nvSpPr>
          <p:cNvPr id="54" name="Text Box 1547">
            <a:extLst>
              <a:ext uri="{FF2B5EF4-FFF2-40B4-BE49-F238E27FC236}">
                <a16:creationId xmlns:a16="http://schemas.microsoft.com/office/drawing/2014/main" id="{CC13FE44-FD9F-113A-77CE-94624BDB5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7831" y="10445667"/>
            <a:ext cx="6729460" cy="574003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3130" b="1" u="sng" dirty="0">
                <a:latin typeface="Arial"/>
                <a:cs typeface="Arial"/>
              </a:rPr>
              <a:t>Results</a:t>
            </a:r>
            <a:endParaRPr lang="en-US" sz="3130" dirty="0">
              <a:latin typeface="Arial"/>
              <a:cs typeface="Arial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AEC1081-BA80-2D90-2323-C735018EFB86}"/>
              </a:ext>
            </a:extLst>
          </p:cNvPr>
          <p:cNvSpPr/>
          <p:nvPr/>
        </p:nvSpPr>
        <p:spPr bwMode="auto">
          <a:xfrm>
            <a:off x="14628083" y="10415264"/>
            <a:ext cx="7133941" cy="1295459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47708" tIns="23854" rIns="47708" bIns="23854" numCol="1" rtlCol="0" anchor="t" anchorCtr="0" compatLnSpc="1">
            <a:prstTxWarp prst="textNoShape">
              <a:avLst/>
            </a:prstTxWarp>
          </a:bodyPr>
          <a:lstStyle/>
          <a:p>
            <a:pPr defTabSz="47704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91">
              <a:latin typeface="Times New Roman" pitchFamily="18" charset="0"/>
            </a:endParaRPr>
          </a:p>
        </p:txBody>
      </p:sp>
      <p:sp>
        <p:nvSpPr>
          <p:cNvPr id="56" name="Text Box 1547">
            <a:extLst>
              <a:ext uri="{FF2B5EF4-FFF2-40B4-BE49-F238E27FC236}">
                <a16:creationId xmlns:a16="http://schemas.microsoft.com/office/drawing/2014/main" id="{9A0F2DFB-1EC8-3C5F-F841-F098B176E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6361" y="20742677"/>
            <a:ext cx="6729460" cy="266104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3130" b="1" u="sng" dirty="0">
                <a:latin typeface="Arial"/>
                <a:cs typeface="Arial"/>
              </a:rPr>
              <a:t>Conclusions</a:t>
            </a:r>
          </a:p>
          <a:p>
            <a:pPr algn="ctr"/>
            <a:endParaRPr lang="en-US" sz="417" b="1" u="sng" dirty="0">
              <a:latin typeface="Arial"/>
              <a:cs typeface="Arial"/>
            </a:endParaRPr>
          </a:p>
          <a:p>
            <a:pPr algn="just"/>
            <a:r>
              <a:rPr lang="en-US" sz="219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results support previous findings with data suggesting that the Mars 2020 sample tube seals are likely to be characterized by very low He leak rates, roughly 3 to 6 orders of magnitude below the previously used detection limit of 10</a:t>
            </a:r>
            <a:r>
              <a:rPr lang="en-US" sz="2191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-10</a:t>
            </a:r>
            <a:r>
              <a:rPr lang="en-US" sz="219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9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scc</a:t>
            </a:r>
            <a:r>
              <a:rPr lang="en-US" sz="219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/s. Thus, leaks can be ignored for most practical applications.</a:t>
            </a:r>
            <a:endParaRPr lang="en-US" sz="2191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19836F8-4855-3F82-A63A-C8B4468224A7}"/>
              </a:ext>
            </a:extLst>
          </p:cNvPr>
          <p:cNvSpPr/>
          <p:nvPr/>
        </p:nvSpPr>
        <p:spPr bwMode="auto">
          <a:xfrm>
            <a:off x="7625551" y="10395385"/>
            <a:ext cx="6863148" cy="1297447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47708" tIns="23854" rIns="47708" bIns="23854" numCol="1" rtlCol="0" anchor="t" anchorCtr="0" compatLnSpc="1">
            <a:prstTxWarp prst="textNoShape">
              <a:avLst/>
            </a:prstTxWarp>
          </a:bodyPr>
          <a:lstStyle/>
          <a:p>
            <a:pPr defTabSz="47704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91">
              <a:latin typeface="Times New Roman" pitchFamily="18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E107833-B561-6145-282D-AA3015427B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78" y="20290640"/>
            <a:ext cx="6540493" cy="28950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64F215D-341E-D646-202B-0E2CF6C38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6185" y="11025858"/>
            <a:ext cx="6634114" cy="373054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38C739F-E536-6F6B-6D46-C89338E5ABB1}"/>
              </a:ext>
            </a:extLst>
          </p:cNvPr>
          <p:cNvCxnSpPr>
            <a:cxnSpLocks/>
          </p:cNvCxnSpPr>
          <p:nvPr/>
        </p:nvCxnSpPr>
        <p:spPr bwMode="auto">
          <a:xfrm>
            <a:off x="15839631" y="11966256"/>
            <a:ext cx="447776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868F7A3-D677-4171-869D-C01032E7EDAF}"/>
              </a:ext>
            </a:extLst>
          </p:cNvPr>
          <p:cNvSpPr txBox="1"/>
          <p:nvPr/>
        </p:nvSpPr>
        <p:spPr>
          <a:xfrm>
            <a:off x="17192458" y="11964576"/>
            <a:ext cx="3162607" cy="28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52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He leak detector limit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EC1310F-7726-FD8E-EB8C-C0E344FF2C96}"/>
                  </a:ext>
                </a:extLst>
              </p:cNvPr>
              <p:cNvSpPr txBox="1"/>
              <p:nvPr/>
            </p:nvSpPr>
            <p:spPr>
              <a:xfrm>
                <a:off x="14820414" y="14761294"/>
                <a:ext cx="6729460" cy="21151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191" dirty="0">
                    <a:solidFill>
                      <a:srgbClr val="000000"/>
                    </a:solidFill>
                    <a:latin typeface="Arial"/>
                    <a:cs typeface="Arial"/>
                  </a:rPr>
                  <a:t>He leak rates of four sample tubes measured at room temperature (top) </a:t>
                </a:r>
                <a:r>
                  <a:rPr lang="en-US" sz="219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range from ~5</a:t>
                </a:r>
                <a14:m>
                  <m:oMath xmlns:m="http://schemas.openxmlformats.org/officeDocument/2006/math">
                    <m:r>
                      <a:rPr lang="en-US" sz="219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19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  <a:r>
                  <a:rPr lang="en-US" sz="2191" baseline="30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-14</a:t>
                </a:r>
                <a:r>
                  <a:rPr lang="en-US" sz="219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to </a:t>
                </a:r>
                <a:r>
                  <a:rPr lang="en-US" sz="219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~3</a:t>
                </a:r>
                <a14:m>
                  <m:oMath xmlns:m="http://schemas.openxmlformats.org/officeDocument/2006/math">
                    <m:r>
                      <a:rPr lang="en-US" sz="219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19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  <a:r>
                  <a:rPr lang="en-US" sz="2191" baseline="30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-16</a:t>
                </a:r>
                <a:r>
                  <a:rPr lang="en-US" sz="219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9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scc/s. </a:t>
                </a:r>
                <a:r>
                  <a:rPr lang="en-US" sz="2191" dirty="0">
                    <a:solidFill>
                      <a:srgbClr val="000000"/>
                    </a:solidFill>
                    <a:latin typeface="Arial"/>
                    <a:cs typeface="Arial"/>
                  </a:rPr>
                  <a:t>Sample tube 282 was analyzed at relatively high and low temperatures (bottom) and </a:t>
                </a:r>
                <a:r>
                  <a:rPr lang="en-US" sz="219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yielded He leak rates that varied from ~1</a:t>
                </a:r>
                <a14:m>
                  <m:oMath xmlns:m="http://schemas.openxmlformats.org/officeDocument/2006/math">
                    <m:r>
                      <a:rPr lang="en-US" sz="219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19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  <a:r>
                  <a:rPr lang="en-US" sz="2191" baseline="30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-13</a:t>
                </a:r>
                <a:r>
                  <a:rPr lang="en-US" sz="219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to ~2</a:t>
                </a:r>
                <a14:m>
                  <m:oMath xmlns:m="http://schemas.openxmlformats.org/officeDocument/2006/math">
                    <m:r>
                      <a:rPr lang="en-US" sz="219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19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  <a:r>
                  <a:rPr lang="en-US" sz="2191" baseline="30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-15</a:t>
                </a:r>
                <a:r>
                  <a:rPr lang="en-US" sz="219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9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scc</a:t>
                </a:r>
                <a:r>
                  <a:rPr lang="en-US" sz="219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/s, respectively.</a:t>
                </a:r>
                <a:r>
                  <a:rPr lang="en-US" sz="219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19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EC1310F-7726-FD8E-EB8C-C0E344FF2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0414" y="14761294"/>
                <a:ext cx="6729460" cy="2115194"/>
              </a:xfrm>
              <a:prstGeom prst="rect">
                <a:avLst/>
              </a:prstGeom>
              <a:blipFill>
                <a:blip r:embed="rId5"/>
                <a:stretch>
                  <a:fillRect l="-942" t="-1796" r="-1130" b="-53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FE78CD1-4266-6749-BE8F-D8F65D947B70}"/>
              </a:ext>
            </a:extLst>
          </p:cNvPr>
          <p:cNvCxnSpPr>
            <a:cxnSpLocks/>
          </p:cNvCxnSpPr>
          <p:nvPr/>
        </p:nvCxnSpPr>
        <p:spPr bwMode="auto">
          <a:xfrm>
            <a:off x="15839631" y="11239687"/>
            <a:ext cx="447776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96B299E2-6441-FCAE-A09A-185B034191AF}"/>
              </a:ext>
            </a:extLst>
          </p:cNvPr>
          <p:cNvSpPr txBox="1"/>
          <p:nvPr/>
        </p:nvSpPr>
        <p:spPr>
          <a:xfrm>
            <a:off x="17192458" y="11240987"/>
            <a:ext cx="3162607" cy="28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52" i="1" dirty="0">
                <a:latin typeface="Arial" panose="020B0604020202020204" pitchFamily="34" charset="0"/>
                <a:cs typeface="Arial" panose="020B0604020202020204" pitchFamily="34" charset="0"/>
              </a:rPr>
              <a:t>M2020 hermetic-seal requirement 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6426E05-FFC7-DC54-F827-78DD0820D797}"/>
              </a:ext>
            </a:extLst>
          </p:cNvPr>
          <p:cNvGrpSpPr/>
          <p:nvPr/>
        </p:nvGrpSpPr>
        <p:grpSpPr>
          <a:xfrm>
            <a:off x="290688" y="20580943"/>
            <a:ext cx="7306100" cy="2806532"/>
            <a:chOff x="1158620" y="14887824"/>
            <a:chExt cx="13382435" cy="5140670"/>
          </a:xfrm>
        </p:grpSpPr>
        <p:pic>
          <p:nvPicPr>
            <p:cNvPr id="67" name="Picture 1" descr="page3image1149125536">
              <a:extLst>
                <a:ext uri="{FF2B5EF4-FFF2-40B4-BE49-F238E27FC236}">
                  <a16:creationId xmlns:a16="http://schemas.microsoft.com/office/drawing/2014/main" id="{59453AC9-8648-5581-0CE8-719F725561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620" y="14887824"/>
              <a:ext cx="12933526" cy="449594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12C8125-E46F-3A6D-C4B8-752623431FFC}"/>
                </a:ext>
              </a:extLst>
            </p:cNvPr>
            <p:cNvSpPr txBox="1"/>
            <p:nvPr/>
          </p:nvSpPr>
          <p:spPr>
            <a:xfrm>
              <a:off x="11273912" y="19420645"/>
              <a:ext cx="3267143" cy="607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61" i="1" dirty="0">
                  <a:latin typeface="Arial"/>
                  <a:cs typeface="Arial"/>
                </a:rPr>
                <a:t>Katz et al. (2018)</a:t>
              </a:r>
              <a:endParaRPr lang="en-US" sz="1252" i="1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77C56A5-610F-B10F-8EC7-D516E81CFCF2}"/>
                </a:ext>
              </a:extLst>
            </p:cNvPr>
            <p:cNvSpPr txBox="1"/>
            <p:nvPr/>
          </p:nvSpPr>
          <p:spPr>
            <a:xfrm>
              <a:off x="1407068" y="18928464"/>
              <a:ext cx="1773877" cy="453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39" dirty="0">
                  <a:latin typeface="Arial" panose="020B0604020202020204" pitchFamily="34" charset="0"/>
                  <a:cs typeface="Arial" panose="020B0604020202020204" pitchFamily="34" charset="0"/>
                </a:rPr>
                <a:t>Seal cup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1625829-C43D-C869-7CCB-9FAC3C943D62}"/>
                </a:ext>
              </a:extLst>
            </p:cNvPr>
            <p:cNvSpPr txBox="1"/>
            <p:nvPr/>
          </p:nvSpPr>
          <p:spPr>
            <a:xfrm>
              <a:off x="6073005" y="18928464"/>
              <a:ext cx="3013060" cy="453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39" dirty="0">
                  <a:latin typeface="Arial" panose="020B0604020202020204" pitchFamily="34" charset="0"/>
                  <a:cs typeface="Arial" panose="020B0604020202020204" pitchFamily="34" charset="0"/>
                </a:rPr>
                <a:t>Headspace gas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0F9028C9-E4EA-71FF-76B5-15C6548ECE87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214025" y="18200450"/>
              <a:ext cx="858981" cy="9144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4C00BA57-CB92-0A0B-11EB-14353FB0D97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515753" y="18237110"/>
              <a:ext cx="1043097" cy="87774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EB633B2-66DE-A311-7DD0-4A384A410183}"/>
              </a:ext>
            </a:extLst>
          </p:cNvPr>
          <p:cNvGrpSpPr/>
          <p:nvPr/>
        </p:nvGrpSpPr>
        <p:grpSpPr>
          <a:xfrm>
            <a:off x="253486" y="14358988"/>
            <a:ext cx="7201563" cy="3611829"/>
            <a:chOff x="1158620" y="24127546"/>
            <a:chExt cx="13001437" cy="6520661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4E4E36A6-4D53-3941-8A67-77E6E6B12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2282" y="27292164"/>
              <a:ext cx="4376806" cy="3282605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D0D3CFA5-F7CB-63AB-DB38-8E35365DF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8620" y="24133126"/>
              <a:ext cx="8553661" cy="6441643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94BFCD00-EBF8-88C7-F8BE-816CDDF39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2280" y="24127546"/>
              <a:ext cx="4376808" cy="3282606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E212B05-176F-F3F9-CBD4-732FDD963CBF}"/>
                </a:ext>
              </a:extLst>
            </p:cNvPr>
            <p:cNvSpPr txBox="1"/>
            <p:nvPr/>
          </p:nvSpPr>
          <p:spPr>
            <a:xfrm>
              <a:off x="1192865" y="30096384"/>
              <a:ext cx="3622839" cy="484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43" i="1" dirty="0">
                  <a:solidFill>
                    <a:schemeClr val="bg1">
                      <a:lumMod val="75000"/>
                    </a:schemeClr>
                  </a:solidFill>
                  <a:latin typeface="Arial"/>
                  <a:cs typeface="Arial"/>
                </a:rPr>
                <a:t>NASA/JPL-Caltech</a:t>
              </a:r>
              <a:endParaRPr lang="en-US" sz="939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D0D2EE0-6D12-B3B9-304A-282180AB858B}"/>
                </a:ext>
              </a:extLst>
            </p:cNvPr>
            <p:cNvSpPr txBox="1"/>
            <p:nvPr/>
          </p:nvSpPr>
          <p:spPr>
            <a:xfrm>
              <a:off x="9766951" y="29732748"/>
              <a:ext cx="4238320" cy="915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61" i="1" dirty="0">
                  <a:solidFill>
                    <a:schemeClr val="bg1"/>
                  </a:solidFill>
                  <a:latin typeface="Arial"/>
                  <a:cs typeface="Arial"/>
                </a:rPr>
                <a:t>ROUBION </a:t>
              </a:r>
            </a:p>
            <a:p>
              <a:pPr algn="ctr"/>
              <a:r>
                <a:rPr lang="en-US" sz="1043" i="1" dirty="0">
                  <a:solidFill>
                    <a:schemeClr val="bg1"/>
                  </a:solidFill>
                  <a:latin typeface="Arial"/>
                  <a:cs typeface="Arial"/>
                </a:rPr>
                <a:t>(atmosphere sample)</a:t>
              </a:r>
              <a:endParaRPr lang="en-US" sz="939" i="1" dirty="0">
                <a:solidFill>
                  <a:schemeClr val="bg1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6C03A2C-5ACF-2C06-E6B5-6D5D2E2679E4}"/>
                </a:ext>
              </a:extLst>
            </p:cNvPr>
            <p:cNvSpPr txBox="1"/>
            <p:nvPr/>
          </p:nvSpPr>
          <p:spPr>
            <a:xfrm>
              <a:off x="12666132" y="26813780"/>
              <a:ext cx="1493925" cy="915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52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Tube</a:t>
              </a:r>
            </a:p>
            <a:p>
              <a:pPr algn="ctr"/>
              <a:r>
                <a:rPr lang="en-US" sz="1252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interior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5E52A5F-2F7A-A810-5AFB-65A0F6F83F68}"/>
                </a:ext>
              </a:extLst>
            </p:cNvPr>
            <p:cNvSpPr txBox="1"/>
            <p:nvPr/>
          </p:nvSpPr>
          <p:spPr>
            <a:xfrm>
              <a:off x="9641314" y="27809529"/>
              <a:ext cx="1493925" cy="546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52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Seal</a:t>
              </a: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87E814DC-CF26-40AC-3718-B564FC30D426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2424521" y="26609731"/>
              <a:ext cx="483220" cy="43887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7B748683-E9EE-3E24-60E2-8FACA348A9E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646743" y="28282152"/>
              <a:ext cx="419456" cy="35455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24AC04FE-9F4A-FFF0-412D-1156FC44AA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587" y="13302998"/>
            <a:ext cx="6781422" cy="35918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D1375647-F3C4-F3C6-0EDF-771F84E4BC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726" y="16868262"/>
            <a:ext cx="6132791" cy="39324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F9487824-C9AF-1412-1EED-89766C06017E}"/>
              </a:ext>
            </a:extLst>
          </p:cNvPr>
          <p:cNvSpPr txBox="1"/>
          <p:nvPr/>
        </p:nvSpPr>
        <p:spPr>
          <a:xfrm>
            <a:off x="19964400" y="16858900"/>
            <a:ext cx="1153621" cy="413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87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SN282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261408-9FCF-D274-4665-59FBBE4AA52A}"/>
              </a:ext>
            </a:extLst>
          </p:cNvPr>
          <p:cNvSpPr txBox="1"/>
          <p:nvPr/>
        </p:nvSpPr>
        <p:spPr>
          <a:xfrm>
            <a:off x="0" y="23603705"/>
            <a:ext cx="2194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decision to implement MSR will not be finalized until NASA’s completion of the National Environmental Policy Act (NEPA) process. This document is being made available for information purposes only.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703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1810</TotalTime>
  <Words>603</Words>
  <Application>Microsoft Office PowerPoint</Application>
  <PresentationFormat>Custom</PresentationFormat>
  <Paragraphs>117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Helvetica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Poster Template Guidelines</dc:title>
  <dc:creator>Chen, Joy (US 183B)</dc:creator>
  <cp:lastModifiedBy>Hong, Sophia (US 1230)</cp:lastModifiedBy>
  <cp:revision>18</cp:revision>
  <dcterms:created xsi:type="dcterms:W3CDTF">2022-08-22T17:05:38Z</dcterms:created>
  <dcterms:modified xsi:type="dcterms:W3CDTF">2022-11-23T00:06:02Z</dcterms:modified>
</cp:coreProperties>
</file>