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24" userDrawn="1">
          <p15:clr>
            <a:srgbClr val="A4A3A4"/>
          </p15:clr>
        </p15:guide>
        <p15:guide id="2" pos="136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E33"/>
    <a:srgbClr val="4D7730"/>
    <a:srgbClr val="385723"/>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8"/>
    <p:restoredTop sz="96627" autoAdjust="0"/>
  </p:normalViewPr>
  <p:slideViewPr>
    <p:cSldViewPr snapToGrid="0">
      <p:cViewPr varScale="1">
        <p:scale>
          <a:sx n="25" d="100"/>
          <a:sy n="25" d="100"/>
        </p:scale>
        <p:origin x="4762" y="106"/>
      </p:cViewPr>
      <p:guideLst>
        <p:guide orient="horz" pos="17424"/>
        <p:guide pos="13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B589CF2E-E486-441B-BF05-B05B1D6F0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220812" y="9459421"/>
            <a:ext cx="4616895" cy="3462672"/>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6093" y="17093"/>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008071"/>
            <a:ext cx="13173192"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688840" y="28238903"/>
            <a:ext cx="13113885" cy="3785652"/>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a:spcBef>
                <a:spcPct val="0"/>
              </a:spcBef>
            </a:pPr>
            <a:r>
              <a:rPr lang="en-US" altLang="en-US" sz="3000" dirty="0">
                <a:latin typeface="Arial" panose="020B0604020202020204" pitchFamily="34" charset="0"/>
              </a:rPr>
              <a:t>Pauken, M., Salazar, J., Baines, K., Flagan, R., Gao, P.,</a:t>
            </a:r>
          </a:p>
          <a:p>
            <a:pPr>
              <a:spcBef>
                <a:spcPct val="0"/>
              </a:spcBef>
            </a:pPr>
            <a:r>
              <a:rPr lang="en-US" altLang="en-US" sz="3000" dirty="0" err="1">
                <a:latin typeface="Arial" panose="020B0604020202020204" pitchFamily="34" charset="0"/>
              </a:rPr>
              <a:t>McGouldrick</a:t>
            </a:r>
            <a:r>
              <a:rPr lang="en-US" altLang="en-US" sz="3000" dirty="0">
                <a:latin typeface="Arial" panose="020B0604020202020204" pitchFamily="34" charset="0"/>
              </a:rPr>
              <a:t>, K., Cantrell, W., Byrne, P., </a:t>
            </a:r>
            <a:r>
              <a:rPr lang="en-US" altLang="en-US" sz="3000" dirty="0" err="1">
                <a:latin typeface="Arial" panose="020B0604020202020204" pitchFamily="34" charset="0"/>
              </a:rPr>
              <a:t>Akwaboa</a:t>
            </a:r>
            <a:r>
              <a:rPr lang="en-US" altLang="en-US" sz="3000" dirty="0">
                <a:latin typeface="Arial" panose="020B0604020202020204" pitchFamily="34" charset="0"/>
              </a:rPr>
              <a:t>, S., The Planetary Cloud Aerosol Research Facility, 19th International Planetary Probe Workshop, Santa Clara, CA, 2022.</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sz="3000" b="1" i="1" dirty="0">
                <a:solidFill>
                  <a:schemeClr val="bg2">
                    <a:lumMod val="50000"/>
                  </a:schemeClr>
                </a:solidFill>
                <a:latin typeface="Arial" panose="020B0604020202020204" pitchFamily="34" charset="0"/>
              </a:rPr>
              <a:t>Email: </a:t>
            </a:r>
            <a:r>
              <a:rPr lang="en-US" sz="3000" b="1" i="1" dirty="0" err="1">
                <a:solidFill>
                  <a:schemeClr val="bg2">
                    <a:lumMod val="50000"/>
                  </a:schemeClr>
                </a:solidFill>
                <a:latin typeface="Arial" panose="020B0604020202020204" pitchFamily="34" charset="0"/>
              </a:rPr>
              <a:t>Joseph.Salazar@JPL,Nasa.gov</a:t>
            </a:r>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173617" y="2437085"/>
            <a:ext cx="18920324"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Development of a Venus Cloud Chamber for Aerobot Instrument testing</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8" y="4817294"/>
            <a:ext cx="19376571" cy="2554545"/>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Joseph Salazar, JPL Postdoctoral Fellow (353)</a:t>
            </a:r>
          </a:p>
          <a:p>
            <a:pPr algn="ctr"/>
            <a:r>
              <a:rPr lang="en-US" sz="4000" b="1" dirty="0">
                <a:solidFill>
                  <a:schemeClr val="bg1"/>
                </a:solidFill>
                <a:latin typeface="Arial" panose="020B0604020202020204" pitchFamily="34" charset="0"/>
                <a:cs typeface="Arial" panose="020B0604020202020204" pitchFamily="34" charset="0"/>
              </a:rPr>
              <a:t>Principal Investigator: Michael Pauken (353), William Warner (353), Abdul Majeed Azad (353), James Denman (353), Bryan McEnerney (353), Joshua Hessel (353), Rick Flagan (</a:t>
            </a:r>
            <a:r>
              <a:rPr lang="sv-SE" sz="4000" b="1" dirty="0">
                <a:solidFill>
                  <a:schemeClr val="bg1"/>
                </a:solidFill>
                <a:latin typeface="Arial" panose="020B0604020202020204" pitchFamily="34" charset="0"/>
                <a:cs typeface="Arial" panose="020B0604020202020204" pitchFamily="34" charset="0"/>
              </a:rPr>
              <a:t>Caltech)</a:t>
            </a:r>
            <a:endParaRPr lang="en-US" sz="40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PRD-P#011</a:t>
            </a:r>
          </a:p>
        </p:txBody>
      </p:sp>
      <p:pic>
        <p:nvPicPr>
          <p:cNvPr id="16" name="Google Shape;86;p17">
            <a:extLst>
              <a:ext uri="{FF2B5EF4-FFF2-40B4-BE49-F238E27FC236}">
                <a16:creationId xmlns:a16="http://schemas.microsoft.com/office/drawing/2014/main" id="{7CC99F32-E532-48CC-9542-502D99632388}"/>
              </a:ext>
            </a:extLst>
          </p:cNvPr>
          <p:cNvPicPr preferRelativeResize="0"/>
          <p:nvPr/>
        </p:nvPicPr>
        <p:blipFill>
          <a:blip r:embed="rId4">
            <a:alphaModFix/>
          </a:blip>
          <a:stretch>
            <a:fillRect/>
          </a:stretch>
        </p:blipFill>
        <p:spPr>
          <a:xfrm>
            <a:off x="9579691" y="15652140"/>
            <a:ext cx="4124871" cy="3795394"/>
          </a:xfrm>
          <a:prstGeom prst="rect">
            <a:avLst/>
          </a:prstGeom>
          <a:noFill/>
          <a:ln>
            <a:noFill/>
          </a:ln>
        </p:spPr>
      </p:pic>
      <p:pic>
        <p:nvPicPr>
          <p:cNvPr id="6" name="Picture 5">
            <a:extLst>
              <a:ext uri="{FF2B5EF4-FFF2-40B4-BE49-F238E27FC236}">
                <a16:creationId xmlns:a16="http://schemas.microsoft.com/office/drawing/2014/main" id="{EE38A000-D7E5-4F5D-A3F9-CB244604067A}"/>
              </a:ext>
            </a:extLst>
          </p:cNvPr>
          <p:cNvPicPr>
            <a:picLocks noChangeAspect="1"/>
          </p:cNvPicPr>
          <p:nvPr/>
        </p:nvPicPr>
        <p:blipFill rotWithShape="1">
          <a:blip r:embed="rId5"/>
          <a:srcRect r="8832"/>
          <a:stretch/>
        </p:blipFill>
        <p:spPr>
          <a:xfrm>
            <a:off x="9556501" y="8463558"/>
            <a:ext cx="3708867" cy="5675275"/>
          </a:xfrm>
          <a:prstGeom prst="rect">
            <a:avLst/>
          </a:prstGeom>
        </p:spPr>
      </p:pic>
      <p:pic>
        <p:nvPicPr>
          <p:cNvPr id="21" name="Picture 20">
            <a:extLst>
              <a:ext uri="{FF2B5EF4-FFF2-40B4-BE49-F238E27FC236}">
                <a16:creationId xmlns:a16="http://schemas.microsoft.com/office/drawing/2014/main" id="{66FFE2EF-081D-46D5-9080-34060A79F5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436"/>
          <a:stretch/>
        </p:blipFill>
        <p:spPr>
          <a:xfrm>
            <a:off x="14297943" y="15637848"/>
            <a:ext cx="6067843" cy="3893886"/>
          </a:xfrm>
          <a:prstGeom prst="rect">
            <a:avLst/>
          </a:prstGeom>
        </p:spPr>
      </p:pic>
      <p:grpSp>
        <p:nvGrpSpPr>
          <p:cNvPr id="79" name="Group 78">
            <a:extLst>
              <a:ext uri="{FF2B5EF4-FFF2-40B4-BE49-F238E27FC236}">
                <a16:creationId xmlns:a16="http://schemas.microsoft.com/office/drawing/2014/main" id="{6CDD12CD-9E1A-4796-837E-918CD083FEE5}"/>
              </a:ext>
            </a:extLst>
          </p:cNvPr>
          <p:cNvGrpSpPr/>
          <p:nvPr/>
        </p:nvGrpSpPr>
        <p:grpSpPr>
          <a:xfrm>
            <a:off x="241263" y="15567619"/>
            <a:ext cx="9026783" cy="5992572"/>
            <a:chOff x="242378" y="15033984"/>
            <a:chExt cx="10186213" cy="5855349"/>
          </a:xfrm>
        </p:grpSpPr>
        <p:sp>
          <p:nvSpPr>
            <p:cNvPr id="27" name="TextBox 26">
              <a:extLst>
                <a:ext uri="{FF2B5EF4-FFF2-40B4-BE49-F238E27FC236}">
                  <a16:creationId xmlns:a16="http://schemas.microsoft.com/office/drawing/2014/main" id="{E52F65FA-98C6-4135-91A8-2A47071A5C70}"/>
                </a:ext>
              </a:extLst>
            </p:cNvPr>
            <p:cNvSpPr txBox="1"/>
            <p:nvPr/>
          </p:nvSpPr>
          <p:spPr>
            <a:xfrm>
              <a:off x="8234601" y="15033984"/>
              <a:ext cx="1984799" cy="646331"/>
            </a:xfrm>
            <a:prstGeom prst="rect">
              <a:avLst/>
            </a:prstGeom>
            <a:noFill/>
          </p:spPr>
          <p:txBody>
            <a:bodyPr wrap="square" rtlCol="0">
              <a:spAutoFit/>
            </a:bodyPr>
            <a:lstStyle/>
            <a:p>
              <a:r>
                <a:rPr lang="en-US" dirty="0"/>
                <a:t>Small droplets exit though the top</a:t>
              </a:r>
            </a:p>
          </p:txBody>
        </p:sp>
        <p:pic>
          <p:nvPicPr>
            <p:cNvPr id="29" name="Picture 28">
              <a:extLst>
                <a:ext uri="{FF2B5EF4-FFF2-40B4-BE49-F238E27FC236}">
                  <a16:creationId xmlns:a16="http://schemas.microsoft.com/office/drawing/2014/main" id="{2DE6C73D-1DC5-49A9-970A-A93E6F4A500B}"/>
                </a:ext>
              </a:extLst>
            </p:cNvPr>
            <p:cNvPicPr>
              <a:picLocks noChangeAspect="1"/>
            </p:cNvPicPr>
            <p:nvPr/>
          </p:nvPicPr>
          <p:blipFill rotWithShape="1">
            <a:blip r:embed="rId7"/>
            <a:srcRect l="25177" t="1744" b="1"/>
            <a:stretch/>
          </p:blipFill>
          <p:spPr>
            <a:xfrm>
              <a:off x="6789796" y="15962152"/>
              <a:ext cx="3041198" cy="3319209"/>
            </a:xfrm>
            <a:prstGeom prst="rect">
              <a:avLst/>
            </a:prstGeom>
          </p:spPr>
        </p:pic>
        <p:pic>
          <p:nvPicPr>
            <p:cNvPr id="30" name="Picture 29">
              <a:extLst>
                <a:ext uri="{FF2B5EF4-FFF2-40B4-BE49-F238E27FC236}">
                  <a16:creationId xmlns:a16="http://schemas.microsoft.com/office/drawing/2014/main" id="{7B9FDBDD-99FA-4AEF-BD25-78C8CB18F7F8}"/>
                </a:ext>
              </a:extLst>
            </p:cNvPr>
            <p:cNvPicPr>
              <a:picLocks noChangeAspect="1"/>
            </p:cNvPicPr>
            <p:nvPr/>
          </p:nvPicPr>
          <p:blipFill>
            <a:blip r:embed="rId8"/>
            <a:stretch>
              <a:fillRect/>
            </a:stretch>
          </p:blipFill>
          <p:spPr>
            <a:xfrm>
              <a:off x="1370446" y="15619911"/>
              <a:ext cx="3336835" cy="4472887"/>
            </a:xfrm>
            <a:prstGeom prst="rect">
              <a:avLst/>
            </a:prstGeom>
          </p:spPr>
        </p:pic>
        <p:grpSp>
          <p:nvGrpSpPr>
            <p:cNvPr id="31" name="Group 30">
              <a:extLst>
                <a:ext uri="{FF2B5EF4-FFF2-40B4-BE49-F238E27FC236}">
                  <a16:creationId xmlns:a16="http://schemas.microsoft.com/office/drawing/2014/main" id="{85C94DFC-751E-4487-82A4-D92350612AC9}"/>
                </a:ext>
              </a:extLst>
            </p:cNvPr>
            <p:cNvGrpSpPr/>
            <p:nvPr/>
          </p:nvGrpSpPr>
          <p:grpSpPr>
            <a:xfrm>
              <a:off x="242378" y="15045571"/>
              <a:ext cx="4843972" cy="5843762"/>
              <a:chOff x="2326972" y="-148608"/>
              <a:chExt cx="5810319" cy="7009562"/>
            </a:xfrm>
          </p:grpSpPr>
          <p:sp>
            <p:nvSpPr>
              <p:cNvPr id="63" name="TextBox 62">
                <a:extLst>
                  <a:ext uri="{FF2B5EF4-FFF2-40B4-BE49-F238E27FC236}">
                    <a16:creationId xmlns:a16="http://schemas.microsoft.com/office/drawing/2014/main" id="{7757697E-48FF-4922-B84E-6796899A4687}"/>
                  </a:ext>
                </a:extLst>
              </p:cNvPr>
              <p:cNvSpPr txBox="1"/>
              <p:nvPr/>
            </p:nvSpPr>
            <p:spPr>
              <a:xfrm>
                <a:off x="2326972" y="3545612"/>
                <a:ext cx="1666030" cy="775271"/>
              </a:xfrm>
              <a:prstGeom prst="rect">
                <a:avLst/>
              </a:prstGeom>
              <a:noFill/>
            </p:spPr>
            <p:txBody>
              <a:bodyPr wrap="square" rtlCol="0">
                <a:spAutoFit/>
              </a:bodyPr>
              <a:lstStyle/>
              <a:p>
                <a:r>
                  <a:rPr lang="en-US" dirty="0"/>
                  <a:t>Sulfuric acid intake </a:t>
                </a:r>
              </a:p>
            </p:txBody>
          </p:sp>
          <p:sp>
            <p:nvSpPr>
              <p:cNvPr id="64" name="TextBox 63">
                <a:extLst>
                  <a:ext uri="{FF2B5EF4-FFF2-40B4-BE49-F238E27FC236}">
                    <a16:creationId xmlns:a16="http://schemas.microsoft.com/office/drawing/2014/main" id="{04CAE64A-F06B-4E06-964B-243A379384DD}"/>
                  </a:ext>
                </a:extLst>
              </p:cNvPr>
              <p:cNvSpPr txBox="1"/>
              <p:nvPr/>
            </p:nvSpPr>
            <p:spPr>
              <a:xfrm>
                <a:off x="2927300" y="1821494"/>
                <a:ext cx="2268606" cy="775271"/>
              </a:xfrm>
              <a:prstGeom prst="rect">
                <a:avLst/>
              </a:prstGeom>
              <a:noFill/>
            </p:spPr>
            <p:txBody>
              <a:bodyPr wrap="square" rtlCol="0">
                <a:spAutoFit/>
              </a:bodyPr>
              <a:lstStyle/>
              <a:p>
                <a:r>
                  <a:rPr lang="en-US" dirty="0"/>
                  <a:t>Clean, Dry compressed Air</a:t>
                </a:r>
              </a:p>
            </p:txBody>
          </p:sp>
          <p:cxnSp>
            <p:nvCxnSpPr>
              <p:cNvPr id="65" name="Straight Connector 64">
                <a:extLst>
                  <a:ext uri="{FF2B5EF4-FFF2-40B4-BE49-F238E27FC236}">
                    <a16:creationId xmlns:a16="http://schemas.microsoft.com/office/drawing/2014/main" id="{3C9F067F-5AD8-4882-B1A9-FB0CCAC2F421}"/>
                  </a:ext>
                </a:extLst>
              </p:cNvPr>
              <p:cNvCxnSpPr>
                <a:cxnSpLocks/>
              </p:cNvCxnSpPr>
              <p:nvPr/>
            </p:nvCxnSpPr>
            <p:spPr>
              <a:xfrm flipV="1">
                <a:off x="4684685" y="1517087"/>
                <a:ext cx="1183175" cy="5449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697D8EB-5097-4A0E-A87F-C375D2671309}"/>
                  </a:ext>
                </a:extLst>
              </p:cNvPr>
              <p:cNvCxnSpPr>
                <a:cxnSpLocks/>
              </p:cNvCxnSpPr>
              <p:nvPr/>
            </p:nvCxnSpPr>
            <p:spPr>
              <a:xfrm>
                <a:off x="3392587" y="3851959"/>
                <a:ext cx="397196"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1BEC7A-3FC6-4907-B078-209F675EF61C}"/>
                  </a:ext>
                </a:extLst>
              </p:cNvPr>
              <p:cNvCxnSpPr>
                <a:cxnSpLocks/>
              </p:cNvCxnSpPr>
              <p:nvPr/>
            </p:nvCxnSpPr>
            <p:spPr>
              <a:xfrm>
                <a:off x="6798454" y="5653296"/>
                <a:ext cx="0" cy="45515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470C5E8-A5AD-4821-BCE6-B88DEA6EA528}"/>
                  </a:ext>
                </a:extLst>
              </p:cNvPr>
              <p:cNvSpPr txBox="1"/>
              <p:nvPr/>
            </p:nvSpPr>
            <p:spPr>
              <a:xfrm>
                <a:off x="6246657" y="6085683"/>
                <a:ext cx="1890634" cy="775271"/>
              </a:xfrm>
              <a:prstGeom prst="rect">
                <a:avLst/>
              </a:prstGeom>
              <a:noFill/>
            </p:spPr>
            <p:txBody>
              <a:bodyPr wrap="square" rtlCol="0">
                <a:spAutoFit/>
              </a:bodyPr>
              <a:lstStyle/>
              <a:p>
                <a:r>
                  <a:rPr lang="en-US" dirty="0"/>
                  <a:t>Excess Sulfuric Acid </a:t>
                </a:r>
              </a:p>
            </p:txBody>
          </p:sp>
          <p:cxnSp>
            <p:nvCxnSpPr>
              <p:cNvPr id="69" name="Straight Connector 68">
                <a:extLst>
                  <a:ext uri="{FF2B5EF4-FFF2-40B4-BE49-F238E27FC236}">
                    <a16:creationId xmlns:a16="http://schemas.microsoft.com/office/drawing/2014/main" id="{D480FAA0-C609-46D0-9A54-D7532FEE9B90}"/>
                  </a:ext>
                </a:extLst>
              </p:cNvPr>
              <p:cNvCxnSpPr>
                <a:cxnSpLocks/>
              </p:cNvCxnSpPr>
              <p:nvPr/>
            </p:nvCxnSpPr>
            <p:spPr>
              <a:xfrm flipV="1">
                <a:off x="6809626" y="308273"/>
                <a:ext cx="0" cy="36774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BEC146F-1BE6-4054-BE55-74B8687E47E0}"/>
                  </a:ext>
                </a:extLst>
              </p:cNvPr>
              <p:cNvSpPr txBox="1"/>
              <p:nvPr/>
            </p:nvSpPr>
            <p:spPr>
              <a:xfrm>
                <a:off x="5485524" y="-148608"/>
                <a:ext cx="1641282" cy="775271"/>
              </a:xfrm>
              <a:prstGeom prst="rect">
                <a:avLst/>
              </a:prstGeom>
              <a:noFill/>
            </p:spPr>
            <p:txBody>
              <a:bodyPr wrap="square" rtlCol="0">
                <a:spAutoFit/>
              </a:bodyPr>
              <a:lstStyle/>
              <a:p>
                <a:r>
                  <a:rPr lang="en-US" dirty="0"/>
                  <a:t>Sulfuric acid aerosols</a:t>
                </a:r>
              </a:p>
            </p:txBody>
          </p:sp>
          <p:sp>
            <p:nvSpPr>
              <p:cNvPr id="72" name="TextBox 71">
                <a:extLst>
                  <a:ext uri="{FF2B5EF4-FFF2-40B4-BE49-F238E27FC236}">
                    <a16:creationId xmlns:a16="http://schemas.microsoft.com/office/drawing/2014/main" id="{BD928AE1-F8BC-4B9C-A3AE-A9C559D2AB3B}"/>
                  </a:ext>
                </a:extLst>
              </p:cNvPr>
              <p:cNvSpPr txBox="1"/>
              <p:nvPr/>
            </p:nvSpPr>
            <p:spPr>
              <a:xfrm>
                <a:off x="3351727" y="589613"/>
                <a:ext cx="1372137" cy="775271"/>
              </a:xfrm>
              <a:prstGeom prst="rect">
                <a:avLst/>
              </a:prstGeom>
              <a:noFill/>
            </p:spPr>
            <p:txBody>
              <a:bodyPr wrap="square" rtlCol="0">
                <a:spAutoFit/>
              </a:bodyPr>
              <a:lstStyle/>
              <a:p>
                <a:r>
                  <a:rPr lang="en-US" dirty="0"/>
                  <a:t>0.035</a:t>
                </a:r>
                <a:r>
                  <a:rPr lang="en-US" sz="1000" dirty="0"/>
                  <a:t>” </a:t>
                </a:r>
                <a:r>
                  <a:rPr lang="en-US" dirty="0"/>
                  <a:t>Orifice</a:t>
                </a:r>
              </a:p>
            </p:txBody>
          </p:sp>
          <p:cxnSp>
            <p:nvCxnSpPr>
              <p:cNvPr id="73" name="Straight Connector 72">
                <a:extLst>
                  <a:ext uri="{FF2B5EF4-FFF2-40B4-BE49-F238E27FC236}">
                    <a16:creationId xmlns:a16="http://schemas.microsoft.com/office/drawing/2014/main" id="{1F844F20-E9AD-48D1-91A8-7E43FEA9130F}"/>
                  </a:ext>
                </a:extLst>
              </p:cNvPr>
              <p:cNvCxnSpPr>
                <a:cxnSpLocks/>
              </p:cNvCxnSpPr>
              <p:nvPr/>
            </p:nvCxnSpPr>
            <p:spPr>
              <a:xfrm>
                <a:off x="4546577" y="1130687"/>
                <a:ext cx="2100982" cy="386400"/>
              </a:xfrm>
              <a:prstGeom prst="line">
                <a:avLst/>
              </a:prstGeom>
              <a:ln w="254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id="{03807188-0D18-4D13-96A6-85C28444A20A}"/>
                </a:ext>
              </a:extLst>
            </p:cNvPr>
            <p:cNvSpPr/>
            <p:nvPr/>
          </p:nvSpPr>
          <p:spPr>
            <a:xfrm>
              <a:off x="3545365" y="16152381"/>
              <a:ext cx="650022" cy="5539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07764F8-FE9F-4769-B5FB-88CF449A5086}"/>
                </a:ext>
              </a:extLst>
            </p:cNvPr>
            <p:cNvCxnSpPr>
              <a:cxnSpLocks/>
            </p:cNvCxnSpPr>
            <p:nvPr/>
          </p:nvCxnSpPr>
          <p:spPr>
            <a:xfrm>
              <a:off x="6145832" y="16762357"/>
              <a:ext cx="1588676" cy="70198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73E5E90-E72A-41D7-9437-BF3E75BD3A5C}"/>
                </a:ext>
              </a:extLst>
            </p:cNvPr>
            <p:cNvSpPr txBox="1"/>
            <p:nvPr/>
          </p:nvSpPr>
          <p:spPr>
            <a:xfrm>
              <a:off x="4771292" y="15440431"/>
              <a:ext cx="2060617" cy="1443499"/>
            </a:xfrm>
            <a:prstGeom prst="rect">
              <a:avLst/>
            </a:prstGeom>
            <a:noFill/>
          </p:spPr>
          <p:txBody>
            <a:bodyPr wrap="square" rtlCol="0">
              <a:spAutoFit/>
            </a:bodyPr>
            <a:lstStyle/>
            <a:p>
              <a:r>
                <a:rPr lang="en-US" dirty="0"/>
                <a:t>0.035” Orifice creates a high velocity jet to nebulize the sulfuric acid</a:t>
              </a:r>
            </a:p>
          </p:txBody>
        </p:sp>
        <p:sp>
          <p:nvSpPr>
            <p:cNvPr id="38" name="TextBox 37">
              <a:extLst>
                <a:ext uri="{FF2B5EF4-FFF2-40B4-BE49-F238E27FC236}">
                  <a16:creationId xmlns:a16="http://schemas.microsoft.com/office/drawing/2014/main" id="{7DEA91B8-572D-4220-8542-FCA3B8D117F9}"/>
                </a:ext>
              </a:extLst>
            </p:cNvPr>
            <p:cNvSpPr txBox="1"/>
            <p:nvPr/>
          </p:nvSpPr>
          <p:spPr>
            <a:xfrm>
              <a:off x="4692680" y="17702329"/>
              <a:ext cx="1891300" cy="923330"/>
            </a:xfrm>
            <a:prstGeom prst="rect">
              <a:avLst/>
            </a:prstGeom>
            <a:noFill/>
          </p:spPr>
          <p:txBody>
            <a:bodyPr wrap="square" rtlCol="0">
              <a:spAutoFit/>
            </a:bodyPr>
            <a:lstStyle/>
            <a:p>
              <a:r>
                <a:rPr lang="en-US" dirty="0"/>
                <a:t>Sulfuric acid is drawn up though low pressure zone</a:t>
              </a:r>
            </a:p>
          </p:txBody>
        </p:sp>
        <p:cxnSp>
          <p:nvCxnSpPr>
            <p:cNvPr id="39" name="Straight Connector 38">
              <a:extLst>
                <a:ext uri="{FF2B5EF4-FFF2-40B4-BE49-F238E27FC236}">
                  <a16:creationId xmlns:a16="http://schemas.microsoft.com/office/drawing/2014/main" id="{B2EA4BAC-A65D-4520-8464-F570D5130347}"/>
                </a:ext>
              </a:extLst>
            </p:cNvPr>
            <p:cNvCxnSpPr>
              <a:cxnSpLocks/>
              <a:stCxn id="38" idx="3"/>
            </p:cNvCxnSpPr>
            <p:nvPr/>
          </p:nvCxnSpPr>
          <p:spPr>
            <a:xfrm flipV="1">
              <a:off x="6583980" y="17544970"/>
              <a:ext cx="1495293" cy="61902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1639CDB-F1B8-404D-9254-96AA51C8B771}"/>
                </a:ext>
              </a:extLst>
            </p:cNvPr>
            <p:cNvSpPr/>
            <p:nvPr/>
          </p:nvSpPr>
          <p:spPr>
            <a:xfrm>
              <a:off x="8435545" y="17438077"/>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3F0D48-BF26-4C33-827E-6B1022AB7D00}"/>
                </a:ext>
              </a:extLst>
            </p:cNvPr>
            <p:cNvSpPr/>
            <p:nvPr/>
          </p:nvSpPr>
          <p:spPr>
            <a:xfrm>
              <a:off x="8587945" y="17275294"/>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AEF31C6-EA87-46B1-BF04-8A88192B3BA7}"/>
                </a:ext>
              </a:extLst>
            </p:cNvPr>
            <p:cNvSpPr/>
            <p:nvPr/>
          </p:nvSpPr>
          <p:spPr>
            <a:xfrm>
              <a:off x="8744910" y="17336022"/>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07C6295-D190-4BB5-942A-7CEBC2C0962D}"/>
                </a:ext>
              </a:extLst>
            </p:cNvPr>
            <p:cNvSpPr/>
            <p:nvPr/>
          </p:nvSpPr>
          <p:spPr>
            <a:xfrm>
              <a:off x="8746843" y="17576038"/>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8F6A9DF-7836-4FE5-9FA3-017C9991F9C0}"/>
                </a:ext>
              </a:extLst>
            </p:cNvPr>
            <p:cNvSpPr/>
            <p:nvPr/>
          </p:nvSpPr>
          <p:spPr>
            <a:xfrm>
              <a:off x="8892743" y="17677408"/>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C1DBC43-7B17-411B-BFD2-F38DAA650953}"/>
                </a:ext>
              </a:extLst>
            </p:cNvPr>
            <p:cNvSpPr/>
            <p:nvPr/>
          </p:nvSpPr>
          <p:spPr>
            <a:xfrm>
              <a:off x="9080313" y="18030092"/>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FA04A80-82EE-4954-8AC5-1C2AB9A6BF7F}"/>
                </a:ext>
              </a:extLst>
            </p:cNvPr>
            <p:cNvSpPr/>
            <p:nvPr/>
          </p:nvSpPr>
          <p:spPr>
            <a:xfrm>
              <a:off x="8892743" y="17016701"/>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B8B7AF0-B6A5-4903-9B54-CD48F6806918}"/>
                </a:ext>
              </a:extLst>
            </p:cNvPr>
            <p:cNvSpPr/>
            <p:nvPr/>
          </p:nvSpPr>
          <p:spPr>
            <a:xfrm>
              <a:off x="8587945" y="17432885"/>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E4D7FFC-3262-4D5B-8966-12C8F111E1D8}"/>
                </a:ext>
              </a:extLst>
            </p:cNvPr>
            <p:cNvSpPr/>
            <p:nvPr/>
          </p:nvSpPr>
          <p:spPr>
            <a:xfrm>
              <a:off x="8743759" y="17145407"/>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95E1268-9D53-4A01-9DB9-88FCF9A52EF8}"/>
                </a:ext>
              </a:extLst>
            </p:cNvPr>
            <p:cNvSpPr/>
            <p:nvPr/>
          </p:nvSpPr>
          <p:spPr>
            <a:xfrm>
              <a:off x="9086603" y="16861070"/>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18331CCC-6E53-4FFB-9396-BAD67C9D5750}"/>
                </a:ext>
              </a:extLst>
            </p:cNvPr>
            <p:cNvSpPr/>
            <p:nvPr/>
          </p:nvSpPr>
          <p:spPr>
            <a:xfrm>
              <a:off x="8587945" y="17590477"/>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117392A-F090-4A0D-9B49-EA2A0A5A091A}"/>
                </a:ext>
              </a:extLst>
            </p:cNvPr>
            <p:cNvSpPr/>
            <p:nvPr/>
          </p:nvSpPr>
          <p:spPr>
            <a:xfrm>
              <a:off x="8740345" y="17742877"/>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CEE445-89CC-4A12-A739-3BB404ECF4B9}"/>
                </a:ext>
              </a:extLst>
            </p:cNvPr>
            <p:cNvSpPr/>
            <p:nvPr/>
          </p:nvSpPr>
          <p:spPr>
            <a:xfrm>
              <a:off x="8892745" y="17895277"/>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EDADB6F-132D-45BB-B74A-B5061C28D104}"/>
                </a:ext>
              </a:extLst>
            </p:cNvPr>
            <p:cNvSpPr/>
            <p:nvPr/>
          </p:nvSpPr>
          <p:spPr>
            <a:xfrm>
              <a:off x="8892743" y="17426443"/>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48C7CE1-4A1A-4F1A-B06F-C4072A2A0D85}"/>
                </a:ext>
              </a:extLst>
            </p:cNvPr>
            <p:cNvSpPr/>
            <p:nvPr/>
          </p:nvSpPr>
          <p:spPr>
            <a:xfrm>
              <a:off x="8892742" y="17244806"/>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A431FB5-5B98-481A-BDC2-3F057044742E}"/>
                </a:ext>
              </a:extLst>
            </p:cNvPr>
            <p:cNvSpPr/>
            <p:nvPr/>
          </p:nvSpPr>
          <p:spPr>
            <a:xfrm>
              <a:off x="9077742" y="17867790"/>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91EA533-2644-43FC-94E9-F0E802B81C50}"/>
                </a:ext>
              </a:extLst>
            </p:cNvPr>
            <p:cNvSpPr/>
            <p:nvPr/>
          </p:nvSpPr>
          <p:spPr>
            <a:xfrm>
              <a:off x="9077742" y="17613521"/>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626B963-9F38-4B8D-AEDD-F5E4A560DD32}"/>
                </a:ext>
              </a:extLst>
            </p:cNvPr>
            <p:cNvSpPr/>
            <p:nvPr/>
          </p:nvSpPr>
          <p:spPr>
            <a:xfrm>
              <a:off x="9082399" y="17432885"/>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B211F29-F12F-46F8-8394-2BC74E0C1964}"/>
                </a:ext>
              </a:extLst>
            </p:cNvPr>
            <p:cNvSpPr/>
            <p:nvPr/>
          </p:nvSpPr>
          <p:spPr>
            <a:xfrm>
              <a:off x="9086602" y="17164898"/>
              <a:ext cx="45719" cy="4571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E240352-D325-4941-97F1-8C7D658FF801}"/>
                </a:ext>
              </a:extLst>
            </p:cNvPr>
            <p:cNvCxnSpPr>
              <a:cxnSpLocks/>
            </p:cNvCxnSpPr>
            <p:nvPr/>
          </p:nvCxnSpPr>
          <p:spPr>
            <a:xfrm>
              <a:off x="9058458" y="18185336"/>
              <a:ext cx="1" cy="157672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BAB8F3B-FEEC-45D7-9619-064BC4A2B53D}"/>
                </a:ext>
              </a:extLst>
            </p:cNvPr>
            <p:cNvSpPr txBox="1"/>
            <p:nvPr/>
          </p:nvSpPr>
          <p:spPr>
            <a:xfrm>
              <a:off x="7836051" y="19818285"/>
              <a:ext cx="2592540" cy="646331"/>
            </a:xfrm>
            <a:prstGeom prst="rect">
              <a:avLst/>
            </a:prstGeom>
            <a:noFill/>
          </p:spPr>
          <p:txBody>
            <a:bodyPr wrap="square" rtlCol="0">
              <a:spAutoFit/>
            </a:bodyPr>
            <a:lstStyle/>
            <a:p>
              <a:r>
                <a:rPr lang="en-US" dirty="0"/>
                <a:t>Large droplets hit the wall and drip down</a:t>
              </a:r>
            </a:p>
          </p:txBody>
        </p:sp>
        <p:cxnSp>
          <p:nvCxnSpPr>
            <p:cNvPr id="61" name="Straight Connector 60">
              <a:extLst>
                <a:ext uri="{FF2B5EF4-FFF2-40B4-BE49-F238E27FC236}">
                  <a16:creationId xmlns:a16="http://schemas.microsoft.com/office/drawing/2014/main" id="{32A82021-1AE9-4CF1-B11E-C4B99B11A262}"/>
                </a:ext>
              </a:extLst>
            </p:cNvPr>
            <p:cNvCxnSpPr>
              <a:cxnSpLocks/>
            </p:cNvCxnSpPr>
            <p:nvPr/>
          </p:nvCxnSpPr>
          <p:spPr>
            <a:xfrm flipV="1">
              <a:off x="9014859" y="15691901"/>
              <a:ext cx="0" cy="107045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459D0540-817B-4937-8278-77D503307F65}"/>
                </a:ext>
              </a:extLst>
            </p:cNvPr>
            <p:cNvSpPr/>
            <p:nvPr/>
          </p:nvSpPr>
          <p:spPr>
            <a:xfrm>
              <a:off x="4103094" y="16620428"/>
              <a:ext cx="901311" cy="761313"/>
            </a:xfrm>
            <a:custGeom>
              <a:avLst/>
              <a:gdLst>
                <a:gd name="connsiteX0" fmla="*/ 0 w 2797343"/>
                <a:gd name="connsiteY0" fmla="*/ 0 h 1064795"/>
                <a:gd name="connsiteX1" fmla="*/ 595564 w 2797343"/>
                <a:gd name="connsiteY1" fmla="*/ 403058 h 1064795"/>
                <a:gd name="connsiteX2" fmla="*/ 2135606 w 2797343"/>
                <a:gd name="connsiteY2" fmla="*/ 950495 h 1064795"/>
                <a:gd name="connsiteX3" fmla="*/ 2797343 w 2797343"/>
                <a:gd name="connsiteY3" fmla="*/ 1064795 h 1064795"/>
              </a:gdLst>
              <a:ahLst/>
              <a:cxnLst>
                <a:cxn ang="0">
                  <a:pos x="connsiteX0" y="connsiteY0"/>
                </a:cxn>
                <a:cxn ang="0">
                  <a:pos x="connsiteX1" y="connsiteY1"/>
                </a:cxn>
                <a:cxn ang="0">
                  <a:pos x="connsiteX2" y="connsiteY2"/>
                </a:cxn>
                <a:cxn ang="0">
                  <a:pos x="connsiteX3" y="connsiteY3"/>
                </a:cxn>
              </a:cxnLst>
              <a:rect l="l" t="t" r="r" b="b"/>
              <a:pathLst>
                <a:path w="2797343" h="1064795">
                  <a:moveTo>
                    <a:pt x="0" y="0"/>
                  </a:moveTo>
                  <a:cubicBezTo>
                    <a:pt x="119815" y="122321"/>
                    <a:pt x="239630" y="244642"/>
                    <a:pt x="595564" y="403058"/>
                  </a:cubicBezTo>
                  <a:cubicBezTo>
                    <a:pt x="951498" y="561474"/>
                    <a:pt x="1768643" y="840206"/>
                    <a:pt x="2135606" y="950495"/>
                  </a:cubicBezTo>
                  <a:cubicBezTo>
                    <a:pt x="2502569" y="1060784"/>
                    <a:pt x="2649956" y="1062789"/>
                    <a:pt x="2797343" y="1064795"/>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73ADDD7-1E31-457A-BC85-ECF32A4AD994}"/>
              </a:ext>
            </a:extLst>
          </p:cNvPr>
          <p:cNvSpPr txBox="1"/>
          <p:nvPr/>
        </p:nvSpPr>
        <p:spPr>
          <a:xfrm>
            <a:off x="356936" y="7770261"/>
            <a:ext cx="12581944" cy="646331"/>
          </a:xfrm>
          <a:prstGeom prst="rect">
            <a:avLst/>
          </a:prstGeom>
          <a:solidFill>
            <a:srgbClr val="517E33"/>
          </a:solidFill>
          <a:ln>
            <a:solidFill>
              <a:schemeClr val="bg1"/>
            </a:solidFill>
          </a:ln>
        </p:spPr>
        <p:txBody>
          <a:bodyPr wrap="square" rtlCol="0">
            <a:spAutoFit/>
          </a:bodyPr>
          <a:lstStyle/>
          <a:p>
            <a:r>
              <a:rPr lang="en-US" sz="3600" dirty="0">
                <a:solidFill>
                  <a:schemeClr val="bg1"/>
                </a:solidFill>
              </a:rPr>
              <a:t>Background/Objectives</a:t>
            </a:r>
          </a:p>
        </p:txBody>
      </p:sp>
      <p:sp>
        <p:nvSpPr>
          <p:cNvPr id="76" name="TextBox 75">
            <a:extLst>
              <a:ext uri="{FF2B5EF4-FFF2-40B4-BE49-F238E27FC236}">
                <a16:creationId xmlns:a16="http://schemas.microsoft.com/office/drawing/2014/main" id="{EC89EA38-E513-4329-9D39-DD9F61D9598C}"/>
              </a:ext>
            </a:extLst>
          </p:cNvPr>
          <p:cNvSpPr txBox="1"/>
          <p:nvPr/>
        </p:nvSpPr>
        <p:spPr>
          <a:xfrm>
            <a:off x="373845" y="14884510"/>
            <a:ext cx="21299232" cy="648251"/>
          </a:xfrm>
          <a:prstGeom prst="rect">
            <a:avLst/>
          </a:prstGeom>
          <a:solidFill>
            <a:srgbClr val="517E33"/>
          </a:solidFill>
        </p:spPr>
        <p:txBody>
          <a:bodyPr wrap="square" rtlCol="0">
            <a:spAutoFit/>
          </a:bodyPr>
          <a:lstStyle/>
          <a:p>
            <a:r>
              <a:rPr lang="en-US" sz="3600" dirty="0">
                <a:solidFill>
                  <a:schemeClr val="bg1"/>
                </a:solidFill>
              </a:rPr>
              <a:t>Chamber Development</a:t>
            </a:r>
          </a:p>
        </p:txBody>
      </p:sp>
      <p:sp>
        <p:nvSpPr>
          <p:cNvPr id="78" name="TextBox 77">
            <a:extLst>
              <a:ext uri="{FF2B5EF4-FFF2-40B4-BE49-F238E27FC236}">
                <a16:creationId xmlns:a16="http://schemas.microsoft.com/office/drawing/2014/main" id="{B1A0AAEA-76E7-461A-8117-C5DE9798914B}"/>
              </a:ext>
            </a:extLst>
          </p:cNvPr>
          <p:cNvSpPr txBox="1"/>
          <p:nvPr/>
        </p:nvSpPr>
        <p:spPr>
          <a:xfrm>
            <a:off x="373845" y="24884228"/>
            <a:ext cx="10956143" cy="646331"/>
          </a:xfrm>
          <a:prstGeom prst="rect">
            <a:avLst/>
          </a:prstGeom>
          <a:solidFill>
            <a:srgbClr val="517E33"/>
          </a:solidFill>
        </p:spPr>
        <p:txBody>
          <a:bodyPr wrap="square" rtlCol="0">
            <a:spAutoFit/>
          </a:bodyPr>
          <a:lstStyle/>
          <a:p>
            <a:r>
              <a:rPr lang="en-US" sz="3600" dirty="0">
                <a:solidFill>
                  <a:schemeClr val="bg1"/>
                </a:solidFill>
              </a:rPr>
              <a:t>Significance</a:t>
            </a:r>
          </a:p>
        </p:txBody>
      </p:sp>
      <p:sp>
        <p:nvSpPr>
          <p:cNvPr id="77" name="TextBox 76">
            <a:extLst>
              <a:ext uri="{FF2B5EF4-FFF2-40B4-BE49-F238E27FC236}">
                <a16:creationId xmlns:a16="http://schemas.microsoft.com/office/drawing/2014/main" id="{84162D32-7107-47A9-B30D-F5F9AC241A13}"/>
              </a:ext>
            </a:extLst>
          </p:cNvPr>
          <p:cNvSpPr txBox="1"/>
          <p:nvPr/>
        </p:nvSpPr>
        <p:spPr>
          <a:xfrm>
            <a:off x="11611709" y="24886927"/>
            <a:ext cx="10061368" cy="646331"/>
          </a:xfrm>
          <a:prstGeom prst="rect">
            <a:avLst/>
          </a:prstGeom>
          <a:solidFill>
            <a:srgbClr val="517E33"/>
          </a:solidFill>
        </p:spPr>
        <p:txBody>
          <a:bodyPr wrap="square" rtlCol="0">
            <a:spAutoFit/>
          </a:bodyPr>
          <a:lstStyle/>
          <a:p>
            <a:r>
              <a:rPr lang="en-US" sz="3600" dirty="0">
                <a:solidFill>
                  <a:schemeClr val="bg1"/>
                </a:solidFill>
              </a:rPr>
              <a:t>Further Work</a:t>
            </a:r>
          </a:p>
        </p:txBody>
      </p:sp>
      <p:sp>
        <p:nvSpPr>
          <p:cNvPr id="87" name="TextBox 86">
            <a:extLst>
              <a:ext uri="{FF2B5EF4-FFF2-40B4-BE49-F238E27FC236}">
                <a16:creationId xmlns:a16="http://schemas.microsoft.com/office/drawing/2014/main" id="{3D64ACDD-8ADF-47FA-96A3-5D47DF95C98D}"/>
              </a:ext>
            </a:extLst>
          </p:cNvPr>
          <p:cNvSpPr txBox="1"/>
          <p:nvPr/>
        </p:nvSpPr>
        <p:spPr>
          <a:xfrm>
            <a:off x="449929" y="9121103"/>
            <a:ext cx="9522353" cy="532453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Venus contains an atmosphere comprised of </a:t>
            </a:r>
            <a:r>
              <a:rPr lang="en-US" sz="2400" dirty="0">
                <a:ea typeface="Calibri" panose="020F0502020204030204" pitchFamily="34" charset="0"/>
                <a:cs typeface="Times New Roman" panose="02020603050405020304" pitchFamily="18" charset="0"/>
              </a:rPr>
              <a:t>CO</a:t>
            </a:r>
            <a:r>
              <a:rPr lang="en-US" sz="2400" baseline="-25000" dirty="0">
                <a:ea typeface="Calibri" panose="020F0502020204030204" pitchFamily="34" charset="0"/>
                <a:cs typeface="Times New Roman" panose="02020603050405020304" pitchFamily="18" charset="0"/>
              </a:rPr>
              <a:t>2­</a:t>
            </a:r>
            <a:r>
              <a:rPr lang="en-US" sz="2400" dirty="0"/>
              <a:t> and Sulfuric acid clouds/Haze</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A facility is needed for testing instruments, sensors, components and materials in an environment that emulates the Venus atmosphere</a:t>
            </a:r>
          </a:p>
          <a:p>
            <a:endParaRPr lang="en-US" sz="2400" dirty="0"/>
          </a:p>
          <a:p>
            <a:pPr marL="457200" indent="-457200">
              <a:buFont typeface="Wingdings" panose="05000000000000000000" pitchFamily="2" charset="2"/>
              <a:buChar char="Ø"/>
            </a:pPr>
            <a:r>
              <a:rPr lang="en-US" sz="2400" dirty="0"/>
              <a:t>The facility includes: sulfuric acid aerosol generation that mimic the particle size, mass distribution, acid concentration, bulk gas composition, and temperature of the Venus atmosphere</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This facility will create a testing source for the Venus Aerosol Mass Spectrometer</a:t>
            </a:r>
          </a:p>
          <a:p>
            <a:endParaRPr lang="en-US" sz="2400" dirty="0"/>
          </a:p>
          <a:p>
            <a:endParaRPr lang="en-US" sz="2800" dirty="0"/>
          </a:p>
        </p:txBody>
      </p:sp>
      <p:sp>
        <p:nvSpPr>
          <p:cNvPr id="89" name="TextBox 88">
            <a:extLst>
              <a:ext uri="{FF2B5EF4-FFF2-40B4-BE49-F238E27FC236}">
                <a16:creationId xmlns:a16="http://schemas.microsoft.com/office/drawing/2014/main" id="{FF2D4B0B-D584-42BA-B0E7-36AA575ABD05}"/>
              </a:ext>
            </a:extLst>
          </p:cNvPr>
          <p:cNvSpPr txBox="1"/>
          <p:nvPr/>
        </p:nvSpPr>
        <p:spPr>
          <a:xfrm>
            <a:off x="342435" y="25539512"/>
            <a:ext cx="11116820" cy="1938992"/>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The Venus Cloud Chamber will allow for testing and operations of components from the Venus Aerobot in a simulated Venus environment. </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These test will ensure that the instrumentation and components will operate as expected and are sufficiently resistant to the Venus atmosphere.</a:t>
            </a:r>
          </a:p>
        </p:txBody>
      </p:sp>
      <p:sp>
        <p:nvSpPr>
          <p:cNvPr id="91" name="TextBox 90">
            <a:extLst>
              <a:ext uri="{FF2B5EF4-FFF2-40B4-BE49-F238E27FC236}">
                <a16:creationId xmlns:a16="http://schemas.microsoft.com/office/drawing/2014/main" id="{DEE0439A-662E-4DD8-85EF-43FECC24381D}"/>
              </a:ext>
            </a:extLst>
          </p:cNvPr>
          <p:cNvSpPr txBox="1"/>
          <p:nvPr/>
        </p:nvSpPr>
        <p:spPr>
          <a:xfrm>
            <a:off x="11587077" y="25540701"/>
            <a:ext cx="10061368" cy="2308324"/>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Add the heating component to the test chamber</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Test prototype solar arrays for robustness to sulfuric acid aerosols </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Test the Venus Aerosol Mass Spectrometer ability to identify trace elements in sulfuric acid</a:t>
            </a:r>
          </a:p>
        </p:txBody>
      </p:sp>
      <p:sp>
        <p:nvSpPr>
          <p:cNvPr id="90" name="TextBox 89">
            <a:extLst>
              <a:ext uri="{FF2B5EF4-FFF2-40B4-BE49-F238E27FC236}">
                <a16:creationId xmlns:a16="http://schemas.microsoft.com/office/drawing/2014/main" id="{617728E7-53CC-4591-9F0C-11FB7A82BD9B}"/>
              </a:ext>
            </a:extLst>
          </p:cNvPr>
          <p:cNvSpPr txBox="1"/>
          <p:nvPr/>
        </p:nvSpPr>
        <p:spPr>
          <a:xfrm>
            <a:off x="384843" y="22189820"/>
            <a:ext cx="9096843" cy="2308324"/>
          </a:xfrm>
          <a:prstGeom prst="rect">
            <a:avLst/>
          </a:prstGeom>
          <a:noFill/>
        </p:spPr>
        <p:txBody>
          <a:bodyPr wrap="square" rtlCol="0">
            <a:spAutoFit/>
          </a:bodyPr>
          <a:lstStyle/>
          <a:p>
            <a:r>
              <a:rPr lang="en-US" sz="2400" dirty="0"/>
              <a:t>The Venus sulfuric acid aerosols are simulated using an aerosol generator design to be resistant to sulfuric acid. Aerosols are generated by a 0.035” nozzle which creates a high velocity jet that breaks up the liquid sulfuric acid to aerosols. The large aerosols hit the backwall and fall to the waste while the small aerosols exit though the top and enter the chamber.</a:t>
            </a:r>
          </a:p>
        </p:txBody>
      </p:sp>
      <p:sp>
        <p:nvSpPr>
          <p:cNvPr id="94" name="Rectangle 93">
            <a:extLst>
              <a:ext uri="{FF2B5EF4-FFF2-40B4-BE49-F238E27FC236}">
                <a16:creationId xmlns:a16="http://schemas.microsoft.com/office/drawing/2014/main" id="{5F9070C4-0FA0-4490-A685-2E44BB56E23A}"/>
              </a:ext>
            </a:extLst>
          </p:cNvPr>
          <p:cNvSpPr/>
          <p:nvPr/>
        </p:nvSpPr>
        <p:spPr>
          <a:xfrm>
            <a:off x="9364556" y="19563764"/>
            <a:ext cx="11864343" cy="5262979"/>
          </a:xfrm>
          <a:prstGeom prst="rect">
            <a:avLst/>
          </a:prstGeom>
        </p:spPr>
        <p:txBody>
          <a:bodyPr wrap="square">
            <a:spAutoFit/>
          </a:bodyPr>
          <a:lstStyle/>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The sulfuric acid aerosols in Venus’s clouds are simulated by generating the aerosols using a sulfuric acid resistant nebulizer</a:t>
            </a:r>
          </a:p>
          <a:p>
            <a:pPr marL="457200" indent="-457200">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The charged aerosols are neutralized by soft x-rays </a:t>
            </a:r>
          </a:p>
          <a:p>
            <a:pPr marL="457200" indent="-457200">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Neutralized aerosols are mixed with heated N</a:t>
            </a:r>
            <a:r>
              <a:rPr lang="en-US" sz="2400" baseline="-25000" dirty="0">
                <a:ea typeface="Calibri" panose="020F0502020204030204" pitchFamily="34" charset="0"/>
                <a:cs typeface="Times New Roman" panose="02020603050405020304" pitchFamily="18" charset="0"/>
              </a:rPr>
              <a:t>2­ </a:t>
            </a:r>
            <a:r>
              <a:rPr lang="en-US" sz="2400" dirty="0">
                <a:ea typeface="Calibri" panose="020F0502020204030204" pitchFamily="34" charset="0"/>
                <a:cs typeface="Times New Roman" panose="02020603050405020304" pitchFamily="18" charset="0"/>
              </a:rPr>
              <a:t>or CO</a:t>
            </a:r>
            <a:r>
              <a:rPr lang="en-US" sz="2400" baseline="-25000" dirty="0">
                <a:ea typeface="Calibri" panose="020F0502020204030204" pitchFamily="34" charset="0"/>
                <a:cs typeface="Times New Roman" panose="02020603050405020304" pitchFamily="18" charset="0"/>
              </a:rPr>
              <a:t>2­</a:t>
            </a:r>
            <a:r>
              <a:rPr lang="en-US" sz="2400" dirty="0">
                <a:ea typeface="Calibri" panose="020F0502020204030204" pitchFamily="34" charset="0"/>
                <a:cs typeface="Times New Roman" panose="02020603050405020304" pitchFamily="18" charset="0"/>
              </a:rPr>
              <a:t> </a:t>
            </a:r>
            <a:r>
              <a:rPr lang="en-US" sz="2400" baseline="-25000" dirty="0">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to the proper concentration</a:t>
            </a:r>
          </a:p>
          <a:p>
            <a:pPr marL="457200" indent="-457200">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The aerosol/air mixture enters the chamber through the center of a C-276 Hastelloy (a nickel-based alloy resistant to acid) panel through an aerosol flow distributor </a:t>
            </a:r>
          </a:p>
          <a:p>
            <a:pPr marL="457200" indent="-457200">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The chamber is comprised of glass plates, Teflon supports and C-276 Hastelloy panels</a:t>
            </a:r>
          </a:p>
          <a:p>
            <a:pPr marL="457200" indent="-457200">
              <a:buFont typeface="Wingdings" panose="05000000000000000000" pitchFamily="2" charset="2"/>
              <a:buChar char="Ø"/>
            </a:pPr>
            <a:endParaRPr lang="en-US" sz="2400" dirty="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The gas and aerosols exit the chamber through a port on the bottom corner of the chamber, neutralized with a CaCO</a:t>
            </a:r>
            <a:r>
              <a:rPr lang="en-US" sz="2400" baseline="-25000" dirty="0">
                <a:ea typeface="Calibri" panose="020F0502020204030204" pitchFamily="34" charset="0"/>
                <a:cs typeface="Times New Roman" panose="02020603050405020304" pitchFamily="18" charset="0"/>
              </a:rPr>
              <a:t>3</a:t>
            </a:r>
            <a:r>
              <a:rPr lang="en-US" sz="2400" dirty="0">
                <a:ea typeface="Calibri" panose="020F0502020204030204" pitchFamily="34" charset="0"/>
                <a:cs typeface="Times New Roman" panose="02020603050405020304" pitchFamily="18" charset="0"/>
              </a:rPr>
              <a:t> filter and exhausted to the laboratory vent system</a:t>
            </a:r>
          </a:p>
        </p:txBody>
      </p:sp>
      <p:sp>
        <p:nvSpPr>
          <p:cNvPr id="104" name="TextBox 103">
            <a:extLst>
              <a:ext uri="{FF2B5EF4-FFF2-40B4-BE49-F238E27FC236}">
                <a16:creationId xmlns:a16="http://schemas.microsoft.com/office/drawing/2014/main" id="{2DDCBF19-8D5C-4213-B5ED-386F146F9DCF}"/>
              </a:ext>
            </a:extLst>
          </p:cNvPr>
          <p:cNvSpPr txBox="1"/>
          <p:nvPr/>
        </p:nvSpPr>
        <p:spPr>
          <a:xfrm>
            <a:off x="13526869" y="7770261"/>
            <a:ext cx="8145639" cy="646331"/>
          </a:xfrm>
          <a:prstGeom prst="rect">
            <a:avLst/>
          </a:prstGeom>
          <a:solidFill>
            <a:srgbClr val="517E33"/>
          </a:solidFill>
        </p:spPr>
        <p:txBody>
          <a:bodyPr wrap="square" rtlCol="0">
            <a:spAutoFit/>
          </a:bodyPr>
          <a:lstStyle/>
          <a:p>
            <a:r>
              <a:rPr lang="en-US" sz="3600" dirty="0">
                <a:solidFill>
                  <a:schemeClr val="bg1"/>
                </a:solidFill>
              </a:rPr>
              <a:t>Optical Particle Spectrometer </a:t>
            </a:r>
          </a:p>
        </p:txBody>
      </p:sp>
      <p:sp>
        <p:nvSpPr>
          <p:cNvPr id="105" name="Rectangle 104">
            <a:extLst>
              <a:ext uri="{FF2B5EF4-FFF2-40B4-BE49-F238E27FC236}">
                <a16:creationId xmlns:a16="http://schemas.microsoft.com/office/drawing/2014/main" id="{B5265449-679E-44B6-A495-005463DE51BC}"/>
              </a:ext>
            </a:extLst>
          </p:cNvPr>
          <p:cNvSpPr/>
          <p:nvPr/>
        </p:nvSpPr>
        <p:spPr>
          <a:xfrm>
            <a:off x="13519635" y="13589121"/>
            <a:ext cx="8140950" cy="1261884"/>
          </a:xfrm>
          <a:prstGeom prst="rect">
            <a:avLst/>
          </a:prstGeom>
        </p:spPr>
        <p:txBody>
          <a:bodyPr wrap="square">
            <a:spAutoFit/>
          </a:bodyPr>
          <a:lstStyle/>
          <a:p>
            <a:pPr marL="457200" indent="-457200">
              <a:buFont typeface="Wingdings" panose="05000000000000000000" pitchFamily="2" charset="2"/>
              <a:buChar char="Ø"/>
            </a:pPr>
            <a:r>
              <a:rPr lang="en-US" sz="2400" dirty="0"/>
              <a:t>To ensure that the aerosol concentration is similar to the Venus atmosphere, a sulfuric acid resistant optical particle spectrometer is being developed</a:t>
            </a:r>
            <a:r>
              <a:rPr lang="en-US" sz="2800" dirty="0"/>
              <a:t> </a:t>
            </a:r>
          </a:p>
        </p:txBody>
      </p:sp>
      <p:sp>
        <p:nvSpPr>
          <p:cNvPr id="103" name="TextBox 102">
            <a:extLst>
              <a:ext uri="{FF2B5EF4-FFF2-40B4-BE49-F238E27FC236}">
                <a16:creationId xmlns:a16="http://schemas.microsoft.com/office/drawing/2014/main" id="{16E2FBF5-3FCF-4980-BD82-52A1BAA7B83B}"/>
              </a:ext>
            </a:extLst>
          </p:cNvPr>
          <p:cNvSpPr txBox="1"/>
          <p:nvPr/>
        </p:nvSpPr>
        <p:spPr>
          <a:xfrm>
            <a:off x="13847932" y="10929756"/>
            <a:ext cx="1660567" cy="923330"/>
          </a:xfrm>
          <a:prstGeom prst="rect">
            <a:avLst/>
          </a:prstGeom>
          <a:noFill/>
        </p:spPr>
        <p:txBody>
          <a:bodyPr wrap="square" rtlCol="0">
            <a:spAutoFit/>
          </a:bodyPr>
          <a:lstStyle/>
          <a:p>
            <a:r>
              <a:rPr lang="en-US" dirty="0"/>
              <a:t>Amplifier to increase signal voltage</a:t>
            </a:r>
          </a:p>
        </p:txBody>
      </p:sp>
      <p:cxnSp>
        <p:nvCxnSpPr>
          <p:cNvPr id="107" name="Straight Arrow Connector 106">
            <a:extLst>
              <a:ext uri="{FF2B5EF4-FFF2-40B4-BE49-F238E27FC236}">
                <a16:creationId xmlns:a16="http://schemas.microsoft.com/office/drawing/2014/main" id="{9D6D1463-E733-4891-92BD-1600E32B1960}"/>
              </a:ext>
            </a:extLst>
          </p:cNvPr>
          <p:cNvCxnSpPr>
            <a:cxnSpLocks/>
            <a:stCxn id="103" idx="3"/>
          </p:cNvCxnSpPr>
          <p:nvPr/>
        </p:nvCxnSpPr>
        <p:spPr>
          <a:xfrm>
            <a:off x="15508499" y="11391421"/>
            <a:ext cx="796381" cy="55954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ABA54DD-9738-4BB1-BC03-5FD3B91DFBD7}"/>
              </a:ext>
            </a:extLst>
          </p:cNvPr>
          <p:cNvCxnSpPr>
            <a:cxnSpLocks/>
          </p:cNvCxnSpPr>
          <p:nvPr/>
        </p:nvCxnSpPr>
        <p:spPr>
          <a:xfrm flipV="1">
            <a:off x="15657885" y="12649784"/>
            <a:ext cx="646995" cy="6244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7C41A7F1-CF2A-461F-9180-F8E7E6332AC6}"/>
              </a:ext>
            </a:extLst>
          </p:cNvPr>
          <p:cNvSpPr txBox="1"/>
          <p:nvPr/>
        </p:nvSpPr>
        <p:spPr>
          <a:xfrm>
            <a:off x="13599147" y="12294324"/>
            <a:ext cx="2125254" cy="923330"/>
          </a:xfrm>
          <a:prstGeom prst="rect">
            <a:avLst/>
          </a:prstGeom>
          <a:noFill/>
        </p:spPr>
        <p:txBody>
          <a:bodyPr wrap="square" rtlCol="0">
            <a:spAutoFit/>
          </a:bodyPr>
          <a:lstStyle/>
          <a:p>
            <a:r>
              <a:rPr lang="en-US" dirty="0"/>
              <a:t>Arduino Board used as an A/D converter and laser controls</a:t>
            </a:r>
          </a:p>
        </p:txBody>
      </p:sp>
      <p:sp>
        <p:nvSpPr>
          <p:cNvPr id="112" name="TextBox 111">
            <a:extLst>
              <a:ext uri="{FF2B5EF4-FFF2-40B4-BE49-F238E27FC236}">
                <a16:creationId xmlns:a16="http://schemas.microsoft.com/office/drawing/2014/main" id="{DA1D920C-B32B-4C50-842C-1BF6E82536C1}"/>
              </a:ext>
            </a:extLst>
          </p:cNvPr>
          <p:cNvSpPr txBox="1"/>
          <p:nvPr/>
        </p:nvSpPr>
        <p:spPr>
          <a:xfrm>
            <a:off x="13779992" y="9046838"/>
            <a:ext cx="2052030" cy="1477328"/>
          </a:xfrm>
          <a:prstGeom prst="rect">
            <a:avLst/>
          </a:prstGeom>
          <a:noFill/>
        </p:spPr>
        <p:txBody>
          <a:bodyPr wrap="square" rtlCol="0">
            <a:spAutoFit/>
          </a:bodyPr>
          <a:lstStyle/>
          <a:p>
            <a:endParaRPr lang="en-US" dirty="0"/>
          </a:p>
          <a:p>
            <a:r>
              <a:rPr lang="en-US" dirty="0"/>
              <a:t>Photo multiplier tube to detect light refracted from particles </a:t>
            </a:r>
          </a:p>
        </p:txBody>
      </p:sp>
      <p:cxnSp>
        <p:nvCxnSpPr>
          <p:cNvPr id="114" name="Straight Arrow Connector 113">
            <a:extLst>
              <a:ext uri="{FF2B5EF4-FFF2-40B4-BE49-F238E27FC236}">
                <a16:creationId xmlns:a16="http://schemas.microsoft.com/office/drawing/2014/main" id="{E2250E3F-0EEF-47D9-AAC7-B22D2B0D71FA}"/>
              </a:ext>
            </a:extLst>
          </p:cNvPr>
          <p:cNvCxnSpPr>
            <a:cxnSpLocks/>
          </p:cNvCxnSpPr>
          <p:nvPr/>
        </p:nvCxnSpPr>
        <p:spPr>
          <a:xfrm>
            <a:off x="15575823" y="10081065"/>
            <a:ext cx="1344419" cy="1088244"/>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5E8725E-224B-4992-AF5E-473EABA07DC1}"/>
              </a:ext>
            </a:extLst>
          </p:cNvPr>
          <p:cNvSpPr txBox="1"/>
          <p:nvPr/>
        </p:nvSpPr>
        <p:spPr>
          <a:xfrm>
            <a:off x="19468804" y="11719039"/>
            <a:ext cx="2052029" cy="369332"/>
          </a:xfrm>
          <a:prstGeom prst="rect">
            <a:avLst/>
          </a:prstGeom>
          <a:noFill/>
        </p:spPr>
        <p:txBody>
          <a:bodyPr wrap="square" rtlCol="0">
            <a:spAutoFit/>
          </a:bodyPr>
          <a:lstStyle/>
          <a:p>
            <a:r>
              <a:rPr lang="en-US" dirty="0"/>
              <a:t>405 nm laser</a:t>
            </a:r>
          </a:p>
        </p:txBody>
      </p:sp>
      <p:cxnSp>
        <p:nvCxnSpPr>
          <p:cNvPr id="118" name="Straight Arrow Connector 117">
            <a:extLst>
              <a:ext uri="{FF2B5EF4-FFF2-40B4-BE49-F238E27FC236}">
                <a16:creationId xmlns:a16="http://schemas.microsoft.com/office/drawing/2014/main" id="{8207C193-A3D9-43EE-8DB5-7F762DD07469}"/>
              </a:ext>
            </a:extLst>
          </p:cNvPr>
          <p:cNvCxnSpPr>
            <a:cxnSpLocks/>
            <a:stCxn id="117" idx="1"/>
          </p:cNvCxnSpPr>
          <p:nvPr/>
        </p:nvCxnSpPr>
        <p:spPr>
          <a:xfrm flipH="1">
            <a:off x="17942220" y="11903705"/>
            <a:ext cx="1526584" cy="7212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8C9BE19-98CD-4B74-B2AD-A3E6A0011388}"/>
              </a:ext>
            </a:extLst>
          </p:cNvPr>
          <p:cNvCxnSpPr>
            <a:cxnSpLocks/>
          </p:cNvCxnSpPr>
          <p:nvPr/>
        </p:nvCxnSpPr>
        <p:spPr>
          <a:xfrm flipH="1">
            <a:off x="18180424" y="9152996"/>
            <a:ext cx="1639922" cy="88439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1EC631B5-9911-4979-B847-7D14B826E294}"/>
              </a:ext>
            </a:extLst>
          </p:cNvPr>
          <p:cNvSpPr txBox="1"/>
          <p:nvPr/>
        </p:nvSpPr>
        <p:spPr>
          <a:xfrm>
            <a:off x="19820346" y="8790953"/>
            <a:ext cx="2125254" cy="646331"/>
          </a:xfrm>
          <a:prstGeom prst="rect">
            <a:avLst/>
          </a:prstGeom>
          <a:noFill/>
        </p:spPr>
        <p:txBody>
          <a:bodyPr wrap="square" rtlCol="0">
            <a:spAutoFit/>
          </a:bodyPr>
          <a:lstStyle/>
          <a:p>
            <a:r>
              <a:rPr lang="en-US" dirty="0"/>
              <a:t>Glass aerosol inlet and sheath flow</a:t>
            </a:r>
          </a:p>
        </p:txBody>
      </p:sp>
      <p:cxnSp>
        <p:nvCxnSpPr>
          <p:cNvPr id="133" name="Straight Arrow Connector 132">
            <a:extLst>
              <a:ext uri="{FF2B5EF4-FFF2-40B4-BE49-F238E27FC236}">
                <a16:creationId xmlns:a16="http://schemas.microsoft.com/office/drawing/2014/main" id="{117B8A22-2F6C-42E0-AE9A-EFEBE47443CC}"/>
              </a:ext>
            </a:extLst>
          </p:cNvPr>
          <p:cNvCxnSpPr>
            <a:cxnSpLocks/>
            <a:stCxn id="135" idx="1"/>
          </p:cNvCxnSpPr>
          <p:nvPr/>
        </p:nvCxnSpPr>
        <p:spPr>
          <a:xfrm flipH="1" flipV="1">
            <a:off x="18565452" y="12874494"/>
            <a:ext cx="847796" cy="16958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BEF264DA-2672-4151-9A23-1B737F5A75B5}"/>
              </a:ext>
            </a:extLst>
          </p:cNvPr>
          <p:cNvSpPr txBox="1"/>
          <p:nvPr/>
        </p:nvSpPr>
        <p:spPr>
          <a:xfrm>
            <a:off x="19413248" y="12720914"/>
            <a:ext cx="2052030" cy="646331"/>
          </a:xfrm>
          <a:prstGeom prst="rect">
            <a:avLst/>
          </a:prstGeom>
          <a:noFill/>
        </p:spPr>
        <p:txBody>
          <a:bodyPr wrap="square" rtlCol="0">
            <a:spAutoFit/>
          </a:bodyPr>
          <a:lstStyle/>
          <a:p>
            <a:r>
              <a:rPr lang="en-US" dirty="0"/>
              <a:t>Voltage controller from PMT</a:t>
            </a:r>
          </a:p>
        </p:txBody>
      </p:sp>
      <p:grpSp>
        <p:nvGrpSpPr>
          <p:cNvPr id="1029" name="Group 1028">
            <a:extLst>
              <a:ext uri="{FF2B5EF4-FFF2-40B4-BE49-F238E27FC236}">
                <a16:creationId xmlns:a16="http://schemas.microsoft.com/office/drawing/2014/main" id="{D12A8FA3-0F9D-43A2-8724-1DF200D23440}"/>
              </a:ext>
            </a:extLst>
          </p:cNvPr>
          <p:cNvGrpSpPr/>
          <p:nvPr/>
        </p:nvGrpSpPr>
        <p:grpSpPr>
          <a:xfrm>
            <a:off x="9922557" y="8748125"/>
            <a:ext cx="227115" cy="2946852"/>
            <a:chOff x="10085700" y="8780425"/>
            <a:chExt cx="227115" cy="2946852"/>
          </a:xfrm>
        </p:grpSpPr>
        <p:sp>
          <p:nvSpPr>
            <p:cNvPr id="1028" name="Rectangle 1027">
              <a:extLst>
                <a:ext uri="{FF2B5EF4-FFF2-40B4-BE49-F238E27FC236}">
                  <a16:creationId xmlns:a16="http://schemas.microsoft.com/office/drawing/2014/main" id="{CCA5F1DA-E382-4974-A83D-9DD98E278759}"/>
                </a:ext>
              </a:extLst>
            </p:cNvPr>
            <p:cNvSpPr/>
            <p:nvPr/>
          </p:nvSpPr>
          <p:spPr>
            <a:xfrm>
              <a:off x="10085700" y="8780425"/>
              <a:ext cx="186076" cy="278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72941B8-E1DE-4FBA-A926-717CA60756D5}"/>
                </a:ext>
              </a:extLst>
            </p:cNvPr>
            <p:cNvSpPr/>
            <p:nvPr/>
          </p:nvSpPr>
          <p:spPr>
            <a:xfrm>
              <a:off x="10126739" y="11448369"/>
              <a:ext cx="186076" cy="278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6" name="Straight Arrow Connector 95">
            <a:extLst>
              <a:ext uri="{FF2B5EF4-FFF2-40B4-BE49-F238E27FC236}">
                <a16:creationId xmlns:a16="http://schemas.microsoft.com/office/drawing/2014/main" id="{BB316331-F54B-4467-BE2B-027B703C11D2}"/>
              </a:ext>
            </a:extLst>
          </p:cNvPr>
          <p:cNvCxnSpPr>
            <a:cxnSpLocks/>
            <a:stCxn id="97" idx="1"/>
          </p:cNvCxnSpPr>
          <p:nvPr/>
        </p:nvCxnSpPr>
        <p:spPr>
          <a:xfrm flipH="1">
            <a:off x="18038041" y="10647383"/>
            <a:ext cx="1444655" cy="87429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ACCBA898-02D9-4FAA-A460-3E93EAF811BF}"/>
              </a:ext>
            </a:extLst>
          </p:cNvPr>
          <p:cNvSpPr/>
          <p:nvPr/>
        </p:nvSpPr>
        <p:spPr>
          <a:xfrm>
            <a:off x="19482696" y="10185718"/>
            <a:ext cx="1913134" cy="923330"/>
          </a:xfrm>
          <a:prstGeom prst="rect">
            <a:avLst/>
          </a:prstGeom>
        </p:spPr>
        <p:txBody>
          <a:bodyPr wrap="square">
            <a:spAutoFit/>
          </a:bodyPr>
          <a:lstStyle/>
          <a:p>
            <a:r>
              <a:rPr lang="en-US" dirty="0">
                <a:solidFill>
                  <a:srgbClr val="333333"/>
                </a:solidFill>
              </a:rPr>
              <a:t>Mounted Flat Top Holographic Diffuser</a:t>
            </a:r>
            <a:endParaRPr lang="en-US" dirty="0"/>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11789</TotalTime>
  <Words>639</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42</cp:revision>
  <dcterms:created xsi:type="dcterms:W3CDTF">2022-08-22T17:05:38Z</dcterms:created>
  <dcterms:modified xsi:type="dcterms:W3CDTF">2022-11-23T00:02:55Z</dcterms:modified>
</cp:coreProperties>
</file>