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0"/>
    <p:restoredTop sz="96405"/>
  </p:normalViewPr>
  <p:slideViewPr>
    <p:cSldViewPr snapToGrid="0">
      <p:cViewPr varScale="1">
        <p:scale>
          <a:sx n="26" d="100"/>
          <a:sy n="26" d="100"/>
        </p:scale>
        <p:origin x="502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2285120-AB34-04AE-3E5E-900BBE2428E2}"/>
              </a:ext>
            </a:extLst>
          </p:cNvPr>
          <p:cNvSpPr/>
          <p:nvPr/>
        </p:nvSpPr>
        <p:spPr>
          <a:xfrm>
            <a:off x="10885229" y="15711677"/>
            <a:ext cx="10871385" cy="11140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Radio Occultation Observation Bias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Refractivity (</a:t>
            </a: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bias is less 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1% between 2 and 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km (top right)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-bias does not appear to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influenced by colocation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(bottom right)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-bias positively correlates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moisture content (left)</a:t>
            </a:r>
            <a:endParaRPr lang="en-US" sz="3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6114018" y="30190175"/>
            <a:ext cx="4581952" cy="2642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Publications: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Nelson, K. J.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F.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Xie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C. O.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Ao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and J. Zawislak, 2022: Assessing the Quality of GNSS Radio Occultation Observations in Tropical Cyclones. </a:t>
            </a:r>
            <a:r>
              <a:rPr lang="en-US" altLang="en-US" sz="1600" i="1" dirty="0">
                <a:solidFill>
                  <a:schemeClr val="tx1"/>
                </a:solidFill>
                <a:latin typeface="Arial" panose="020B0604020202020204" pitchFamily="34" charset="0"/>
              </a:rPr>
              <a:t>J. </a:t>
            </a:r>
            <a:r>
              <a:rPr lang="en-US" altLang="en-US" sz="1600" i="1" dirty="0" err="1">
                <a:solidFill>
                  <a:schemeClr val="tx1"/>
                </a:solidFill>
                <a:latin typeface="Arial" panose="020B0604020202020204" pitchFamily="34" charset="0"/>
              </a:rPr>
              <a:t>Geophys</a:t>
            </a:r>
            <a:r>
              <a:rPr lang="en-US" altLang="en-US" sz="1600" i="1" dirty="0">
                <a:solidFill>
                  <a:schemeClr val="tx1"/>
                </a:solidFill>
                <a:latin typeface="Arial" panose="020B0604020202020204" pitchFamily="34" charset="0"/>
              </a:rPr>
              <a:t>. Res. Atmos.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In prep.</a:t>
            </a:r>
          </a:p>
          <a:p>
            <a:pPr>
              <a:spcBef>
                <a:spcPct val="0"/>
              </a:spcBef>
            </a:pP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Author Contact Information: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JPL Phone #: (818) 354-2347 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JPL Email: </a:t>
            </a:r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</a:rPr>
              <a:t>kevin.j.nelson@jpl.nasa.gov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6983"/>
            <a:ext cx="21945600" cy="63774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36961" y="750889"/>
            <a:ext cx="6166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143695" y="1654721"/>
            <a:ext cx="21742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the Quality of GNSS Radio Occultation Observations in Tropical Cyclones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0" y="3963045"/>
            <a:ext cx="2194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J. Nelson, NASA Postdoctoral Fellow, Jet Propulsion Laboratory, California Institute of Technology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O.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Research Technologist, Jet Propulsion Laboratory, California Institute of Technology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Feiqin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Texas A&amp;M University - Corpus Christi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Zawislak, NOAA Hurricane Research Division &amp; University of Miami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4" y="-41907"/>
            <a:ext cx="2015492" cy="20154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B6F728-3A62-E174-1101-44C4A1973DED}"/>
              </a:ext>
            </a:extLst>
          </p:cNvPr>
          <p:cNvSpPr/>
          <p:nvPr/>
        </p:nvSpPr>
        <p:spPr>
          <a:xfrm>
            <a:off x="136961" y="6655463"/>
            <a:ext cx="10534503" cy="7508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tropical cyclone (TC) forecasts remain one of the biggest numerical weather prediction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profiles of middle-troposphere in TCs limited to in-situ dropsondes passing through from higher altitudes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thermodynamic and dynamic processes thought to occur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GNSS radio occultation (RO) is insensitive to clouds and precipitation, providing a unique opportunity for observing TC vertical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COSMIC-2 launched in 2019, tropical samples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studies use GNSS RO to study TCs, but do not consider observation quality relative to ground-truth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GNSS RO profiles can be assimilated in to TC forecast ensembles to provide longer lead times for civilians and improve TC intensity estimates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9906B6-350B-4B3E-FFA4-98D51BC0D22B}"/>
              </a:ext>
            </a:extLst>
          </p:cNvPr>
          <p:cNvSpPr/>
          <p:nvPr/>
        </p:nvSpPr>
        <p:spPr>
          <a:xfrm>
            <a:off x="10885229" y="27052703"/>
            <a:ext cx="10871385" cy="5780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Conclusions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GNSS RO observations have very low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-bias above 2 km, making it perfect for vertical profiling, particularly in middle- and upper-troposphere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reasons for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-bias below 2 km has a variety of potential factors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Dropsonde relative humidity sensor wetting causing humidity overestimation?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ducting causes RO underestimation of refractivity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between fractional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-bias and moisture content under investigation </a:t>
            </a:r>
          </a:p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Future Work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GNSS RO to examine thermodynamic vertical structure of TC middle-troposphere as it has not been well-sampled to date and determine role in (rapid) intensification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GNSS RO to characterize the TC boundary layer (TCBL)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frequency of radio ducting in TCs and how it might affect GNSS RO observations in TCs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9A219D-DCA1-27FD-D3E9-003FCCBED5E3}"/>
              </a:ext>
            </a:extLst>
          </p:cNvPr>
          <p:cNvSpPr/>
          <p:nvPr/>
        </p:nvSpPr>
        <p:spPr>
          <a:xfrm>
            <a:off x="10885230" y="6655463"/>
            <a:ext cx="10871385" cy="8887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Data and Methodology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GNSS RO retrievals from COSMIC-1 (JPL) and COSMIC-2 (UCAR NRT) colocated with in-situ dropsondes (TCDROPS) within 300 km and 3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TCDROPS data provides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dropsondes from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TC reconnaissance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flights and observations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field campaigns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HS3, PREDICT)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Dropsonde data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to NOAA 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track data (e.g., 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MSW, MCP)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ERA5 model reanalysis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supplement 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infrequent observations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provide data in </a:t>
            </a:r>
            <a:b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locations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829AC0-84E5-3CF2-A990-01AE645D5B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1425" r="15856" b="1322"/>
          <a:stretch/>
        </p:blipFill>
        <p:spPr bwMode="auto">
          <a:xfrm>
            <a:off x="15731166" y="9604095"/>
            <a:ext cx="5868670" cy="5867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3F3F7C-2ADE-4479-E467-46682ED659C0}"/>
                  </a:ext>
                </a:extLst>
              </p:cNvPr>
              <p:cNvSpPr/>
              <p:nvPr/>
            </p:nvSpPr>
            <p:spPr>
              <a:xfrm>
                <a:off x="143695" y="14347626"/>
                <a:ext cx="10534503" cy="156584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Thermodynamic Observations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53% of dropsondes  launched within  300 km of TC center</a:t>
                </a:r>
              </a:p>
              <a:p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Neutral atmosphere refractivity given as: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Radio ducting present when: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𝑑𝑁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𝑑𝑧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&lt;−157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𝑢𝑛𝑖𝑡𝑠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Radio ducting (ducting) occurs frequently within TCs, particularly within the eye and in subsidence regions between rainbands; approximately 72/67% for COSMIC-1/COSMIC-2 colocations, respectively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3F3F7C-2ADE-4479-E467-46682ED65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5" y="14347626"/>
                <a:ext cx="10534503" cy="15658435"/>
              </a:xfrm>
              <a:prstGeom prst="rect">
                <a:avLst/>
              </a:prstGeom>
              <a:blipFill>
                <a:blip r:embed="rId4"/>
                <a:stretch>
                  <a:fillRect l="-2046" t="-243" b="-6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Chart&#10;&#10;Description automatically generated with low confidence">
            <a:extLst>
              <a:ext uri="{FF2B5EF4-FFF2-40B4-BE49-F238E27FC236}">
                <a16:creationId xmlns:a16="http://schemas.microsoft.com/office/drawing/2014/main" id="{812A793C-2B92-D4D0-34B4-B7AA681C20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7" y="19845981"/>
            <a:ext cx="4938098" cy="78069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A14C31-1456-C588-C63F-12AEB94320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89" y="20041293"/>
            <a:ext cx="5255441" cy="7471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Picture 3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D4D2A15-F84C-5BEE-DCA2-7591153F64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05" y="15542788"/>
            <a:ext cx="7084081" cy="37868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5A1E5E-0E95-F718-1D82-9446D516B3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12" t="5464" r="5545" b="6419"/>
          <a:stretch/>
        </p:blipFill>
        <p:spPr>
          <a:xfrm>
            <a:off x="16081550" y="16332640"/>
            <a:ext cx="5518286" cy="4383421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D8BA08F-0DFA-2FC3-6329-9DCBB720A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38845"/>
              </p:ext>
            </p:extLst>
          </p:nvPr>
        </p:nvGraphicFramePr>
        <p:xfrm>
          <a:off x="15731166" y="8223594"/>
          <a:ext cx="5868670" cy="12801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85595">
                  <a:extLst>
                    <a:ext uri="{9D8B030D-6E8A-4147-A177-3AD203B41FA5}">
                      <a16:colId xmlns:a16="http://schemas.microsoft.com/office/drawing/2014/main" val="1820447565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4099497047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1112476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Data/Sensor(s)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Geophysical Variable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Note/Algorithm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6783618"/>
                  </a:ext>
                </a:extLst>
              </a:tr>
              <a:tr h="55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TCDROPS (2006-2021)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ASPEN </a:t>
                      </a:r>
                      <a:r>
                        <a:rPr lang="en-US" sz="1200" dirty="0" err="1">
                          <a:effectLst/>
                        </a:rPr>
                        <a:t>QC’d</a:t>
                      </a:r>
                      <a:r>
                        <a:rPr lang="en-US" sz="1200" dirty="0">
                          <a:effectLst/>
                        </a:rPr>
                        <a:t> dropsonde profiles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TCDROPS created by Dr. J. Zawislak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3460380"/>
                  </a:ext>
                </a:extLst>
              </a:tr>
              <a:tr h="37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COSMIC-1 (2006-2019)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COSMIC-2 (2020-2021)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Refractivity, Temperature, Water Vapor Pressure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JPL COSMIC-1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UCAR COSMIC-2 NRT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2770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ERA5 Model Reanalysis (2006-2021)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Refractivity, Temperature, Water Vapor Pressure, Wind Speeds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Temporal: 3-hourly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Spatial: 0.25</a:t>
                      </a:r>
                      <a:r>
                        <a:rPr lang="en-US" sz="1200" dirty="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200" dirty="0">
                          <a:effectLst/>
                        </a:rPr>
                        <a:t> x 0.25</a:t>
                      </a:r>
                      <a:r>
                        <a:rPr lang="en-US" sz="1200" dirty="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1899146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043D0800-7F9F-BE2E-34D3-A0B953B5628A}"/>
              </a:ext>
            </a:extLst>
          </p:cNvPr>
          <p:cNvGrpSpPr/>
          <p:nvPr/>
        </p:nvGrpSpPr>
        <p:grpSpPr>
          <a:xfrm>
            <a:off x="11052569" y="20041293"/>
            <a:ext cx="4922591" cy="6778293"/>
            <a:chOff x="11052569" y="20041293"/>
            <a:chExt cx="4922591" cy="677829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8B205FC-44FC-1DB8-2D20-D69D61C25CAD}"/>
                </a:ext>
              </a:extLst>
            </p:cNvPr>
            <p:cNvGrpSpPr/>
            <p:nvPr/>
          </p:nvGrpSpPr>
          <p:grpSpPr>
            <a:xfrm>
              <a:off x="11436451" y="20041293"/>
              <a:ext cx="4538709" cy="6778293"/>
              <a:chOff x="17111878" y="20428326"/>
              <a:chExt cx="4077292" cy="642369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EFF8E2E-57C7-8C4D-7C01-B5664E22BF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8" t="5629" r="4432" b="5914"/>
              <a:stretch/>
            </p:blipFill>
            <p:spPr bwMode="auto">
              <a:xfrm>
                <a:off x="17158825" y="23756395"/>
                <a:ext cx="4030345" cy="30956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112CA05-4563-DEA3-FC2D-350B00F2B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3" t="5454" r="5218" b="5684"/>
              <a:stretch/>
            </p:blipFill>
            <p:spPr bwMode="auto">
              <a:xfrm>
                <a:off x="17111878" y="20428326"/>
                <a:ext cx="4065905" cy="316801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08A120-EA81-4DD8-753D-4527B24F5F76}"/>
                </a:ext>
              </a:extLst>
            </p:cNvPr>
            <p:cNvSpPr txBox="1"/>
            <p:nvPr/>
          </p:nvSpPr>
          <p:spPr>
            <a:xfrm rot="16200000">
              <a:off x="9800357" y="21507840"/>
              <a:ext cx="2873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N</a:t>
              </a:r>
              <a:r>
                <a:rPr lang="en-US" b="1" dirty="0"/>
                <a:t>-bias vs. Relative Humidity</a:t>
              </a:r>
              <a:endParaRPr lang="en-US" b="1" i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5C9817-F72D-3DC0-CB1D-C5580FDE8308}"/>
                </a:ext>
              </a:extLst>
            </p:cNvPr>
            <p:cNvSpPr txBox="1"/>
            <p:nvPr/>
          </p:nvSpPr>
          <p:spPr>
            <a:xfrm rot="16200000">
              <a:off x="9842436" y="25001664"/>
              <a:ext cx="2873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N</a:t>
              </a:r>
              <a:r>
                <a:rPr lang="en-US" b="1" dirty="0"/>
                <a:t>-bias vs. Water Vapor Pres.</a:t>
              </a:r>
              <a:endParaRPr lang="en-US" b="1" i="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51875A-002E-B749-B21C-510ED87567DB}"/>
              </a:ext>
            </a:extLst>
          </p:cNvPr>
          <p:cNvGrpSpPr/>
          <p:nvPr/>
        </p:nvGrpSpPr>
        <p:grpSpPr>
          <a:xfrm>
            <a:off x="16214769" y="20618758"/>
            <a:ext cx="5251848" cy="6200828"/>
            <a:chOff x="16260418" y="20609369"/>
            <a:chExt cx="5251848" cy="620082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5476C89-6E4B-7801-9834-83E8646CA596}"/>
                </a:ext>
              </a:extLst>
            </p:cNvPr>
            <p:cNvGrpSpPr/>
            <p:nvPr/>
          </p:nvGrpSpPr>
          <p:grpSpPr>
            <a:xfrm>
              <a:off x="17025817" y="20609369"/>
              <a:ext cx="4486449" cy="6200828"/>
              <a:chOff x="14195760" y="14728327"/>
              <a:chExt cx="4020494" cy="6164971"/>
            </a:xfrm>
          </p:grpSpPr>
          <p:pic>
            <p:nvPicPr>
              <p:cNvPr id="26" name="Picture 25" descr="Graphical user interface, diagram, histogram&#10;&#10;Description automatically generated">
                <a:extLst>
                  <a:ext uri="{FF2B5EF4-FFF2-40B4-BE49-F238E27FC236}">
                    <a16:creationId xmlns:a16="http://schemas.microsoft.com/office/drawing/2014/main" id="{12A3F352-20DD-156F-AA0B-870715A198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7" r="6500" b="3655"/>
              <a:stretch/>
            </p:blipFill>
            <p:spPr bwMode="auto">
              <a:xfrm>
                <a:off x="14195760" y="17818310"/>
                <a:ext cx="4020494" cy="307498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744F736-F3A5-1EF5-292A-A5532C40D0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7" r="5982" b="3940"/>
              <a:stretch/>
            </p:blipFill>
            <p:spPr bwMode="auto">
              <a:xfrm>
                <a:off x="14195760" y="14728327"/>
                <a:ext cx="4020494" cy="305371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9191D8-7DD5-EE11-491B-109CC8AF8EBD}"/>
                </a:ext>
              </a:extLst>
            </p:cNvPr>
            <p:cNvSpPr txBox="1"/>
            <p:nvPr/>
          </p:nvSpPr>
          <p:spPr>
            <a:xfrm rot="16200000">
              <a:off x="15345311" y="21879982"/>
              <a:ext cx="2476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Colocation Distance Difference (ds)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84C2F4-9B51-989D-48B1-6F1ECD9CFF31}"/>
                </a:ext>
              </a:extLst>
            </p:cNvPr>
            <p:cNvSpPr txBox="1"/>
            <p:nvPr/>
          </p:nvSpPr>
          <p:spPr>
            <a:xfrm rot="16200000">
              <a:off x="15345311" y="24863164"/>
              <a:ext cx="2476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Colocation Time Difference (dt)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0C5F79-EAFE-F99A-7B45-CCA147E496CB}"/>
              </a:ext>
            </a:extLst>
          </p:cNvPr>
          <p:cNvGrpSpPr/>
          <p:nvPr/>
        </p:nvGrpSpPr>
        <p:grpSpPr>
          <a:xfrm>
            <a:off x="45465" y="30321767"/>
            <a:ext cx="6606269" cy="2379728"/>
            <a:chOff x="27722" y="30324795"/>
            <a:chExt cx="6606269" cy="23797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1696FB-FCED-8E08-CE3E-B0E7C8730963}"/>
                </a:ext>
              </a:extLst>
            </p:cNvPr>
            <p:cNvGrpSpPr/>
            <p:nvPr/>
          </p:nvGrpSpPr>
          <p:grpSpPr>
            <a:xfrm>
              <a:off x="27722" y="30324795"/>
              <a:ext cx="6606269" cy="2379728"/>
              <a:chOff x="914400" y="29412738"/>
              <a:chExt cx="8059574" cy="2653042"/>
            </a:xfrm>
            <a:noFill/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6A532A-FFBD-15D8-A09B-9CB6F0E3F99E}"/>
                  </a:ext>
                </a:extLst>
              </p:cNvPr>
              <p:cNvSpPr txBox="1"/>
              <p:nvPr/>
            </p:nvSpPr>
            <p:spPr>
              <a:xfrm>
                <a:off x="923278" y="29412738"/>
                <a:ext cx="8050696" cy="19043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Helvetica" pitchFamily="2" charset="0"/>
                    <a:cs typeface="Arial" panose="020B0604020202020204" pitchFamily="34" charset="0"/>
                  </a:rPr>
                  <a:t>National Aeronautics and Space Administration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>
                    <a:latin typeface="Helvetica" pitchFamily="2" charset="0"/>
                    <a:cs typeface="Arial" panose="020B0604020202020204" pitchFamily="34" charset="0"/>
                  </a:rPr>
                  <a:t>Jet Propulsion Laboratory</a:t>
                </a:r>
              </a:p>
              <a:p>
                <a:r>
                  <a:rPr lang="en-US" dirty="0">
                    <a:latin typeface="Helvetica" pitchFamily="2" charset="0"/>
                    <a:cs typeface="Arial" panose="020B0604020202020204" pitchFamily="34" charset="0"/>
                  </a:rPr>
                  <a:t>California Institute of Technology</a:t>
                </a:r>
              </a:p>
              <a:p>
                <a:r>
                  <a:rPr lang="en-US" dirty="0">
                    <a:latin typeface="Helvetica" pitchFamily="2" charset="0"/>
                    <a:cs typeface="Arial" panose="020B0604020202020204" pitchFamily="34" charset="0"/>
                  </a:rPr>
                  <a:t>Pasadena, California</a:t>
                </a:r>
              </a:p>
              <a:p>
                <a:r>
                  <a:rPr lang="en-US" b="1" dirty="0" err="1">
                    <a:latin typeface="Helvetica" pitchFamily="2" charset="0"/>
                    <a:cs typeface="Arial" panose="020B0604020202020204" pitchFamily="34" charset="0"/>
                  </a:rPr>
                  <a:t>www.nasa.gov</a:t>
                </a:r>
                <a:endParaRPr lang="en-US" b="1" dirty="0">
                  <a:latin typeface="Helvetica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2392DB-040A-4601-1FDF-EE467A2C2C89}"/>
                  </a:ext>
                </a:extLst>
              </p:cNvPr>
              <p:cNvSpPr txBox="1"/>
              <p:nvPr/>
            </p:nvSpPr>
            <p:spPr>
              <a:xfrm>
                <a:off x="914400" y="31665670"/>
                <a:ext cx="597625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Helvetica" pitchFamily="2" charset="0"/>
                    <a:cs typeface="Arial" panose="020B0604020202020204" pitchFamily="34" charset="0"/>
                  </a:rPr>
                  <a:t>Copyright 2022. All rights reserved.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1728FA-0EFF-656C-E1A6-9DB0FF8B67CF}"/>
                  </a:ext>
                </a:extLst>
              </p:cNvPr>
              <p:cNvSpPr txBox="1"/>
              <p:nvPr/>
            </p:nvSpPr>
            <p:spPr>
              <a:xfrm>
                <a:off x="923278" y="31292378"/>
                <a:ext cx="597625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Poster Number: PRD-EA#008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4959E25-FE47-0871-F635-135EDE5A7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52884" y="30876311"/>
              <a:ext cx="2339875" cy="1134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7794</TotalTime>
  <Words>739</Words>
  <Application>Microsoft Office PowerPoint</Application>
  <PresentationFormat>Custom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SimSun</vt:lpstr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64</cp:revision>
  <dcterms:created xsi:type="dcterms:W3CDTF">2022-08-22T17:05:38Z</dcterms:created>
  <dcterms:modified xsi:type="dcterms:W3CDTF">2022-11-22T21:53:44Z</dcterms:modified>
</cp:coreProperties>
</file>