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21945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1415"/>
    <a:srgbClr val="9F2B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455"/>
    <p:restoredTop sz="96405"/>
  </p:normalViewPr>
  <p:slideViewPr>
    <p:cSldViewPr snapToGrid="0">
      <p:cViewPr varScale="1">
        <p:scale>
          <a:sx n="26" d="100"/>
          <a:sy n="26" d="100"/>
        </p:scale>
        <p:origin x="4310" y="1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5387342"/>
            <a:ext cx="18653760" cy="1146048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7289782"/>
            <a:ext cx="16459200" cy="7947658"/>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82013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89018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414696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40801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22029429"/>
            <a:ext cx="18928080" cy="72008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1C0FA-16C0-894C-A716-8787E14EF5B7}"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970350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41C0FA-16C0-894C-A716-8787E14EF5B7}"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70036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8069582"/>
            <a:ext cx="9284016"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1511621" y="12024360"/>
            <a:ext cx="928401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8069582"/>
            <a:ext cx="9329738"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1109961" y="12024360"/>
            <a:ext cx="932973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41C0FA-16C0-894C-A716-8787E14EF5B7}" type="datetimeFigureOut">
              <a:rPr lang="en-US" smtClean="0"/>
              <a:t>11/22/2022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71344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41C0FA-16C0-894C-A716-8787E14EF5B7}" type="datetimeFigureOut">
              <a:rPr lang="en-US" smtClean="0"/>
              <a:t>11/22/2022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49877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1C0FA-16C0-894C-A716-8787E14EF5B7}" type="datetimeFigureOut">
              <a:rPr lang="en-US" smtClean="0"/>
              <a:t>11/22/2022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81974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739647"/>
            <a:ext cx="11109960" cy="233934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9B41C0FA-16C0-894C-A716-8787E14EF5B7}"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69774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9B41C0FA-16C0-894C-A716-8787E14EF5B7}"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54545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752607"/>
            <a:ext cx="189280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8763000"/>
            <a:ext cx="189280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30510487"/>
            <a:ext cx="4937760" cy="1752600"/>
          </a:xfrm>
          <a:prstGeom prst="rect">
            <a:avLst/>
          </a:prstGeom>
        </p:spPr>
        <p:txBody>
          <a:bodyPr vert="horz" lIns="91440" tIns="45720" rIns="91440" bIns="45720" rtlCol="0" anchor="ctr"/>
          <a:lstStyle>
            <a:lvl1pPr algn="l">
              <a:defRPr sz="2880">
                <a:solidFill>
                  <a:schemeClr val="tx1">
                    <a:tint val="75000"/>
                  </a:schemeClr>
                </a:solidFill>
              </a:defRPr>
            </a:lvl1pPr>
          </a:lstStyle>
          <a:p>
            <a:fld id="{9B41C0FA-16C0-894C-A716-8787E14EF5B7}" type="datetimeFigureOut">
              <a:rPr lang="en-US" smtClean="0"/>
              <a:t>11/22/2022</a:t>
            </a:fld>
            <a:endParaRPr lang="en-US"/>
          </a:p>
        </p:txBody>
      </p:sp>
      <p:sp>
        <p:nvSpPr>
          <p:cNvPr id="5" name="Footer Placeholder 4"/>
          <p:cNvSpPr>
            <a:spLocks noGrp="1"/>
          </p:cNvSpPr>
          <p:nvPr>
            <p:ph type="ftr" sz="quarter" idx="3"/>
          </p:nvPr>
        </p:nvSpPr>
        <p:spPr>
          <a:xfrm>
            <a:off x="7269480" y="30510487"/>
            <a:ext cx="7406640" cy="17526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30510487"/>
            <a:ext cx="4937760" cy="1752600"/>
          </a:xfrm>
          <a:prstGeom prst="rect">
            <a:avLst/>
          </a:prstGeom>
        </p:spPr>
        <p:txBody>
          <a:bodyPr vert="horz" lIns="91440" tIns="45720" rIns="91440" bIns="45720" rtlCol="0" anchor="ctr"/>
          <a:lstStyle>
            <a:lvl1pPr algn="r">
              <a:defRPr sz="2880">
                <a:solidFill>
                  <a:schemeClr val="tx1">
                    <a:tint val="75000"/>
                  </a:schemeClr>
                </a:solidFill>
              </a:defRPr>
            </a:lvl1pPr>
          </a:lstStyle>
          <a:p>
            <a:fld id="{92CA531C-7793-A540-B2EB-21B5693E78E3}" type="slidenum">
              <a:rPr lang="en-US" smtClean="0"/>
              <a:t>‹#›</a:t>
            </a:fld>
            <a:endParaRPr lang="en-US"/>
          </a:p>
        </p:txBody>
      </p:sp>
    </p:spTree>
    <p:extLst>
      <p:ext uri="{BB962C8B-B14F-4D97-AF65-F5344CB8AC3E}">
        <p14:creationId xmlns:p14="http://schemas.microsoft.com/office/powerpoint/2010/main" val="3261426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4185AC-9F19-D1B5-3E2C-C165D877F433}"/>
              </a:ext>
            </a:extLst>
          </p:cNvPr>
          <p:cNvSpPr/>
          <p:nvPr/>
        </p:nvSpPr>
        <p:spPr>
          <a:xfrm>
            <a:off x="0" y="1017"/>
            <a:ext cx="21945600" cy="7508049"/>
          </a:xfrm>
          <a:prstGeom prst="rect">
            <a:avLst/>
          </a:prstGeom>
          <a:gradFill flip="none" rotWithShape="1">
            <a:gsLst>
              <a:gs pos="0">
                <a:schemeClr val="accent6">
                  <a:lumMod val="75000"/>
                </a:schemeClr>
              </a:gs>
              <a:gs pos="36000">
                <a:schemeClr val="accent6">
                  <a:lumMod val="75000"/>
                </a:schemeClr>
              </a:gs>
              <a:gs pos="82000">
                <a:schemeClr val="accent6">
                  <a:lumMod val="5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66A532A-FFBD-15D8-A09B-9CB6F0E3F99E}"/>
              </a:ext>
            </a:extLst>
          </p:cNvPr>
          <p:cNvSpPr txBox="1"/>
          <p:nvPr/>
        </p:nvSpPr>
        <p:spPr>
          <a:xfrm>
            <a:off x="638145" y="29139804"/>
            <a:ext cx="8050696" cy="2354491"/>
          </a:xfrm>
          <a:prstGeom prst="rect">
            <a:avLst/>
          </a:prstGeom>
          <a:noFill/>
        </p:spPr>
        <p:txBody>
          <a:bodyPr wrap="square" rtlCol="0">
            <a:spAutoFit/>
          </a:bodyPr>
          <a:lstStyle/>
          <a:p>
            <a:r>
              <a:rPr lang="en-US" sz="2200" b="1" dirty="0">
                <a:latin typeface="Helvetica" pitchFamily="2" charset="0"/>
                <a:cs typeface="Arial" panose="020B0604020202020204" pitchFamily="34" charset="0"/>
              </a:rPr>
              <a:t>National Aeronautics and Space Administration</a:t>
            </a:r>
          </a:p>
          <a:p>
            <a:pPr>
              <a:spcBef>
                <a:spcPts val="1800"/>
              </a:spcBef>
            </a:pPr>
            <a:r>
              <a:rPr lang="en-US" sz="2200" b="1" dirty="0">
                <a:latin typeface="Helvetica" pitchFamily="2" charset="0"/>
                <a:cs typeface="Arial" panose="020B0604020202020204" pitchFamily="34" charset="0"/>
              </a:rPr>
              <a:t>Jet Propulsion Laboratory</a:t>
            </a:r>
          </a:p>
          <a:p>
            <a:r>
              <a:rPr lang="en-US" sz="2200" dirty="0">
                <a:latin typeface="Helvetica" pitchFamily="2" charset="0"/>
                <a:cs typeface="Arial" panose="020B0604020202020204" pitchFamily="34" charset="0"/>
              </a:rPr>
              <a:t>California Institute of Technology</a:t>
            </a:r>
          </a:p>
          <a:p>
            <a:r>
              <a:rPr lang="en-US" sz="2200" dirty="0">
                <a:latin typeface="Helvetica" pitchFamily="2" charset="0"/>
                <a:cs typeface="Arial" panose="020B0604020202020204" pitchFamily="34" charset="0"/>
              </a:rPr>
              <a:t>Pasadena, California</a:t>
            </a:r>
          </a:p>
          <a:p>
            <a:endParaRPr lang="en-US" sz="2200" dirty="0">
              <a:latin typeface="Helvetica" pitchFamily="2" charset="0"/>
              <a:cs typeface="Arial" panose="020B0604020202020204" pitchFamily="34" charset="0"/>
            </a:endParaRPr>
          </a:p>
          <a:p>
            <a:r>
              <a:rPr lang="en-US" sz="2200" b="1" dirty="0" err="1">
                <a:latin typeface="Helvetica" pitchFamily="2" charset="0"/>
                <a:cs typeface="Arial" panose="020B0604020202020204" pitchFamily="34" charset="0"/>
              </a:rPr>
              <a:t>www.nasa.gov</a:t>
            </a:r>
            <a:endParaRPr lang="en-US" sz="2200" b="1" dirty="0">
              <a:latin typeface="Helvetica" pitchFamily="2" charset="0"/>
              <a:cs typeface="Arial" panose="020B0604020202020204" pitchFamily="34" charset="0"/>
            </a:endParaRPr>
          </a:p>
        </p:txBody>
      </p:sp>
      <p:sp>
        <p:nvSpPr>
          <p:cNvPr id="9" name="TextBox 8">
            <a:extLst>
              <a:ext uri="{FF2B5EF4-FFF2-40B4-BE49-F238E27FC236}">
                <a16:creationId xmlns:a16="http://schemas.microsoft.com/office/drawing/2014/main" id="{D68DB0F1-A907-BDB2-DC66-13092EE4F97A}"/>
              </a:ext>
            </a:extLst>
          </p:cNvPr>
          <p:cNvSpPr txBox="1"/>
          <p:nvPr/>
        </p:nvSpPr>
        <p:spPr>
          <a:xfrm>
            <a:off x="1173616" y="1076382"/>
            <a:ext cx="7515225" cy="430887"/>
          </a:xfrm>
          <a:prstGeom prst="rect">
            <a:avLst/>
          </a:prstGeom>
          <a:noFill/>
        </p:spPr>
        <p:txBody>
          <a:bodyPr wrap="square" rtlCol="0">
            <a:spAutoFit/>
          </a:bodyPr>
          <a:lstStyle/>
          <a:p>
            <a:r>
              <a:rPr lang="en-US" sz="2200" dirty="0">
                <a:solidFill>
                  <a:schemeClr val="bg1"/>
                </a:solidFill>
                <a:latin typeface="Helvetica" pitchFamily="2" charset="0"/>
                <a:cs typeface="Arial" panose="020B0604020202020204" pitchFamily="34" charset="0"/>
              </a:rPr>
              <a:t>National Aeronautics and Space Administration</a:t>
            </a:r>
            <a:endParaRPr lang="en-US" sz="2000" dirty="0">
              <a:solidFill>
                <a:schemeClr val="bg1"/>
              </a:solidFill>
              <a:latin typeface="Helvetica" pitchFamily="2" charset="0"/>
              <a:cs typeface="Arial" panose="020B0604020202020204" pitchFamily="34" charset="0"/>
            </a:endParaRPr>
          </a:p>
        </p:txBody>
      </p:sp>
      <p:sp>
        <p:nvSpPr>
          <p:cNvPr id="10" name="TextBox 9">
            <a:extLst>
              <a:ext uri="{FF2B5EF4-FFF2-40B4-BE49-F238E27FC236}">
                <a16:creationId xmlns:a16="http://schemas.microsoft.com/office/drawing/2014/main" id="{852392DB-040A-4601-1FDF-EE467A2C2C89}"/>
              </a:ext>
            </a:extLst>
          </p:cNvPr>
          <p:cNvSpPr txBox="1"/>
          <p:nvPr/>
        </p:nvSpPr>
        <p:spPr>
          <a:xfrm>
            <a:off x="711297" y="32173716"/>
            <a:ext cx="5976257" cy="400110"/>
          </a:xfrm>
          <a:prstGeom prst="rect">
            <a:avLst/>
          </a:prstGeom>
          <a:noFill/>
        </p:spPr>
        <p:txBody>
          <a:bodyPr wrap="square" rtlCol="0">
            <a:spAutoFit/>
          </a:bodyPr>
          <a:lstStyle/>
          <a:p>
            <a:r>
              <a:rPr lang="en-US" sz="2000" dirty="0">
                <a:latin typeface="Helvetica" pitchFamily="2" charset="0"/>
                <a:cs typeface="Arial" panose="020B0604020202020204" pitchFamily="34" charset="0"/>
              </a:rPr>
              <a:t>Copyright 2022. All rights reserved.</a:t>
            </a:r>
          </a:p>
        </p:txBody>
      </p:sp>
      <p:grpSp>
        <p:nvGrpSpPr>
          <p:cNvPr id="208" name="Group 207">
            <a:extLst>
              <a:ext uri="{FF2B5EF4-FFF2-40B4-BE49-F238E27FC236}">
                <a16:creationId xmlns:a16="http://schemas.microsoft.com/office/drawing/2014/main" id="{DD6FF3D1-C951-499C-196A-FEE4DFBC416B}"/>
              </a:ext>
            </a:extLst>
          </p:cNvPr>
          <p:cNvGrpSpPr/>
          <p:nvPr/>
        </p:nvGrpSpPr>
        <p:grpSpPr>
          <a:xfrm>
            <a:off x="10803857" y="31373934"/>
            <a:ext cx="12574553" cy="1858620"/>
            <a:chOff x="8429627" y="31249855"/>
            <a:chExt cx="12574553" cy="1858620"/>
          </a:xfrm>
        </p:grpSpPr>
        <p:sp>
          <p:nvSpPr>
            <p:cNvPr id="12" name="Rectangle 11">
              <a:extLst>
                <a:ext uri="{FF2B5EF4-FFF2-40B4-BE49-F238E27FC236}">
                  <a16:creationId xmlns:a16="http://schemas.microsoft.com/office/drawing/2014/main" id="{E1B6AD9F-C2D0-FAA0-B80B-B64AFDA924FD}"/>
                </a:ext>
              </a:extLst>
            </p:cNvPr>
            <p:cNvSpPr/>
            <p:nvPr/>
          </p:nvSpPr>
          <p:spPr>
            <a:xfrm>
              <a:off x="8429627" y="31249855"/>
              <a:ext cx="10126988" cy="138222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C58744A6-324B-83AB-035A-35E0AAF38EC7}"/>
                </a:ext>
              </a:extLst>
            </p:cNvPr>
            <p:cNvSpPr txBox="1"/>
            <p:nvPr/>
          </p:nvSpPr>
          <p:spPr>
            <a:xfrm>
              <a:off x="8544335" y="31292593"/>
              <a:ext cx="12459845" cy="1815882"/>
            </a:xfrm>
            <a:prstGeom prst="rect">
              <a:avLst/>
            </a:prstGeom>
            <a:noFill/>
          </p:spPr>
          <p:txBody>
            <a:bodyPr wrap="square" rtlCol="0">
              <a:spAutoFit/>
            </a:bodyPr>
            <a:lstStyle/>
            <a:p>
              <a:pPr>
                <a:spcBef>
                  <a:spcPct val="0"/>
                </a:spcBef>
              </a:pPr>
              <a:r>
                <a:rPr lang="en-US" altLang="en-US" sz="2800" b="1" dirty="0">
                  <a:latin typeface="Arial" panose="020B0604020202020204" pitchFamily="34" charset="0"/>
                </a:rPr>
                <a:t>Author Contact Information: </a:t>
              </a:r>
            </a:p>
            <a:p>
              <a:pPr>
                <a:spcBef>
                  <a:spcPct val="0"/>
                </a:spcBef>
              </a:pPr>
              <a:r>
                <a:rPr lang="en-US" altLang="en-US" sz="2800" b="1" i="1" dirty="0">
                  <a:solidFill>
                    <a:schemeClr val="bg2">
                      <a:lumMod val="50000"/>
                    </a:schemeClr>
                  </a:solidFill>
                  <a:latin typeface="Arial" panose="020B0604020202020204" pitchFamily="34" charset="0"/>
                </a:rPr>
                <a:t>Phone Number: 818-393-1842</a:t>
              </a:r>
            </a:p>
            <a:p>
              <a:pPr>
                <a:spcBef>
                  <a:spcPct val="0"/>
                </a:spcBef>
              </a:pPr>
              <a:r>
                <a:rPr lang="en-US" altLang="en-US" sz="2800" b="1" i="1" dirty="0">
                  <a:solidFill>
                    <a:schemeClr val="bg2">
                      <a:lumMod val="50000"/>
                    </a:schemeClr>
                  </a:solidFill>
                  <a:latin typeface="Arial" panose="020B0604020202020204" pitchFamily="34" charset="0"/>
                </a:rPr>
                <a:t>Email address: </a:t>
              </a:r>
              <a:r>
                <a:rPr lang="en-US" altLang="en-US" sz="2800" b="1" i="1" dirty="0" err="1">
                  <a:solidFill>
                    <a:schemeClr val="bg2">
                      <a:lumMod val="50000"/>
                    </a:schemeClr>
                  </a:solidFill>
                  <a:latin typeface="Arial" panose="020B0604020202020204" pitchFamily="34" charset="0"/>
                </a:rPr>
                <a:t>kevin.m.smalley@jpl.nasa.gov</a:t>
              </a:r>
              <a:endParaRPr lang="en-US" altLang="en-US" sz="2800" i="1" dirty="0">
                <a:solidFill>
                  <a:schemeClr val="bg2">
                    <a:lumMod val="50000"/>
                  </a:schemeClr>
                </a:solidFill>
                <a:latin typeface="Arial" panose="020B0604020202020204" pitchFamily="34" charset="0"/>
              </a:endParaRPr>
            </a:p>
            <a:p>
              <a:endParaRPr lang="en-US" sz="2800" dirty="0"/>
            </a:p>
          </p:txBody>
        </p:sp>
      </p:grpSp>
      <p:sp>
        <p:nvSpPr>
          <p:cNvPr id="14" name="TextBox 13">
            <a:extLst>
              <a:ext uri="{FF2B5EF4-FFF2-40B4-BE49-F238E27FC236}">
                <a16:creationId xmlns:a16="http://schemas.microsoft.com/office/drawing/2014/main" id="{E03CE19A-D280-F67F-3E02-115A87F9AEB3}"/>
              </a:ext>
            </a:extLst>
          </p:cNvPr>
          <p:cNvSpPr txBox="1"/>
          <p:nvPr/>
        </p:nvSpPr>
        <p:spPr>
          <a:xfrm>
            <a:off x="0" y="2571232"/>
            <a:ext cx="22018747" cy="3416320"/>
          </a:xfrm>
          <a:prstGeom prst="rect">
            <a:avLst/>
          </a:prstGeom>
          <a:noFill/>
        </p:spPr>
        <p:txBody>
          <a:bodyPr wrap="square" rtlCol="0">
            <a:spAutoFit/>
          </a:bodyPr>
          <a:lstStyle/>
          <a:p>
            <a:pPr marL="0" indent="0" algn="ctr">
              <a:buNone/>
            </a:pPr>
            <a:r>
              <a:rPr lang="en-US" sz="7200" b="1" dirty="0">
                <a:solidFill>
                  <a:schemeClr val="bg1"/>
                </a:solidFill>
                <a:latin typeface="Arial" panose="020B0604020202020204" pitchFamily="34" charset="0"/>
                <a:cs typeface="Arial" panose="020B0604020202020204" pitchFamily="34" charset="0"/>
              </a:rPr>
              <a:t>Inferring the Sensitivity of Warm Rain Efficiency to Cloud Size and the Environment using A-Train Observations</a:t>
            </a:r>
          </a:p>
        </p:txBody>
      </p:sp>
      <p:sp>
        <p:nvSpPr>
          <p:cNvPr id="15" name="TextBox 14">
            <a:extLst>
              <a:ext uri="{FF2B5EF4-FFF2-40B4-BE49-F238E27FC236}">
                <a16:creationId xmlns:a16="http://schemas.microsoft.com/office/drawing/2014/main" id="{1432E216-21F1-A2C5-49F4-69DE267EBFE5}"/>
              </a:ext>
            </a:extLst>
          </p:cNvPr>
          <p:cNvSpPr txBox="1"/>
          <p:nvPr/>
        </p:nvSpPr>
        <p:spPr>
          <a:xfrm>
            <a:off x="1284514" y="5807267"/>
            <a:ext cx="19376571" cy="1323439"/>
          </a:xfrm>
          <a:prstGeom prst="rect">
            <a:avLst/>
          </a:prstGeom>
          <a:noFill/>
        </p:spPr>
        <p:txBody>
          <a:bodyPr wrap="square" rtlCol="0">
            <a:spAutoFit/>
          </a:bodyPr>
          <a:lstStyle/>
          <a:p>
            <a:pPr algn="ctr"/>
            <a:r>
              <a:rPr lang="en-US" sz="4000" b="1" dirty="0">
                <a:solidFill>
                  <a:schemeClr val="bg1"/>
                </a:solidFill>
                <a:latin typeface="Arial" panose="020B0604020202020204" pitchFamily="34" charset="0"/>
                <a:cs typeface="Arial" panose="020B0604020202020204" pitchFamily="34" charset="0"/>
              </a:rPr>
              <a:t>Author: Kevin Smalley, JPL Postdoctoral Fellow (329J)</a:t>
            </a:r>
          </a:p>
          <a:p>
            <a:pPr algn="ctr"/>
            <a:r>
              <a:rPr lang="en-US" sz="4000" b="1" dirty="0">
                <a:solidFill>
                  <a:schemeClr val="bg1"/>
                </a:solidFill>
                <a:latin typeface="Arial" panose="020B0604020202020204" pitchFamily="34" charset="0"/>
                <a:cs typeface="Arial" panose="020B0604020202020204" pitchFamily="34" charset="0"/>
              </a:rPr>
              <a:t>Anita Rapp (Texas A&amp;M University) and Matthew </a:t>
            </a:r>
            <a:r>
              <a:rPr lang="en-US" sz="4000" b="1" dirty="0" err="1">
                <a:solidFill>
                  <a:schemeClr val="bg1"/>
                </a:solidFill>
                <a:latin typeface="Arial" panose="020B0604020202020204" pitchFamily="34" charset="0"/>
                <a:cs typeface="Arial" panose="020B0604020202020204" pitchFamily="34" charset="0"/>
              </a:rPr>
              <a:t>Lebsock</a:t>
            </a:r>
            <a:r>
              <a:rPr lang="en-US" sz="4000" b="1" dirty="0">
                <a:solidFill>
                  <a:schemeClr val="bg1"/>
                </a:solidFill>
                <a:latin typeface="Arial" panose="020B0604020202020204" pitchFamily="34" charset="0"/>
                <a:cs typeface="Arial" panose="020B0604020202020204" pitchFamily="34" charset="0"/>
              </a:rPr>
              <a:t> (329J)</a:t>
            </a:r>
          </a:p>
        </p:txBody>
      </p:sp>
      <p:pic>
        <p:nvPicPr>
          <p:cNvPr id="19" name="Picture 18">
            <a:extLst>
              <a:ext uri="{FF2B5EF4-FFF2-40B4-BE49-F238E27FC236}">
                <a16:creationId xmlns:a16="http://schemas.microsoft.com/office/drawing/2014/main" id="{3A78E8C2-04FE-7596-E6E5-FDFA926D84D3}"/>
              </a:ext>
            </a:extLst>
          </p:cNvPr>
          <p:cNvPicPr>
            <a:picLocks noChangeAspect="1"/>
          </p:cNvPicPr>
          <p:nvPr/>
        </p:nvPicPr>
        <p:blipFill>
          <a:blip r:embed="rId2"/>
          <a:stretch>
            <a:fillRect/>
          </a:stretch>
        </p:blipFill>
        <p:spPr>
          <a:xfrm>
            <a:off x="19024699" y="402369"/>
            <a:ext cx="2209799" cy="2209799"/>
          </a:xfrm>
          <a:prstGeom prst="rect">
            <a:avLst/>
          </a:prstGeom>
        </p:spPr>
      </p:pic>
      <p:sp>
        <p:nvSpPr>
          <p:cNvPr id="2" name="TextBox 1">
            <a:extLst>
              <a:ext uri="{FF2B5EF4-FFF2-40B4-BE49-F238E27FC236}">
                <a16:creationId xmlns:a16="http://schemas.microsoft.com/office/drawing/2014/main" id="{561728FA-0EFF-656C-E1A6-9DB0FF8B67CF}"/>
              </a:ext>
            </a:extLst>
          </p:cNvPr>
          <p:cNvSpPr txBox="1"/>
          <p:nvPr/>
        </p:nvSpPr>
        <p:spPr>
          <a:xfrm>
            <a:off x="720175" y="31800424"/>
            <a:ext cx="5976257" cy="400110"/>
          </a:xfrm>
          <a:prstGeom prst="rect">
            <a:avLst/>
          </a:prstGeom>
          <a:noFill/>
        </p:spPr>
        <p:txBody>
          <a:bodyPr wrap="square" rtlCol="0">
            <a:spAutoFit/>
          </a:bodyPr>
          <a:lstStyle/>
          <a:p>
            <a:pPr>
              <a:spcBef>
                <a:spcPts val="1200"/>
              </a:spcBef>
            </a:pPr>
            <a:r>
              <a:rPr lang="en-US" sz="2000">
                <a:latin typeface="Arial" panose="020B0604020202020204" pitchFamily="34" charset="0"/>
                <a:cs typeface="Arial" panose="020B0604020202020204" pitchFamily="34" charset="0"/>
              </a:rPr>
              <a:t>Poster Number </a:t>
            </a:r>
            <a:r>
              <a:rPr lang="en-US" sz="2000" b="1" i="0" u="none" strike="noStrike">
                <a:solidFill>
                  <a:srgbClr val="000000"/>
                </a:solidFill>
                <a:effectLst/>
                <a:latin typeface="Calibri" panose="020F0502020204030204" pitchFamily="34" charset="0"/>
              </a:rPr>
              <a:t>PRD-EA#001</a:t>
            </a:r>
            <a:r>
              <a:rPr lang="en-US" sz="200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4AD1D79A-58B1-2B71-80E5-6A864356E95E}"/>
              </a:ext>
            </a:extLst>
          </p:cNvPr>
          <p:cNvGrpSpPr/>
          <p:nvPr/>
        </p:nvGrpSpPr>
        <p:grpSpPr>
          <a:xfrm>
            <a:off x="0" y="7556040"/>
            <a:ext cx="21945602" cy="2887970"/>
            <a:chOff x="0" y="8929869"/>
            <a:chExt cx="12952701" cy="2887970"/>
          </a:xfrm>
        </p:grpSpPr>
        <p:sp>
          <p:nvSpPr>
            <p:cNvPr id="5" name="TextBox 4">
              <a:extLst>
                <a:ext uri="{FF2B5EF4-FFF2-40B4-BE49-F238E27FC236}">
                  <a16:creationId xmlns:a16="http://schemas.microsoft.com/office/drawing/2014/main" id="{E5808577-E7D8-5084-335F-143EFFCF38AB}"/>
                </a:ext>
              </a:extLst>
            </p:cNvPr>
            <p:cNvSpPr txBox="1"/>
            <p:nvPr/>
          </p:nvSpPr>
          <p:spPr>
            <a:xfrm>
              <a:off x="0" y="8929869"/>
              <a:ext cx="12801598" cy="861774"/>
            </a:xfrm>
            <a:prstGeom prst="rect">
              <a:avLst/>
            </a:prstGeom>
            <a:noFill/>
          </p:spPr>
          <p:txBody>
            <a:bodyPr wrap="square" rtlCol="0">
              <a:spAutoFit/>
            </a:bodyPr>
            <a:lstStyle/>
            <a:p>
              <a:pPr algn="ctr"/>
              <a:r>
                <a:rPr lang="en-US" sz="5000" b="1" u="sng" dirty="0">
                  <a:latin typeface="+mj-lt"/>
                </a:rPr>
                <a:t>1. Motivation</a:t>
              </a:r>
            </a:p>
          </p:txBody>
        </p:sp>
        <p:sp>
          <p:nvSpPr>
            <p:cNvPr id="6" name="TextBox 5">
              <a:extLst>
                <a:ext uri="{FF2B5EF4-FFF2-40B4-BE49-F238E27FC236}">
                  <a16:creationId xmlns:a16="http://schemas.microsoft.com/office/drawing/2014/main" id="{0292C1BB-6620-CFFE-1A40-0B5040C7A2EF}"/>
                </a:ext>
              </a:extLst>
            </p:cNvPr>
            <p:cNvSpPr txBox="1"/>
            <p:nvPr/>
          </p:nvSpPr>
          <p:spPr>
            <a:xfrm>
              <a:off x="1" y="9755736"/>
              <a:ext cx="12952700" cy="2062103"/>
            </a:xfrm>
            <a:prstGeom prst="rect">
              <a:avLst/>
            </a:prstGeom>
            <a:noFill/>
          </p:spPr>
          <p:txBody>
            <a:bodyPr wrap="square">
              <a:spAutoFit/>
            </a:bodyPr>
            <a:lstStyle/>
            <a:p>
              <a:pPr fontAlgn="base"/>
              <a:r>
                <a:rPr lang="en-US" sz="3200" b="1" dirty="0">
                  <a:latin typeface="Calibri" panose="020F0502020204030204" pitchFamily="34" charset="0"/>
                  <a:cs typeface="Calibri" panose="020F0502020204030204" pitchFamily="34" charset="0"/>
                </a:rPr>
                <a:t>Expectation:</a:t>
              </a:r>
              <a:r>
                <a:rPr lang="en-US" sz="3200" dirty="0">
                  <a:latin typeface="Calibri" panose="020F0502020204030204" pitchFamily="34" charset="0"/>
                  <a:cs typeface="Calibri" panose="020F0502020204030204" pitchFamily="34" charset="0"/>
                </a:rPr>
                <a:t> Warm rain may be more likely in larger shallow clouds or a moister environment.</a:t>
              </a:r>
            </a:p>
            <a:p>
              <a:pPr fontAlgn="base"/>
              <a:r>
                <a:rPr lang="en-US" sz="3200" b="1" dirty="0">
                  <a:latin typeface="Calibri" panose="020F0502020204030204" pitchFamily="34" charset="0"/>
                  <a:cs typeface="Calibri" panose="020F0502020204030204" pitchFamily="34" charset="0"/>
                </a:rPr>
                <a:t>Reason:</a:t>
              </a:r>
              <a:r>
                <a:rPr lang="en-US" sz="3200" dirty="0">
                  <a:latin typeface="Calibri" panose="020F0502020204030204" pitchFamily="34" charset="0"/>
                  <a:cs typeface="Calibri" panose="020F0502020204030204" pitchFamily="34" charset="0"/>
                </a:rPr>
                <a:t>         The influence of entrainment on updrafts decreases.</a:t>
              </a:r>
            </a:p>
            <a:p>
              <a:pPr fontAlgn="base"/>
              <a:r>
                <a:rPr lang="en-US" sz="3200" b="1" dirty="0">
                  <a:latin typeface="Calibri" panose="020F0502020204030204" pitchFamily="34" charset="0"/>
                  <a:cs typeface="Calibri" panose="020F0502020204030204" pitchFamily="34" charset="0"/>
                </a:rPr>
                <a:t>Implication:</a:t>
              </a:r>
              <a:r>
                <a:rPr lang="en-US" sz="3200" dirty="0">
                  <a:latin typeface="Calibri" panose="020F0502020204030204" pitchFamily="34" charset="0"/>
                  <a:cs typeface="Calibri" panose="020F0502020204030204" pitchFamily="34" charset="0"/>
                </a:rPr>
                <a:t>   More efficient conversion from cloud water to precipitation as cloud size and moisture increases.</a:t>
              </a:r>
              <a:br>
                <a:rPr lang="en-US" sz="3200" dirty="0"/>
              </a:br>
              <a:endParaRPr lang="en-US" sz="3200" dirty="0"/>
            </a:p>
          </p:txBody>
        </p:sp>
      </p:grpSp>
      <p:cxnSp>
        <p:nvCxnSpPr>
          <p:cNvPr id="11" name="Straight Connector 10">
            <a:extLst>
              <a:ext uri="{FF2B5EF4-FFF2-40B4-BE49-F238E27FC236}">
                <a16:creationId xmlns:a16="http://schemas.microsoft.com/office/drawing/2014/main" id="{DBF6E247-41DB-E12C-7A10-EB93E5D7F353}"/>
              </a:ext>
            </a:extLst>
          </p:cNvPr>
          <p:cNvCxnSpPr/>
          <p:nvPr/>
        </p:nvCxnSpPr>
        <p:spPr>
          <a:xfrm>
            <a:off x="0" y="10277061"/>
            <a:ext cx="219456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D4B6C6C-4216-7A0C-A87B-EFF76B4F3D39}"/>
              </a:ext>
            </a:extLst>
          </p:cNvPr>
          <p:cNvSpPr txBox="1"/>
          <p:nvPr/>
        </p:nvSpPr>
        <p:spPr>
          <a:xfrm>
            <a:off x="-1" y="10284984"/>
            <a:ext cx="10844795" cy="861774"/>
          </a:xfrm>
          <a:prstGeom prst="rect">
            <a:avLst/>
          </a:prstGeom>
          <a:noFill/>
        </p:spPr>
        <p:txBody>
          <a:bodyPr wrap="square" rtlCol="0">
            <a:spAutoFit/>
          </a:bodyPr>
          <a:lstStyle/>
          <a:p>
            <a:pPr algn="ctr"/>
            <a:r>
              <a:rPr lang="en-US" sz="5000" b="1" u="sng" dirty="0">
                <a:latin typeface="+mj-lt"/>
              </a:rPr>
              <a:t>2. Data</a:t>
            </a:r>
          </a:p>
        </p:txBody>
      </p:sp>
      <p:cxnSp>
        <p:nvCxnSpPr>
          <p:cNvPr id="17" name="Straight Connector 16">
            <a:extLst>
              <a:ext uri="{FF2B5EF4-FFF2-40B4-BE49-F238E27FC236}">
                <a16:creationId xmlns:a16="http://schemas.microsoft.com/office/drawing/2014/main" id="{5A5535F1-CD56-C0FA-FBCB-E84753D23379}"/>
              </a:ext>
            </a:extLst>
          </p:cNvPr>
          <p:cNvCxnSpPr>
            <a:cxnSpLocks/>
          </p:cNvCxnSpPr>
          <p:nvPr/>
        </p:nvCxnSpPr>
        <p:spPr>
          <a:xfrm>
            <a:off x="10844795" y="10277061"/>
            <a:ext cx="0" cy="2083237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4" name="Table 23">
            <a:extLst>
              <a:ext uri="{FF2B5EF4-FFF2-40B4-BE49-F238E27FC236}">
                <a16:creationId xmlns:a16="http://schemas.microsoft.com/office/drawing/2014/main" id="{AECA3A64-821E-EDD9-732D-5682DD0CB0DE}"/>
              </a:ext>
            </a:extLst>
          </p:cNvPr>
          <p:cNvGraphicFramePr>
            <a:graphicFrameLocks noGrp="1"/>
          </p:cNvGraphicFramePr>
          <p:nvPr>
            <p:extLst>
              <p:ext uri="{D42A27DB-BD31-4B8C-83A1-F6EECF244321}">
                <p14:modId xmlns:p14="http://schemas.microsoft.com/office/powerpoint/2010/main" val="724983018"/>
              </p:ext>
            </p:extLst>
          </p:nvPr>
        </p:nvGraphicFramePr>
        <p:xfrm>
          <a:off x="198786" y="12339164"/>
          <a:ext cx="10447216" cy="5867532"/>
        </p:xfrm>
        <a:graphic>
          <a:graphicData uri="http://schemas.openxmlformats.org/drawingml/2006/table">
            <a:tbl>
              <a:tblPr firstRow="1" bandRow="1">
                <a:noFill/>
              </a:tblPr>
              <a:tblGrid>
                <a:gridCol w="5223608">
                  <a:extLst>
                    <a:ext uri="{9D8B030D-6E8A-4147-A177-3AD203B41FA5}">
                      <a16:colId xmlns:a16="http://schemas.microsoft.com/office/drawing/2014/main" val="4197276451"/>
                    </a:ext>
                  </a:extLst>
                </a:gridCol>
                <a:gridCol w="5223608">
                  <a:extLst>
                    <a:ext uri="{9D8B030D-6E8A-4147-A177-3AD203B41FA5}">
                      <a16:colId xmlns:a16="http://schemas.microsoft.com/office/drawing/2014/main" val="2705627133"/>
                    </a:ext>
                  </a:extLst>
                </a:gridCol>
              </a:tblGrid>
              <a:tr h="432914">
                <a:tc gridSpan="2">
                  <a:txBody>
                    <a:bodyPr/>
                    <a:lstStyle/>
                    <a:p>
                      <a:pPr marL="0" marR="0" lvl="0" indent="0" algn="ctr" rtl="0">
                        <a:spcBef>
                          <a:spcPts val="0"/>
                        </a:spcBef>
                        <a:spcAft>
                          <a:spcPts val="0"/>
                        </a:spcAft>
                        <a:buNone/>
                      </a:pPr>
                      <a:r>
                        <a:rPr lang="en-US" sz="2800" u="none" strike="noStrike" cap="none" dirty="0" err="1">
                          <a:solidFill>
                            <a:schemeClr val="dk1"/>
                          </a:solidFill>
                          <a:latin typeface="Calibri" panose="020F0502020204030204" pitchFamily="34" charset="0"/>
                          <a:ea typeface="Garamond"/>
                          <a:cs typeface="Calibri" panose="020F0502020204030204" pitchFamily="34" charset="0"/>
                          <a:sym typeface="Garamond"/>
                        </a:rPr>
                        <a:t>CloudSat</a:t>
                      </a:r>
                      <a:r>
                        <a:rPr lang="en-US" sz="2800" u="none" strike="noStrike" cap="none" dirty="0">
                          <a:solidFill>
                            <a:schemeClr val="dk1"/>
                          </a:solidFill>
                          <a:latin typeface="Calibri" panose="020F0502020204030204" pitchFamily="34" charset="0"/>
                          <a:ea typeface="Garamond"/>
                          <a:cs typeface="Calibri" panose="020F0502020204030204" pitchFamily="34" charset="0"/>
                          <a:sym typeface="Garamond"/>
                        </a:rPr>
                        <a:t> Products</a:t>
                      </a:r>
                      <a:endParaRPr sz="2800" dirty="0">
                        <a:latin typeface="Calibri" panose="020F0502020204030204" pitchFamily="34" charset="0"/>
                        <a:cs typeface="Calibri" panose="020F0502020204030204" pitchFamily="34" charset="0"/>
                      </a:endParaRPr>
                    </a:p>
                  </a:txBody>
                  <a:tcPr marL="106692" marR="106692" marT="53346" marB="53346">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en-US"/>
                    </a:p>
                  </a:txBody>
                  <a:tcPr/>
                </a:tc>
                <a:extLst>
                  <a:ext uri="{0D108BD9-81ED-4DB2-BD59-A6C34878D82A}">
                    <a16:rowId xmlns:a16="http://schemas.microsoft.com/office/drawing/2014/main" val="1602656545"/>
                  </a:ext>
                </a:extLst>
              </a:tr>
              <a:tr h="490201">
                <a:tc>
                  <a:txBody>
                    <a:bodyPr/>
                    <a:lstStyle/>
                    <a:p>
                      <a:pPr marL="0" marR="0" lvl="0" indent="0" algn="l" rtl="0">
                        <a:spcBef>
                          <a:spcPts val="0"/>
                        </a:spcBef>
                        <a:spcAft>
                          <a:spcPts val="0"/>
                        </a:spcAft>
                        <a:buNone/>
                      </a:pPr>
                      <a:r>
                        <a:rPr lang="en-US" sz="2800" u="none" strike="noStrike" cap="none" dirty="0">
                          <a:latin typeface="Calibri" panose="020F0502020204030204" pitchFamily="34" charset="0"/>
                          <a:ea typeface="Garamond"/>
                          <a:cs typeface="Calibri" panose="020F0502020204030204" pitchFamily="34" charset="0"/>
                          <a:sym typeface="Garamond"/>
                        </a:rPr>
                        <a:t>Raw Reflectivity</a:t>
                      </a:r>
                      <a:endParaRPr sz="2800" dirty="0">
                        <a:latin typeface="Calibri" panose="020F0502020204030204" pitchFamily="34" charset="0"/>
                        <a:cs typeface="Calibri" panose="020F0502020204030204" pitchFamily="34" charset="0"/>
                      </a:endParaRPr>
                    </a:p>
                  </a:txBody>
                  <a:tcPr marL="106692" marR="106692" marT="53346" marB="53346">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dashDot"/>
                      <a:round/>
                      <a:headEnd type="none" w="sm" len="sm"/>
                      <a:tailEnd type="none" w="sm" len="sm"/>
                    </a:lnB>
                    <a:noFill/>
                  </a:tcPr>
                </a:tc>
                <a:tc>
                  <a:txBody>
                    <a:bodyPr/>
                    <a:lstStyle/>
                    <a:p>
                      <a:endParaRPr lang="en-US" sz="2800"/>
                    </a:p>
                  </a:txBody>
                  <a:tcPr marL="106692" marR="106692" marT="53346" marB="53346" anchor="ctr">
                    <a:lnL w="9525" cap="flat" cmpd="sng">
                      <a:solidFill>
                        <a:srgbClr val="000000">
                          <a:alpha val="0"/>
                        </a:srgbClr>
                      </a:solidFill>
                      <a:prstDash val="solid"/>
                      <a:round/>
                      <a:headEnd type="none" w="sm" len="sm"/>
                      <a:tailEnd type="none" w="sm" len="sm"/>
                    </a:lnL>
                    <a:lnT w="12700" cap="flat" cmpd="sng">
                      <a:solidFill>
                        <a:schemeClr val="dk1"/>
                      </a:solidFill>
                      <a:prstDash val="solid"/>
                      <a:round/>
                      <a:headEnd type="none" w="sm" len="sm"/>
                      <a:tailEnd type="none" w="sm" len="sm"/>
                    </a:lnT>
                    <a:lnB w="12700" cap="flat" cmpd="sng">
                      <a:solidFill>
                        <a:schemeClr val="dk1"/>
                      </a:solidFill>
                      <a:prstDash val="dashDot"/>
                      <a:round/>
                      <a:headEnd type="none" w="sm" len="sm"/>
                      <a:tailEnd type="none" w="sm" len="sm"/>
                    </a:lnB>
                    <a:noFill/>
                  </a:tcPr>
                </a:tc>
                <a:extLst>
                  <a:ext uri="{0D108BD9-81ED-4DB2-BD59-A6C34878D82A}">
                    <a16:rowId xmlns:a16="http://schemas.microsoft.com/office/drawing/2014/main" val="3509883700"/>
                  </a:ext>
                </a:extLst>
              </a:tr>
              <a:tr h="432914">
                <a:tc>
                  <a:txBody>
                    <a:bodyPr/>
                    <a:lstStyle/>
                    <a:p>
                      <a:pPr marL="0" marR="0" lvl="0" indent="0" algn="l" rtl="0">
                        <a:spcBef>
                          <a:spcPts val="0"/>
                        </a:spcBef>
                        <a:spcAft>
                          <a:spcPts val="0"/>
                        </a:spcAft>
                        <a:buNone/>
                      </a:pPr>
                      <a:r>
                        <a:rPr lang="en-US" sz="2800">
                          <a:latin typeface="Calibri" panose="020F0502020204030204" pitchFamily="34" charset="0"/>
                          <a:ea typeface="Garamond"/>
                          <a:cs typeface="Calibri" panose="020F0502020204030204" pitchFamily="34" charset="0"/>
                          <a:sym typeface="Garamond"/>
                        </a:rPr>
                        <a:t>Modeled Reflectivity</a:t>
                      </a:r>
                      <a:endParaRPr sz="2800">
                        <a:latin typeface="Calibri" panose="020F0502020204030204" pitchFamily="34" charset="0"/>
                        <a:cs typeface="Calibri" panose="020F0502020204030204" pitchFamily="34" charset="0"/>
                      </a:endParaRPr>
                    </a:p>
                  </a:txBody>
                  <a:tcPr marL="106692" marR="106692" marT="53346" marB="53346">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dashDot"/>
                      <a:round/>
                      <a:headEnd type="none" w="sm" len="sm"/>
                      <a:tailEnd type="none" w="sm" len="sm"/>
                    </a:lnT>
                    <a:lnB w="9525" cap="flat" cmpd="sng">
                      <a:solidFill>
                        <a:srgbClr val="000000">
                          <a:alpha val="0"/>
                        </a:srgbClr>
                      </a:solidFill>
                      <a:prstDash val="solid"/>
                      <a:round/>
                      <a:headEnd type="none" w="sm" len="sm"/>
                      <a:tailEnd type="none" w="sm" len="sm"/>
                    </a:lnB>
                    <a:noFill/>
                  </a:tcPr>
                </a:tc>
                <a:tc rowSpan="2">
                  <a:txBody>
                    <a:bodyPr/>
                    <a:lstStyle/>
                    <a:p>
                      <a:endParaRPr lang="en-US" sz="2800"/>
                    </a:p>
                  </a:txBody>
                  <a:tcPr marL="106692" marR="106692" marT="53346" marB="53346" anchor="ctr">
                    <a:lnL w="9525" cap="flat" cmpd="sng">
                      <a:solidFill>
                        <a:srgbClr val="000000">
                          <a:alpha val="0"/>
                        </a:srgbClr>
                      </a:solidFill>
                      <a:prstDash val="solid"/>
                      <a:round/>
                      <a:headEnd type="none" w="sm" len="sm"/>
                      <a:tailEnd type="none" w="sm" len="sm"/>
                    </a:lnL>
                    <a:lnT w="12700" cap="flat" cmpd="sng">
                      <a:solidFill>
                        <a:schemeClr val="dk1"/>
                      </a:solidFill>
                      <a:prstDash val="dashDot"/>
                      <a:round/>
                      <a:headEnd type="none" w="sm" len="sm"/>
                      <a:tailEnd type="none" w="sm" len="sm"/>
                    </a:lnT>
                    <a:lnB w="12700" cap="flat" cmpd="sng">
                      <a:solidFill>
                        <a:schemeClr val="dk1"/>
                      </a:solidFill>
                      <a:prstDash val="dashDot"/>
                      <a:round/>
                      <a:headEnd type="none" w="sm" len="sm"/>
                      <a:tailEnd type="none" w="sm" len="sm"/>
                    </a:lnB>
                    <a:noFill/>
                  </a:tcPr>
                </a:tc>
                <a:extLst>
                  <a:ext uri="{0D108BD9-81ED-4DB2-BD59-A6C34878D82A}">
                    <a16:rowId xmlns:a16="http://schemas.microsoft.com/office/drawing/2014/main" val="1314959554"/>
                  </a:ext>
                </a:extLst>
              </a:tr>
              <a:tr h="432914">
                <a:tc>
                  <a:txBody>
                    <a:bodyPr/>
                    <a:lstStyle/>
                    <a:p>
                      <a:pPr marL="0" marR="0" lvl="0" indent="0" algn="l" rtl="0">
                        <a:spcBef>
                          <a:spcPts val="0"/>
                        </a:spcBef>
                        <a:spcAft>
                          <a:spcPts val="0"/>
                        </a:spcAft>
                        <a:buNone/>
                      </a:pPr>
                      <a:r>
                        <a:rPr lang="en-US" sz="2800" dirty="0">
                          <a:latin typeface="Calibri" panose="020F0502020204030204" pitchFamily="34" charset="0"/>
                          <a:ea typeface="Garamond"/>
                          <a:cs typeface="Calibri" panose="020F0502020204030204" pitchFamily="34" charset="0"/>
                          <a:sym typeface="Garamond"/>
                        </a:rPr>
                        <a:t>Rain Water Path (W</a:t>
                      </a:r>
                      <a:r>
                        <a:rPr lang="en-US" sz="2800" baseline="-25000" dirty="0">
                          <a:latin typeface="Calibri" panose="020F0502020204030204" pitchFamily="34" charset="0"/>
                          <a:ea typeface="Garamond"/>
                          <a:cs typeface="Calibri" panose="020F0502020204030204" pitchFamily="34" charset="0"/>
                          <a:sym typeface="Garamond"/>
                        </a:rPr>
                        <a:t>p</a:t>
                      </a:r>
                      <a:r>
                        <a:rPr lang="en-US" sz="2800" dirty="0">
                          <a:latin typeface="Calibri" panose="020F0502020204030204" pitchFamily="34" charset="0"/>
                          <a:ea typeface="Garamond"/>
                          <a:cs typeface="Calibri" panose="020F0502020204030204" pitchFamily="34" charset="0"/>
                          <a:sym typeface="Garamond"/>
                        </a:rPr>
                        <a:t>)</a:t>
                      </a:r>
                      <a:endParaRPr sz="2800" dirty="0">
                        <a:latin typeface="Calibri" panose="020F0502020204030204" pitchFamily="34" charset="0"/>
                        <a:ea typeface="Garamond"/>
                        <a:cs typeface="Calibri" panose="020F0502020204030204" pitchFamily="34" charset="0"/>
                        <a:sym typeface="Garamond"/>
                      </a:endParaRPr>
                    </a:p>
                  </a:txBody>
                  <a:tcPr marL="106692" marR="106692" marT="53346" marB="53346">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dashDot"/>
                      <a:round/>
                      <a:headEnd type="none" w="sm" len="sm"/>
                      <a:tailEnd type="none" w="sm" len="sm"/>
                    </a:lnB>
                    <a:noFill/>
                  </a:tcPr>
                </a:tc>
                <a:tc vMerge="1">
                  <a:txBody>
                    <a:bodyPr/>
                    <a:lstStyle/>
                    <a:p>
                      <a:endParaRPr lang="en-US"/>
                    </a:p>
                  </a:txBody>
                  <a:tcPr/>
                </a:tc>
                <a:extLst>
                  <a:ext uri="{0D108BD9-81ED-4DB2-BD59-A6C34878D82A}">
                    <a16:rowId xmlns:a16="http://schemas.microsoft.com/office/drawing/2014/main" val="2673848714"/>
                  </a:ext>
                </a:extLst>
              </a:tr>
              <a:tr h="490201">
                <a:tc>
                  <a:txBody>
                    <a:bodyPr/>
                    <a:lstStyle/>
                    <a:p>
                      <a:pPr marL="0" marR="0" lvl="0" indent="0" algn="l" rtl="0">
                        <a:spcBef>
                          <a:spcPts val="0"/>
                        </a:spcBef>
                        <a:spcAft>
                          <a:spcPts val="0"/>
                        </a:spcAft>
                        <a:buNone/>
                      </a:pPr>
                      <a:r>
                        <a:rPr lang="en-US" sz="2800" dirty="0">
                          <a:latin typeface="Calibri" panose="020F0502020204030204" pitchFamily="34" charset="0"/>
                          <a:ea typeface="Garamond"/>
                          <a:cs typeface="Calibri" panose="020F0502020204030204" pitchFamily="34" charset="0"/>
                          <a:sym typeface="Garamond"/>
                        </a:rPr>
                        <a:t>Freezing Level</a:t>
                      </a:r>
                      <a:endParaRPr sz="2800" dirty="0">
                        <a:latin typeface="Calibri" panose="020F0502020204030204" pitchFamily="34" charset="0"/>
                        <a:cs typeface="Calibri" panose="020F0502020204030204" pitchFamily="34" charset="0"/>
                      </a:endParaRPr>
                    </a:p>
                  </a:txBody>
                  <a:tcPr marL="106692" marR="106692" marT="53346" marB="53346">
                    <a:lnT w="12700" cap="flat" cmpd="sng">
                      <a:solidFill>
                        <a:schemeClr val="dk1"/>
                      </a:solidFill>
                      <a:prstDash val="dashDot"/>
                      <a:round/>
                      <a:headEnd type="none" w="sm" len="sm"/>
                      <a:tailEnd type="none" w="sm" len="sm"/>
                    </a:lnT>
                    <a:lnB w="12700" cap="flat" cmpd="sng">
                      <a:solidFill>
                        <a:schemeClr val="dk1"/>
                      </a:solidFill>
                      <a:prstDash val="solid"/>
                      <a:round/>
                      <a:headEnd type="none" w="sm" len="sm"/>
                      <a:tailEnd type="none" w="sm" len="sm"/>
                    </a:lnB>
                    <a:noFill/>
                  </a:tcPr>
                </a:tc>
                <a:tc>
                  <a:txBody>
                    <a:bodyPr/>
                    <a:lstStyle/>
                    <a:p>
                      <a:endParaRPr lang="en-US" sz="2800" dirty="0"/>
                    </a:p>
                  </a:txBody>
                  <a:tcPr marL="106692" marR="106692" marT="53346" marB="53346">
                    <a:lnT w="12700" cap="flat" cmpd="sng">
                      <a:solidFill>
                        <a:schemeClr val="dk1"/>
                      </a:solidFill>
                      <a:prstDash val="dashDot"/>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77102735"/>
                  </a:ext>
                </a:extLst>
              </a:tr>
              <a:tr h="432914">
                <a:tc gridSpan="2">
                  <a:txBody>
                    <a:bodyPr/>
                    <a:lstStyle/>
                    <a:p>
                      <a:pPr marL="0" marR="0" lvl="0" indent="0" algn="ctr" rtl="0">
                        <a:spcBef>
                          <a:spcPts val="0"/>
                        </a:spcBef>
                        <a:spcAft>
                          <a:spcPts val="0"/>
                        </a:spcAft>
                        <a:buNone/>
                      </a:pPr>
                      <a:r>
                        <a:rPr lang="en-US" sz="2800" b="1" dirty="0">
                          <a:latin typeface="Calibri" panose="020F0502020204030204" pitchFamily="34" charset="0"/>
                          <a:ea typeface="Garamond"/>
                          <a:cs typeface="Calibri" panose="020F0502020204030204" pitchFamily="34" charset="0"/>
                          <a:sym typeface="Garamond"/>
                        </a:rPr>
                        <a:t>MODIS Products</a:t>
                      </a:r>
                      <a:endParaRPr sz="2800" dirty="0">
                        <a:latin typeface="Calibri" panose="020F0502020204030204" pitchFamily="34" charset="0"/>
                        <a:cs typeface="Calibri" panose="020F0502020204030204" pitchFamily="34" charset="0"/>
                      </a:endParaRPr>
                    </a:p>
                  </a:txBody>
                  <a:tcPr marL="106692" marR="106692" marT="53346" marB="53346">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en-US"/>
                    </a:p>
                  </a:txBody>
                  <a:tcPr/>
                </a:tc>
                <a:extLst>
                  <a:ext uri="{0D108BD9-81ED-4DB2-BD59-A6C34878D82A}">
                    <a16:rowId xmlns:a16="http://schemas.microsoft.com/office/drawing/2014/main" val="1960697819"/>
                  </a:ext>
                </a:extLst>
              </a:tr>
              <a:tr h="432914">
                <a:tc gridSpan="2">
                  <a:txBody>
                    <a:bodyPr/>
                    <a:lstStyle/>
                    <a:p>
                      <a:pPr marL="0" marR="0" lvl="0" indent="0" algn="ctr" defTabSz="5120640" rtl="0" eaLnBrk="1" fontAlgn="auto" latinLnBrk="0" hangingPunct="1">
                        <a:lnSpc>
                          <a:spcPct val="100000"/>
                        </a:lnSpc>
                        <a:spcBef>
                          <a:spcPts val="0"/>
                        </a:spcBef>
                        <a:spcAft>
                          <a:spcPts val="0"/>
                        </a:spcAft>
                        <a:buClrTx/>
                        <a:buSzTx/>
                        <a:buFontTx/>
                        <a:buNone/>
                        <a:tabLst/>
                        <a:defRPr/>
                      </a:pPr>
                      <a:r>
                        <a:rPr lang="en-US" sz="2800" b="0" dirty="0">
                          <a:latin typeface="Calibri" panose="020F0502020204030204" pitchFamily="34" charset="0"/>
                          <a:ea typeface="Garamond"/>
                          <a:cs typeface="Calibri" panose="020F0502020204030204" pitchFamily="34" charset="0"/>
                          <a:sym typeface="Garamond"/>
                        </a:rPr>
                        <a:t>Cloud Water Path (</a:t>
                      </a:r>
                      <a:r>
                        <a:rPr lang="en-US" sz="2800" b="0" dirty="0" err="1">
                          <a:latin typeface="Calibri" panose="020F0502020204030204" pitchFamily="34" charset="0"/>
                          <a:ea typeface="Garamond"/>
                          <a:cs typeface="Calibri" panose="020F0502020204030204" pitchFamily="34" charset="0"/>
                          <a:sym typeface="Garamond"/>
                        </a:rPr>
                        <a:t>W</a:t>
                      </a:r>
                      <a:r>
                        <a:rPr lang="en-US" sz="2800" b="0" baseline="-25000" dirty="0" err="1">
                          <a:latin typeface="Calibri" panose="020F0502020204030204" pitchFamily="34" charset="0"/>
                          <a:ea typeface="Garamond"/>
                          <a:cs typeface="Calibri" panose="020F0502020204030204" pitchFamily="34" charset="0"/>
                          <a:sym typeface="Garamond"/>
                        </a:rPr>
                        <a:t>c</a:t>
                      </a:r>
                      <a:r>
                        <a:rPr lang="en-US" sz="2800" b="0" baseline="0" dirty="0">
                          <a:latin typeface="Calibri" panose="020F0502020204030204" pitchFamily="34" charset="0"/>
                          <a:ea typeface="Garamond"/>
                          <a:cs typeface="Calibri" panose="020F0502020204030204" pitchFamily="34" charset="0"/>
                          <a:sym typeface="Garamond"/>
                        </a:rPr>
                        <a:t>)</a:t>
                      </a:r>
                      <a:endParaRPr lang="en-US" sz="2800" b="0" dirty="0">
                        <a:latin typeface="Calibri" panose="020F0502020204030204" pitchFamily="34" charset="0"/>
                        <a:ea typeface="Garamond"/>
                        <a:cs typeface="Calibri" panose="020F0502020204030204" pitchFamily="34" charset="0"/>
                        <a:sym typeface="Garamond"/>
                      </a:endParaRPr>
                    </a:p>
                  </a:txBody>
                  <a:tcPr marL="106692" marR="106692" marT="53346" marB="53346">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hMerge="1">
                  <a:txBody>
                    <a:bodyPr/>
                    <a:lstStyle/>
                    <a:p>
                      <a:endParaRPr lang="en-US"/>
                    </a:p>
                  </a:txBody>
                  <a:tcPr/>
                </a:tc>
                <a:extLst>
                  <a:ext uri="{0D108BD9-81ED-4DB2-BD59-A6C34878D82A}">
                    <a16:rowId xmlns:a16="http://schemas.microsoft.com/office/drawing/2014/main" val="148086172"/>
                  </a:ext>
                </a:extLst>
              </a:tr>
              <a:tr h="432914">
                <a:tc gridSpan="2">
                  <a:txBody>
                    <a:bodyPr/>
                    <a:lstStyle/>
                    <a:p>
                      <a:pPr marL="0" marR="0" lvl="0" indent="0" algn="ctr" rtl="0">
                        <a:spcBef>
                          <a:spcPts val="0"/>
                        </a:spcBef>
                        <a:spcAft>
                          <a:spcPts val="0"/>
                        </a:spcAft>
                        <a:buNone/>
                      </a:pPr>
                      <a:r>
                        <a:rPr lang="en-US" sz="2800" b="1" dirty="0">
                          <a:latin typeface="Calibri" panose="020F0502020204030204" pitchFamily="34" charset="0"/>
                          <a:ea typeface="Garamond"/>
                          <a:cs typeface="Calibri" panose="020F0502020204030204" pitchFamily="34" charset="0"/>
                          <a:sym typeface="Garamond"/>
                        </a:rPr>
                        <a:t>ECMWF Products (ECMWF-AUX)</a:t>
                      </a:r>
                      <a:endParaRPr sz="2800" dirty="0">
                        <a:latin typeface="Calibri" panose="020F0502020204030204" pitchFamily="34" charset="0"/>
                        <a:cs typeface="Calibri" panose="020F0502020204030204" pitchFamily="34" charset="0"/>
                      </a:endParaRPr>
                    </a:p>
                  </a:txBody>
                  <a:tcPr marL="106692" marR="106692" marT="53346" marB="53346">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hMerge="1">
                  <a:txBody>
                    <a:bodyPr/>
                    <a:lstStyle/>
                    <a:p>
                      <a:endParaRPr lang="en-US"/>
                    </a:p>
                  </a:txBody>
                  <a:tcPr/>
                </a:tc>
                <a:extLst>
                  <a:ext uri="{0D108BD9-81ED-4DB2-BD59-A6C34878D82A}">
                    <a16:rowId xmlns:a16="http://schemas.microsoft.com/office/drawing/2014/main" val="2665779727"/>
                  </a:ext>
                </a:extLst>
              </a:tr>
              <a:tr h="490201">
                <a:tc>
                  <a:txBody>
                    <a:bodyPr/>
                    <a:lstStyle/>
                    <a:p>
                      <a:pPr marL="0" marR="0" lvl="0" indent="0" algn="l" rtl="0">
                        <a:spcBef>
                          <a:spcPts val="0"/>
                        </a:spcBef>
                        <a:spcAft>
                          <a:spcPts val="0"/>
                        </a:spcAft>
                        <a:buNone/>
                      </a:pPr>
                      <a:r>
                        <a:rPr lang="en-US" sz="2800">
                          <a:latin typeface="Calibri" panose="020F0502020204030204" pitchFamily="34" charset="0"/>
                          <a:ea typeface="Garamond"/>
                          <a:cs typeface="Calibri" panose="020F0502020204030204" pitchFamily="34" charset="0"/>
                          <a:sym typeface="Garamond"/>
                        </a:rPr>
                        <a:t>Environmental Moisture</a:t>
                      </a:r>
                      <a:endParaRPr sz="2800">
                        <a:latin typeface="Calibri" panose="020F0502020204030204" pitchFamily="34" charset="0"/>
                        <a:cs typeface="Calibri" panose="020F0502020204030204" pitchFamily="34" charset="0"/>
                      </a:endParaRPr>
                    </a:p>
                  </a:txBody>
                  <a:tcPr marL="106692" marR="106692" marT="53346" marB="53346">
                    <a:lnT w="12700" cap="flat" cmpd="sng">
                      <a:solidFill>
                        <a:schemeClr val="dk1"/>
                      </a:solidFill>
                      <a:prstDash val="solid"/>
                      <a:round/>
                      <a:headEnd type="none" w="sm" len="sm"/>
                      <a:tailEnd type="none" w="sm" len="sm"/>
                    </a:lnT>
                    <a:lnB w="12700" cap="flat" cmpd="sng">
                      <a:solidFill>
                        <a:schemeClr val="dk1"/>
                      </a:solidFill>
                      <a:prstDash val="dashDot"/>
                      <a:round/>
                      <a:headEnd type="none" w="sm" len="sm"/>
                      <a:tailEnd type="none" w="sm" len="sm"/>
                    </a:lnB>
                    <a:noFill/>
                  </a:tcPr>
                </a:tc>
                <a:tc>
                  <a:txBody>
                    <a:bodyPr/>
                    <a:lstStyle/>
                    <a:p>
                      <a:endParaRPr lang="en-US" sz="2800"/>
                    </a:p>
                  </a:txBody>
                  <a:tcPr marL="106692" marR="106692" marT="53346" marB="53346">
                    <a:lnT w="12700" cap="flat" cmpd="sng">
                      <a:solidFill>
                        <a:schemeClr val="dk1"/>
                      </a:solidFill>
                      <a:prstDash val="solid"/>
                      <a:round/>
                      <a:headEnd type="none" w="sm" len="sm"/>
                      <a:tailEnd type="none" w="sm" len="sm"/>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052535"/>
                  </a:ext>
                </a:extLst>
              </a:tr>
              <a:tr h="412308">
                <a:tc>
                  <a:txBody>
                    <a:bodyPr/>
                    <a:lstStyle/>
                    <a:p>
                      <a:pPr marL="0" marR="0" lvl="0" indent="0" algn="l" rtl="0">
                        <a:spcBef>
                          <a:spcPts val="0"/>
                        </a:spcBef>
                        <a:spcAft>
                          <a:spcPts val="0"/>
                        </a:spcAft>
                        <a:buNone/>
                      </a:pPr>
                      <a:r>
                        <a:rPr lang="en-US" sz="2800" dirty="0">
                          <a:latin typeface="Calibri" panose="020F0502020204030204" pitchFamily="34" charset="0"/>
                          <a:ea typeface="Garamond"/>
                          <a:cs typeface="Calibri" panose="020F0502020204030204" pitchFamily="34" charset="0"/>
                          <a:sym typeface="Garamond"/>
                        </a:rPr>
                        <a:t>Lower Tropospheric Stability (LTS)</a:t>
                      </a:r>
                      <a:endParaRPr sz="2800" dirty="0">
                        <a:latin typeface="Calibri" panose="020F0502020204030204" pitchFamily="34" charset="0"/>
                        <a:cs typeface="Calibri" panose="020F0502020204030204" pitchFamily="34" charset="0"/>
                      </a:endParaRPr>
                    </a:p>
                  </a:txBody>
                  <a:tcPr marL="106692" marR="106692" marT="53346" marB="53346">
                    <a:lnR w="12700" cap="flat" cmpd="sng" algn="ctr">
                      <a:solidFill>
                        <a:schemeClr val="tx1"/>
                      </a:solidFill>
                      <a:prstDash val="solid"/>
                      <a:round/>
                      <a:headEnd type="none" w="med" len="med"/>
                      <a:tailEnd type="none" w="med" len="med"/>
                    </a:lnR>
                    <a:lnT w="12700" cap="flat" cmpd="sng">
                      <a:solidFill>
                        <a:schemeClr val="dk1"/>
                      </a:solidFill>
                      <a:prstDash val="dashDot"/>
                      <a:round/>
                      <a:headEnd type="none" w="sm" len="sm"/>
                      <a:tailEnd type="none" w="sm" len="sm"/>
                    </a:lnT>
                    <a:lnB w="12700" cap="flat" cmpd="sng" algn="ctr">
                      <a:solidFill>
                        <a:schemeClr val="dk1"/>
                      </a:solidFill>
                      <a:prstDash val="dashDot"/>
                      <a:round/>
                      <a:headEnd type="none" w="sm" len="sm"/>
                      <a:tailEnd type="none" w="sm" len="sm"/>
                    </a:lnB>
                    <a:noFill/>
                  </a:tcPr>
                </a:tc>
                <a:tc rowSpan="2">
                  <a:txBody>
                    <a:bodyPr/>
                    <a:lstStyle/>
                    <a:p>
                      <a:endParaRPr lang="en-US" sz="2800"/>
                    </a:p>
                  </a:txBody>
                  <a:tcPr marL="106692" marR="106692" marT="53346" marB="533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3743381"/>
                  </a:ext>
                </a:extLst>
              </a:tr>
              <a:tr h="408760">
                <a:tc>
                  <a:txBody>
                    <a:bodyPr/>
                    <a:lstStyle/>
                    <a:p>
                      <a:pPr marL="0" marR="0" lvl="0" indent="0" algn="l" rtl="0">
                        <a:spcBef>
                          <a:spcPts val="0"/>
                        </a:spcBef>
                        <a:spcAft>
                          <a:spcPts val="0"/>
                        </a:spcAft>
                        <a:buNone/>
                      </a:pPr>
                      <a:r>
                        <a:rPr lang="en-US" sz="2800" dirty="0">
                          <a:latin typeface="Calibri" panose="020F0502020204030204" pitchFamily="34" charset="0"/>
                          <a:cs typeface="Calibri" panose="020F0502020204030204" pitchFamily="34" charset="0"/>
                        </a:rPr>
                        <a:t>Sea-Surface Temperature (SST)</a:t>
                      </a:r>
                      <a:endParaRPr sz="2800" dirty="0">
                        <a:latin typeface="Calibri" panose="020F0502020204030204" pitchFamily="34" charset="0"/>
                        <a:cs typeface="Calibri" panose="020F0502020204030204" pitchFamily="34" charset="0"/>
                      </a:endParaRPr>
                    </a:p>
                  </a:txBody>
                  <a:tcPr marL="106692" marR="106692" marT="53346" marB="53346">
                    <a:lnR w="12700" cap="flat" cmpd="sng" algn="ctr">
                      <a:solidFill>
                        <a:schemeClr val="tx1"/>
                      </a:solidFill>
                      <a:prstDash val="solid"/>
                      <a:round/>
                      <a:headEnd type="none" w="med" len="med"/>
                      <a:tailEnd type="none" w="med" len="med"/>
                    </a:lnR>
                    <a:lnT w="12700" cap="flat" cmpd="sng">
                      <a:solidFill>
                        <a:schemeClr val="dk1"/>
                      </a:solidFill>
                      <a:prstDash val="dashDot"/>
                      <a:round/>
                      <a:headEnd type="none" w="sm" len="sm"/>
                      <a:tailEnd type="none" w="sm" len="sm"/>
                    </a:lnT>
                    <a:lnB w="12700" cap="flat" cmpd="sng">
                      <a:solidFill>
                        <a:schemeClr val="dk1"/>
                      </a:solidFill>
                      <a:prstDash val="solid"/>
                      <a:round/>
                      <a:headEnd type="none" w="sm" len="sm"/>
                      <a:tailEnd type="none" w="sm" len="sm"/>
                    </a:lnB>
                    <a:noFill/>
                  </a:tcPr>
                </a:tc>
                <a:tc vMerge="1">
                  <a:txBody>
                    <a:bodyPr/>
                    <a:lstStyle/>
                    <a:p>
                      <a:pPr marL="0" marR="0" lvl="0" indent="0" algn="l" rtl="0">
                        <a:spcBef>
                          <a:spcPts val="0"/>
                        </a:spcBef>
                        <a:spcAft>
                          <a:spcPts val="0"/>
                        </a:spcAft>
                        <a:buNone/>
                      </a:pPr>
                      <a:endParaRPr sz="3200" dirty="0">
                        <a:latin typeface="Calibri" panose="020F0502020204030204" pitchFamily="34" charset="0"/>
                        <a:cs typeface="Calibri" panose="020F0502020204030204" pitchFamily="34" charset="0"/>
                      </a:endParaRPr>
                    </a:p>
                  </a:txBody>
                  <a:tcPr marL="106692" marR="106692" marT="53346" marB="53346" anchor="ctr">
                    <a:lnL w="12700" cap="flat" cmpd="sng" algn="ctr">
                      <a:solidFill>
                        <a:schemeClr val="tx1"/>
                      </a:solidFill>
                      <a:prstDash val="solid"/>
                      <a:round/>
                      <a:headEnd type="none" w="med" len="med"/>
                      <a:tailEnd type="none" w="med" len="med"/>
                    </a:lnL>
                    <a:lnR w="12700" cmpd="sng">
                      <a:noFill/>
                      <a:prstDash val="solid"/>
                    </a:lnR>
                    <a:lnT w="12700" cap="flat" cmpd="sng">
                      <a:noFill/>
                      <a:prstDash val="dashDot"/>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solidFill>
                      <a:srgbClr val="F5F9FB"/>
                    </a:solidFill>
                  </a:tcPr>
                </a:tc>
                <a:extLst>
                  <a:ext uri="{0D108BD9-81ED-4DB2-BD59-A6C34878D82A}">
                    <a16:rowId xmlns:a16="http://schemas.microsoft.com/office/drawing/2014/main" val="728275443"/>
                  </a:ext>
                </a:extLst>
              </a:tr>
            </a:tbl>
          </a:graphicData>
        </a:graphic>
      </p:graphicFrame>
      <p:sp>
        <p:nvSpPr>
          <p:cNvPr id="25" name="Google Shape;92;p1">
            <a:extLst>
              <a:ext uri="{FF2B5EF4-FFF2-40B4-BE49-F238E27FC236}">
                <a16:creationId xmlns:a16="http://schemas.microsoft.com/office/drawing/2014/main" id="{FA1A9BCD-A915-4AEF-E118-6CDDE6BD243B}"/>
              </a:ext>
            </a:extLst>
          </p:cNvPr>
          <p:cNvSpPr txBox="1"/>
          <p:nvPr/>
        </p:nvSpPr>
        <p:spPr>
          <a:xfrm>
            <a:off x="-2" y="11146758"/>
            <a:ext cx="10844793" cy="538563"/>
          </a:xfrm>
          <a:prstGeom prst="rect">
            <a:avLst/>
          </a:prstGeom>
          <a:noFill/>
          <a:ln>
            <a:noFill/>
          </a:ln>
        </p:spPr>
        <p:txBody>
          <a:bodyPr spcFirstLastPara="1" wrap="square" lIns="106663" tIns="53317" rIns="106663" bIns="53317" anchor="t" anchorCtr="0">
            <a:spAutoFit/>
          </a:bodyPr>
          <a:lstStyle/>
          <a:p>
            <a:pPr algn="just"/>
            <a:r>
              <a:rPr lang="en-US" sz="2800" b="1" u="sng" dirty="0">
                <a:solidFill>
                  <a:schemeClr val="dk1"/>
                </a:solidFill>
                <a:latin typeface="Calibri" panose="020F0502020204030204" pitchFamily="34" charset="0"/>
                <a:ea typeface="Garamond"/>
                <a:cs typeface="Calibri" panose="020F0502020204030204" pitchFamily="34" charset="0"/>
                <a:sym typeface="Garamond"/>
              </a:rPr>
              <a:t>Region:</a:t>
            </a:r>
            <a:r>
              <a:rPr lang="en-US" sz="2800" dirty="0">
                <a:solidFill>
                  <a:schemeClr val="dk1"/>
                </a:solidFill>
                <a:latin typeface="Calibri" panose="020F0502020204030204" pitchFamily="34" charset="0"/>
                <a:ea typeface="Garamond"/>
                <a:cs typeface="Calibri" panose="020F0502020204030204" pitchFamily="34" charset="0"/>
                <a:sym typeface="Garamond"/>
              </a:rPr>
              <a:t> Global Oceans between 60N and 60S</a:t>
            </a:r>
            <a:endParaRPr sz="2800" dirty="0">
              <a:latin typeface="Calibri" panose="020F0502020204030204" pitchFamily="34" charset="0"/>
              <a:cs typeface="Calibri" panose="020F0502020204030204" pitchFamily="34" charset="0"/>
            </a:endParaRPr>
          </a:p>
        </p:txBody>
      </p:sp>
      <p:sp>
        <p:nvSpPr>
          <p:cNvPr id="26" name="Google Shape;93;p1">
            <a:extLst>
              <a:ext uri="{FF2B5EF4-FFF2-40B4-BE49-F238E27FC236}">
                <a16:creationId xmlns:a16="http://schemas.microsoft.com/office/drawing/2014/main" id="{809E7A78-BE68-6856-A1DC-91BBFEDD8A29}"/>
              </a:ext>
            </a:extLst>
          </p:cNvPr>
          <p:cNvSpPr/>
          <p:nvPr/>
        </p:nvSpPr>
        <p:spPr>
          <a:xfrm>
            <a:off x="0" y="11689794"/>
            <a:ext cx="10844792" cy="538563"/>
          </a:xfrm>
          <a:prstGeom prst="rect">
            <a:avLst/>
          </a:prstGeom>
          <a:noFill/>
          <a:ln>
            <a:noFill/>
          </a:ln>
        </p:spPr>
        <p:txBody>
          <a:bodyPr spcFirstLastPara="1" wrap="square" lIns="106663" tIns="53317" rIns="106663" bIns="53317" anchor="t" anchorCtr="0">
            <a:spAutoFit/>
          </a:bodyPr>
          <a:lstStyle/>
          <a:p>
            <a:pPr algn="just"/>
            <a:r>
              <a:rPr lang="en-US" sz="2800" b="1" u="sng" dirty="0">
                <a:solidFill>
                  <a:schemeClr val="dk1"/>
                </a:solidFill>
                <a:latin typeface="Calibri" panose="020F0502020204030204" pitchFamily="34" charset="0"/>
                <a:ea typeface="Garamond"/>
                <a:cs typeface="Calibri" panose="020F0502020204030204" pitchFamily="34" charset="0"/>
                <a:sym typeface="Garamond"/>
              </a:rPr>
              <a:t>Timeframe:</a:t>
            </a:r>
            <a:r>
              <a:rPr lang="en-US" sz="2800" dirty="0">
                <a:solidFill>
                  <a:schemeClr val="dk1"/>
                </a:solidFill>
                <a:latin typeface="Calibri" panose="020F0502020204030204" pitchFamily="34" charset="0"/>
                <a:ea typeface="Garamond"/>
                <a:cs typeface="Calibri" panose="020F0502020204030204" pitchFamily="34" charset="0"/>
                <a:sym typeface="Garamond"/>
              </a:rPr>
              <a:t> June 2006 – December 2010</a:t>
            </a:r>
            <a:endParaRPr sz="2800" dirty="0">
              <a:latin typeface="Calibri" panose="020F0502020204030204" pitchFamily="34" charset="0"/>
              <a:cs typeface="Calibri" panose="020F0502020204030204" pitchFamily="34" charset="0"/>
            </a:endParaRPr>
          </a:p>
        </p:txBody>
      </p:sp>
      <p:sp>
        <p:nvSpPr>
          <p:cNvPr id="27" name="TextBox 26">
            <a:extLst>
              <a:ext uri="{FF2B5EF4-FFF2-40B4-BE49-F238E27FC236}">
                <a16:creationId xmlns:a16="http://schemas.microsoft.com/office/drawing/2014/main" id="{E04C8CA0-83DD-851F-A4B3-7189062D69ED}"/>
              </a:ext>
            </a:extLst>
          </p:cNvPr>
          <p:cNvSpPr txBox="1"/>
          <p:nvPr/>
        </p:nvSpPr>
        <p:spPr>
          <a:xfrm>
            <a:off x="-1" y="18524350"/>
            <a:ext cx="10844787" cy="861774"/>
          </a:xfrm>
          <a:prstGeom prst="rect">
            <a:avLst/>
          </a:prstGeom>
          <a:noFill/>
        </p:spPr>
        <p:txBody>
          <a:bodyPr wrap="square" rtlCol="0">
            <a:spAutoFit/>
          </a:bodyPr>
          <a:lstStyle/>
          <a:p>
            <a:pPr algn="ctr"/>
            <a:r>
              <a:rPr lang="en-US" sz="5000" b="1" u="sng" dirty="0">
                <a:latin typeface="+mj-lt"/>
              </a:rPr>
              <a:t>2. Methods</a:t>
            </a:r>
          </a:p>
        </p:txBody>
      </p:sp>
      <p:grpSp>
        <p:nvGrpSpPr>
          <p:cNvPr id="28" name="Group 27">
            <a:extLst>
              <a:ext uri="{FF2B5EF4-FFF2-40B4-BE49-F238E27FC236}">
                <a16:creationId xmlns:a16="http://schemas.microsoft.com/office/drawing/2014/main" id="{D19437FB-F599-016F-550A-7022A14A2B74}"/>
              </a:ext>
            </a:extLst>
          </p:cNvPr>
          <p:cNvGrpSpPr/>
          <p:nvPr/>
        </p:nvGrpSpPr>
        <p:grpSpPr>
          <a:xfrm>
            <a:off x="383843" y="19629703"/>
            <a:ext cx="10077112" cy="2645662"/>
            <a:chOff x="95476" y="26778568"/>
            <a:chExt cx="12039640" cy="2645662"/>
          </a:xfrm>
        </p:grpSpPr>
        <p:sp>
          <p:nvSpPr>
            <p:cNvPr id="29" name="Google Shape;109;p1">
              <a:extLst>
                <a:ext uri="{FF2B5EF4-FFF2-40B4-BE49-F238E27FC236}">
                  <a16:creationId xmlns:a16="http://schemas.microsoft.com/office/drawing/2014/main" id="{8FC3F163-F598-E8E5-E4FE-2165A7A46B91}"/>
                </a:ext>
              </a:extLst>
            </p:cNvPr>
            <p:cNvSpPr/>
            <p:nvPr/>
          </p:nvSpPr>
          <p:spPr>
            <a:xfrm>
              <a:off x="95477" y="26778568"/>
              <a:ext cx="3817212" cy="1322832"/>
            </a:xfrm>
            <a:prstGeom prst="roundRect">
              <a:avLst>
                <a:gd name="adj" fmla="val 16667"/>
              </a:avLst>
            </a:prstGeom>
            <a:solidFill>
              <a:srgbClr val="D0CECE"/>
            </a:solidFill>
            <a:ln w="12700" cap="flat" cmpd="sng">
              <a:solidFill>
                <a:schemeClr val="dk1"/>
              </a:solidFill>
              <a:prstDash val="solid"/>
              <a:miter lim="800000"/>
              <a:headEnd type="none" w="sm" len="sm"/>
              <a:tailEnd type="none" w="sm" len="sm"/>
            </a:ln>
          </p:spPr>
          <p:txBody>
            <a:bodyPr spcFirstLastPara="1" wrap="square" lIns="106663" tIns="53317" rIns="106663" bIns="53317" anchor="ctr" anchorCtr="0">
              <a:noAutofit/>
            </a:bodyPr>
            <a:lstStyle/>
            <a:p>
              <a:pPr algn="ctr"/>
              <a:r>
                <a:rPr lang="en-US" sz="2800" dirty="0">
                  <a:solidFill>
                    <a:schemeClr val="dk1"/>
                  </a:solidFill>
                  <a:latin typeface="Calibri" panose="020F0502020204030204" pitchFamily="34" charset="0"/>
                  <a:ea typeface="Garamond"/>
                  <a:cs typeface="Calibri" panose="020F0502020204030204" pitchFamily="34" charset="0"/>
                  <a:sym typeface="Garamond"/>
                </a:rPr>
                <a:t>Label Contiguous Cloudy Regions as Cloud Objects</a:t>
              </a:r>
              <a:endParaRPr sz="2800" dirty="0">
                <a:latin typeface="Calibri" panose="020F0502020204030204" pitchFamily="34" charset="0"/>
                <a:cs typeface="Calibri" panose="020F0502020204030204" pitchFamily="34" charset="0"/>
              </a:endParaRPr>
            </a:p>
          </p:txBody>
        </p:sp>
        <p:sp>
          <p:nvSpPr>
            <p:cNvPr id="30" name="Google Shape;110;p1">
              <a:extLst>
                <a:ext uri="{FF2B5EF4-FFF2-40B4-BE49-F238E27FC236}">
                  <a16:creationId xmlns:a16="http://schemas.microsoft.com/office/drawing/2014/main" id="{A41789DF-D51A-39B5-8BA7-1FCAABF5416C}"/>
                </a:ext>
              </a:extLst>
            </p:cNvPr>
            <p:cNvSpPr/>
            <p:nvPr/>
          </p:nvSpPr>
          <p:spPr>
            <a:xfrm>
              <a:off x="4992022" y="26778568"/>
              <a:ext cx="2950745" cy="1322831"/>
            </a:xfrm>
            <a:prstGeom prst="roundRect">
              <a:avLst>
                <a:gd name="adj" fmla="val 16667"/>
              </a:avLst>
            </a:prstGeom>
            <a:solidFill>
              <a:srgbClr val="D0CECE"/>
            </a:solidFill>
            <a:ln w="12700" cap="flat" cmpd="sng">
              <a:solidFill>
                <a:schemeClr val="dk1"/>
              </a:solidFill>
              <a:prstDash val="solid"/>
              <a:miter lim="800000"/>
              <a:headEnd type="none" w="sm" len="sm"/>
              <a:tailEnd type="none" w="sm" len="sm"/>
            </a:ln>
          </p:spPr>
          <p:txBody>
            <a:bodyPr spcFirstLastPara="1" wrap="square" lIns="106663" tIns="53317" rIns="106663" bIns="53317" anchor="ctr" anchorCtr="0">
              <a:noAutofit/>
            </a:bodyPr>
            <a:lstStyle/>
            <a:p>
              <a:pPr algn="ctr"/>
              <a:r>
                <a:rPr lang="en-US" sz="2800" dirty="0">
                  <a:solidFill>
                    <a:schemeClr val="dk1"/>
                  </a:solidFill>
                  <a:latin typeface="Calibri" panose="020F0502020204030204" pitchFamily="34" charset="0"/>
                  <a:ea typeface="Garamond"/>
                  <a:cs typeface="Calibri" panose="020F0502020204030204" pitchFamily="34" charset="0"/>
                  <a:sym typeface="Garamond"/>
                </a:rPr>
                <a:t>Remove Land Cloud Objects</a:t>
              </a:r>
              <a:endParaRPr sz="2800" dirty="0">
                <a:latin typeface="Calibri" panose="020F0502020204030204" pitchFamily="34" charset="0"/>
                <a:cs typeface="Calibri" panose="020F0502020204030204" pitchFamily="34" charset="0"/>
              </a:endParaRPr>
            </a:p>
          </p:txBody>
        </p:sp>
        <p:sp>
          <p:nvSpPr>
            <p:cNvPr id="31" name="Google Shape;111;p1">
              <a:extLst>
                <a:ext uri="{FF2B5EF4-FFF2-40B4-BE49-F238E27FC236}">
                  <a16:creationId xmlns:a16="http://schemas.microsoft.com/office/drawing/2014/main" id="{9890B020-98A9-9F3E-8828-39B81F748165}"/>
                </a:ext>
              </a:extLst>
            </p:cNvPr>
            <p:cNvSpPr/>
            <p:nvPr/>
          </p:nvSpPr>
          <p:spPr>
            <a:xfrm>
              <a:off x="8865548" y="26778568"/>
              <a:ext cx="3269568" cy="1322831"/>
            </a:xfrm>
            <a:prstGeom prst="roundRect">
              <a:avLst>
                <a:gd name="adj" fmla="val 16667"/>
              </a:avLst>
            </a:prstGeom>
            <a:solidFill>
              <a:srgbClr val="D0CECE"/>
            </a:solidFill>
            <a:ln w="12700" cap="flat" cmpd="sng">
              <a:solidFill>
                <a:schemeClr val="dk1"/>
              </a:solidFill>
              <a:prstDash val="solid"/>
              <a:miter lim="800000"/>
              <a:headEnd type="none" w="sm" len="sm"/>
              <a:tailEnd type="none" w="sm" len="sm"/>
            </a:ln>
          </p:spPr>
          <p:txBody>
            <a:bodyPr spcFirstLastPara="1" wrap="square" lIns="106663" tIns="53317" rIns="106663" bIns="53317" anchor="ctr" anchorCtr="0">
              <a:noAutofit/>
            </a:bodyPr>
            <a:lstStyle/>
            <a:p>
              <a:pPr algn="ctr"/>
              <a:r>
                <a:rPr lang="en-US" sz="2800" dirty="0">
                  <a:solidFill>
                    <a:schemeClr val="dk1"/>
                  </a:solidFill>
                  <a:latin typeface="Calibri" panose="020F0502020204030204" pitchFamily="34" charset="0"/>
                  <a:ea typeface="Garamond"/>
                  <a:cs typeface="Calibri" panose="020F0502020204030204" pitchFamily="34" charset="0"/>
                  <a:sym typeface="Garamond"/>
                </a:rPr>
                <a:t>Remove Non-Raining Cloud Objects</a:t>
              </a:r>
              <a:endParaRPr sz="2800" dirty="0">
                <a:latin typeface="Calibri" panose="020F0502020204030204" pitchFamily="34" charset="0"/>
                <a:cs typeface="Calibri" panose="020F0502020204030204" pitchFamily="34" charset="0"/>
              </a:endParaRPr>
            </a:p>
          </p:txBody>
        </p:sp>
        <p:sp>
          <p:nvSpPr>
            <p:cNvPr id="32" name="Google Shape;112;p1">
              <a:extLst>
                <a:ext uri="{FF2B5EF4-FFF2-40B4-BE49-F238E27FC236}">
                  <a16:creationId xmlns:a16="http://schemas.microsoft.com/office/drawing/2014/main" id="{7E6C36E1-A191-88C3-94DC-9DEE45F72F48}"/>
                </a:ext>
              </a:extLst>
            </p:cNvPr>
            <p:cNvSpPr/>
            <p:nvPr/>
          </p:nvSpPr>
          <p:spPr>
            <a:xfrm>
              <a:off x="95476" y="28966981"/>
              <a:ext cx="6578628" cy="457243"/>
            </a:xfrm>
            <a:prstGeom prst="roundRect">
              <a:avLst>
                <a:gd name="adj" fmla="val 16667"/>
              </a:avLst>
            </a:prstGeom>
            <a:solidFill>
              <a:srgbClr val="D0CECE"/>
            </a:solidFill>
            <a:ln w="12700" cap="flat" cmpd="sng">
              <a:solidFill>
                <a:schemeClr val="dk1"/>
              </a:solidFill>
              <a:prstDash val="solid"/>
              <a:miter lim="800000"/>
              <a:headEnd type="none" w="sm" len="sm"/>
              <a:tailEnd type="none" w="sm" len="sm"/>
            </a:ln>
          </p:spPr>
          <p:txBody>
            <a:bodyPr spcFirstLastPara="1" wrap="square" lIns="106663" tIns="53317" rIns="106663" bIns="53317" anchor="ctr" anchorCtr="0">
              <a:noAutofit/>
            </a:bodyPr>
            <a:lstStyle/>
            <a:p>
              <a:pPr algn="ctr"/>
              <a:r>
                <a:rPr lang="en-US" sz="2800" dirty="0">
                  <a:solidFill>
                    <a:schemeClr val="dk1"/>
                  </a:solidFill>
                  <a:latin typeface="Calibri" panose="020F0502020204030204" pitchFamily="34" charset="0"/>
                  <a:ea typeface="Garamond"/>
                  <a:cs typeface="Calibri" panose="020F0502020204030204" pitchFamily="34" charset="0"/>
                  <a:sym typeface="Garamond"/>
                </a:rPr>
                <a:t>Cloud Top Heights &lt; Freezing Level</a:t>
              </a:r>
              <a:endParaRPr sz="2800" dirty="0">
                <a:latin typeface="Calibri" panose="020F0502020204030204" pitchFamily="34" charset="0"/>
                <a:cs typeface="Calibri" panose="020F0502020204030204" pitchFamily="34" charset="0"/>
              </a:endParaRPr>
            </a:p>
          </p:txBody>
        </p:sp>
        <p:sp>
          <p:nvSpPr>
            <p:cNvPr id="33" name="Google Shape;113;p1">
              <a:extLst>
                <a:ext uri="{FF2B5EF4-FFF2-40B4-BE49-F238E27FC236}">
                  <a16:creationId xmlns:a16="http://schemas.microsoft.com/office/drawing/2014/main" id="{84F1069F-E7F7-65CE-9982-310AED4B5296}"/>
                </a:ext>
              </a:extLst>
            </p:cNvPr>
            <p:cNvSpPr/>
            <p:nvPr/>
          </p:nvSpPr>
          <p:spPr>
            <a:xfrm>
              <a:off x="7537663" y="28966987"/>
              <a:ext cx="4422954" cy="457243"/>
            </a:xfrm>
            <a:prstGeom prst="roundRect">
              <a:avLst>
                <a:gd name="adj" fmla="val 16667"/>
              </a:avLst>
            </a:prstGeom>
            <a:solidFill>
              <a:srgbClr val="D0CECE"/>
            </a:solidFill>
            <a:ln w="12700" cap="flat" cmpd="sng">
              <a:solidFill>
                <a:schemeClr val="dk1"/>
              </a:solidFill>
              <a:prstDash val="solid"/>
              <a:miter lim="800000"/>
              <a:headEnd type="none" w="sm" len="sm"/>
              <a:tailEnd type="none" w="sm" len="sm"/>
            </a:ln>
          </p:spPr>
          <p:txBody>
            <a:bodyPr spcFirstLastPara="1" wrap="square" lIns="106663" tIns="53317" rIns="106663" bIns="53317" anchor="ctr" anchorCtr="0">
              <a:noAutofit/>
            </a:bodyPr>
            <a:lstStyle/>
            <a:p>
              <a:pPr algn="ctr"/>
              <a:r>
                <a:rPr lang="en-US" sz="2800" dirty="0">
                  <a:solidFill>
                    <a:schemeClr val="dk1"/>
                  </a:solidFill>
                  <a:latin typeface="Calibri" panose="020F0502020204030204" pitchFamily="34" charset="0"/>
                  <a:ea typeface="Garamond"/>
                  <a:cs typeface="Calibri" panose="020F0502020204030204" pitchFamily="34" charset="0"/>
                  <a:sym typeface="Garamond"/>
                </a:rPr>
                <a:t>LTS &lt; 18.55 K </a:t>
              </a:r>
              <a:endParaRPr sz="2800" dirty="0">
                <a:latin typeface="Calibri" panose="020F0502020204030204" pitchFamily="34" charset="0"/>
                <a:cs typeface="Calibri" panose="020F0502020204030204" pitchFamily="34" charset="0"/>
              </a:endParaRPr>
            </a:p>
          </p:txBody>
        </p:sp>
        <p:cxnSp>
          <p:nvCxnSpPr>
            <p:cNvPr id="34" name="Google Shape;114;p1">
              <a:extLst>
                <a:ext uri="{FF2B5EF4-FFF2-40B4-BE49-F238E27FC236}">
                  <a16:creationId xmlns:a16="http://schemas.microsoft.com/office/drawing/2014/main" id="{FE18FBBE-B11E-FEFD-8C59-D0463FC4A0E1}"/>
                </a:ext>
              </a:extLst>
            </p:cNvPr>
            <p:cNvCxnSpPr>
              <a:cxnSpLocks/>
              <a:stCxn id="31" idx="2"/>
              <a:endCxn id="32" idx="0"/>
            </p:cNvCxnSpPr>
            <p:nvPr/>
          </p:nvCxnSpPr>
          <p:spPr>
            <a:xfrm rot="5400000">
              <a:off x="6509771" y="24976420"/>
              <a:ext cx="865582" cy="7115542"/>
            </a:xfrm>
            <a:prstGeom prst="bentConnector3">
              <a:avLst>
                <a:gd name="adj1" fmla="val 50000"/>
              </a:avLst>
            </a:prstGeom>
            <a:noFill/>
            <a:ln w="63500" cap="flat" cmpd="sng">
              <a:solidFill>
                <a:schemeClr val="dk1"/>
              </a:solidFill>
              <a:prstDash val="solid"/>
              <a:miter lim="800000"/>
              <a:headEnd type="none" w="sm" len="sm"/>
              <a:tailEnd type="triangle" w="med" len="med"/>
            </a:ln>
          </p:spPr>
        </p:cxnSp>
        <p:cxnSp>
          <p:nvCxnSpPr>
            <p:cNvPr id="35" name="Google Shape;115;p1">
              <a:extLst>
                <a:ext uri="{FF2B5EF4-FFF2-40B4-BE49-F238E27FC236}">
                  <a16:creationId xmlns:a16="http://schemas.microsoft.com/office/drawing/2014/main" id="{19E56752-E59C-D47B-941F-9B67A2B7B3C9}"/>
                </a:ext>
              </a:extLst>
            </p:cNvPr>
            <p:cNvCxnSpPr>
              <a:cxnSpLocks/>
              <a:stCxn id="29" idx="3"/>
              <a:endCxn id="30" idx="1"/>
            </p:cNvCxnSpPr>
            <p:nvPr/>
          </p:nvCxnSpPr>
          <p:spPr>
            <a:xfrm>
              <a:off x="3912689" y="27439984"/>
              <a:ext cx="1079333" cy="0"/>
            </a:xfrm>
            <a:prstGeom prst="straightConnector1">
              <a:avLst/>
            </a:prstGeom>
            <a:noFill/>
            <a:ln w="63500" cap="flat" cmpd="sng">
              <a:solidFill>
                <a:schemeClr val="dk1"/>
              </a:solidFill>
              <a:prstDash val="solid"/>
              <a:miter lim="800000"/>
              <a:headEnd type="none" w="sm" len="sm"/>
              <a:tailEnd type="triangle" w="med" len="med"/>
            </a:ln>
          </p:spPr>
        </p:cxnSp>
        <p:cxnSp>
          <p:nvCxnSpPr>
            <p:cNvPr id="36" name="Google Shape;116;p1">
              <a:extLst>
                <a:ext uri="{FF2B5EF4-FFF2-40B4-BE49-F238E27FC236}">
                  <a16:creationId xmlns:a16="http://schemas.microsoft.com/office/drawing/2014/main" id="{B0F1E9E2-AD01-BBD0-DDD8-80A00B735070}"/>
                </a:ext>
              </a:extLst>
            </p:cNvPr>
            <p:cNvCxnSpPr>
              <a:cxnSpLocks/>
              <a:stCxn id="30" idx="3"/>
              <a:endCxn id="31" idx="1"/>
            </p:cNvCxnSpPr>
            <p:nvPr/>
          </p:nvCxnSpPr>
          <p:spPr>
            <a:xfrm>
              <a:off x="7942767" y="27439984"/>
              <a:ext cx="922782" cy="0"/>
            </a:xfrm>
            <a:prstGeom prst="straightConnector1">
              <a:avLst/>
            </a:prstGeom>
            <a:noFill/>
            <a:ln w="63500" cap="flat" cmpd="sng">
              <a:solidFill>
                <a:schemeClr val="dk1"/>
              </a:solidFill>
              <a:prstDash val="solid"/>
              <a:miter lim="800000"/>
              <a:headEnd type="none" w="sm" len="sm"/>
              <a:tailEnd type="triangle" w="med" len="med"/>
            </a:ln>
          </p:spPr>
        </p:cxnSp>
        <p:cxnSp>
          <p:nvCxnSpPr>
            <p:cNvPr id="37" name="Google Shape;117;p1">
              <a:extLst>
                <a:ext uri="{FF2B5EF4-FFF2-40B4-BE49-F238E27FC236}">
                  <a16:creationId xmlns:a16="http://schemas.microsoft.com/office/drawing/2014/main" id="{E2B624CC-CE41-982C-838D-18252A2A15B8}"/>
                </a:ext>
              </a:extLst>
            </p:cNvPr>
            <p:cNvCxnSpPr>
              <a:cxnSpLocks/>
              <a:stCxn id="32" idx="3"/>
              <a:endCxn id="33" idx="1"/>
            </p:cNvCxnSpPr>
            <p:nvPr/>
          </p:nvCxnSpPr>
          <p:spPr>
            <a:xfrm>
              <a:off x="6674104" y="29195603"/>
              <a:ext cx="863559" cy="6"/>
            </a:xfrm>
            <a:prstGeom prst="straightConnector1">
              <a:avLst/>
            </a:prstGeom>
            <a:noFill/>
            <a:ln w="63500" cap="flat" cmpd="sng">
              <a:solidFill>
                <a:schemeClr val="dk1"/>
              </a:solidFill>
              <a:prstDash val="solid"/>
              <a:miter lim="800000"/>
              <a:headEnd type="none" w="sm" len="sm"/>
              <a:tailEnd type="triangle" w="med" len="med"/>
            </a:ln>
          </p:spPr>
        </p:cxnSp>
      </p:grpSp>
      <p:grpSp>
        <p:nvGrpSpPr>
          <p:cNvPr id="66" name="Group 65">
            <a:extLst>
              <a:ext uri="{FF2B5EF4-FFF2-40B4-BE49-F238E27FC236}">
                <a16:creationId xmlns:a16="http://schemas.microsoft.com/office/drawing/2014/main" id="{EC7C5AD0-97FD-DD63-72FE-5C2110D5F238}"/>
              </a:ext>
            </a:extLst>
          </p:cNvPr>
          <p:cNvGrpSpPr>
            <a:grpSpLocks noChangeAspect="1"/>
          </p:cNvGrpSpPr>
          <p:nvPr/>
        </p:nvGrpSpPr>
        <p:grpSpPr>
          <a:xfrm>
            <a:off x="1328455" y="22475070"/>
            <a:ext cx="8187888" cy="5348144"/>
            <a:chOff x="-340280" y="25967887"/>
            <a:chExt cx="11243634" cy="7027937"/>
          </a:xfrm>
        </p:grpSpPr>
        <p:pic>
          <p:nvPicPr>
            <p:cNvPr id="67" name="Picture 66">
              <a:extLst>
                <a:ext uri="{FF2B5EF4-FFF2-40B4-BE49-F238E27FC236}">
                  <a16:creationId xmlns:a16="http://schemas.microsoft.com/office/drawing/2014/main" id="{777DCEB3-A925-EE01-8B7A-E052037E7BDE}"/>
                </a:ext>
              </a:extLst>
            </p:cNvPr>
            <p:cNvPicPr>
              <a:picLocks noChangeAspect="1"/>
            </p:cNvPicPr>
            <p:nvPr/>
          </p:nvPicPr>
          <p:blipFill>
            <a:blip r:embed="rId3"/>
            <a:stretch>
              <a:fillRect/>
            </a:stretch>
          </p:blipFill>
          <p:spPr>
            <a:xfrm>
              <a:off x="0" y="25967887"/>
              <a:ext cx="10789060" cy="6950513"/>
            </a:xfrm>
            <a:prstGeom prst="rect">
              <a:avLst/>
            </a:prstGeom>
          </p:spPr>
        </p:pic>
        <p:sp>
          <p:nvSpPr>
            <p:cNvPr id="68" name="Rectangle 67">
              <a:extLst>
                <a:ext uri="{FF2B5EF4-FFF2-40B4-BE49-F238E27FC236}">
                  <a16:creationId xmlns:a16="http://schemas.microsoft.com/office/drawing/2014/main" id="{0A4C5DDF-934F-C678-CA71-44CC59416BF9}"/>
                </a:ext>
              </a:extLst>
            </p:cNvPr>
            <p:cNvSpPr/>
            <p:nvPr/>
          </p:nvSpPr>
          <p:spPr>
            <a:xfrm>
              <a:off x="3912772" y="26645616"/>
              <a:ext cx="6456524" cy="5303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69" name="Rectangle 68">
              <a:extLst>
                <a:ext uri="{FF2B5EF4-FFF2-40B4-BE49-F238E27FC236}">
                  <a16:creationId xmlns:a16="http://schemas.microsoft.com/office/drawing/2014/main" id="{575AA47E-A064-DC5E-B4A1-E2CE3682B8DA}"/>
                </a:ext>
              </a:extLst>
            </p:cNvPr>
            <p:cNvSpPr/>
            <p:nvPr/>
          </p:nvSpPr>
          <p:spPr>
            <a:xfrm>
              <a:off x="4700014" y="27123691"/>
              <a:ext cx="5669282" cy="5303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70" name="TextBox 69">
              <a:extLst>
                <a:ext uri="{FF2B5EF4-FFF2-40B4-BE49-F238E27FC236}">
                  <a16:creationId xmlns:a16="http://schemas.microsoft.com/office/drawing/2014/main" id="{8629D560-D554-1222-25AF-B9C7CA86087B}"/>
                </a:ext>
              </a:extLst>
            </p:cNvPr>
            <p:cNvSpPr txBox="1"/>
            <p:nvPr/>
          </p:nvSpPr>
          <p:spPr>
            <a:xfrm>
              <a:off x="3111188" y="26614354"/>
              <a:ext cx="7258109" cy="687558"/>
            </a:xfrm>
            <a:prstGeom prst="rect">
              <a:avLst/>
            </a:prstGeom>
            <a:noFill/>
          </p:spPr>
          <p:txBody>
            <a:bodyPr wrap="square" rtlCol="0">
              <a:spAutoFit/>
            </a:bodyPr>
            <a:lstStyle/>
            <a:p>
              <a:r>
                <a:rPr lang="en-US" sz="2800" dirty="0">
                  <a:solidFill>
                    <a:srgbClr val="2E00B6"/>
                  </a:solidFill>
                  <a:latin typeface="Calibri" panose="020F0502020204030204" pitchFamily="34" charset="0"/>
                  <a:cs typeface="Calibri" panose="020F0502020204030204" pitchFamily="34" charset="0"/>
                </a:rPr>
                <a:t>Shallow Cumulus Cloud Objects</a:t>
              </a:r>
            </a:p>
          </p:txBody>
        </p:sp>
        <p:sp>
          <p:nvSpPr>
            <p:cNvPr id="71" name="TextBox 70">
              <a:extLst>
                <a:ext uri="{FF2B5EF4-FFF2-40B4-BE49-F238E27FC236}">
                  <a16:creationId xmlns:a16="http://schemas.microsoft.com/office/drawing/2014/main" id="{28FD4706-2C8C-1ED8-BE49-D81ACB37FB83}"/>
                </a:ext>
              </a:extLst>
            </p:cNvPr>
            <p:cNvSpPr txBox="1"/>
            <p:nvPr/>
          </p:nvSpPr>
          <p:spPr>
            <a:xfrm>
              <a:off x="2938594" y="26125622"/>
              <a:ext cx="7430702" cy="687558"/>
            </a:xfrm>
            <a:prstGeom prst="rect">
              <a:avLst/>
            </a:prstGeom>
            <a:noFill/>
          </p:spPr>
          <p:txBody>
            <a:bodyPr wrap="square" rtlCol="0">
              <a:spAutoFit/>
            </a:bodyPr>
            <a:lstStyle/>
            <a:p>
              <a:pPr algn="r"/>
              <a:r>
                <a:rPr lang="en-US" sz="2800" dirty="0">
                  <a:latin typeface="Calibri" panose="020F0502020204030204" pitchFamily="34" charset="0"/>
                  <a:cs typeface="Calibri" panose="020F0502020204030204" pitchFamily="34" charset="0"/>
                </a:rPr>
                <a:t>Not Shallow Cumulus Cloud Objects</a:t>
              </a:r>
            </a:p>
          </p:txBody>
        </p:sp>
        <p:sp>
          <p:nvSpPr>
            <p:cNvPr id="72" name="Rectangle 71">
              <a:extLst>
                <a:ext uri="{FF2B5EF4-FFF2-40B4-BE49-F238E27FC236}">
                  <a16:creationId xmlns:a16="http://schemas.microsoft.com/office/drawing/2014/main" id="{7AF6FC63-55E9-644D-5689-17C1BF9DEE9F}"/>
                </a:ext>
              </a:extLst>
            </p:cNvPr>
            <p:cNvSpPr/>
            <p:nvPr/>
          </p:nvSpPr>
          <p:spPr>
            <a:xfrm>
              <a:off x="1163320" y="27287267"/>
              <a:ext cx="290830" cy="19671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74" name="TextBox 73">
              <a:extLst>
                <a:ext uri="{FF2B5EF4-FFF2-40B4-BE49-F238E27FC236}">
                  <a16:creationId xmlns:a16="http://schemas.microsoft.com/office/drawing/2014/main" id="{59D26B67-FF3D-F408-619F-1CF759E33ECA}"/>
                </a:ext>
              </a:extLst>
            </p:cNvPr>
            <p:cNvSpPr txBox="1"/>
            <p:nvPr/>
          </p:nvSpPr>
          <p:spPr>
            <a:xfrm>
              <a:off x="1098424" y="28316916"/>
              <a:ext cx="420624" cy="687558"/>
            </a:xfrm>
            <a:prstGeom prst="rect">
              <a:avLst/>
            </a:prstGeom>
            <a:noFill/>
          </p:spPr>
          <p:txBody>
            <a:bodyPr wrap="square" rtlCol="0">
              <a:spAutoFit/>
            </a:bodyPr>
            <a:lstStyle/>
            <a:p>
              <a:r>
                <a:rPr lang="en-US" sz="2800" dirty="0"/>
                <a:t>1</a:t>
              </a:r>
            </a:p>
          </p:txBody>
        </p:sp>
        <p:sp>
          <p:nvSpPr>
            <p:cNvPr id="75" name="TextBox 74">
              <a:extLst>
                <a:ext uri="{FF2B5EF4-FFF2-40B4-BE49-F238E27FC236}">
                  <a16:creationId xmlns:a16="http://schemas.microsoft.com/office/drawing/2014/main" id="{E6556208-F78A-2F57-C0F8-F36384860936}"/>
                </a:ext>
              </a:extLst>
            </p:cNvPr>
            <p:cNvSpPr txBox="1"/>
            <p:nvPr/>
          </p:nvSpPr>
          <p:spPr>
            <a:xfrm>
              <a:off x="1098424" y="27860140"/>
              <a:ext cx="420624" cy="687558"/>
            </a:xfrm>
            <a:prstGeom prst="rect">
              <a:avLst/>
            </a:prstGeom>
            <a:noFill/>
          </p:spPr>
          <p:txBody>
            <a:bodyPr wrap="square" rtlCol="0">
              <a:spAutoFit/>
            </a:bodyPr>
            <a:lstStyle/>
            <a:p>
              <a:r>
                <a:rPr lang="en-US" sz="2800" dirty="0"/>
                <a:t>2</a:t>
              </a:r>
            </a:p>
          </p:txBody>
        </p:sp>
        <p:sp>
          <p:nvSpPr>
            <p:cNvPr id="76" name="TextBox 75">
              <a:extLst>
                <a:ext uri="{FF2B5EF4-FFF2-40B4-BE49-F238E27FC236}">
                  <a16:creationId xmlns:a16="http://schemas.microsoft.com/office/drawing/2014/main" id="{5E410C83-EE06-692B-BA4F-A3FA40801622}"/>
                </a:ext>
              </a:extLst>
            </p:cNvPr>
            <p:cNvSpPr txBox="1"/>
            <p:nvPr/>
          </p:nvSpPr>
          <p:spPr>
            <a:xfrm>
              <a:off x="1098424" y="27384100"/>
              <a:ext cx="420624" cy="687558"/>
            </a:xfrm>
            <a:prstGeom prst="rect">
              <a:avLst/>
            </a:prstGeom>
            <a:noFill/>
          </p:spPr>
          <p:txBody>
            <a:bodyPr wrap="square" rtlCol="0">
              <a:spAutoFit/>
            </a:bodyPr>
            <a:lstStyle/>
            <a:p>
              <a:r>
                <a:rPr lang="en-US" sz="2800" dirty="0"/>
                <a:t>3</a:t>
              </a:r>
            </a:p>
          </p:txBody>
        </p:sp>
        <p:sp>
          <p:nvSpPr>
            <p:cNvPr id="77" name="TextBox 76">
              <a:extLst>
                <a:ext uri="{FF2B5EF4-FFF2-40B4-BE49-F238E27FC236}">
                  <a16:creationId xmlns:a16="http://schemas.microsoft.com/office/drawing/2014/main" id="{7C84B77E-B264-44A1-F2B3-FC402C9B1ACC}"/>
                </a:ext>
              </a:extLst>
            </p:cNvPr>
            <p:cNvSpPr txBox="1"/>
            <p:nvPr/>
          </p:nvSpPr>
          <p:spPr>
            <a:xfrm>
              <a:off x="1115568" y="26934560"/>
              <a:ext cx="420624" cy="687558"/>
            </a:xfrm>
            <a:prstGeom prst="rect">
              <a:avLst/>
            </a:prstGeom>
            <a:noFill/>
          </p:spPr>
          <p:txBody>
            <a:bodyPr wrap="square" rtlCol="0">
              <a:spAutoFit/>
            </a:bodyPr>
            <a:lstStyle/>
            <a:p>
              <a:r>
                <a:rPr lang="en-US" sz="2800" dirty="0"/>
                <a:t>4</a:t>
              </a:r>
            </a:p>
          </p:txBody>
        </p:sp>
        <p:sp>
          <p:nvSpPr>
            <p:cNvPr id="78" name="Rectangle 77">
              <a:extLst>
                <a:ext uri="{FF2B5EF4-FFF2-40B4-BE49-F238E27FC236}">
                  <a16:creationId xmlns:a16="http://schemas.microsoft.com/office/drawing/2014/main" id="{E24016EF-4001-9857-4890-AE88B663E716}"/>
                </a:ext>
              </a:extLst>
            </p:cNvPr>
            <p:cNvSpPr/>
            <p:nvPr/>
          </p:nvSpPr>
          <p:spPr>
            <a:xfrm>
              <a:off x="1199769" y="29258136"/>
              <a:ext cx="3676650" cy="333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79" name="TextBox 78">
              <a:extLst>
                <a:ext uri="{FF2B5EF4-FFF2-40B4-BE49-F238E27FC236}">
                  <a16:creationId xmlns:a16="http://schemas.microsoft.com/office/drawing/2014/main" id="{CEAACC2B-6131-00E3-267F-9C74119FE9FD}"/>
                </a:ext>
              </a:extLst>
            </p:cNvPr>
            <p:cNvSpPr txBox="1"/>
            <p:nvPr/>
          </p:nvSpPr>
          <p:spPr>
            <a:xfrm>
              <a:off x="1163320" y="29209713"/>
              <a:ext cx="1152105" cy="687558"/>
            </a:xfrm>
            <a:prstGeom prst="rect">
              <a:avLst/>
            </a:prstGeom>
            <a:noFill/>
          </p:spPr>
          <p:txBody>
            <a:bodyPr wrap="square" rtlCol="0">
              <a:spAutoFit/>
            </a:bodyPr>
            <a:lstStyle/>
            <a:p>
              <a:r>
                <a:rPr lang="en-US" sz="2800" dirty="0"/>
                <a:t>10N</a:t>
              </a:r>
            </a:p>
          </p:txBody>
        </p:sp>
        <p:sp>
          <p:nvSpPr>
            <p:cNvPr id="80" name="TextBox 79">
              <a:extLst>
                <a:ext uri="{FF2B5EF4-FFF2-40B4-BE49-F238E27FC236}">
                  <a16:creationId xmlns:a16="http://schemas.microsoft.com/office/drawing/2014/main" id="{3BF88A84-BC8B-DAFF-DC15-EFA7E60D89EC}"/>
                </a:ext>
              </a:extLst>
            </p:cNvPr>
            <p:cNvSpPr txBox="1"/>
            <p:nvPr/>
          </p:nvSpPr>
          <p:spPr>
            <a:xfrm>
              <a:off x="2362518" y="29213982"/>
              <a:ext cx="1093748" cy="687558"/>
            </a:xfrm>
            <a:prstGeom prst="rect">
              <a:avLst/>
            </a:prstGeom>
            <a:noFill/>
          </p:spPr>
          <p:txBody>
            <a:bodyPr wrap="square" rtlCol="0">
              <a:spAutoFit/>
            </a:bodyPr>
            <a:lstStyle/>
            <a:p>
              <a:r>
                <a:rPr lang="en-US" sz="2800" dirty="0"/>
                <a:t>14N</a:t>
              </a:r>
            </a:p>
          </p:txBody>
        </p:sp>
        <p:sp>
          <p:nvSpPr>
            <p:cNvPr id="81" name="TextBox 80">
              <a:extLst>
                <a:ext uri="{FF2B5EF4-FFF2-40B4-BE49-F238E27FC236}">
                  <a16:creationId xmlns:a16="http://schemas.microsoft.com/office/drawing/2014/main" id="{5FE2954F-945D-A7F7-DD64-56A10EF78C66}"/>
                </a:ext>
              </a:extLst>
            </p:cNvPr>
            <p:cNvSpPr txBox="1"/>
            <p:nvPr/>
          </p:nvSpPr>
          <p:spPr>
            <a:xfrm>
              <a:off x="3561714" y="29209712"/>
              <a:ext cx="1090808" cy="687558"/>
            </a:xfrm>
            <a:prstGeom prst="rect">
              <a:avLst/>
            </a:prstGeom>
            <a:noFill/>
          </p:spPr>
          <p:txBody>
            <a:bodyPr wrap="square" rtlCol="0">
              <a:spAutoFit/>
            </a:bodyPr>
            <a:lstStyle/>
            <a:p>
              <a:r>
                <a:rPr lang="en-US" sz="2800" dirty="0"/>
                <a:t>18N</a:t>
              </a:r>
            </a:p>
          </p:txBody>
        </p:sp>
        <p:sp>
          <p:nvSpPr>
            <p:cNvPr id="82" name="Rectangle 81">
              <a:extLst>
                <a:ext uri="{FF2B5EF4-FFF2-40B4-BE49-F238E27FC236}">
                  <a16:creationId xmlns:a16="http://schemas.microsoft.com/office/drawing/2014/main" id="{FE028539-0A61-393D-B9F2-5056C275B55B}"/>
                </a:ext>
              </a:extLst>
            </p:cNvPr>
            <p:cNvSpPr/>
            <p:nvPr/>
          </p:nvSpPr>
          <p:spPr>
            <a:xfrm>
              <a:off x="91870" y="25967887"/>
              <a:ext cx="911430" cy="5953563"/>
            </a:xfrm>
            <a:prstGeom prst="rect">
              <a:avLst/>
            </a:prstGeom>
            <a:solidFill>
              <a:srgbClr val="F5F9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83" name="TextBox 82">
              <a:extLst>
                <a:ext uri="{FF2B5EF4-FFF2-40B4-BE49-F238E27FC236}">
                  <a16:creationId xmlns:a16="http://schemas.microsoft.com/office/drawing/2014/main" id="{84BD4C1F-7C20-38F2-9687-65E24214861B}"/>
                </a:ext>
              </a:extLst>
            </p:cNvPr>
            <p:cNvSpPr txBox="1"/>
            <p:nvPr/>
          </p:nvSpPr>
          <p:spPr>
            <a:xfrm>
              <a:off x="674546" y="31433996"/>
              <a:ext cx="420625" cy="687558"/>
            </a:xfrm>
            <a:prstGeom prst="rect">
              <a:avLst/>
            </a:prstGeom>
            <a:noFill/>
          </p:spPr>
          <p:txBody>
            <a:bodyPr wrap="square" rtlCol="0">
              <a:spAutoFit/>
            </a:bodyPr>
            <a:lstStyle/>
            <a:p>
              <a:r>
                <a:rPr lang="en-US" sz="2800" dirty="0"/>
                <a:t>0</a:t>
              </a:r>
            </a:p>
          </p:txBody>
        </p:sp>
        <p:sp>
          <p:nvSpPr>
            <p:cNvPr id="84" name="TextBox 83">
              <a:extLst>
                <a:ext uri="{FF2B5EF4-FFF2-40B4-BE49-F238E27FC236}">
                  <a16:creationId xmlns:a16="http://schemas.microsoft.com/office/drawing/2014/main" id="{115FEB47-CA30-18C7-1AD0-C11BA83D49F4}"/>
                </a:ext>
              </a:extLst>
            </p:cNvPr>
            <p:cNvSpPr txBox="1"/>
            <p:nvPr/>
          </p:nvSpPr>
          <p:spPr>
            <a:xfrm>
              <a:off x="669543" y="30367044"/>
              <a:ext cx="420625" cy="687558"/>
            </a:xfrm>
            <a:prstGeom prst="rect">
              <a:avLst/>
            </a:prstGeom>
            <a:noFill/>
          </p:spPr>
          <p:txBody>
            <a:bodyPr wrap="square" rtlCol="0">
              <a:spAutoFit/>
            </a:bodyPr>
            <a:lstStyle/>
            <a:p>
              <a:r>
                <a:rPr lang="en-US" sz="2800" dirty="0"/>
                <a:t>5</a:t>
              </a:r>
            </a:p>
          </p:txBody>
        </p:sp>
        <p:sp>
          <p:nvSpPr>
            <p:cNvPr id="85" name="TextBox 84">
              <a:extLst>
                <a:ext uri="{FF2B5EF4-FFF2-40B4-BE49-F238E27FC236}">
                  <a16:creationId xmlns:a16="http://schemas.microsoft.com/office/drawing/2014/main" id="{B477FFB1-9859-846B-C50E-6B1F9F191FA4}"/>
                </a:ext>
              </a:extLst>
            </p:cNvPr>
            <p:cNvSpPr txBox="1"/>
            <p:nvPr/>
          </p:nvSpPr>
          <p:spPr>
            <a:xfrm>
              <a:off x="402083" y="29249731"/>
              <a:ext cx="773810" cy="687558"/>
            </a:xfrm>
            <a:prstGeom prst="rect">
              <a:avLst/>
            </a:prstGeom>
            <a:noFill/>
          </p:spPr>
          <p:txBody>
            <a:bodyPr wrap="square" rtlCol="0">
              <a:spAutoFit/>
            </a:bodyPr>
            <a:lstStyle/>
            <a:p>
              <a:r>
                <a:rPr lang="en-US" sz="2800" dirty="0"/>
                <a:t>10</a:t>
              </a:r>
            </a:p>
          </p:txBody>
        </p:sp>
        <p:sp>
          <p:nvSpPr>
            <p:cNvPr id="86" name="TextBox 85">
              <a:extLst>
                <a:ext uri="{FF2B5EF4-FFF2-40B4-BE49-F238E27FC236}">
                  <a16:creationId xmlns:a16="http://schemas.microsoft.com/office/drawing/2014/main" id="{5D4146D0-F781-AE4F-B94F-F785D9DC318D}"/>
                </a:ext>
              </a:extLst>
            </p:cNvPr>
            <p:cNvSpPr txBox="1"/>
            <p:nvPr/>
          </p:nvSpPr>
          <p:spPr>
            <a:xfrm>
              <a:off x="305435" y="28168161"/>
              <a:ext cx="870458" cy="687558"/>
            </a:xfrm>
            <a:prstGeom prst="rect">
              <a:avLst/>
            </a:prstGeom>
            <a:noFill/>
          </p:spPr>
          <p:txBody>
            <a:bodyPr wrap="square" rtlCol="0">
              <a:spAutoFit/>
            </a:bodyPr>
            <a:lstStyle/>
            <a:p>
              <a:r>
                <a:rPr lang="en-US" sz="2800" dirty="0"/>
                <a:t>15</a:t>
              </a:r>
            </a:p>
          </p:txBody>
        </p:sp>
        <p:sp>
          <p:nvSpPr>
            <p:cNvPr id="87" name="TextBox 86">
              <a:extLst>
                <a:ext uri="{FF2B5EF4-FFF2-40B4-BE49-F238E27FC236}">
                  <a16:creationId xmlns:a16="http://schemas.microsoft.com/office/drawing/2014/main" id="{286B022B-9833-2315-1C5B-99E815E825A2}"/>
                </a:ext>
              </a:extLst>
            </p:cNvPr>
            <p:cNvSpPr txBox="1"/>
            <p:nvPr/>
          </p:nvSpPr>
          <p:spPr>
            <a:xfrm>
              <a:off x="228015" y="27026966"/>
              <a:ext cx="911429" cy="687558"/>
            </a:xfrm>
            <a:prstGeom prst="rect">
              <a:avLst/>
            </a:prstGeom>
            <a:noFill/>
          </p:spPr>
          <p:txBody>
            <a:bodyPr wrap="square" rtlCol="0">
              <a:spAutoFit/>
            </a:bodyPr>
            <a:lstStyle/>
            <a:p>
              <a:r>
                <a:rPr lang="en-US" sz="2800" dirty="0"/>
                <a:t>20</a:t>
              </a:r>
            </a:p>
          </p:txBody>
        </p:sp>
        <p:sp>
          <p:nvSpPr>
            <p:cNvPr id="88" name="TextBox 87">
              <a:extLst>
                <a:ext uri="{FF2B5EF4-FFF2-40B4-BE49-F238E27FC236}">
                  <a16:creationId xmlns:a16="http://schemas.microsoft.com/office/drawing/2014/main" id="{5F0B64D1-6663-0733-339D-2BFA18B7D8F5}"/>
                </a:ext>
              </a:extLst>
            </p:cNvPr>
            <p:cNvSpPr txBox="1"/>
            <p:nvPr/>
          </p:nvSpPr>
          <p:spPr>
            <a:xfrm rot="16200000">
              <a:off x="-2841712" y="28727759"/>
              <a:ext cx="5721351" cy="718487"/>
            </a:xfrm>
            <a:prstGeom prst="rect">
              <a:avLst/>
            </a:prstGeom>
            <a:noFill/>
          </p:spPr>
          <p:txBody>
            <a:bodyPr wrap="square" rtlCol="0">
              <a:spAutoFit/>
            </a:bodyPr>
            <a:lstStyle/>
            <a:p>
              <a:pPr algn="ctr"/>
              <a:r>
                <a:rPr lang="en-US" sz="2800" dirty="0">
                  <a:latin typeface="Calibri" panose="020F0502020204030204" pitchFamily="34" charset="0"/>
                  <a:cs typeface="Calibri" panose="020F0502020204030204" pitchFamily="34" charset="0"/>
                </a:rPr>
                <a:t>Height [km]</a:t>
              </a:r>
            </a:p>
          </p:txBody>
        </p:sp>
        <p:sp>
          <p:nvSpPr>
            <p:cNvPr id="89" name="Rectangle 88">
              <a:extLst>
                <a:ext uri="{FF2B5EF4-FFF2-40B4-BE49-F238E27FC236}">
                  <a16:creationId xmlns:a16="http://schemas.microsoft.com/office/drawing/2014/main" id="{D278AA1A-5951-FBA6-0BCB-F9E1F4153C24}"/>
                </a:ext>
              </a:extLst>
            </p:cNvPr>
            <p:cNvSpPr/>
            <p:nvPr/>
          </p:nvSpPr>
          <p:spPr>
            <a:xfrm>
              <a:off x="876301" y="31921450"/>
              <a:ext cx="9774707" cy="960432"/>
            </a:xfrm>
            <a:prstGeom prst="rect">
              <a:avLst/>
            </a:prstGeom>
            <a:solidFill>
              <a:srgbClr val="F5F9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90" name="TextBox 89">
              <a:extLst>
                <a:ext uri="{FF2B5EF4-FFF2-40B4-BE49-F238E27FC236}">
                  <a16:creationId xmlns:a16="http://schemas.microsoft.com/office/drawing/2014/main" id="{47C3E60F-CC61-E988-4AEC-5459DA74D9EC}"/>
                </a:ext>
              </a:extLst>
            </p:cNvPr>
            <p:cNvSpPr txBox="1"/>
            <p:nvPr/>
          </p:nvSpPr>
          <p:spPr>
            <a:xfrm>
              <a:off x="728091" y="31870151"/>
              <a:ext cx="1094733" cy="687558"/>
            </a:xfrm>
            <a:prstGeom prst="rect">
              <a:avLst/>
            </a:prstGeom>
            <a:noFill/>
          </p:spPr>
          <p:txBody>
            <a:bodyPr wrap="square" rtlCol="0">
              <a:spAutoFit/>
            </a:bodyPr>
            <a:lstStyle/>
            <a:p>
              <a:r>
                <a:rPr lang="en-US" sz="2800" dirty="0"/>
                <a:t>60S</a:t>
              </a:r>
            </a:p>
          </p:txBody>
        </p:sp>
        <p:sp>
          <p:nvSpPr>
            <p:cNvPr id="91" name="TextBox 90">
              <a:extLst>
                <a:ext uri="{FF2B5EF4-FFF2-40B4-BE49-F238E27FC236}">
                  <a16:creationId xmlns:a16="http://schemas.microsoft.com/office/drawing/2014/main" id="{6E027366-8FDE-AE4D-7803-35719640E6A8}"/>
                </a:ext>
              </a:extLst>
            </p:cNvPr>
            <p:cNvSpPr txBox="1"/>
            <p:nvPr/>
          </p:nvSpPr>
          <p:spPr>
            <a:xfrm>
              <a:off x="2326640" y="31868605"/>
              <a:ext cx="999535" cy="687558"/>
            </a:xfrm>
            <a:prstGeom prst="rect">
              <a:avLst/>
            </a:prstGeom>
            <a:noFill/>
          </p:spPr>
          <p:txBody>
            <a:bodyPr wrap="square" rtlCol="0">
              <a:spAutoFit/>
            </a:bodyPr>
            <a:lstStyle/>
            <a:p>
              <a:r>
                <a:rPr lang="en-US" sz="2800" dirty="0"/>
                <a:t>40S</a:t>
              </a:r>
            </a:p>
          </p:txBody>
        </p:sp>
        <p:sp>
          <p:nvSpPr>
            <p:cNvPr id="92" name="TextBox 91">
              <a:extLst>
                <a:ext uri="{FF2B5EF4-FFF2-40B4-BE49-F238E27FC236}">
                  <a16:creationId xmlns:a16="http://schemas.microsoft.com/office/drawing/2014/main" id="{917C4A63-96B6-3137-4BF4-7FC078A01B36}"/>
                </a:ext>
              </a:extLst>
            </p:cNvPr>
            <p:cNvSpPr txBox="1"/>
            <p:nvPr/>
          </p:nvSpPr>
          <p:spPr>
            <a:xfrm>
              <a:off x="3829556" y="31875552"/>
              <a:ext cx="1094733" cy="687558"/>
            </a:xfrm>
            <a:prstGeom prst="rect">
              <a:avLst/>
            </a:prstGeom>
            <a:noFill/>
          </p:spPr>
          <p:txBody>
            <a:bodyPr wrap="square" rtlCol="0">
              <a:spAutoFit/>
            </a:bodyPr>
            <a:lstStyle/>
            <a:p>
              <a:r>
                <a:rPr lang="en-US" sz="2800" dirty="0"/>
                <a:t>20S</a:t>
              </a:r>
            </a:p>
          </p:txBody>
        </p:sp>
        <p:sp>
          <p:nvSpPr>
            <p:cNvPr id="93" name="TextBox 92">
              <a:extLst>
                <a:ext uri="{FF2B5EF4-FFF2-40B4-BE49-F238E27FC236}">
                  <a16:creationId xmlns:a16="http://schemas.microsoft.com/office/drawing/2014/main" id="{C27EADE5-82E9-17F5-39E6-7281A1635F32}"/>
                </a:ext>
              </a:extLst>
            </p:cNvPr>
            <p:cNvSpPr txBox="1"/>
            <p:nvPr/>
          </p:nvSpPr>
          <p:spPr>
            <a:xfrm>
              <a:off x="5576315" y="31865579"/>
              <a:ext cx="388884" cy="513683"/>
            </a:xfrm>
            <a:prstGeom prst="rect">
              <a:avLst/>
            </a:prstGeom>
            <a:noFill/>
          </p:spPr>
          <p:txBody>
            <a:bodyPr wrap="square" rtlCol="0">
              <a:spAutoFit/>
            </a:bodyPr>
            <a:lstStyle/>
            <a:p>
              <a:r>
                <a:rPr lang="en-US" sz="3200" dirty="0"/>
                <a:t>0</a:t>
              </a:r>
            </a:p>
          </p:txBody>
        </p:sp>
        <p:sp>
          <p:nvSpPr>
            <p:cNvPr id="94" name="TextBox 93">
              <a:extLst>
                <a:ext uri="{FF2B5EF4-FFF2-40B4-BE49-F238E27FC236}">
                  <a16:creationId xmlns:a16="http://schemas.microsoft.com/office/drawing/2014/main" id="{0735911F-9726-77A4-F5D5-EB2200833193}"/>
                </a:ext>
              </a:extLst>
            </p:cNvPr>
            <p:cNvSpPr txBox="1"/>
            <p:nvPr/>
          </p:nvSpPr>
          <p:spPr>
            <a:xfrm>
              <a:off x="6931021" y="31867160"/>
              <a:ext cx="1086629" cy="687558"/>
            </a:xfrm>
            <a:prstGeom prst="rect">
              <a:avLst/>
            </a:prstGeom>
            <a:noFill/>
          </p:spPr>
          <p:txBody>
            <a:bodyPr wrap="square" rtlCol="0">
              <a:spAutoFit/>
            </a:bodyPr>
            <a:lstStyle/>
            <a:p>
              <a:r>
                <a:rPr lang="en-US" sz="2800" dirty="0"/>
                <a:t>20N</a:t>
              </a:r>
            </a:p>
          </p:txBody>
        </p:sp>
        <p:sp>
          <p:nvSpPr>
            <p:cNvPr id="95" name="TextBox 94">
              <a:extLst>
                <a:ext uri="{FF2B5EF4-FFF2-40B4-BE49-F238E27FC236}">
                  <a16:creationId xmlns:a16="http://schemas.microsoft.com/office/drawing/2014/main" id="{7205108B-B725-92E4-C556-0CFD80EAE2DA}"/>
                </a:ext>
              </a:extLst>
            </p:cNvPr>
            <p:cNvSpPr txBox="1"/>
            <p:nvPr/>
          </p:nvSpPr>
          <p:spPr>
            <a:xfrm>
              <a:off x="8481960" y="31867160"/>
              <a:ext cx="1086629" cy="687558"/>
            </a:xfrm>
            <a:prstGeom prst="rect">
              <a:avLst/>
            </a:prstGeom>
            <a:noFill/>
          </p:spPr>
          <p:txBody>
            <a:bodyPr wrap="square" rtlCol="0">
              <a:spAutoFit/>
            </a:bodyPr>
            <a:lstStyle/>
            <a:p>
              <a:r>
                <a:rPr lang="en-US" sz="2800" dirty="0"/>
                <a:t>40N</a:t>
              </a:r>
            </a:p>
          </p:txBody>
        </p:sp>
        <p:sp>
          <p:nvSpPr>
            <p:cNvPr id="96" name="TextBox 95">
              <a:extLst>
                <a:ext uri="{FF2B5EF4-FFF2-40B4-BE49-F238E27FC236}">
                  <a16:creationId xmlns:a16="http://schemas.microsoft.com/office/drawing/2014/main" id="{15D7CEFD-8968-129B-2AF5-C77CDB754716}"/>
                </a:ext>
              </a:extLst>
            </p:cNvPr>
            <p:cNvSpPr txBox="1"/>
            <p:nvPr/>
          </p:nvSpPr>
          <p:spPr>
            <a:xfrm>
              <a:off x="9816726" y="31865578"/>
              <a:ext cx="1086628" cy="687558"/>
            </a:xfrm>
            <a:prstGeom prst="rect">
              <a:avLst/>
            </a:prstGeom>
            <a:noFill/>
          </p:spPr>
          <p:txBody>
            <a:bodyPr wrap="square" rtlCol="0">
              <a:spAutoFit/>
            </a:bodyPr>
            <a:lstStyle/>
            <a:p>
              <a:r>
                <a:rPr lang="en-US" sz="2800" dirty="0"/>
                <a:t>60N</a:t>
              </a:r>
            </a:p>
          </p:txBody>
        </p:sp>
        <p:sp>
          <p:nvSpPr>
            <p:cNvPr id="97" name="TextBox 96">
              <a:extLst>
                <a:ext uri="{FF2B5EF4-FFF2-40B4-BE49-F238E27FC236}">
                  <a16:creationId xmlns:a16="http://schemas.microsoft.com/office/drawing/2014/main" id="{8825E7D3-AA2E-F5D6-C032-45F821106DE6}"/>
                </a:ext>
              </a:extLst>
            </p:cNvPr>
            <p:cNvSpPr txBox="1"/>
            <p:nvPr/>
          </p:nvSpPr>
          <p:spPr>
            <a:xfrm>
              <a:off x="1155830" y="32308266"/>
              <a:ext cx="9229852" cy="687558"/>
            </a:xfrm>
            <a:prstGeom prst="rect">
              <a:avLst/>
            </a:prstGeom>
            <a:noFill/>
          </p:spPr>
          <p:txBody>
            <a:bodyPr wrap="square" rtlCol="0">
              <a:spAutoFit/>
            </a:bodyPr>
            <a:lstStyle/>
            <a:p>
              <a:pPr algn="ctr"/>
              <a:r>
                <a:rPr lang="en-US" sz="2800" dirty="0">
                  <a:latin typeface="Calibri" panose="020F0502020204030204" pitchFamily="34" charset="0"/>
                  <a:cs typeface="Calibri" panose="020F0502020204030204" pitchFamily="34" charset="0"/>
                </a:rPr>
                <a:t>Latitude [</a:t>
              </a:r>
              <a:r>
                <a:rPr lang="en-US" sz="2800" baseline="30000" dirty="0">
                  <a:latin typeface="Calibri" panose="020F0502020204030204" pitchFamily="34" charset="0"/>
                  <a:cs typeface="Calibri" panose="020F0502020204030204" pitchFamily="34" charset="0"/>
                </a:rPr>
                <a:t>o</a:t>
              </a:r>
              <a:r>
                <a:rPr lang="en-US" sz="2800" dirty="0">
                  <a:latin typeface="Calibri" panose="020F0502020204030204" pitchFamily="34" charset="0"/>
                  <a:cs typeface="Calibri" panose="020F0502020204030204" pitchFamily="34" charset="0"/>
                </a:rPr>
                <a:t>]</a:t>
              </a:r>
            </a:p>
          </p:txBody>
        </p:sp>
        <p:sp>
          <p:nvSpPr>
            <p:cNvPr id="73" name="TextBox 72">
              <a:extLst>
                <a:ext uri="{FF2B5EF4-FFF2-40B4-BE49-F238E27FC236}">
                  <a16:creationId xmlns:a16="http://schemas.microsoft.com/office/drawing/2014/main" id="{CDEAC23B-8D7A-FE40-9502-C07CFCBC6AF1}"/>
                </a:ext>
              </a:extLst>
            </p:cNvPr>
            <p:cNvSpPr txBox="1"/>
            <p:nvPr/>
          </p:nvSpPr>
          <p:spPr>
            <a:xfrm>
              <a:off x="1098424" y="28812215"/>
              <a:ext cx="420624" cy="687558"/>
            </a:xfrm>
            <a:prstGeom prst="rect">
              <a:avLst/>
            </a:prstGeom>
            <a:noFill/>
          </p:spPr>
          <p:txBody>
            <a:bodyPr wrap="square" rtlCol="0">
              <a:spAutoFit/>
            </a:bodyPr>
            <a:lstStyle/>
            <a:p>
              <a:r>
                <a:rPr lang="en-US" sz="2800" dirty="0"/>
                <a:t>0</a:t>
              </a:r>
            </a:p>
          </p:txBody>
        </p:sp>
      </p:grpSp>
      <p:cxnSp>
        <p:nvCxnSpPr>
          <p:cNvPr id="98" name="Google Shape;114;p1">
            <a:extLst>
              <a:ext uri="{FF2B5EF4-FFF2-40B4-BE49-F238E27FC236}">
                <a16:creationId xmlns:a16="http://schemas.microsoft.com/office/drawing/2014/main" id="{8B9219F3-10C5-40BC-E083-F0ED11E0ECBD}"/>
              </a:ext>
            </a:extLst>
          </p:cNvPr>
          <p:cNvCxnSpPr>
            <a:cxnSpLocks/>
            <a:stCxn id="33" idx="3"/>
            <a:endCxn id="67" idx="3"/>
          </p:cNvCxnSpPr>
          <p:nvPr/>
        </p:nvCxnSpPr>
        <p:spPr>
          <a:xfrm flipH="1">
            <a:off x="9433111" y="22046744"/>
            <a:ext cx="881789" cy="3072939"/>
          </a:xfrm>
          <a:prstGeom prst="bentConnector3">
            <a:avLst>
              <a:gd name="adj1" fmla="val -25925"/>
            </a:avLst>
          </a:prstGeom>
          <a:noFill/>
          <a:ln w="63500" cap="flat" cmpd="sng">
            <a:solidFill>
              <a:schemeClr val="dk1"/>
            </a:solidFill>
            <a:prstDash val="solid"/>
            <a:miter lim="800000"/>
            <a:headEnd type="none" w="sm" len="sm"/>
            <a:tailEnd type="triangle" w="med" len="med"/>
          </a:ln>
        </p:spPr>
      </p:cxnSp>
      <mc:AlternateContent xmlns:mc="http://schemas.openxmlformats.org/markup-compatibility/2006" xmlns:a14="http://schemas.microsoft.com/office/drawing/2010/main">
        <mc:Choice Requires="a14">
          <p:sp>
            <p:nvSpPr>
              <p:cNvPr id="104" name="Google Shape;112;p1">
                <a:extLst>
                  <a:ext uri="{FF2B5EF4-FFF2-40B4-BE49-F238E27FC236}">
                    <a16:creationId xmlns:a16="http://schemas.microsoft.com/office/drawing/2014/main" id="{76743023-1AEB-0D03-EE0C-CE1497C4FD4B}"/>
                  </a:ext>
                </a:extLst>
              </p:cNvPr>
              <p:cNvSpPr/>
              <p:nvPr/>
            </p:nvSpPr>
            <p:spPr>
              <a:xfrm>
                <a:off x="198785" y="28251541"/>
                <a:ext cx="10447213" cy="809833"/>
              </a:xfrm>
              <a:prstGeom prst="roundRect">
                <a:avLst>
                  <a:gd name="adj" fmla="val 16667"/>
                </a:avLst>
              </a:prstGeom>
              <a:solidFill>
                <a:srgbClr val="D0CECE"/>
              </a:solidFill>
              <a:ln w="12700" cap="flat" cmpd="sng">
                <a:solidFill>
                  <a:schemeClr val="dk1"/>
                </a:solidFill>
                <a:prstDash val="solid"/>
                <a:miter lim="800000"/>
                <a:headEnd type="none" w="sm" len="sm"/>
                <a:tailEnd type="none" w="sm" len="sm"/>
              </a:ln>
            </p:spPr>
            <p:txBody>
              <a:bodyPr spcFirstLastPara="1" wrap="square" lIns="106663" tIns="53317" rIns="106663" bIns="53317" anchor="t" anchorCtr="0">
                <a:noAutofit/>
              </a:bodyPr>
              <a:lstStyle/>
              <a:p>
                <a:pPr algn="ctr"/>
                <a:r>
                  <a:rPr lang="en-US" sz="2800" dirty="0">
                    <a:solidFill>
                      <a:schemeClr val="dk1"/>
                    </a:solidFill>
                    <a:latin typeface="Calibri" panose="020F0502020204030204" pitchFamily="34" charset="0"/>
                    <a:ea typeface="Garamond"/>
                    <a:cs typeface="Calibri" panose="020F0502020204030204" pitchFamily="34" charset="0"/>
                    <a:sym typeface="Garamond"/>
                  </a:rPr>
                  <a:t>Warm Rain Efficiency (WRR) = </a:t>
                </a:r>
                <a14:m>
                  <m:oMath xmlns:m="http://schemas.openxmlformats.org/officeDocument/2006/math">
                    <m:f>
                      <m:fPr>
                        <m:ctrlPr>
                          <a:rPr lang="en-US" sz="2800" i="1" smtClean="0">
                            <a:solidFill>
                              <a:schemeClr val="dk1"/>
                            </a:solidFill>
                            <a:latin typeface="Cambria Math" panose="02040503050406030204" pitchFamily="18" charset="0"/>
                            <a:cs typeface="Calibri" panose="020F0502020204030204" pitchFamily="34" charset="0"/>
                            <a:sym typeface="Garamond"/>
                          </a:rPr>
                        </m:ctrlPr>
                      </m:fPr>
                      <m:num>
                        <m:sSub>
                          <m:sSubPr>
                            <m:ctrlPr>
                              <a:rPr lang="en-US" sz="2800" b="0" i="1" smtClean="0">
                                <a:solidFill>
                                  <a:schemeClr val="dk1"/>
                                </a:solidFill>
                                <a:latin typeface="Cambria Math" panose="02040503050406030204" pitchFamily="18" charset="0"/>
                                <a:cs typeface="Calibri" panose="020F0502020204030204" pitchFamily="34" charset="0"/>
                                <a:sym typeface="Garamond"/>
                              </a:rPr>
                            </m:ctrlPr>
                          </m:sSubPr>
                          <m:e>
                            <m:r>
                              <a:rPr lang="en-US" sz="2800" b="0" i="1" smtClean="0">
                                <a:solidFill>
                                  <a:schemeClr val="dk1"/>
                                </a:solidFill>
                                <a:latin typeface="Cambria Math" panose="02040503050406030204" pitchFamily="18" charset="0"/>
                                <a:cs typeface="Calibri" panose="020F0502020204030204" pitchFamily="34" charset="0"/>
                                <a:sym typeface="Garamond"/>
                              </a:rPr>
                              <m:t>𝑊</m:t>
                            </m:r>
                          </m:e>
                          <m:sub>
                            <m:r>
                              <a:rPr lang="en-US" sz="2800" b="0" i="1" smtClean="0">
                                <a:solidFill>
                                  <a:schemeClr val="dk1"/>
                                </a:solidFill>
                                <a:latin typeface="Cambria Math" panose="02040503050406030204" pitchFamily="18" charset="0"/>
                                <a:cs typeface="Calibri" panose="020F0502020204030204" pitchFamily="34" charset="0"/>
                                <a:sym typeface="Garamond"/>
                              </a:rPr>
                              <m:t>𝑃</m:t>
                            </m:r>
                          </m:sub>
                        </m:sSub>
                      </m:num>
                      <m:den>
                        <m:sSub>
                          <m:sSubPr>
                            <m:ctrlPr>
                              <a:rPr lang="en-US" sz="2800" i="1" smtClean="0">
                                <a:solidFill>
                                  <a:schemeClr val="dk1"/>
                                </a:solidFill>
                                <a:latin typeface="Cambria Math" panose="02040503050406030204" pitchFamily="18" charset="0"/>
                                <a:cs typeface="Calibri" panose="020F0502020204030204" pitchFamily="34" charset="0"/>
                                <a:sym typeface="Garamond"/>
                              </a:rPr>
                            </m:ctrlPr>
                          </m:sSubPr>
                          <m:e>
                            <m:r>
                              <a:rPr lang="en-US" sz="2800" b="0" i="1" smtClean="0">
                                <a:solidFill>
                                  <a:schemeClr val="dk1"/>
                                </a:solidFill>
                                <a:latin typeface="Cambria Math" panose="02040503050406030204" pitchFamily="18" charset="0"/>
                                <a:cs typeface="Calibri" panose="020F0502020204030204" pitchFamily="34" charset="0"/>
                                <a:sym typeface="Garamond"/>
                              </a:rPr>
                              <m:t>𝑊</m:t>
                            </m:r>
                          </m:e>
                          <m:sub>
                            <m:r>
                              <a:rPr lang="en-US" sz="2800" b="0" i="1" smtClean="0">
                                <a:solidFill>
                                  <a:schemeClr val="dk1"/>
                                </a:solidFill>
                                <a:latin typeface="Cambria Math" panose="02040503050406030204" pitchFamily="18" charset="0"/>
                                <a:cs typeface="Calibri" panose="020F0502020204030204" pitchFamily="34" charset="0"/>
                                <a:sym typeface="Garamond"/>
                              </a:rPr>
                              <m:t>𝐶</m:t>
                            </m:r>
                          </m:sub>
                        </m:sSub>
                      </m:den>
                    </m:f>
                  </m:oMath>
                </a14:m>
                <a:endParaRPr sz="2800" dirty="0">
                  <a:latin typeface="Calibri" panose="020F0502020204030204" pitchFamily="34" charset="0"/>
                  <a:cs typeface="Calibri" panose="020F0502020204030204" pitchFamily="34" charset="0"/>
                </a:endParaRPr>
              </a:p>
            </p:txBody>
          </p:sp>
        </mc:Choice>
        <mc:Fallback xmlns="">
          <p:sp>
            <p:nvSpPr>
              <p:cNvPr id="104" name="Google Shape;112;p1">
                <a:extLst>
                  <a:ext uri="{FF2B5EF4-FFF2-40B4-BE49-F238E27FC236}">
                    <a16:creationId xmlns:a16="http://schemas.microsoft.com/office/drawing/2014/main" id="{76743023-1AEB-0D03-EE0C-CE1497C4FD4B}"/>
                  </a:ext>
                </a:extLst>
              </p:cNvPr>
              <p:cNvSpPr>
                <a:spLocks noRot="1" noChangeAspect="1" noMove="1" noResize="1" noEditPoints="1" noAdjustHandles="1" noChangeArrowheads="1" noChangeShapeType="1" noTextEdit="1"/>
              </p:cNvSpPr>
              <p:nvPr/>
            </p:nvSpPr>
            <p:spPr>
              <a:xfrm>
                <a:off x="198785" y="28251541"/>
                <a:ext cx="10447213" cy="809833"/>
              </a:xfrm>
              <a:prstGeom prst="roundRect">
                <a:avLst>
                  <a:gd name="adj" fmla="val 16667"/>
                </a:avLst>
              </a:prstGeom>
              <a:blipFill>
                <a:blip r:embed="rId4"/>
                <a:stretch>
                  <a:fillRect b="-1515"/>
                </a:stretch>
              </a:blipFill>
              <a:ln w="12700" cap="flat" cmpd="sng">
                <a:solidFill>
                  <a:schemeClr val="dk1"/>
                </a:solidFill>
                <a:prstDash val="solid"/>
                <a:miter lim="800000"/>
                <a:headEnd type="none" w="sm" len="sm"/>
                <a:tailEnd type="none" w="sm" len="sm"/>
              </a:ln>
            </p:spPr>
            <p:txBody>
              <a:bodyPr/>
              <a:lstStyle/>
              <a:p>
                <a:r>
                  <a:rPr lang="en-US">
                    <a:noFill/>
                  </a:rPr>
                  <a:t> </a:t>
                </a:r>
              </a:p>
            </p:txBody>
          </p:sp>
        </mc:Fallback>
      </mc:AlternateContent>
      <p:cxnSp>
        <p:nvCxnSpPr>
          <p:cNvPr id="105" name="Google Shape;115;p1">
            <a:extLst>
              <a:ext uri="{FF2B5EF4-FFF2-40B4-BE49-F238E27FC236}">
                <a16:creationId xmlns:a16="http://schemas.microsoft.com/office/drawing/2014/main" id="{80B716FE-7BFF-C8DA-CFBC-813889E25F12}"/>
              </a:ext>
            </a:extLst>
          </p:cNvPr>
          <p:cNvCxnSpPr>
            <a:cxnSpLocks/>
          </p:cNvCxnSpPr>
          <p:nvPr/>
        </p:nvCxnSpPr>
        <p:spPr>
          <a:xfrm>
            <a:off x="5679271" y="27736506"/>
            <a:ext cx="0" cy="540419"/>
          </a:xfrm>
          <a:prstGeom prst="straightConnector1">
            <a:avLst/>
          </a:prstGeom>
          <a:noFill/>
          <a:ln w="63500" cap="flat" cmpd="sng">
            <a:solidFill>
              <a:schemeClr val="dk1"/>
            </a:solidFill>
            <a:prstDash val="solid"/>
            <a:miter lim="800000"/>
            <a:headEnd type="none" w="sm" len="sm"/>
            <a:tailEnd type="triangle" w="med" len="med"/>
          </a:ln>
        </p:spPr>
      </p:cxnSp>
      <p:pic>
        <p:nvPicPr>
          <p:cNvPr id="183" name="Picture 182">
            <a:extLst>
              <a:ext uri="{FF2B5EF4-FFF2-40B4-BE49-F238E27FC236}">
                <a16:creationId xmlns:a16="http://schemas.microsoft.com/office/drawing/2014/main" id="{6CA8A0FD-8FB7-C6D9-759E-362FB5740D19}"/>
              </a:ext>
            </a:extLst>
          </p:cNvPr>
          <p:cNvPicPr>
            <a:picLocks noChangeAspect="1"/>
          </p:cNvPicPr>
          <p:nvPr/>
        </p:nvPicPr>
        <p:blipFill>
          <a:blip r:embed="rId5"/>
          <a:stretch>
            <a:fillRect/>
          </a:stretch>
        </p:blipFill>
        <p:spPr>
          <a:xfrm>
            <a:off x="10968488" y="11374509"/>
            <a:ext cx="10846985" cy="4251868"/>
          </a:xfrm>
          <a:prstGeom prst="rect">
            <a:avLst/>
          </a:prstGeom>
        </p:spPr>
      </p:pic>
      <p:sp>
        <p:nvSpPr>
          <p:cNvPr id="184" name="TextBox 183">
            <a:extLst>
              <a:ext uri="{FF2B5EF4-FFF2-40B4-BE49-F238E27FC236}">
                <a16:creationId xmlns:a16="http://schemas.microsoft.com/office/drawing/2014/main" id="{C2CB4CA4-B6FD-61F7-3974-AC2B5E38CB6E}"/>
              </a:ext>
            </a:extLst>
          </p:cNvPr>
          <p:cNvSpPr txBox="1"/>
          <p:nvPr/>
        </p:nvSpPr>
        <p:spPr>
          <a:xfrm>
            <a:off x="10844784" y="10381282"/>
            <a:ext cx="11100785" cy="861774"/>
          </a:xfrm>
          <a:prstGeom prst="rect">
            <a:avLst/>
          </a:prstGeom>
          <a:noFill/>
        </p:spPr>
        <p:txBody>
          <a:bodyPr wrap="square" rtlCol="0">
            <a:spAutoFit/>
          </a:bodyPr>
          <a:lstStyle/>
          <a:p>
            <a:pPr algn="ctr"/>
            <a:r>
              <a:rPr lang="en-US" sz="5000" b="1" u="sng" dirty="0">
                <a:latin typeface="+mj-lt"/>
              </a:rPr>
              <a:t>3. Results</a:t>
            </a:r>
          </a:p>
        </p:txBody>
      </p:sp>
      <p:grpSp>
        <p:nvGrpSpPr>
          <p:cNvPr id="188" name="Group 187">
            <a:extLst>
              <a:ext uri="{FF2B5EF4-FFF2-40B4-BE49-F238E27FC236}">
                <a16:creationId xmlns:a16="http://schemas.microsoft.com/office/drawing/2014/main" id="{AF12A937-5935-77D9-2C87-7B90EC605EB6}"/>
              </a:ext>
            </a:extLst>
          </p:cNvPr>
          <p:cNvGrpSpPr/>
          <p:nvPr/>
        </p:nvGrpSpPr>
        <p:grpSpPr>
          <a:xfrm>
            <a:off x="11100807" y="15716820"/>
            <a:ext cx="10588754" cy="954107"/>
            <a:chOff x="39000162" y="16205256"/>
            <a:chExt cx="12136656" cy="954107"/>
          </a:xfrm>
        </p:grpSpPr>
        <p:sp>
          <p:nvSpPr>
            <p:cNvPr id="186" name="Rounded Rectangle 185">
              <a:extLst>
                <a:ext uri="{FF2B5EF4-FFF2-40B4-BE49-F238E27FC236}">
                  <a16:creationId xmlns:a16="http://schemas.microsoft.com/office/drawing/2014/main" id="{EA9AD7A4-54A6-DCFA-BC08-076158542F7F}"/>
                </a:ext>
              </a:extLst>
            </p:cNvPr>
            <p:cNvSpPr/>
            <p:nvPr/>
          </p:nvSpPr>
          <p:spPr>
            <a:xfrm>
              <a:off x="39000162" y="16205256"/>
              <a:ext cx="12134088" cy="954107"/>
            </a:xfrm>
            <a:prstGeom prst="roundRect">
              <a:avLst/>
            </a:prstGeom>
            <a:solidFill>
              <a:srgbClr val="D0CEC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extBox 186">
              <a:extLst>
                <a:ext uri="{FF2B5EF4-FFF2-40B4-BE49-F238E27FC236}">
                  <a16:creationId xmlns:a16="http://schemas.microsoft.com/office/drawing/2014/main" id="{5776A69C-B667-E125-4F32-C4623D20D71F}"/>
                </a:ext>
              </a:extLst>
            </p:cNvPr>
            <p:cNvSpPr txBox="1"/>
            <p:nvPr/>
          </p:nvSpPr>
          <p:spPr>
            <a:xfrm>
              <a:off x="39000163" y="16205256"/>
              <a:ext cx="12136655" cy="954107"/>
            </a:xfrm>
            <a:prstGeom prst="rect">
              <a:avLst/>
            </a:prstGeom>
            <a:noFill/>
          </p:spPr>
          <p:txBody>
            <a:bodyPr wrap="square" rtlCol="0">
              <a:spAutoFit/>
            </a:bodyPr>
            <a:lstStyle/>
            <a:p>
              <a:pPr algn="ctr"/>
              <a:r>
                <a:rPr lang="en-US" sz="2800" dirty="0"/>
                <a:t>WRR increases with both </a:t>
              </a:r>
              <a:r>
                <a:rPr lang="en-US" sz="2800" i="1" dirty="0"/>
                <a:t>cloud size </a:t>
              </a:r>
              <a:r>
                <a:rPr lang="en-US" sz="2800" dirty="0"/>
                <a:t>(</a:t>
              </a:r>
              <a:r>
                <a:rPr lang="en-US" sz="2800" dirty="0">
                  <a:latin typeface="Calibri" panose="020F0502020204030204" pitchFamily="34" charset="0"/>
                  <a:cs typeface="Calibri" panose="020F0502020204030204" pitchFamily="34" charset="0"/>
                </a:rPr>
                <a:t>depth</a:t>
              </a:r>
              <a:r>
                <a:rPr lang="en-US" sz="2800" dirty="0"/>
                <a:t> and extent) and </a:t>
              </a:r>
              <a:r>
                <a:rPr lang="en-US" sz="2800" i="1" dirty="0"/>
                <a:t>environmental moisture</a:t>
              </a:r>
              <a:r>
                <a:rPr lang="en-US" sz="2800" dirty="0"/>
                <a:t>, </a:t>
              </a:r>
              <a:r>
                <a:rPr lang="en-US" sz="2800" b="1" i="1" dirty="0">
                  <a:solidFill>
                    <a:srgbClr val="FF0000"/>
                  </a:solidFill>
                </a:rPr>
                <a:t>but changes are dominated by cloud size.</a:t>
              </a:r>
            </a:p>
          </p:txBody>
        </p:sp>
      </p:grpSp>
      <p:grpSp>
        <p:nvGrpSpPr>
          <p:cNvPr id="192" name="Group 191">
            <a:extLst>
              <a:ext uri="{FF2B5EF4-FFF2-40B4-BE49-F238E27FC236}">
                <a16:creationId xmlns:a16="http://schemas.microsoft.com/office/drawing/2014/main" id="{499877B1-03D9-060F-A59C-36F97BB77D47}"/>
              </a:ext>
            </a:extLst>
          </p:cNvPr>
          <p:cNvGrpSpPr>
            <a:grpSpLocks noChangeAspect="1"/>
          </p:cNvGrpSpPr>
          <p:nvPr/>
        </p:nvGrpSpPr>
        <p:grpSpPr>
          <a:xfrm>
            <a:off x="11009699" y="20926389"/>
            <a:ext cx="10547387" cy="3612375"/>
            <a:chOff x="11227359" y="18584489"/>
            <a:chExt cx="11101402" cy="3785652"/>
          </a:xfrm>
        </p:grpSpPr>
        <p:pic>
          <p:nvPicPr>
            <p:cNvPr id="190" name="Picture 189">
              <a:extLst>
                <a:ext uri="{FF2B5EF4-FFF2-40B4-BE49-F238E27FC236}">
                  <a16:creationId xmlns:a16="http://schemas.microsoft.com/office/drawing/2014/main" id="{95F618DF-E441-85E0-88EC-2EC552FBB9DE}"/>
                </a:ext>
              </a:extLst>
            </p:cNvPr>
            <p:cNvPicPr>
              <a:picLocks noChangeAspect="1"/>
            </p:cNvPicPr>
            <p:nvPr/>
          </p:nvPicPr>
          <p:blipFill rotWithShape="1">
            <a:blip r:embed="rId6"/>
            <a:srcRect b="53109"/>
            <a:stretch/>
          </p:blipFill>
          <p:spPr>
            <a:xfrm>
              <a:off x="11227359" y="18584489"/>
              <a:ext cx="7772400" cy="3785652"/>
            </a:xfrm>
            <a:prstGeom prst="rect">
              <a:avLst/>
            </a:prstGeom>
          </p:spPr>
        </p:pic>
        <p:pic>
          <p:nvPicPr>
            <p:cNvPr id="191" name="Picture 190">
              <a:extLst>
                <a:ext uri="{FF2B5EF4-FFF2-40B4-BE49-F238E27FC236}">
                  <a16:creationId xmlns:a16="http://schemas.microsoft.com/office/drawing/2014/main" id="{3682D04D-F255-4C79-A122-8C5EEA27B60E}"/>
                </a:ext>
              </a:extLst>
            </p:cNvPr>
            <p:cNvPicPr>
              <a:picLocks noChangeAspect="1"/>
            </p:cNvPicPr>
            <p:nvPr/>
          </p:nvPicPr>
          <p:blipFill rotWithShape="1">
            <a:blip r:embed="rId6"/>
            <a:srcRect t="45327" r="48484"/>
            <a:stretch/>
          </p:blipFill>
          <p:spPr>
            <a:xfrm>
              <a:off x="18980628" y="18584490"/>
              <a:ext cx="3348133" cy="3690870"/>
            </a:xfrm>
            <a:prstGeom prst="rect">
              <a:avLst/>
            </a:prstGeom>
          </p:spPr>
        </p:pic>
      </p:grpSp>
      <p:sp>
        <p:nvSpPr>
          <p:cNvPr id="193" name="TextBox 192">
            <a:extLst>
              <a:ext uri="{FF2B5EF4-FFF2-40B4-BE49-F238E27FC236}">
                <a16:creationId xmlns:a16="http://schemas.microsoft.com/office/drawing/2014/main" id="{86603F9A-2A59-FCF9-5476-A522B7156BCF}"/>
              </a:ext>
            </a:extLst>
          </p:cNvPr>
          <p:cNvSpPr txBox="1"/>
          <p:nvPr/>
        </p:nvSpPr>
        <p:spPr>
          <a:xfrm>
            <a:off x="10845110" y="17011109"/>
            <a:ext cx="11100816" cy="707886"/>
          </a:xfrm>
          <a:prstGeom prst="rect">
            <a:avLst/>
          </a:prstGeom>
          <a:noFill/>
        </p:spPr>
        <p:txBody>
          <a:bodyPr wrap="square" rtlCol="0">
            <a:spAutoFit/>
          </a:bodyPr>
          <a:lstStyle/>
          <a:p>
            <a:pPr algn="ctr"/>
            <a:r>
              <a:rPr lang="en-US" sz="4000" b="1" i="1" u="sng" dirty="0">
                <a:latin typeface="+mj-lt"/>
              </a:rPr>
              <a:t>Entrainment Influences?</a:t>
            </a:r>
          </a:p>
        </p:txBody>
      </p:sp>
      <p:sp>
        <p:nvSpPr>
          <p:cNvPr id="194" name="TextBox 193">
            <a:extLst>
              <a:ext uri="{FF2B5EF4-FFF2-40B4-BE49-F238E27FC236}">
                <a16:creationId xmlns:a16="http://schemas.microsoft.com/office/drawing/2014/main" id="{40FFA5DA-6CEF-5454-FA4D-581A32F56924}"/>
              </a:ext>
            </a:extLst>
          </p:cNvPr>
          <p:cNvSpPr txBox="1"/>
          <p:nvPr/>
        </p:nvSpPr>
        <p:spPr>
          <a:xfrm>
            <a:off x="10804183" y="17535878"/>
            <a:ext cx="11176245" cy="1815882"/>
          </a:xfrm>
          <a:prstGeom prst="rect">
            <a:avLst/>
          </a:prstGeom>
          <a:noFill/>
        </p:spPr>
        <p:txBody>
          <a:bodyPr wrap="square" rtlCol="0">
            <a:spAutoFit/>
          </a:bodyPr>
          <a:lstStyle/>
          <a:p>
            <a:pPr marL="342900" indent="-342900">
              <a:buFont typeface="+mj-lt"/>
              <a:buAutoNum type="arabicPeriod"/>
            </a:pPr>
            <a:r>
              <a:rPr lang="en-US" sz="2800" dirty="0"/>
              <a:t>Droplet size should decrease from base to top in raining clouds</a:t>
            </a:r>
          </a:p>
          <a:p>
            <a:pPr marL="342900" indent="-342900">
              <a:buFont typeface="+mj-lt"/>
              <a:buAutoNum type="arabicPeriod"/>
            </a:pPr>
            <a:r>
              <a:rPr lang="en-US" sz="2800" dirty="0"/>
              <a:t>Radar reflectivity is a function of drop size to the 6</a:t>
            </a:r>
            <a:r>
              <a:rPr lang="en-US" sz="2800" baseline="30000" dirty="0"/>
              <a:t>th</a:t>
            </a:r>
            <a:r>
              <a:rPr lang="en-US" sz="2800" dirty="0"/>
              <a:t> Power</a:t>
            </a:r>
          </a:p>
          <a:p>
            <a:pPr marL="342900" indent="-342900">
              <a:buFont typeface="+mj-lt"/>
              <a:buAutoNum type="arabicPeriod"/>
            </a:pPr>
            <a:r>
              <a:rPr lang="en-US" sz="2800" dirty="0"/>
              <a:t>The vertical gradient in reflectivity (VGZ) shifts from positive to negative during the non-raining to raining transition</a:t>
            </a:r>
          </a:p>
        </p:txBody>
      </p:sp>
      <p:sp>
        <p:nvSpPr>
          <p:cNvPr id="195" name="TextBox 194">
            <a:extLst>
              <a:ext uri="{FF2B5EF4-FFF2-40B4-BE49-F238E27FC236}">
                <a16:creationId xmlns:a16="http://schemas.microsoft.com/office/drawing/2014/main" id="{C75F4A55-49DF-FC47-C31C-7B11474A1A4B}"/>
              </a:ext>
            </a:extLst>
          </p:cNvPr>
          <p:cNvSpPr txBox="1"/>
          <p:nvPr/>
        </p:nvSpPr>
        <p:spPr>
          <a:xfrm>
            <a:off x="10945497" y="19351760"/>
            <a:ext cx="11000429" cy="1384995"/>
          </a:xfrm>
          <a:prstGeom prst="rect">
            <a:avLst/>
          </a:prstGeom>
          <a:noFill/>
        </p:spPr>
        <p:txBody>
          <a:bodyPr wrap="square" rtlCol="0">
            <a:spAutoFit/>
          </a:bodyPr>
          <a:lstStyle/>
          <a:p>
            <a:r>
              <a:rPr lang="en-US" sz="2800" b="1" dirty="0"/>
              <a:t>Expectation:</a:t>
            </a:r>
            <a:r>
              <a:rPr lang="en-US" sz="2800" dirty="0"/>
              <a:t> VGZ will shift from negative to positive from cloud base if cloud cores become more protected from entrainment, and the magnitude will depend on cloud size</a:t>
            </a:r>
          </a:p>
        </p:txBody>
      </p:sp>
      <p:grpSp>
        <p:nvGrpSpPr>
          <p:cNvPr id="196" name="Group 195">
            <a:extLst>
              <a:ext uri="{FF2B5EF4-FFF2-40B4-BE49-F238E27FC236}">
                <a16:creationId xmlns:a16="http://schemas.microsoft.com/office/drawing/2014/main" id="{4E32EF99-B19C-6723-C57F-85BC8CE9B0DE}"/>
              </a:ext>
            </a:extLst>
          </p:cNvPr>
          <p:cNvGrpSpPr/>
          <p:nvPr/>
        </p:nvGrpSpPr>
        <p:grpSpPr>
          <a:xfrm>
            <a:off x="11086804" y="24803259"/>
            <a:ext cx="10588754" cy="954107"/>
            <a:chOff x="39000162" y="16205256"/>
            <a:chExt cx="12136656" cy="954107"/>
          </a:xfrm>
        </p:grpSpPr>
        <p:sp>
          <p:nvSpPr>
            <p:cNvPr id="197" name="Rounded Rectangle 196">
              <a:extLst>
                <a:ext uri="{FF2B5EF4-FFF2-40B4-BE49-F238E27FC236}">
                  <a16:creationId xmlns:a16="http://schemas.microsoft.com/office/drawing/2014/main" id="{CE13624F-E55D-C46D-9F30-AF41D21161D4}"/>
                </a:ext>
              </a:extLst>
            </p:cNvPr>
            <p:cNvSpPr/>
            <p:nvPr/>
          </p:nvSpPr>
          <p:spPr>
            <a:xfrm>
              <a:off x="39000162" y="16205256"/>
              <a:ext cx="12134088" cy="954107"/>
            </a:xfrm>
            <a:prstGeom prst="roundRect">
              <a:avLst/>
            </a:prstGeom>
            <a:solidFill>
              <a:srgbClr val="D0CEC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TextBox 197">
              <a:extLst>
                <a:ext uri="{FF2B5EF4-FFF2-40B4-BE49-F238E27FC236}">
                  <a16:creationId xmlns:a16="http://schemas.microsoft.com/office/drawing/2014/main" id="{7CC11BF3-A78B-4033-B05F-E54EFC29DA50}"/>
                </a:ext>
              </a:extLst>
            </p:cNvPr>
            <p:cNvSpPr txBox="1"/>
            <p:nvPr/>
          </p:nvSpPr>
          <p:spPr>
            <a:xfrm>
              <a:off x="39000163" y="16205256"/>
              <a:ext cx="12136655" cy="954107"/>
            </a:xfrm>
            <a:prstGeom prst="rect">
              <a:avLst/>
            </a:prstGeom>
            <a:noFill/>
          </p:spPr>
          <p:txBody>
            <a:bodyPr wrap="square" rtlCol="0">
              <a:spAutoFit/>
            </a:bodyPr>
            <a:lstStyle/>
            <a:p>
              <a:pPr algn="ctr"/>
              <a:r>
                <a:rPr lang="en-US" sz="2800" dirty="0"/>
                <a:t>VGZ </a:t>
              </a:r>
              <a:r>
                <a:rPr lang="en-US" sz="2800" b="1" i="1" dirty="0">
                  <a:solidFill>
                    <a:srgbClr val="FF0000"/>
                  </a:solidFill>
                </a:rPr>
                <a:t>increases from cloud core to edge</a:t>
              </a:r>
              <a:r>
                <a:rPr lang="en-US" sz="2800" dirty="0"/>
                <a:t>, and has a </a:t>
              </a:r>
              <a:r>
                <a:rPr lang="en-US" sz="2800" b="1" i="1" dirty="0">
                  <a:solidFill>
                    <a:srgbClr val="FF0000"/>
                  </a:solidFill>
                </a:rPr>
                <a:t>larger negative magnitude at cloud center when clouds are larger</a:t>
              </a:r>
            </a:p>
          </p:txBody>
        </p:sp>
      </p:grpSp>
      <p:sp>
        <p:nvSpPr>
          <p:cNvPr id="199" name="TextBox 198">
            <a:extLst>
              <a:ext uri="{FF2B5EF4-FFF2-40B4-BE49-F238E27FC236}">
                <a16:creationId xmlns:a16="http://schemas.microsoft.com/office/drawing/2014/main" id="{FC6A01EF-5D2F-4EE8-6AF7-475BBCF066F7}"/>
              </a:ext>
            </a:extLst>
          </p:cNvPr>
          <p:cNvSpPr txBox="1"/>
          <p:nvPr/>
        </p:nvSpPr>
        <p:spPr>
          <a:xfrm>
            <a:off x="10803857" y="25822756"/>
            <a:ext cx="11176246" cy="861774"/>
          </a:xfrm>
          <a:prstGeom prst="rect">
            <a:avLst/>
          </a:prstGeom>
          <a:noFill/>
        </p:spPr>
        <p:txBody>
          <a:bodyPr wrap="square" rtlCol="0">
            <a:spAutoFit/>
          </a:bodyPr>
          <a:lstStyle/>
          <a:p>
            <a:pPr algn="ctr"/>
            <a:r>
              <a:rPr lang="en-US" sz="5000" b="1" u="sng" dirty="0">
                <a:latin typeface="+mj-lt"/>
              </a:rPr>
              <a:t>4. Main Takeaway</a:t>
            </a:r>
          </a:p>
        </p:txBody>
      </p:sp>
      <p:sp>
        <p:nvSpPr>
          <p:cNvPr id="201" name="TextBox 200">
            <a:extLst>
              <a:ext uri="{FF2B5EF4-FFF2-40B4-BE49-F238E27FC236}">
                <a16:creationId xmlns:a16="http://schemas.microsoft.com/office/drawing/2014/main" id="{07259284-43CC-23C0-C3E2-272C38151BFF}"/>
              </a:ext>
            </a:extLst>
          </p:cNvPr>
          <p:cNvSpPr txBox="1"/>
          <p:nvPr/>
        </p:nvSpPr>
        <p:spPr>
          <a:xfrm>
            <a:off x="11118071" y="26626433"/>
            <a:ext cx="10569232" cy="2062103"/>
          </a:xfrm>
          <a:prstGeom prst="rect">
            <a:avLst/>
          </a:prstGeom>
          <a:noFill/>
          <a:ln w="63500">
            <a:noFill/>
          </a:ln>
        </p:spPr>
        <p:txBody>
          <a:bodyPr wrap="square">
            <a:spAutoFit/>
          </a:bodyPr>
          <a:lstStyle/>
          <a:p>
            <a:pPr algn="ctr"/>
            <a:r>
              <a:rPr lang="en-US" sz="3200" b="1" dirty="0">
                <a:solidFill>
                  <a:srgbClr val="FF0000"/>
                </a:solidFill>
                <a:latin typeface="Calibri" panose="020F0502020204030204" pitchFamily="34" charset="0"/>
                <a:cs typeface="Calibri" panose="020F0502020204030204" pitchFamily="34" charset="0"/>
              </a:rPr>
              <a:t>Increases in WRR and changes in VGZ with cloud size (i.e. extent and top height) suggest larger shallow cumulus have more protected cores resulting in larger droplets that are more efficient at scavenging cloud water.</a:t>
            </a:r>
          </a:p>
        </p:txBody>
      </p:sp>
      <p:sp>
        <p:nvSpPr>
          <p:cNvPr id="202" name="TextBox 201">
            <a:extLst>
              <a:ext uri="{FF2B5EF4-FFF2-40B4-BE49-F238E27FC236}">
                <a16:creationId xmlns:a16="http://schemas.microsoft.com/office/drawing/2014/main" id="{6957239C-7BDE-F627-2C5B-56CD0A66C0EB}"/>
              </a:ext>
            </a:extLst>
          </p:cNvPr>
          <p:cNvSpPr txBox="1"/>
          <p:nvPr/>
        </p:nvSpPr>
        <p:spPr>
          <a:xfrm>
            <a:off x="13256761" y="29363155"/>
            <a:ext cx="1770736" cy="523220"/>
          </a:xfrm>
          <a:prstGeom prst="rect">
            <a:avLst/>
          </a:prstGeom>
          <a:noFill/>
        </p:spPr>
        <p:txBody>
          <a:bodyPr wrap="square" rtlCol="0">
            <a:spAutoFit/>
          </a:bodyPr>
          <a:lstStyle/>
          <a:p>
            <a:r>
              <a:rPr lang="en-US" sz="2800" b="1" dirty="0"/>
              <a:t>Paper Link</a:t>
            </a:r>
          </a:p>
        </p:txBody>
      </p:sp>
      <p:cxnSp>
        <p:nvCxnSpPr>
          <p:cNvPr id="204" name="Straight Arrow Connector 203">
            <a:extLst>
              <a:ext uri="{FF2B5EF4-FFF2-40B4-BE49-F238E27FC236}">
                <a16:creationId xmlns:a16="http://schemas.microsoft.com/office/drawing/2014/main" id="{310E5DD8-A67B-DFEC-C2A1-F66DF561FF5C}"/>
              </a:ext>
            </a:extLst>
          </p:cNvPr>
          <p:cNvCxnSpPr>
            <a:cxnSpLocks/>
          </p:cNvCxnSpPr>
          <p:nvPr/>
        </p:nvCxnSpPr>
        <p:spPr>
          <a:xfrm>
            <a:off x="15027497" y="29627650"/>
            <a:ext cx="231108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05" name="Picture 204">
            <a:extLst>
              <a:ext uri="{FF2B5EF4-FFF2-40B4-BE49-F238E27FC236}">
                <a16:creationId xmlns:a16="http://schemas.microsoft.com/office/drawing/2014/main" id="{AB5DB902-E7D1-1489-3218-1191359FF696}"/>
              </a:ext>
            </a:extLst>
          </p:cNvPr>
          <p:cNvPicPr>
            <a:picLocks noChangeAspect="1"/>
          </p:cNvPicPr>
          <p:nvPr/>
        </p:nvPicPr>
        <p:blipFill>
          <a:blip r:embed="rId7"/>
          <a:stretch>
            <a:fillRect/>
          </a:stretch>
        </p:blipFill>
        <p:spPr>
          <a:xfrm>
            <a:off x="17338580" y="28773516"/>
            <a:ext cx="1929155" cy="1929155"/>
          </a:xfrm>
          <a:prstGeom prst="rect">
            <a:avLst/>
          </a:prstGeom>
        </p:spPr>
      </p:pic>
    </p:spTree>
    <p:extLst>
      <p:ext uri="{BB962C8B-B14F-4D97-AF65-F5344CB8AC3E}">
        <p14:creationId xmlns:p14="http://schemas.microsoft.com/office/powerpoint/2010/main" val="18767038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3830</TotalTime>
  <Words>449</Words>
  <Application>Microsoft Office PowerPoint</Application>
  <PresentationFormat>Custom</PresentationFormat>
  <Paragraphs>75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Cambria Math</vt:lpstr>
      <vt:lpstr>Garamond</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Poster Template Guidelines</dc:title>
  <dc:creator>Chen, Joy (US 183B)</dc:creator>
  <cp:lastModifiedBy>Hong, Sophia (US 1230)</cp:lastModifiedBy>
  <cp:revision>18</cp:revision>
  <cp:lastPrinted>2022-11-16T18:30:50Z</cp:lastPrinted>
  <dcterms:created xsi:type="dcterms:W3CDTF">2022-08-22T17:05:38Z</dcterms:created>
  <dcterms:modified xsi:type="dcterms:W3CDTF">2022-11-22T21:52:20Z</dcterms:modified>
</cp:coreProperties>
</file>