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8" r:id="rId2"/>
  </p:sldIdLst>
  <p:sldSz cx="219456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CCBEA06-7298-F5AF-E46F-36D6DE6EBD85}" name="Hong, Sophia (US 1200)" initials="HS(1" userId="S::ana.s.hong@jpl.nasa.gov::8ed35a80-99c1-44c0-b57b-9b3aa285e4d8" providerId="AD"/>
  <p188:author id="{9F1056C4-72A9-A504-F5CB-4FBBE654700D}" name="Castaneda, Lupe (US 1230)" initials="CL(1" userId="S::Guadalupe.Castaneda@jpl.nasa.gov::6691f1d8-cdcc-421d-b26a-5c6cdec0460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ED5787"/>
    <a:srgbClr val="3CBFA8"/>
    <a:srgbClr val="8F8ED1"/>
    <a:srgbClr val="551415"/>
    <a:srgbClr val="9F2B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8"/>
    <p:restoredTop sz="96405"/>
  </p:normalViewPr>
  <p:slideViewPr>
    <p:cSldViewPr snapToGrid="0">
      <p:cViewPr>
        <p:scale>
          <a:sx n="50" d="100"/>
          <a:sy n="50" d="100"/>
        </p:scale>
        <p:origin x="2936" y="-2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8/10/relationships/authors" Target="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5387342"/>
            <a:ext cx="18653760" cy="11460480"/>
          </a:xfrm>
        </p:spPr>
        <p:txBody>
          <a:bodyPr anchor="b"/>
          <a:lstStyle>
            <a:lvl1pPr algn="ctr"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17289782"/>
            <a:ext cx="16459200" cy="7947658"/>
          </a:xfrm>
        </p:spPr>
        <p:txBody>
          <a:bodyPr/>
          <a:lstStyle>
            <a:lvl1pPr marL="0" indent="0" algn="ctr">
              <a:buNone/>
              <a:defRPr sz="5760"/>
            </a:lvl1pPr>
            <a:lvl2pPr marL="1097280" indent="0" algn="ctr">
              <a:buNone/>
              <a:defRPr sz="4800"/>
            </a:lvl2pPr>
            <a:lvl3pPr marL="2194560" indent="0" algn="ctr">
              <a:buNone/>
              <a:defRPr sz="4320"/>
            </a:lvl3pPr>
            <a:lvl4pPr marL="3291840" indent="0" algn="ctr">
              <a:buNone/>
              <a:defRPr sz="3840"/>
            </a:lvl4pPr>
            <a:lvl5pPr marL="4389120" indent="0" algn="ctr">
              <a:buNone/>
              <a:defRPr sz="3840"/>
            </a:lvl5pPr>
            <a:lvl6pPr marL="5486400" indent="0" algn="ctr">
              <a:buNone/>
              <a:defRPr sz="3840"/>
            </a:lvl6pPr>
            <a:lvl7pPr marL="6583680" indent="0" algn="ctr">
              <a:buNone/>
              <a:defRPr sz="3840"/>
            </a:lvl7pPr>
            <a:lvl8pPr marL="7680960" indent="0" algn="ctr">
              <a:buNone/>
              <a:defRPr sz="3840"/>
            </a:lvl8pPr>
            <a:lvl9pPr marL="8778240" indent="0" algn="ctr">
              <a:buNone/>
              <a:defRPr sz="38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9/20/23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38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9/20/23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85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04821" y="1752600"/>
            <a:ext cx="473202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8761" y="1752600"/>
            <a:ext cx="1392174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9/20/23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67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9/20/23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14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331" y="8206749"/>
            <a:ext cx="18928080" cy="13693138"/>
          </a:xfrm>
        </p:spPr>
        <p:txBody>
          <a:bodyPr anchor="b"/>
          <a:lstStyle>
            <a:lvl1pPr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7331" y="22029429"/>
            <a:ext cx="18928080" cy="7200898"/>
          </a:xfrm>
        </p:spPr>
        <p:txBody>
          <a:bodyPr/>
          <a:lstStyle>
            <a:lvl1pPr marL="0" indent="0">
              <a:buNone/>
              <a:defRPr sz="5760">
                <a:solidFill>
                  <a:schemeClr val="tx1"/>
                </a:solidFill>
              </a:defRPr>
            </a:lvl1pPr>
            <a:lvl2pPr marL="109728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19456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3pPr>
            <a:lvl4pPr marL="32918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4pPr>
            <a:lvl5pPr marL="438912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5pPr>
            <a:lvl6pPr marL="548640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6pPr>
            <a:lvl7pPr marL="658368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7pPr>
            <a:lvl8pPr marL="768096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8pPr>
            <a:lvl9pPr marL="87782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9/20/23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50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7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099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9/20/23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6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8" y="1752607"/>
            <a:ext cx="1892808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621" y="8069582"/>
            <a:ext cx="9284016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1621" y="12024360"/>
            <a:ext cx="9284016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109961" y="8069582"/>
            <a:ext cx="9329738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109961" y="12024360"/>
            <a:ext cx="9329738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9/20/23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48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9/20/23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72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9/20/23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46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9738" y="4739647"/>
            <a:ext cx="11109960" cy="23393400"/>
          </a:xfrm>
        </p:spPr>
        <p:txBody>
          <a:bodyPr/>
          <a:lstStyle>
            <a:lvl1pPr>
              <a:defRPr sz="7680"/>
            </a:lvl1pPr>
            <a:lvl2pPr>
              <a:defRPr sz="6720"/>
            </a:lvl2pPr>
            <a:lvl3pPr>
              <a:defRPr sz="576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9/20/23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42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329738" y="4739647"/>
            <a:ext cx="11109960" cy="23393400"/>
          </a:xfrm>
        </p:spPr>
        <p:txBody>
          <a:bodyPr anchor="t"/>
          <a:lstStyle>
            <a:lvl1pPr marL="0" indent="0">
              <a:buNone/>
              <a:defRPr sz="7680"/>
            </a:lvl1pPr>
            <a:lvl2pPr marL="1097280" indent="0">
              <a:buNone/>
              <a:defRPr sz="6720"/>
            </a:lvl2pPr>
            <a:lvl3pPr marL="2194560" indent="0">
              <a:buNone/>
              <a:defRPr sz="5760"/>
            </a:lvl3pPr>
            <a:lvl4pPr marL="3291840" indent="0">
              <a:buNone/>
              <a:defRPr sz="4800"/>
            </a:lvl4pPr>
            <a:lvl5pPr marL="4389120" indent="0">
              <a:buNone/>
              <a:defRPr sz="4800"/>
            </a:lvl5pPr>
            <a:lvl6pPr marL="5486400" indent="0">
              <a:buNone/>
              <a:defRPr sz="4800"/>
            </a:lvl6pPr>
            <a:lvl7pPr marL="6583680" indent="0">
              <a:buNone/>
              <a:defRPr sz="4800"/>
            </a:lvl7pPr>
            <a:lvl8pPr marL="7680960" indent="0">
              <a:buNone/>
              <a:defRPr sz="4800"/>
            </a:lvl8pPr>
            <a:lvl9pPr marL="8778240" indent="0">
              <a:buNone/>
              <a:defRPr sz="4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9/20/23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59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8760" y="1752607"/>
            <a:ext cx="1892808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760" y="8763000"/>
            <a:ext cx="1892808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0876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1C0FA-16C0-894C-A716-8787E14EF5B7}" type="datetimeFigureOut">
              <a:rPr lang="en-US" smtClean="0"/>
              <a:t>9/20/23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9480" y="30510487"/>
            <a:ext cx="74066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9908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2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194560" rtl="0" eaLnBrk="1" latinLnBrk="0" hangingPunct="1">
        <a:lnSpc>
          <a:spcPct val="90000"/>
        </a:lnSpc>
        <a:spcBef>
          <a:spcPct val="0"/>
        </a:spcBef>
        <a:buNone/>
        <a:defRPr sz="105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219456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672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8404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603504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71323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82296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93268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2pPr>
      <a:lvl3pPr marL="21945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3pPr>
      <a:lvl4pPr marL="32918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38912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548640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65836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76809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87782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mailto:akhuller@jpl.nasa.g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BE6870AF-F09D-9D54-C2C3-B810564E33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2" r="6423"/>
          <a:stretch/>
        </p:blipFill>
        <p:spPr>
          <a:xfrm>
            <a:off x="14647611" y="14132519"/>
            <a:ext cx="7129412" cy="46942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008870-3C96-F7DA-7C91-760C1D693711}"/>
              </a:ext>
            </a:extLst>
          </p:cNvPr>
          <p:cNvSpPr/>
          <p:nvPr/>
        </p:nvSpPr>
        <p:spPr>
          <a:xfrm>
            <a:off x="0" y="-54024"/>
            <a:ext cx="21945600" cy="22979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0000"/>
              </a:highligh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4185AC-9F19-D1B5-3E2C-C165D877F433}"/>
              </a:ext>
            </a:extLst>
          </p:cNvPr>
          <p:cNvSpPr/>
          <p:nvPr/>
        </p:nvSpPr>
        <p:spPr>
          <a:xfrm>
            <a:off x="0" y="2417069"/>
            <a:ext cx="21945600" cy="622028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6A532A-FFBD-15D8-A09B-9CB6F0E3F99E}"/>
              </a:ext>
            </a:extLst>
          </p:cNvPr>
          <p:cNvSpPr txBox="1"/>
          <p:nvPr/>
        </p:nvSpPr>
        <p:spPr>
          <a:xfrm>
            <a:off x="729474" y="28632241"/>
            <a:ext cx="8050696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Helvetica" pitchFamily="2" charset="0"/>
                <a:cs typeface="Arial" panose="020B0604020202020204" pitchFamily="34" charset="0"/>
              </a:rPr>
              <a:t>National Aeronautics and Space Administration</a:t>
            </a:r>
          </a:p>
          <a:p>
            <a:pPr>
              <a:spcBef>
                <a:spcPts val="1800"/>
              </a:spcBef>
            </a:pPr>
            <a:r>
              <a:rPr lang="en-US" sz="2200" b="1" dirty="0">
                <a:latin typeface="Helvetica" pitchFamily="2" charset="0"/>
                <a:cs typeface="Arial" panose="020B0604020202020204" pitchFamily="34" charset="0"/>
              </a:rPr>
              <a:t>Jet Propulsion Laboratory</a:t>
            </a:r>
          </a:p>
          <a:p>
            <a:r>
              <a:rPr lang="en-US" sz="2200" dirty="0">
                <a:latin typeface="Helvetica" pitchFamily="2" charset="0"/>
                <a:cs typeface="Arial" panose="020B0604020202020204" pitchFamily="34" charset="0"/>
              </a:rPr>
              <a:t>California Institute of Technology</a:t>
            </a:r>
          </a:p>
          <a:p>
            <a:r>
              <a:rPr lang="en-US" sz="2200" dirty="0">
                <a:latin typeface="Helvetica" pitchFamily="2" charset="0"/>
                <a:cs typeface="Arial" panose="020B0604020202020204" pitchFamily="34" charset="0"/>
              </a:rPr>
              <a:t>Pasadena, California</a:t>
            </a:r>
          </a:p>
          <a:p>
            <a:endParaRPr lang="en-US" sz="2200" dirty="0">
              <a:latin typeface="Helvetica" pitchFamily="2" charset="0"/>
              <a:cs typeface="Arial" panose="020B0604020202020204" pitchFamily="34" charset="0"/>
            </a:endParaRPr>
          </a:p>
          <a:p>
            <a:r>
              <a:rPr lang="en-US" sz="2200" b="1" dirty="0" err="1">
                <a:latin typeface="Helvetica" pitchFamily="2" charset="0"/>
                <a:cs typeface="Arial" panose="020B0604020202020204" pitchFamily="34" charset="0"/>
              </a:rPr>
              <a:t>www.nasa.gov</a:t>
            </a:r>
            <a:endParaRPr lang="en-US" sz="2200" b="1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8DB0F1-A907-BDB2-DC66-13092EE4F97A}"/>
              </a:ext>
            </a:extLst>
          </p:cNvPr>
          <p:cNvSpPr txBox="1"/>
          <p:nvPr/>
        </p:nvSpPr>
        <p:spPr>
          <a:xfrm>
            <a:off x="729474" y="835097"/>
            <a:ext cx="7515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National Aeronautics and Space Administration</a:t>
            </a:r>
            <a:endParaRPr lang="en-US" sz="2000" dirty="0">
              <a:solidFill>
                <a:schemeClr val="bg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3CE19A-D280-F67F-3E02-115A87F9AEB3}"/>
              </a:ext>
            </a:extLst>
          </p:cNvPr>
          <p:cNvSpPr txBox="1"/>
          <p:nvPr/>
        </p:nvSpPr>
        <p:spPr>
          <a:xfrm>
            <a:off x="873591" y="3025248"/>
            <a:ext cx="200440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Advances in Modeling the Energy Balance of H</a:t>
            </a:r>
            <a:r>
              <a:rPr lang="en-US" sz="72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 Ice on Mars: 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Implications for Present-Day Liquid Water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32E216-21F1-A2C5-49F4-69DE267EBFE5}"/>
              </a:ext>
            </a:extLst>
          </p:cNvPr>
          <p:cNvSpPr txBox="1"/>
          <p:nvPr/>
        </p:nvSpPr>
        <p:spPr>
          <a:xfrm>
            <a:off x="1319822" y="6918776"/>
            <a:ext cx="193765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Aditya Khuller, JPL Postdoctoral Fellow (3980)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Gary Clow (CU), Phil Christensen (ASU) &amp; Steve Warren (UW)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78E8C2-04FE-7596-E6E5-FDFA926D8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7512" y="279967"/>
            <a:ext cx="1548832" cy="15488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3D5331E-3FEF-EE5C-7D18-7A1A7CDF432F}"/>
              </a:ext>
            </a:extLst>
          </p:cNvPr>
          <p:cNvSpPr txBox="1"/>
          <p:nvPr/>
        </p:nvSpPr>
        <p:spPr>
          <a:xfrm>
            <a:off x="729474" y="31456747"/>
            <a:ext cx="5976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Clearance Number: CL#00-0000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Poster Number: PRD-</a:t>
            </a:r>
            <a:r>
              <a:rPr lang="en-US" sz="20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-P-030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000" dirty="0">
                <a:latin typeface="Helvetica" pitchFamily="2" charset="0"/>
                <a:cs typeface="Arial" panose="020B0604020202020204" pitchFamily="34" charset="0"/>
              </a:rPr>
              <a:t>Copyright 2023. All rights reserved.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F8681B-2025-FBE5-4C9F-CD63D9834A06}"/>
              </a:ext>
            </a:extLst>
          </p:cNvPr>
          <p:cNvSpPr txBox="1"/>
          <p:nvPr/>
        </p:nvSpPr>
        <p:spPr>
          <a:xfrm>
            <a:off x="10801646" y="27896619"/>
            <a:ext cx="10975377" cy="4893647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600" b="1" dirty="0">
                <a:latin typeface="Arial" panose="020B0604020202020204" pitchFamily="34" charset="0"/>
              </a:rPr>
              <a:t>Publications:</a:t>
            </a:r>
          </a:p>
          <a:p>
            <a:pPr marL="514350" indent="-514350">
              <a:spcBef>
                <a:spcPct val="0"/>
              </a:spcBef>
              <a:buFont typeface="+mj-lt"/>
              <a:buAutoNum type="arabicPeriod"/>
            </a:pPr>
            <a:r>
              <a:rPr lang="en-US" altLang="en-US" sz="2600" dirty="0">
                <a:latin typeface="Arial" panose="020B0604020202020204" pitchFamily="34" charset="0"/>
              </a:rPr>
              <a:t>Khuller, A.R. &amp; Clow, G.D. (</a:t>
            </a:r>
            <a:r>
              <a:rPr lang="en-US" altLang="en-US" sz="2600" i="1" dirty="0">
                <a:latin typeface="Arial" panose="020B0604020202020204" pitchFamily="34" charset="0"/>
              </a:rPr>
              <a:t>in revision). </a:t>
            </a:r>
            <a:r>
              <a:rPr lang="en-US" altLang="en-US" sz="2600" dirty="0">
                <a:latin typeface="Arial" panose="020B0604020202020204" pitchFamily="34" charset="0"/>
              </a:rPr>
              <a:t>Turbulent Fluxes &amp; Evaporation/Sublimation Rates on Earth, Mars, Titan, and Exoplanets</a:t>
            </a:r>
          </a:p>
          <a:p>
            <a:pPr marL="514350" indent="-514350">
              <a:spcBef>
                <a:spcPct val="0"/>
              </a:spcBef>
              <a:buFont typeface="+mj-lt"/>
              <a:buAutoNum type="arabicPeriod"/>
            </a:pPr>
            <a:r>
              <a:rPr lang="en-US" altLang="en-US" sz="2600" dirty="0">
                <a:latin typeface="Arial" panose="020B0604020202020204" pitchFamily="34" charset="0"/>
              </a:rPr>
              <a:t>Khuller, A.R., Clow, G.D., Christensen, P.R., Warren, S.G. (</a:t>
            </a:r>
            <a:r>
              <a:rPr lang="en-US" altLang="en-US" sz="2600" i="1" dirty="0">
                <a:latin typeface="Arial" panose="020B0604020202020204" pitchFamily="34" charset="0"/>
              </a:rPr>
              <a:t>in prep.</a:t>
            </a:r>
            <a:r>
              <a:rPr lang="en-US" altLang="en-US" sz="2600" dirty="0">
                <a:latin typeface="Arial" panose="020B0604020202020204" pitchFamily="34" charset="0"/>
              </a:rPr>
              <a:t>). An Improved Model of Ice Melt and Sublimation on Mars: Implications for Present-Day Liquid Water</a:t>
            </a:r>
          </a:p>
          <a:p>
            <a:pPr marL="514350" indent="-514350">
              <a:spcBef>
                <a:spcPct val="0"/>
              </a:spcBef>
              <a:buFont typeface="+mj-lt"/>
              <a:buAutoNum type="arabicPeriod"/>
            </a:pPr>
            <a:r>
              <a:rPr lang="en-US" altLang="en-US" sz="2600" dirty="0">
                <a:latin typeface="Arial" panose="020B0604020202020204" pitchFamily="34" charset="0"/>
              </a:rPr>
              <a:t>Khuller, A.R., Warren, S.G, Clow, G.D., Christensen, P.R., Perl, S. (</a:t>
            </a:r>
            <a:r>
              <a:rPr lang="en-US" altLang="en-US" sz="2600" i="1" dirty="0">
                <a:latin typeface="Arial" panose="020B0604020202020204" pitchFamily="34" charset="0"/>
              </a:rPr>
              <a:t>in prep.).</a:t>
            </a:r>
            <a:r>
              <a:rPr lang="en-US" altLang="en-US" sz="2600" dirty="0">
                <a:latin typeface="Arial" panose="020B0604020202020204" pitchFamily="34" charset="0"/>
              </a:rPr>
              <a:t> Photosynthesis on Mars Within Lakes and Oceans Covered by Snow and Ice</a:t>
            </a:r>
          </a:p>
          <a:p>
            <a:pPr marL="514350" indent="-514350">
              <a:spcBef>
                <a:spcPct val="0"/>
              </a:spcBef>
              <a:buFont typeface="+mj-lt"/>
              <a:buAutoNum type="arabicPeriod"/>
            </a:pPr>
            <a:endParaRPr lang="en-US" altLang="en-US" sz="26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600" b="1" dirty="0">
                <a:latin typeface="Arial" panose="020B0604020202020204" pitchFamily="34" charset="0"/>
              </a:rPr>
              <a:t>Author Contact Information: </a:t>
            </a:r>
          </a:p>
          <a:p>
            <a:pPr>
              <a:spcBef>
                <a:spcPct val="0"/>
              </a:spcBef>
            </a:pPr>
            <a:r>
              <a:rPr lang="en-US" altLang="en-US" sz="2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hlinkClick r:id="rId4"/>
              </a:rPr>
              <a:t>akhuller@jpl.nasa.gov</a:t>
            </a:r>
            <a:r>
              <a:rPr lang="en-US" altLang="en-US" sz="2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; 520-450-7199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3AE39A-2013-1D8F-AF27-FF8CB2696E98}"/>
              </a:ext>
            </a:extLst>
          </p:cNvPr>
          <p:cNvSpPr/>
          <p:nvPr/>
        </p:nvSpPr>
        <p:spPr>
          <a:xfrm>
            <a:off x="8386180" y="14806754"/>
            <a:ext cx="6115645" cy="2677656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Figure 1. </a:t>
            </a:r>
            <a:r>
              <a:rPr lang="en-US" sz="2400" dirty="0"/>
              <a:t>Dusty H</a:t>
            </a:r>
            <a:r>
              <a:rPr lang="en-US" sz="2400" baseline="-25000" dirty="0"/>
              <a:t>2</a:t>
            </a:r>
            <a:r>
              <a:rPr lang="en-US" sz="2400" dirty="0"/>
              <a:t>O ice disappearing over </a:t>
            </a:r>
          </a:p>
          <a:p>
            <a:r>
              <a:rPr lang="en-US" sz="2400" dirty="0"/>
              <a:t>six Mars Years (MY). The black arrow indicates a ~50 m slump that was not present in MY 29. Whether the ice melted and/or sublimated is currently unknown. We will assess whether liquid water is being produced within similar mid-latitude ice exposures.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B34C2F-5B62-9227-3616-C4A8F67D9319}"/>
              </a:ext>
            </a:extLst>
          </p:cNvPr>
          <p:cNvSpPr txBox="1"/>
          <p:nvPr/>
        </p:nvSpPr>
        <p:spPr>
          <a:xfrm>
            <a:off x="5036939" y="29900022"/>
            <a:ext cx="5428548" cy="2246769"/>
          </a:xfrm>
          <a:prstGeom prst="rect">
            <a:avLst/>
          </a:prstGeom>
          <a:solidFill>
            <a:srgbClr val="ED5787">
              <a:alpha val="29804"/>
            </a:srgb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References: </a:t>
            </a:r>
            <a:r>
              <a:rPr lang="en-US" sz="2800" dirty="0"/>
              <a:t>1. Khuller &amp; Christensen (2021), </a:t>
            </a:r>
            <a:r>
              <a:rPr lang="en-US" sz="2800" i="1" dirty="0"/>
              <a:t>JGR</a:t>
            </a:r>
            <a:r>
              <a:rPr lang="en-US" sz="2800" dirty="0"/>
              <a:t>. 2. Khuller et al. (2021), </a:t>
            </a:r>
            <a:r>
              <a:rPr lang="en-US" sz="2800" i="1" dirty="0"/>
              <a:t>JGR. 3</a:t>
            </a:r>
            <a:r>
              <a:rPr lang="en-US" sz="2800" dirty="0"/>
              <a:t>. Khuller &amp; Clow </a:t>
            </a:r>
            <a:r>
              <a:rPr lang="en-US" sz="2800" i="1" dirty="0"/>
              <a:t>(in revision)</a:t>
            </a:r>
            <a:r>
              <a:rPr lang="en-US" sz="2800" dirty="0"/>
              <a:t>. 4. Cooper et al. (2021), </a:t>
            </a:r>
            <a:r>
              <a:rPr lang="en-US" sz="2800" i="1" dirty="0"/>
              <a:t>TC</a:t>
            </a:r>
            <a:r>
              <a:rPr lang="en-US" sz="2800" dirty="0"/>
              <a:t>. 5. Jordan (1991), </a:t>
            </a:r>
            <a:r>
              <a:rPr lang="en-US" sz="2800" i="1" dirty="0"/>
              <a:t>CRREL.</a:t>
            </a:r>
            <a:endParaRPr lang="en-US" sz="28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A2DCEF-DA25-DBDE-E732-7572D2275711}"/>
              </a:ext>
            </a:extLst>
          </p:cNvPr>
          <p:cNvGrpSpPr/>
          <p:nvPr/>
        </p:nvGrpSpPr>
        <p:grpSpPr>
          <a:xfrm>
            <a:off x="377563" y="9141029"/>
            <a:ext cx="7635189" cy="4628539"/>
            <a:chOff x="0" y="8623691"/>
            <a:chExt cx="7635189" cy="462853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D2D4DAF-FBA5-BA61-8C16-458A0F29468E}"/>
                </a:ext>
              </a:extLst>
            </p:cNvPr>
            <p:cNvSpPr/>
            <p:nvPr/>
          </p:nvSpPr>
          <p:spPr>
            <a:xfrm>
              <a:off x="0" y="9220357"/>
              <a:ext cx="7635188" cy="4031873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/>
                <a:t>H</a:t>
              </a:r>
              <a:r>
                <a:rPr lang="en-US" sz="3200" baseline="-25000" dirty="0"/>
                <a:t>2</a:t>
              </a:r>
              <a:r>
                <a:rPr lang="en-US" sz="3200" dirty="0"/>
                <a:t>O ice exposed between 30°–60° latitude on Mars contains &lt;∼1% dust</a:t>
              </a:r>
              <a:r>
                <a:rPr lang="en-US" sz="3200" baseline="30000" dirty="0"/>
                <a:t>1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/>
                <a:t>Repeat images show that this ice disappears over a few Mars Years 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/>
                <a:t>However, the exact lifetime of the exposed ice and whether this ice is melting to produce subsurface liquid water, is currently unknown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D83D210-1CFC-CB62-EF6E-4A85A85C3503}"/>
                </a:ext>
              </a:extLst>
            </p:cNvPr>
            <p:cNvSpPr/>
            <p:nvPr/>
          </p:nvSpPr>
          <p:spPr>
            <a:xfrm>
              <a:off x="1" y="8623691"/>
              <a:ext cx="7635188" cy="58477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J. Background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972F9A8-E02D-6B17-E767-AA893821CCB3}"/>
              </a:ext>
            </a:extLst>
          </p:cNvPr>
          <p:cNvGrpSpPr/>
          <p:nvPr/>
        </p:nvGrpSpPr>
        <p:grpSpPr>
          <a:xfrm>
            <a:off x="377512" y="14941728"/>
            <a:ext cx="7635240" cy="4136320"/>
            <a:chOff x="15219892" y="11560648"/>
            <a:chExt cx="7635240" cy="413632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BE95501-4B9A-0A61-73D0-89BFD8BD67A2}"/>
                </a:ext>
              </a:extLst>
            </p:cNvPr>
            <p:cNvSpPr/>
            <p:nvPr/>
          </p:nvSpPr>
          <p:spPr>
            <a:xfrm>
              <a:off x="15219892" y="12157538"/>
              <a:ext cx="7635240" cy="353943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/>
                <a:t>Determine the energy balance of ice on Mars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/>
                <a:t>Provide improved estimates of ice sublimation rates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/>
                <a:t>Constrain the conditions under which martian ice can melt in the shallow subsurface (top few meters)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0B14E3B-FC10-8499-85E0-2BB2DE13EF4B}"/>
                </a:ext>
              </a:extLst>
            </p:cNvPr>
            <p:cNvSpPr/>
            <p:nvPr/>
          </p:nvSpPr>
          <p:spPr>
            <a:xfrm>
              <a:off x="15219892" y="11560648"/>
              <a:ext cx="7635240" cy="58477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II. Objectives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A55D71A2-83A5-DE7F-9F47-5791AF52AB18}"/>
              </a:ext>
            </a:extLst>
          </p:cNvPr>
          <p:cNvSpPr/>
          <p:nvPr/>
        </p:nvSpPr>
        <p:spPr>
          <a:xfrm>
            <a:off x="14920037" y="19041736"/>
            <a:ext cx="6729985" cy="2677656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Figure 2. </a:t>
            </a:r>
            <a:r>
              <a:rPr lang="en-US" sz="2400" dirty="0"/>
              <a:t>Modeled spectral solar irradiance at various depths in comparison with measurements made in glacier ice</a:t>
            </a:r>
            <a:r>
              <a:rPr lang="en-US" sz="2400" baseline="30000" dirty="0"/>
              <a:t>4</a:t>
            </a:r>
            <a:r>
              <a:rPr lang="en-US" sz="2400" dirty="0"/>
              <a:t>. Existing martian ice models assume that the irradiances below the surface are zero or simply use a broadband extinction value, which can lead to errors up to ~10 K in subsurface heating.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0A0BF90-99A2-963A-1ACA-0B03CF3E7649}"/>
              </a:ext>
            </a:extLst>
          </p:cNvPr>
          <p:cNvSpPr/>
          <p:nvPr/>
        </p:nvSpPr>
        <p:spPr>
          <a:xfrm>
            <a:off x="9557507" y="12119682"/>
            <a:ext cx="3585559" cy="4605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Comet 67P, during outburst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F095694-6EA6-EBDE-A6B2-F03D6B21F108}"/>
              </a:ext>
            </a:extLst>
          </p:cNvPr>
          <p:cNvSpPr/>
          <p:nvPr/>
        </p:nvSpPr>
        <p:spPr>
          <a:xfrm>
            <a:off x="8850098" y="11310738"/>
            <a:ext cx="39910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A629AC0-56FA-1568-306E-52C53A8ABCB3}"/>
              </a:ext>
            </a:extLst>
          </p:cNvPr>
          <p:cNvGrpSpPr/>
          <p:nvPr/>
        </p:nvGrpSpPr>
        <p:grpSpPr>
          <a:xfrm>
            <a:off x="380946" y="20472189"/>
            <a:ext cx="7635240" cy="6591971"/>
            <a:chOff x="-4" y="18631413"/>
            <a:chExt cx="7635240" cy="659197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6E91503-C95A-FBBD-E80C-E4B2DCEC3A20}"/>
                </a:ext>
              </a:extLst>
            </p:cNvPr>
            <p:cNvSpPr/>
            <p:nvPr/>
          </p:nvSpPr>
          <p:spPr>
            <a:xfrm>
              <a:off x="-4" y="19221741"/>
              <a:ext cx="7604562" cy="6001643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/>
                <a:t>Developed first radiative transfer model for dusty martian snow and glacier ice</a:t>
              </a:r>
              <a:r>
                <a:rPr lang="en-US" sz="3200" baseline="30000" dirty="0"/>
                <a:t>2</a:t>
              </a:r>
            </a:p>
            <a:p>
              <a:r>
                <a:rPr lang="en-US" sz="3200" b="1" dirty="0"/>
                <a:t> -&gt;</a:t>
              </a:r>
              <a:r>
                <a:rPr lang="en-US" sz="3200" dirty="0"/>
                <a:t> </a:t>
              </a:r>
              <a:r>
                <a:rPr lang="en-US" sz="3200" dirty="0">
                  <a:solidFill>
                    <a:srgbClr val="00B050"/>
                  </a:solidFill>
                </a:rPr>
                <a:t>Validated against in-situ measurements 	that shows that the H</a:t>
              </a:r>
              <a:r>
                <a:rPr lang="en-US" sz="3200" baseline="-25000" dirty="0">
                  <a:solidFill>
                    <a:srgbClr val="00B050"/>
                  </a:solidFill>
                </a:rPr>
                <a:t>2</a:t>
              </a:r>
              <a:r>
                <a:rPr lang="en-US" sz="3200" dirty="0">
                  <a:solidFill>
                    <a:srgbClr val="00B050"/>
                  </a:solidFill>
                </a:rPr>
                <a:t>O ice excavated at 	the Phoenix landing site is dusty snow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/>
                <a:t>Developed new, unified model to predict atmospheric turbulent fluxes and evaporation/sublimation rates on any terrestrial planetary body</a:t>
              </a:r>
              <a:r>
                <a:rPr lang="en-US" sz="3200" baseline="30000" dirty="0"/>
                <a:t>3</a:t>
              </a:r>
            </a:p>
            <a:p>
              <a:r>
                <a:rPr lang="en-US" sz="3200" dirty="0"/>
                <a:t> </a:t>
              </a:r>
              <a:r>
                <a:rPr lang="en-US" sz="3200" b="1" dirty="0"/>
                <a:t>-&gt; </a:t>
              </a:r>
              <a:r>
                <a:rPr lang="en-US" sz="3200" dirty="0">
                  <a:solidFill>
                    <a:srgbClr val="00B050"/>
                  </a:solidFill>
                </a:rPr>
                <a:t>Model shows up to ~5x better 	agreement with measurements compared 	to methods commonly used on Mars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AB06A8C-F612-1B6C-B52A-4D4A1F30A740}"/>
                </a:ext>
              </a:extLst>
            </p:cNvPr>
            <p:cNvSpPr/>
            <p:nvPr/>
          </p:nvSpPr>
          <p:spPr>
            <a:xfrm>
              <a:off x="-3" y="18631413"/>
              <a:ext cx="7635239" cy="58477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III. Approach &amp; Results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5B0B281C-47DB-FA03-E3EA-240D7E6C4E5A}"/>
              </a:ext>
            </a:extLst>
          </p:cNvPr>
          <p:cNvSpPr txBox="1"/>
          <p:nvPr/>
        </p:nvSpPr>
        <p:spPr>
          <a:xfrm>
            <a:off x="-304800" y="223181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F2372E-C1AD-DE44-86E2-0043BA03C65E}"/>
              </a:ext>
            </a:extLst>
          </p:cNvPr>
          <p:cNvGrpSpPr/>
          <p:nvPr/>
        </p:nvGrpSpPr>
        <p:grpSpPr>
          <a:xfrm>
            <a:off x="14818743" y="9156790"/>
            <a:ext cx="6731976" cy="4111391"/>
            <a:chOff x="9317939" y="15104166"/>
            <a:chExt cx="6731976" cy="411139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54E1159-FF06-1C3A-586D-366C4C8E7FE6}"/>
                </a:ext>
              </a:extLst>
            </p:cNvPr>
            <p:cNvSpPr/>
            <p:nvPr/>
          </p:nvSpPr>
          <p:spPr>
            <a:xfrm>
              <a:off x="9317942" y="16168569"/>
              <a:ext cx="6731973" cy="304698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/>
                <a:t>The presence or absence of near surface liquid water is key to: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/>
                <a:t>the evolution of martian geology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/>
                <a:t>potential past or extant life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/>
                <a:t>future robotic and human exploration on Mars</a:t>
              </a:r>
              <a:endParaRPr lang="en-US" sz="3200" dirty="0">
                <a:solidFill>
                  <a:srgbClr val="0070C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3644EC2-ECEC-C5E0-1B4B-6A6A5C744C74}"/>
                </a:ext>
              </a:extLst>
            </p:cNvPr>
            <p:cNvSpPr/>
            <p:nvPr/>
          </p:nvSpPr>
          <p:spPr>
            <a:xfrm>
              <a:off x="9317939" y="15104166"/>
              <a:ext cx="6731973" cy="107721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IV. Significance of Results/Benefits to NASA/JPL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CEA55B9-B001-202D-B629-707FEA9E09E5}"/>
              </a:ext>
            </a:extLst>
          </p:cNvPr>
          <p:cNvGrpSpPr/>
          <p:nvPr/>
        </p:nvGrpSpPr>
        <p:grpSpPr>
          <a:xfrm>
            <a:off x="14820735" y="22831350"/>
            <a:ext cx="6730060" cy="4124205"/>
            <a:chOff x="411820" y="25312238"/>
            <a:chExt cx="6730060" cy="412420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7203F8C-FC95-D160-6E84-76DA5EDA04F4}"/>
                </a:ext>
              </a:extLst>
            </p:cNvPr>
            <p:cNvSpPr/>
            <p:nvPr/>
          </p:nvSpPr>
          <p:spPr>
            <a:xfrm>
              <a:off x="411896" y="25897013"/>
              <a:ext cx="6729984" cy="353943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Incorporate new solar and turbulent flux models into existing terrestrial snow model</a:t>
              </a:r>
              <a:r>
                <a:rPr lang="en-US" sz="3200" baseline="30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5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Conduct studies on martian ice and subsurface liquid water habitability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Will submit manuscript on new martian ice thermal model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5D6DFBC-1370-B4AB-8A4A-D7B3C4FE7F7F}"/>
                </a:ext>
              </a:extLst>
            </p:cNvPr>
            <p:cNvSpPr/>
            <p:nvPr/>
          </p:nvSpPr>
          <p:spPr>
            <a:xfrm>
              <a:off x="411820" y="25312238"/>
              <a:ext cx="6729984" cy="584775"/>
            </a:xfrm>
            <a:prstGeom prst="rect">
              <a:avLst/>
            </a:prstGeom>
            <a:solidFill>
              <a:srgbClr val="8F8ED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V. Future Work</a:t>
              </a:r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40E326F7-3F32-7E84-F204-9BD5D75F36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6181" y="9161260"/>
            <a:ext cx="6115646" cy="5384627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B0FA9E88-118B-60CD-43A7-6B2AFED6E591}"/>
              </a:ext>
            </a:extLst>
          </p:cNvPr>
          <p:cNvSpPr txBox="1"/>
          <p:nvPr/>
        </p:nvSpPr>
        <p:spPr>
          <a:xfrm>
            <a:off x="12749647" y="9628016"/>
            <a:ext cx="17521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</a:rPr>
              <a:t>New ~50 m slump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BA43A21-6089-1D15-BC0A-0A77D20754E8}"/>
              </a:ext>
            </a:extLst>
          </p:cNvPr>
          <p:cNvSpPr txBox="1"/>
          <p:nvPr/>
        </p:nvSpPr>
        <p:spPr>
          <a:xfrm>
            <a:off x="9718517" y="10089681"/>
            <a:ext cx="1752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Exposed Ice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4BF1F7E-09A7-12C3-7DB5-597F86758101}"/>
              </a:ext>
            </a:extLst>
          </p:cNvPr>
          <p:cNvSpPr/>
          <p:nvPr/>
        </p:nvSpPr>
        <p:spPr>
          <a:xfrm>
            <a:off x="8386180" y="26497093"/>
            <a:ext cx="6115645" cy="1200329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Figure 3. </a:t>
            </a:r>
            <a:r>
              <a:rPr lang="en-US" sz="2400" dirty="0"/>
              <a:t>(a-b)</a:t>
            </a:r>
            <a:r>
              <a:rPr lang="en-US" sz="2400" b="1" dirty="0"/>
              <a:t> </a:t>
            </a:r>
            <a:r>
              <a:rPr lang="en-US" sz="2400" dirty="0"/>
              <a:t>Modeled vs. measured sublimation rate of a perennially H</a:t>
            </a:r>
            <a:r>
              <a:rPr lang="en-US" sz="2400" baseline="-25000" dirty="0"/>
              <a:t>2</a:t>
            </a:r>
            <a:r>
              <a:rPr lang="en-US" sz="2400" dirty="0"/>
              <a:t>O ice-covered lake in the Dry Valleys of Antarctica. </a:t>
            </a:r>
          </a:p>
        </p:txBody>
      </p:sp>
      <p:pic>
        <p:nvPicPr>
          <p:cNvPr id="1029" name="Picture 1028">
            <a:extLst>
              <a:ext uri="{FF2B5EF4-FFF2-40B4-BE49-F238E27FC236}">
                <a16:creationId xmlns:a16="http://schemas.microsoft.com/office/drawing/2014/main" id="{FA9CDDA7-7135-62C6-7660-0BA26C1E571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169076" y="21248792"/>
            <a:ext cx="6322212" cy="5079270"/>
          </a:xfrm>
          <a:prstGeom prst="rect">
            <a:avLst/>
          </a:prstGeom>
        </p:spPr>
      </p:pic>
      <p:sp>
        <p:nvSpPr>
          <p:cNvPr id="1030" name="TextBox 1029">
            <a:extLst>
              <a:ext uri="{FF2B5EF4-FFF2-40B4-BE49-F238E27FC236}">
                <a16:creationId xmlns:a16="http://schemas.microsoft.com/office/drawing/2014/main" id="{0364294F-42DE-58D4-2534-79607DB10DB1}"/>
              </a:ext>
            </a:extLst>
          </p:cNvPr>
          <p:cNvSpPr txBox="1"/>
          <p:nvPr/>
        </p:nvSpPr>
        <p:spPr>
          <a:xfrm>
            <a:off x="9627429" y="21593671"/>
            <a:ext cx="25850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Values along this 1:1 line indicate perfect agreement between measured and modeled values</a:t>
            </a:r>
          </a:p>
        </p:txBody>
      </p:sp>
      <p:cxnSp>
        <p:nvCxnSpPr>
          <p:cNvPr id="1031" name="Straight Arrow Connector 1030">
            <a:extLst>
              <a:ext uri="{FF2B5EF4-FFF2-40B4-BE49-F238E27FC236}">
                <a16:creationId xmlns:a16="http://schemas.microsoft.com/office/drawing/2014/main" id="{2D91ACA0-4C46-63FB-9847-E27E80AF411D}"/>
              </a:ext>
            </a:extLst>
          </p:cNvPr>
          <p:cNvCxnSpPr>
            <a:cxnSpLocks/>
          </p:cNvCxnSpPr>
          <p:nvPr/>
        </p:nvCxnSpPr>
        <p:spPr>
          <a:xfrm>
            <a:off x="12290612" y="22192487"/>
            <a:ext cx="615912" cy="13344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35" name="Picture 2" descr="lake hoare met station | Andrea Polli | Flickr">
            <a:extLst>
              <a:ext uri="{FF2B5EF4-FFF2-40B4-BE49-F238E27FC236}">
                <a16:creationId xmlns:a16="http://schemas.microsoft.com/office/drawing/2014/main" id="{E9B81AC4-4CE8-9CD4-5AEE-599B03D33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177" y="17742240"/>
            <a:ext cx="4719239" cy="353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6" name="Rectangle 1035">
            <a:extLst>
              <a:ext uri="{FF2B5EF4-FFF2-40B4-BE49-F238E27FC236}">
                <a16:creationId xmlns:a16="http://schemas.microsoft.com/office/drawing/2014/main" id="{AA8E89F8-B208-6573-C8B9-B22E5C851B5A}"/>
              </a:ext>
            </a:extLst>
          </p:cNvPr>
          <p:cNvSpPr/>
          <p:nvPr/>
        </p:nvSpPr>
        <p:spPr>
          <a:xfrm>
            <a:off x="9237421" y="17755152"/>
            <a:ext cx="39910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</a:t>
            </a:r>
            <a:endParaRPr lang="en-US" dirty="0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DC8C0FB0-F786-31D5-3E33-A6124F3E2C5B}"/>
              </a:ext>
            </a:extLst>
          </p:cNvPr>
          <p:cNvSpPr/>
          <p:nvPr/>
        </p:nvSpPr>
        <p:spPr>
          <a:xfrm>
            <a:off x="9057683" y="21460300"/>
            <a:ext cx="399108" cy="36933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b</a:t>
            </a:r>
            <a:endParaRPr lang="en-US" dirty="0"/>
          </a:p>
        </p:txBody>
      </p:sp>
      <p:cxnSp>
        <p:nvCxnSpPr>
          <p:cNvPr id="1038" name="Straight Arrow Connector 1037">
            <a:extLst>
              <a:ext uri="{FF2B5EF4-FFF2-40B4-BE49-F238E27FC236}">
                <a16:creationId xmlns:a16="http://schemas.microsoft.com/office/drawing/2014/main" id="{078294BA-3A09-B731-ABE5-4143A580788E}"/>
              </a:ext>
            </a:extLst>
          </p:cNvPr>
          <p:cNvCxnSpPr>
            <a:cxnSpLocks/>
          </p:cNvCxnSpPr>
          <p:nvPr/>
        </p:nvCxnSpPr>
        <p:spPr>
          <a:xfrm flipH="1">
            <a:off x="10025743" y="10429434"/>
            <a:ext cx="310243" cy="379672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93377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4598</TotalTime>
  <Words>687</Words>
  <Application>Microsoft Macintosh PowerPoint</Application>
  <PresentationFormat>Custom</PresentationFormat>
  <Paragraphs>55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Helvetica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Poster Template Guidelines</dc:title>
  <dc:creator>Chen, Joy (US 183B)</dc:creator>
  <cp:lastModifiedBy>Aditya Khuller (Student)</cp:lastModifiedBy>
  <cp:revision>176</cp:revision>
  <dcterms:created xsi:type="dcterms:W3CDTF">2022-08-22T17:05:38Z</dcterms:created>
  <dcterms:modified xsi:type="dcterms:W3CDTF">2023-09-21T21:19:03Z</dcterms:modified>
</cp:coreProperties>
</file>